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48"/>
  </p:notesMasterIdLst>
  <p:sldIdLst>
    <p:sldId id="256" r:id="rId2"/>
    <p:sldId id="258" r:id="rId3"/>
    <p:sldId id="259" r:id="rId4"/>
    <p:sldId id="269" r:id="rId5"/>
    <p:sldId id="278" r:id="rId6"/>
    <p:sldId id="270" r:id="rId7"/>
    <p:sldId id="271" r:id="rId8"/>
    <p:sldId id="277" r:id="rId9"/>
    <p:sldId id="308" r:id="rId10"/>
    <p:sldId id="279" r:id="rId11"/>
    <p:sldId id="310" r:id="rId12"/>
    <p:sldId id="280" r:id="rId13"/>
    <p:sldId id="281" r:id="rId14"/>
    <p:sldId id="282" r:id="rId15"/>
    <p:sldId id="283" r:id="rId16"/>
    <p:sldId id="284" r:id="rId17"/>
    <p:sldId id="285" r:id="rId18"/>
    <p:sldId id="286" r:id="rId19"/>
    <p:sldId id="257" r:id="rId20"/>
    <p:sldId id="287" r:id="rId21"/>
    <p:sldId id="288" r:id="rId22"/>
    <p:sldId id="289" r:id="rId23"/>
    <p:sldId id="290" r:id="rId24"/>
    <p:sldId id="311" r:id="rId25"/>
    <p:sldId id="303" r:id="rId26"/>
    <p:sldId id="261" r:id="rId27"/>
    <p:sldId id="292" r:id="rId28"/>
    <p:sldId id="291" r:id="rId29"/>
    <p:sldId id="293" r:id="rId30"/>
    <p:sldId id="294" r:id="rId31"/>
    <p:sldId id="296" r:id="rId32"/>
    <p:sldId id="295" r:id="rId33"/>
    <p:sldId id="297" r:id="rId34"/>
    <p:sldId id="300" r:id="rId35"/>
    <p:sldId id="301" r:id="rId36"/>
    <p:sldId id="302" r:id="rId37"/>
    <p:sldId id="312" r:id="rId38"/>
    <p:sldId id="298" r:id="rId39"/>
    <p:sldId id="299" r:id="rId40"/>
    <p:sldId id="304" r:id="rId41"/>
    <p:sldId id="305" r:id="rId42"/>
    <p:sldId id="306" r:id="rId43"/>
    <p:sldId id="307" r:id="rId44"/>
    <p:sldId id="309" r:id="rId45"/>
    <p:sldId id="263" r:id="rId46"/>
    <p:sldId id="267" r:id="rId47"/>
  </p:sldIdLst>
  <p:sldSz cx="9144000" cy="5143500" type="screen16x9"/>
  <p:notesSz cx="6858000" cy="9144000"/>
  <p:embeddedFontLst>
    <p:embeddedFont>
      <p:font typeface="Calibri" panose="020F050202020403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3"/>
    <p:restoredTop sz="90057"/>
  </p:normalViewPr>
  <p:slideViewPr>
    <p:cSldViewPr snapToGrid="0">
      <p:cViewPr varScale="1">
        <p:scale>
          <a:sx n="143" d="100"/>
          <a:sy n="143" d="100"/>
        </p:scale>
        <p:origin x="208" y="8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Mathematics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Mathematics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24.08.22</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24.08.22</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24.08.22</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24.08.22</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7" name="Picture 6">
            <a:extLst>
              <a:ext uri="{FF2B5EF4-FFF2-40B4-BE49-F238E27FC236}">
                <a16:creationId xmlns:a16="http://schemas.microsoft.com/office/drawing/2014/main" id="{A5149550-2844-26C3-AEB7-3BD213F8F3E2}"/>
              </a:ext>
            </a:extLst>
          </p:cNvPr>
          <p:cNvPicPr>
            <a:picLocks noChangeAspect="1"/>
          </p:cNvPicPr>
          <p:nvPr userDrawn="1"/>
        </p:nvPicPr>
        <p:blipFill>
          <a:blip r:embed="rId13"/>
          <a:stretch>
            <a:fillRect/>
          </a:stretch>
        </p:blipFill>
        <p:spPr>
          <a:xfrm>
            <a:off x="7017026" y="127396"/>
            <a:ext cx="2000250" cy="171450"/>
          </a:xfrm>
          <a:prstGeom prst="rect">
            <a:avLst/>
          </a:prstGeom>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053548"/>
            <a:ext cx="7688100" cy="2371296"/>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a:latin typeface="Arial" panose="020B0604020202020204" pitchFamily="34" charset="0"/>
              </a:rPr>
              <a:t>Python and scikit-learn</a:t>
            </a:r>
          </a:p>
          <a:p>
            <a:pPr algn="ctr">
              <a:spcBef>
                <a:spcPts val="0"/>
              </a:spcBef>
            </a:pPr>
            <a:r>
              <a:rPr lang="en-GB" sz="3500">
                <a:latin typeface="Arial" panose="020B0604020202020204" pitchFamily="34" charset="0"/>
              </a:rPr>
              <a:t>Topics relevant to Machine Learning</a:t>
            </a:r>
          </a:p>
          <a:p>
            <a:pPr algn="ctr">
              <a:spcBef>
                <a:spcPts val="0"/>
              </a:spcBef>
            </a:pPr>
            <a:br>
              <a:rPr lang="en-GB" sz="3500">
                <a:latin typeface="Arial" panose="020B0604020202020204" pitchFamily="34" charset="0"/>
              </a:rPr>
            </a:br>
            <a:r>
              <a:rPr lang="en-GB" sz="3500">
                <a:latin typeface="Arial" panose="020B0604020202020204" pitchFamily="34" charset="0"/>
              </a:rPr>
              <a:t>@DETERMINED 2022 Workshop</a:t>
            </a: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a:latin typeface="Arial" panose="020B0604020202020204" pitchFamily="34" charset="0"/>
              </a:rPr>
              <a:t>Dr. U. Michelucci (TOELT)</a:t>
            </a:r>
          </a:p>
          <a:p>
            <a:pPr algn="ctr">
              <a:spcBef>
                <a:spcPts val="0"/>
              </a:spcBef>
            </a:pPr>
            <a:r>
              <a:rPr lang="en-GB" sz="2200">
                <a:latin typeface="Arial" panose="020B0604020202020204" pitchFamily="34" charset="0"/>
              </a:rPr>
              <a:t>(with slides from M. Sperti, POLITO)</a:t>
            </a:r>
          </a:p>
        </p:txBody>
      </p:sp>
      <p:pic>
        <p:nvPicPr>
          <p:cNvPr id="6" name="Picture 5" descr="Icon&#10;&#10;Description automatically generated with low confidence">
            <a:extLst>
              <a:ext uri="{FF2B5EF4-FFF2-40B4-BE49-F238E27FC236}">
                <a16:creationId xmlns:a16="http://schemas.microsoft.com/office/drawing/2014/main" id="{C9C9FA5F-9009-AE74-7789-7AE4C150D5DE}"/>
              </a:ext>
            </a:extLst>
          </p:cNvPr>
          <p:cNvPicPr>
            <a:picLocks noChangeAspect="1"/>
          </p:cNvPicPr>
          <p:nvPr/>
        </p:nvPicPr>
        <p:blipFill>
          <a:blip r:embed="rId3"/>
          <a:stretch>
            <a:fillRect/>
          </a:stretch>
        </p:blipFill>
        <p:spPr>
          <a:xfrm>
            <a:off x="0" y="48038"/>
            <a:ext cx="775252" cy="7752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10</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F6AB1-EA30-A76D-7DE7-4A9C4657DDB9}"/>
              </a:ext>
            </a:extLst>
          </p:cNvPr>
          <p:cNvSpPr>
            <a:spLocks noGrp="1"/>
          </p:cNvSpPr>
          <p:nvPr>
            <p:ph type="title"/>
          </p:nvPr>
        </p:nvSpPr>
        <p:spPr>
          <a:xfrm>
            <a:off x="431420" y="273844"/>
            <a:ext cx="7886700" cy="994172"/>
          </a:xfrm>
        </p:spPr>
        <p:txBody>
          <a:bodyPr/>
          <a:lstStyle/>
          <a:p>
            <a:r>
              <a:rPr lang="en-CH"/>
              <a:t>GitHub (very) basics</a:t>
            </a:r>
          </a:p>
        </p:txBody>
      </p:sp>
      <p:sp>
        <p:nvSpPr>
          <p:cNvPr id="5" name="Rectangle 4">
            <a:extLst>
              <a:ext uri="{FF2B5EF4-FFF2-40B4-BE49-F238E27FC236}">
                <a16:creationId xmlns:a16="http://schemas.microsoft.com/office/drawing/2014/main" id="{42D20234-7953-06F8-EF85-DEAF3B47BFF1}"/>
              </a:ext>
            </a:extLst>
          </p:cNvPr>
          <p:cNvSpPr/>
          <p:nvPr/>
        </p:nvSpPr>
        <p:spPr>
          <a:xfrm>
            <a:off x="841861" y="1198418"/>
            <a:ext cx="7820891" cy="16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A11D175-66D2-02F2-C1BF-CBC89010FD5B}"/>
              </a:ext>
            </a:extLst>
          </p:cNvPr>
          <p:cNvSpPr/>
          <p:nvPr/>
        </p:nvSpPr>
        <p:spPr>
          <a:xfrm>
            <a:off x="841862" y="2923092"/>
            <a:ext cx="4094018" cy="16002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TextBox 6">
            <a:extLst>
              <a:ext uri="{FF2B5EF4-FFF2-40B4-BE49-F238E27FC236}">
                <a16:creationId xmlns:a16="http://schemas.microsoft.com/office/drawing/2014/main" id="{30A73936-1BB6-25FA-3A6C-6437836217DD}"/>
              </a:ext>
            </a:extLst>
          </p:cNvPr>
          <p:cNvSpPr txBox="1"/>
          <p:nvPr/>
        </p:nvSpPr>
        <p:spPr>
          <a:xfrm rot="16200000">
            <a:off x="-259723" y="1669408"/>
            <a:ext cx="1556837" cy="646331"/>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ONLINE </a:t>
            </a:r>
          </a:p>
          <a:p>
            <a:pPr algn="ctr"/>
            <a:r>
              <a:rPr lang="en-CH">
                <a:latin typeface="Arial" panose="020B0604020202020204" pitchFamily="34" charset="0"/>
                <a:cs typeface="Arial" panose="020B0604020202020204" pitchFamily="34" charset="0"/>
              </a:rPr>
              <a:t>(GitHub.com)</a:t>
            </a:r>
          </a:p>
        </p:txBody>
      </p:sp>
      <p:sp>
        <p:nvSpPr>
          <p:cNvPr id="8" name="TextBox 7">
            <a:extLst>
              <a:ext uri="{FF2B5EF4-FFF2-40B4-BE49-F238E27FC236}">
                <a16:creationId xmlns:a16="http://schemas.microsoft.com/office/drawing/2014/main" id="{70721713-27EC-70D5-5290-DE69E75A1F58}"/>
              </a:ext>
            </a:extLst>
          </p:cNvPr>
          <p:cNvSpPr txBox="1"/>
          <p:nvPr/>
        </p:nvSpPr>
        <p:spPr>
          <a:xfrm rot="16200000">
            <a:off x="-191434" y="3538525"/>
            <a:ext cx="1420261" cy="369332"/>
          </a:xfrm>
          <a:prstGeom prst="rect">
            <a:avLst/>
          </a:prstGeom>
          <a:noFill/>
        </p:spPr>
        <p:txBody>
          <a:bodyPr wrap="none" rtlCol="0">
            <a:spAutoFit/>
          </a:bodyPr>
          <a:lstStyle/>
          <a:p>
            <a:pPr algn="ctr"/>
            <a:r>
              <a:rPr lang="en-CH">
                <a:latin typeface="Arial" panose="020B0604020202020204" pitchFamily="34" charset="0"/>
                <a:cs typeface="Arial" panose="020B0604020202020204" pitchFamily="34" charset="0"/>
              </a:rPr>
              <a:t>Your Laptop</a:t>
            </a:r>
          </a:p>
        </p:txBody>
      </p:sp>
      <p:sp>
        <p:nvSpPr>
          <p:cNvPr id="9" name="Rectangle 8">
            <a:extLst>
              <a:ext uri="{FF2B5EF4-FFF2-40B4-BE49-F238E27FC236}">
                <a16:creationId xmlns:a16="http://schemas.microsoft.com/office/drawing/2014/main" id="{B0A1C4C3-DC3A-52EC-2FE5-5B83970B7330}"/>
              </a:ext>
            </a:extLst>
          </p:cNvPr>
          <p:cNvSpPr/>
          <p:nvPr/>
        </p:nvSpPr>
        <p:spPr>
          <a:xfrm>
            <a:off x="1118951"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1</a:t>
            </a:r>
          </a:p>
        </p:txBody>
      </p:sp>
      <p:sp>
        <p:nvSpPr>
          <p:cNvPr id="10" name="Rectangle 9">
            <a:extLst>
              <a:ext uri="{FF2B5EF4-FFF2-40B4-BE49-F238E27FC236}">
                <a16:creationId xmlns:a16="http://schemas.microsoft.com/office/drawing/2014/main" id="{DFF3DB97-751E-79A0-3AA3-692C82508FD1}"/>
              </a:ext>
            </a:extLst>
          </p:cNvPr>
          <p:cNvSpPr/>
          <p:nvPr/>
        </p:nvSpPr>
        <p:spPr>
          <a:xfrm>
            <a:off x="1118951" y="3354259"/>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Y</a:t>
            </a:r>
            <a:r>
              <a:rPr lang="en-CH" sz="1400">
                <a:latin typeface="Arial" panose="020B0604020202020204" pitchFamily="34" charset="0"/>
                <a:cs typeface="Arial" panose="020B0604020202020204" pitchFamily="34" charset="0"/>
              </a:rPr>
              <a:t>our copy of Repository</a:t>
            </a:r>
          </a:p>
        </p:txBody>
      </p:sp>
      <p:cxnSp>
        <p:nvCxnSpPr>
          <p:cNvPr id="12" name="Straight Arrow Connector 11">
            <a:extLst>
              <a:ext uri="{FF2B5EF4-FFF2-40B4-BE49-F238E27FC236}">
                <a16:creationId xmlns:a16="http://schemas.microsoft.com/office/drawing/2014/main" id="{8EDA2294-163B-6AC7-8995-C434C64A50E5}"/>
              </a:ext>
            </a:extLst>
          </p:cNvPr>
          <p:cNvCxnSpPr>
            <a:stCxn id="9" idx="2"/>
            <a:endCxn id="10" idx="0"/>
          </p:cNvCxnSpPr>
          <p:nvPr/>
        </p:nvCxnSpPr>
        <p:spPr>
          <a:xfrm>
            <a:off x="1766651" y="2361504"/>
            <a:ext cx="0" cy="992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307F736-00D5-A5F1-E838-B313B925BF18}"/>
              </a:ext>
            </a:extLst>
          </p:cNvPr>
          <p:cNvSpPr txBox="1"/>
          <p:nvPr/>
        </p:nvSpPr>
        <p:spPr>
          <a:xfrm>
            <a:off x="1759721" y="2431730"/>
            <a:ext cx="74121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clone</a:t>
            </a:r>
          </a:p>
        </p:txBody>
      </p:sp>
      <p:sp>
        <p:nvSpPr>
          <p:cNvPr id="14" name="Rectangle 13">
            <a:extLst>
              <a:ext uri="{FF2B5EF4-FFF2-40B4-BE49-F238E27FC236}">
                <a16:creationId xmlns:a16="http://schemas.microsoft.com/office/drawing/2014/main" id="{050BA49B-462B-8683-09EF-98DAAA9066F0}"/>
              </a:ext>
            </a:extLst>
          </p:cNvPr>
          <p:cNvSpPr/>
          <p:nvPr/>
        </p:nvSpPr>
        <p:spPr>
          <a:xfrm>
            <a:off x="3328702" y="3354260"/>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cxnSp>
        <p:nvCxnSpPr>
          <p:cNvPr id="16" name="Straight Arrow Connector 15">
            <a:extLst>
              <a:ext uri="{FF2B5EF4-FFF2-40B4-BE49-F238E27FC236}">
                <a16:creationId xmlns:a16="http://schemas.microsoft.com/office/drawing/2014/main" id="{B642ACEF-A713-5DC4-E8AA-4EE34C021B5E}"/>
              </a:ext>
            </a:extLst>
          </p:cNvPr>
          <p:cNvCxnSpPr>
            <a:stCxn id="10" idx="3"/>
            <a:endCxn id="14" idx="1"/>
          </p:cNvCxnSpPr>
          <p:nvPr/>
        </p:nvCxnSpPr>
        <p:spPr>
          <a:xfrm>
            <a:off x="2414351" y="3723191"/>
            <a:ext cx="9143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2D62E8-265D-EB1A-4A59-849AE2E49DF4}"/>
              </a:ext>
            </a:extLst>
          </p:cNvPr>
          <p:cNvSpPr txBox="1"/>
          <p:nvPr/>
        </p:nvSpPr>
        <p:spPr>
          <a:xfrm>
            <a:off x="2395195" y="340002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sp>
        <p:nvSpPr>
          <p:cNvPr id="20" name="Rectangle 19">
            <a:extLst>
              <a:ext uri="{FF2B5EF4-FFF2-40B4-BE49-F238E27FC236}">
                <a16:creationId xmlns:a16="http://schemas.microsoft.com/office/drawing/2014/main" id="{F1FD1BE3-68D6-2C48-7ABE-3985698B49FC}"/>
              </a:ext>
            </a:extLst>
          </p:cNvPr>
          <p:cNvSpPr/>
          <p:nvPr/>
        </p:nvSpPr>
        <p:spPr>
          <a:xfrm>
            <a:off x="3328702"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2</a:t>
            </a:r>
          </a:p>
        </p:txBody>
      </p:sp>
      <p:cxnSp>
        <p:nvCxnSpPr>
          <p:cNvPr id="22" name="Straight Arrow Connector 21">
            <a:extLst>
              <a:ext uri="{FF2B5EF4-FFF2-40B4-BE49-F238E27FC236}">
                <a16:creationId xmlns:a16="http://schemas.microsoft.com/office/drawing/2014/main" id="{F6EF85A6-07D1-7B19-75CE-C4F5A4AA6CBB}"/>
              </a:ext>
            </a:extLst>
          </p:cNvPr>
          <p:cNvCxnSpPr>
            <a:stCxn id="14" idx="0"/>
            <a:endCxn id="20" idx="2"/>
          </p:cNvCxnSpPr>
          <p:nvPr/>
        </p:nvCxnSpPr>
        <p:spPr>
          <a:xfrm flipV="1">
            <a:off x="3976402" y="2361504"/>
            <a:ext cx="0" cy="99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EE1BF9B-5565-F6BE-4186-F11CA633D5DC}"/>
              </a:ext>
            </a:extLst>
          </p:cNvPr>
          <p:cNvSpPr txBox="1"/>
          <p:nvPr/>
        </p:nvSpPr>
        <p:spPr>
          <a:xfrm>
            <a:off x="3976402"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24" name="Rectangle 23">
            <a:extLst>
              <a:ext uri="{FF2B5EF4-FFF2-40B4-BE49-F238E27FC236}">
                <a16:creationId xmlns:a16="http://schemas.microsoft.com/office/drawing/2014/main" id="{65409800-7F56-1804-B435-475B5C5B2872}"/>
              </a:ext>
            </a:extLst>
          </p:cNvPr>
          <p:cNvSpPr/>
          <p:nvPr/>
        </p:nvSpPr>
        <p:spPr>
          <a:xfrm>
            <a:off x="5109014" y="2920648"/>
            <a:ext cx="3553738" cy="16002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1E7597E-6067-C675-152F-74C166607AF9}"/>
              </a:ext>
            </a:extLst>
          </p:cNvPr>
          <p:cNvSpPr/>
          <p:nvPr/>
        </p:nvSpPr>
        <p:spPr>
          <a:xfrm>
            <a:off x="536534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latin typeface="Arial" panose="020B0604020202020204" pitchFamily="34" charset="0"/>
                <a:cs typeface="Arial" panose="020B0604020202020204" pitchFamily="34" charset="0"/>
              </a:rPr>
              <a:t>My</a:t>
            </a:r>
            <a:r>
              <a:rPr lang="en-CH" sz="1400">
                <a:latin typeface="Arial" panose="020B0604020202020204" pitchFamily="34" charset="0"/>
                <a:cs typeface="Arial" panose="020B0604020202020204" pitchFamily="34" charset="0"/>
              </a:rPr>
              <a:t> copy of Repository</a:t>
            </a:r>
          </a:p>
        </p:txBody>
      </p:sp>
      <p:cxnSp>
        <p:nvCxnSpPr>
          <p:cNvPr id="27" name="Straight Arrow Connector 26">
            <a:extLst>
              <a:ext uri="{FF2B5EF4-FFF2-40B4-BE49-F238E27FC236}">
                <a16:creationId xmlns:a16="http://schemas.microsoft.com/office/drawing/2014/main" id="{18F9EDB7-FBD0-9471-79B7-2F08EF17CC41}"/>
              </a:ext>
            </a:extLst>
          </p:cNvPr>
          <p:cNvCxnSpPr>
            <a:stCxn id="20" idx="3"/>
            <a:endCxn id="25" idx="0"/>
          </p:cNvCxnSpPr>
          <p:nvPr/>
        </p:nvCxnSpPr>
        <p:spPr>
          <a:xfrm>
            <a:off x="4624102" y="1992573"/>
            <a:ext cx="1388942" cy="13592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84FCD51-601C-F41E-BFFA-D3BBF0C89ACF}"/>
              </a:ext>
            </a:extLst>
          </p:cNvPr>
          <p:cNvSpPr txBox="1"/>
          <p:nvPr/>
        </p:nvSpPr>
        <p:spPr>
          <a:xfrm>
            <a:off x="5153201" y="2089851"/>
            <a:ext cx="867566" cy="646331"/>
          </a:xfrm>
          <a:prstGeom prst="rect">
            <a:avLst/>
          </a:prstGeom>
          <a:noFill/>
        </p:spPr>
        <p:txBody>
          <a:bodyPr wrap="square" rtlCol="0">
            <a:spAutoFit/>
          </a:bodyPr>
          <a:lstStyle/>
          <a:p>
            <a:pPr algn="r"/>
            <a:r>
              <a:rPr lang="en-GB">
                <a:latin typeface="Arial" panose="020B0604020202020204" pitchFamily="34" charset="0"/>
                <a:cs typeface="Arial" panose="020B0604020202020204" pitchFamily="34" charset="0"/>
              </a:rPr>
              <a:t>C</a:t>
            </a:r>
            <a:r>
              <a:rPr lang="en-CH">
                <a:latin typeface="Arial" panose="020B0604020202020204" pitchFamily="34" charset="0"/>
                <a:cs typeface="Arial" panose="020B0604020202020204" pitchFamily="34" charset="0"/>
              </a:rPr>
              <a:t>lone</a:t>
            </a:r>
          </a:p>
          <a:p>
            <a:pPr algn="r"/>
            <a:r>
              <a:rPr lang="en-CH">
                <a:latin typeface="Arial" panose="020B0604020202020204" pitchFamily="34" charset="0"/>
                <a:cs typeface="Arial" panose="020B0604020202020204" pitchFamily="34" charset="0"/>
              </a:rPr>
              <a:t>pull</a:t>
            </a:r>
          </a:p>
        </p:txBody>
      </p:sp>
      <p:sp>
        <p:nvSpPr>
          <p:cNvPr id="29" name="Rectangle 28">
            <a:extLst>
              <a:ext uri="{FF2B5EF4-FFF2-40B4-BE49-F238E27FC236}">
                <a16:creationId xmlns:a16="http://schemas.microsoft.com/office/drawing/2014/main" id="{D4380595-7DE6-4F64-1494-6843960498B9}"/>
              </a:ext>
            </a:extLst>
          </p:cNvPr>
          <p:cNvSpPr/>
          <p:nvPr/>
        </p:nvSpPr>
        <p:spPr>
          <a:xfrm>
            <a:off x="7227384" y="3351816"/>
            <a:ext cx="1295400" cy="7378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400">
                <a:latin typeface="Arial" panose="020B0604020202020204" pitchFamily="34" charset="0"/>
                <a:cs typeface="Arial" panose="020B0604020202020204" pitchFamily="34" charset="0"/>
              </a:rPr>
              <a:t>Repository w/ modifications</a:t>
            </a:r>
          </a:p>
        </p:txBody>
      </p:sp>
      <p:sp>
        <p:nvSpPr>
          <p:cNvPr id="30" name="TextBox 29">
            <a:extLst>
              <a:ext uri="{FF2B5EF4-FFF2-40B4-BE49-F238E27FC236}">
                <a16:creationId xmlns:a16="http://schemas.microsoft.com/office/drawing/2014/main" id="{10BD4809-C866-C401-D29E-3618CDEAD693}"/>
              </a:ext>
            </a:extLst>
          </p:cNvPr>
          <p:cNvSpPr txBox="1"/>
          <p:nvPr/>
        </p:nvSpPr>
        <p:spPr>
          <a:xfrm>
            <a:off x="6435673" y="2986665"/>
            <a:ext cx="962802" cy="369332"/>
          </a:xfrm>
          <a:prstGeom prst="rect">
            <a:avLst/>
          </a:prstGeom>
          <a:noFill/>
        </p:spPr>
        <p:txBody>
          <a:bodyPr wrap="square" rtlCol="0">
            <a:spAutoFit/>
          </a:bodyPr>
          <a:lstStyle/>
          <a:p>
            <a:pPr algn="ctr"/>
            <a:r>
              <a:rPr lang="en-CH">
                <a:latin typeface="Arial" panose="020B0604020202020204" pitchFamily="34" charset="0"/>
                <a:cs typeface="Arial" panose="020B0604020202020204" pitchFamily="34" charset="0"/>
              </a:rPr>
              <a:t>commit</a:t>
            </a:r>
          </a:p>
        </p:txBody>
      </p:sp>
      <p:cxnSp>
        <p:nvCxnSpPr>
          <p:cNvPr id="32" name="Straight Arrow Connector 31">
            <a:extLst>
              <a:ext uri="{FF2B5EF4-FFF2-40B4-BE49-F238E27FC236}">
                <a16:creationId xmlns:a16="http://schemas.microsoft.com/office/drawing/2014/main" id="{0DBE25A2-6177-775D-A332-60E1B618568B}"/>
              </a:ext>
            </a:extLst>
          </p:cNvPr>
          <p:cNvCxnSpPr>
            <a:stCxn id="25" idx="3"/>
            <a:endCxn id="29" idx="1"/>
          </p:cNvCxnSpPr>
          <p:nvPr/>
        </p:nvCxnSpPr>
        <p:spPr>
          <a:xfrm>
            <a:off x="6660744" y="3720748"/>
            <a:ext cx="566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8A9B9E-39AB-B7D1-D6C7-88DC19CAD589}"/>
              </a:ext>
            </a:extLst>
          </p:cNvPr>
          <p:cNvSpPr/>
          <p:nvPr/>
        </p:nvSpPr>
        <p:spPr>
          <a:xfrm>
            <a:off x="7227384" y="1623641"/>
            <a:ext cx="1295400" cy="73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a:latin typeface="Arial" panose="020B0604020202020204" pitchFamily="34" charset="0"/>
                <a:cs typeface="Arial" panose="020B0604020202020204" pitchFamily="34" charset="0"/>
              </a:rPr>
              <a:t>Repository</a:t>
            </a:r>
          </a:p>
          <a:p>
            <a:pPr algn="ctr"/>
            <a:r>
              <a:rPr lang="en-GB">
                <a:latin typeface="Arial" panose="020B0604020202020204" pitchFamily="34" charset="0"/>
                <a:cs typeface="Arial" panose="020B0604020202020204" pitchFamily="34" charset="0"/>
              </a:rPr>
              <a:t>V</a:t>
            </a:r>
            <a:r>
              <a:rPr lang="en-CH">
                <a:latin typeface="Arial" panose="020B0604020202020204" pitchFamily="34" charset="0"/>
                <a:cs typeface="Arial" panose="020B0604020202020204" pitchFamily="34" charset="0"/>
              </a:rPr>
              <a:t>er. 3</a:t>
            </a:r>
          </a:p>
        </p:txBody>
      </p:sp>
      <p:cxnSp>
        <p:nvCxnSpPr>
          <p:cNvPr id="35" name="Straight Arrow Connector 34">
            <a:extLst>
              <a:ext uri="{FF2B5EF4-FFF2-40B4-BE49-F238E27FC236}">
                <a16:creationId xmlns:a16="http://schemas.microsoft.com/office/drawing/2014/main" id="{468009F2-B481-C8B5-C0DE-71A28811CF18}"/>
              </a:ext>
            </a:extLst>
          </p:cNvPr>
          <p:cNvCxnSpPr>
            <a:stCxn id="29" idx="0"/>
            <a:endCxn id="33" idx="2"/>
          </p:cNvCxnSpPr>
          <p:nvPr/>
        </p:nvCxnSpPr>
        <p:spPr>
          <a:xfrm flipV="1">
            <a:off x="7875084" y="2361504"/>
            <a:ext cx="0" cy="990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75E6A1B-C19E-26DF-C7D8-3E3B8A144179}"/>
              </a:ext>
            </a:extLst>
          </p:cNvPr>
          <p:cNvSpPr txBox="1"/>
          <p:nvPr/>
        </p:nvSpPr>
        <p:spPr>
          <a:xfrm>
            <a:off x="7155949" y="2395708"/>
            <a:ext cx="113261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push</a:t>
            </a:r>
          </a:p>
        </p:txBody>
      </p:sp>
      <p:sp>
        <p:nvSpPr>
          <p:cNvPr id="38" name="TextBox 37">
            <a:extLst>
              <a:ext uri="{FF2B5EF4-FFF2-40B4-BE49-F238E27FC236}">
                <a16:creationId xmlns:a16="http://schemas.microsoft.com/office/drawing/2014/main" id="{2972E65D-EC89-B325-FA83-802EAC2BB2B8}"/>
              </a:ext>
            </a:extLst>
          </p:cNvPr>
          <p:cNvSpPr txBox="1"/>
          <p:nvPr/>
        </p:nvSpPr>
        <p:spPr>
          <a:xfrm rot="5400000">
            <a:off x="8240977" y="3496338"/>
            <a:ext cx="1261885" cy="369332"/>
          </a:xfrm>
          <a:prstGeom prst="rect">
            <a:avLst/>
          </a:prstGeom>
          <a:noFill/>
          <a:ln>
            <a:solidFill>
              <a:schemeClr val="accent2"/>
            </a:solidFill>
          </a:ln>
        </p:spPr>
        <p:txBody>
          <a:bodyPr wrap="none" rtlCol="0">
            <a:spAutoFit/>
          </a:bodyPr>
          <a:lstStyle/>
          <a:p>
            <a:pPr algn="ctr"/>
            <a:r>
              <a:rPr lang="en-CH">
                <a:latin typeface="Arial" panose="020B0604020202020204" pitchFamily="34" charset="0"/>
                <a:cs typeface="Arial" panose="020B0604020202020204" pitchFamily="34" charset="0"/>
              </a:rPr>
              <a:t>My Laptop</a:t>
            </a:r>
          </a:p>
        </p:txBody>
      </p:sp>
    </p:spTree>
    <p:extLst>
      <p:ext uri="{BB962C8B-B14F-4D97-AF65-F5344CB8AC3E}">
        <p14:creationId xmlns:p14="http://schemas.microsoft.com/office/powerpoint/2010/main" val="5805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7" grpId="0"/>
      <p:bldP spid="20" grpId="0" animBg="1"/>
      <p:bldP spid="23" grpId="0"/>
      <p:bldP spid="23" grpId="1"/>
      <p:bldP spid="25" grpId="0" animBg="1"/>
      <p:bldP spid="28" grpId="1"/>
      <p:bldP spid="29" grpId="0" animBg="1"/>
      <p:bldP spid="30" grpId="0"/>
      <p:bldP spid="33" grpId="0" animBg="1"/>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12</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a:bodyPr>
          <a:lstStyle/>
          <a:p>
            <a:r>
              <a:rPr lang="en-CH"/>
              <a:t>Machine Learning Pipeline (reminder)</a:t>
            </a:r>
          </a:p>
        </p:txBody>
      </p:sp>
      <p:sp>
        <p:nvSpPr>
          <p:cNvPr id="4" name="Rechteck 5">
            <a:extLst>
              <a:ext uri="{FF2B5EF4-FFF2-40B4-BE49-F238E27FC236}">
                <a16:creationId xmlns:a16="http://schemas.microsoft.com/office/drawing/2014/main" id="{9FBFE0DD-F109-1098-D047-7773C603C006}"/>
              </a:ext>
            </a:extLst>
          </p:cNvPr>
          <p:cNvSpPr/>
          <p:nvPr/>
        </p:nvSpPr>
        <p:spPr>
          <a:xfrm>
            <a:off x="436487"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 (ingest)</a:t>
            </a:r>
          </a:p>
        </p:txBody>
      </p:sp>
      <p:sp>
        <p:nvSpPr>
          <p:cNvPr id="5" name="Rechteck 7">
            <a:extLst>
              <a:ext uri="{FF2B5EF4-FFF2-40B4-BE49-F238E27FC236}">
                <a16:creationId xmlns:a16="http://schemas.microsoft.com/office/drawing/2014/main" id="{753FF22D-0479-D500-E510-E341B6C4881F}"/>
              </a:ext>
            </a:extLst>
          </p:cNvPr>
          <p:cNvSpPr/>
          <p:nvPr/>
        </p:nvSpPr>
        <p:spPr>
          <a:xfrm>
            <a:off x="1775373"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956767"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941451"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4061495"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5261023"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341144"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669169"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516607"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601625"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805547"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925591"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6125119"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444054"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3F4-D3B7-B9E6-F4CF-B0CD4592863E}"/>
              </a:ext>
            </a:extLst>
          </p:cNvPr>
          <p:cNvSpPr>
            <a:spLocks noGrp="1"/>
          </p:cNvSpPr>
          <p:nvPr>
            <p:ph type="title"/>
          </p:nvPr>
        </p:nvSpPr>
        <p:spPr/>
        <p:txBody>
          <a:bodyPr/>
          <a:lstStyle/>
          <a:p>
            <a:r>
              <a:rPr lang="en-CH"/>
              <a:t>Learning Goals</a:t>
            </a:r>
          </a:p>
        </p:txBody>
      </p:sp>
      <p:sp>
        <p:nvSpPr>
          <p:cNvPr id="3" name="Content Placeholder 2">
            <a:extLst>
              <a:ext uri="{FF2B5EF4-FFF2-40B4-BE49-F238E27FC236}">
                <a16:creationId xmlns:a16="http://schemas.microsoft.com/office/drawing/2014/main" id="{623C41F7-F00A-0EAD-51C5-365109128657}"/>
              </a:ext>
            </a:extLst>
          </p:cNvPr>
          <p:cNvSpPr>
            <a:spLocks noGrp="1"/>
          </p:cNvSpPr>
          <p:nvPr>
            <p:ph idx="1"/>
          </p:nvPr>
        </p:nvSpPr>
        <p:spPr/>
        <p:txBody>
          <a:bodyPr>
            <a:normAutofit/>
          </a:bodyPr>
          <a:lstStyle/>
          <a:p>
            <a:r>
              <a:rPr lang="en-US" sz="1600"/>
              <a:t>The students know the tools used in machine learning projects and their advantages and disadvantages</a:t>
            </a:r>
          </a:p>
          <a:p>
            <a:r>
              <a:rPr lang="en-US" sz="1600"/>
              <a:t>The students understand the main components of a machine learning pipeline</a:t>
            </a:r>
          </a:p>
          <a:p>
            <a:r>
              <a:rPr lang="en-US" sz="1600"/>
              <a:t>The students can explain the main advantages of numpy with respect to plain Python</a:t>
            </a:r>
          </a:p>
          <a:p>
            <a:r>
              <a:rPr lang="en-US" sz="1600"/>
              <a:t>The students understand the importance of avoiding over-engineering</a:t>
            </a:r>
          </a:p>
          <a:p>
            <a:r>
              <a:rPr lang="en-US" sz="1600"/>
              <a:t>The students know the best practices of coding</a:t>
            </a:r>
          </a:p>
          <a:p>
            <a:r>
              <a:rPr lang="en-US" sz="1600"/>
              <a:t>The students know what scikit-learn is and its role for machine learning projects</a:t>
            </a:r>
          </a:p>
        </p:txBody>
      </p:sp>
    </p:spTree>
    <p:extLst>
      <p:ext uri="{BB962C8B-B14F-4D97-AF65-F5344CB8AC3E}">
        <p14:creationId xmlns:p14="http://schemas.microsoft.com/office/powerpoint/2010/main" val="409871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Paper Preparation / results</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
        <p:nvSpPr>
          <p:cNvPr id="15" name="Rectangle 14">
            <a:extLst>
              <a:ext uri="{FF2B5EF4-FFF2-40B4-BE49-F238E27FC236}">
                <a16:creationId xmlns:a16="http://schemas.microsoft.com/office/drawing/2014/main" id="{5EA718E8-C976-D47F-6392-B39E5F22774C}"/>
              </a:ext>
            </a:extLst>
          </p:cNvPr>
          <p:cNvSpPr/>
          <p:nvPr/>
        </p:nvSpPr>
        <p:spPr>
          <a:xfrm>
            <a:off x="5405718" y="2047038"/>
            <a:ext cx="1057835" cy="8599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7" name="TextBox 16">
            <a:extLst>
              <a:ext uri="{FF2B5EF4-FFF2-40B4-BE49-F238E27FC236}">
                <a16:creationId xmlns:a16="http://schemas.microsoft.com/office/drawing/2014/main" id="{C38B75A2-2A1C-0689-A51D-CBB1BA5A0817}"/>
              </a:ext>
            </a:extLst>
          </p:cNvPr>
          <p:cNvSpPr txBox="1"/>
          <p:nvPr/>
        </p:nvSpPr>
        <p:spPr>
          <a:xfrm>
            <a:off x="6495926" y="2302956"/>
            <a:ext cx="813043" cy="369332"/>
          </a:xfrm>
          <a:prstGeom prst="rect">
            <a:avLst/>
          </a:prstGeom>
          <a:noFill/>
        </p:spPr>
        <p:txBody>
          <a:bodyPr wrap="none" rtlCol="0">
            <a:spAutoFit/>
          </a:bodyPr>
          <a:lstStyle/>
          <a:p>
            <a:r>
              <a:rPr lang="en-CH">
                <a:latin typeface="Arial" panose="020B0604020202020204" pitchFamily="34" charset="0"/>
                <a:cs typeface="Arial" panose="020B0604020202020204" pitchFamily="34" charset="0"/>
              </a:rPr>
              <a:t>Ingest</a:t>
            </a:r>
          </a:p>
        </p:txBody>
      </p:sp>
      <p:sp>
        <p:nvSpPr>
          <p:cNvPr id="19" name="Rectangle 18">
            <a:extLst>
              <a:ext uri="{FF2B5EF4-FFF2-40B4-BE49-F238E27FC236}">
                <a16:creationId xmlns:a16="http://schemas.microsoft.com/office/drawing/2014/main" id="{BCE7C15A-7651-5F50-F680-AD1334E145C8}"/>
              </a:ext>
            </a:extLst>
          </p:cNvPr>
          <p:cNvSpPr/>
          <p:nvPr/>
        </p:nvSpPr>
        <p:spPr>
          <a:xfrm>
            <a:off x="3669890" y="2183600"/>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TextBox 20">
            <a:extLst>
              <a:ext uri="{FF2B5EF4-FFF2-40B4-BE49-F238E27FC236}">
                <a16:creationId xmlns:a16="http://schemas.microsoft.com/office/drawing/2014/main" id="{6C1B92B6-A44D-5CC4-5AFA-0D39DDA34020}"/>
              </a:ext>
            </a:extLst>
          </p:cNvPr>
          <p:cNvSpPr txBox="1"/>
          <p:nvPr/>
        </p:nvSpPr>
        <p:spPr>
          <a:xfrm>
            <a:off x="1748118" y="2013975"/>
            <a:ext cx="2135552"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Data Preparation</a:t>
            </a:r>
          </a:p>
        </p:txBody>
      </p:sp>
      <p:sp>
        <p:nvSpPr>
          <p:cNvPr id="22" name="Rectangle 21">
            <a:extLst>
              <a:ext uri="{FF2B5EF4-FFF2-40B4-BE49-F238E27FC236}">
                <a16:creationId xmlns:a16="http://schemas.microsoft.com/office/drawing/2014/main" id="{5FF63971-EAD1-474F-B688-24EABC285937}"/>
              </a:ext>
            </a:extLst>
          </p:cNvPr>
          <p:cNvSpPr/>
          <p:nvPr/>
        </p:nvSpPr>
        <p:spPr>
          <a:xfrm>
            <a:off x="3669890" y="1483921"/>
            <a:ext cx="1417913" cy="6374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TextBox 22">
            <a:extLst>
              <a:ext uri="{FF2B5EF4-FFF2-40B4-BE49-F238E27FC236}">
                <a16:creationId xmlns:a16="http://schemas.microsoft.com/office/drawing/2014/main" id="{4A2531DF-DC8A-7572-706F-A2735B52FB14}"/>
              </a:ext>
            </a:extLst>
          </p:cNvPr>
          <p:cNvSpPr txBox="1"/>
          <p:nvPr/>
        </p:nvSpPr>
        <p:spPr>
          <a:xfrm>
            <a:off x="479394" y="1314296"/>
            <a:ext cx="3404276"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development / training</a:t>
            </a:r>
          </a:p>
        </p:txBody>
      </p:sp>
      <p:sp>
        <p:nvSpPr>
          <p:cNvPr id="24" name="Rectangle 23">
            <a:extLst>
              <a:ext uri="{FF2B5EF4-FFF2-40B4-BE49-F238E27FC236}">
                <a16:creationId xmlns:a16="http://schemas.microsoft.com/office/drawing/2014/main" id="{3C7C08D8-37BF-5039-F0A6-015CE6669459}"/>
              </a:ext>
            </a:extLst>
          </p:cNvPr>
          <p:cNvSpPr/>
          <p:nvPr/>
        </p:nvSpPr>
        <p:spPr>
          <a:xfrm>
            <a:off x="5405718" y="3482478"/>
            <a:ext cx="1057835" cy="10481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C9774C79-ACDB-DFD4-769E-55B50284FDEB}"/>
              </a:ext>
            </a:extLst>
          </p:cNvPr>
          <p:cNvSpPr txBox="1"/>
          <p:nvPr/>
        </p:nvSpPr>
        <p:spPr>
          <a:xfrm>
            <a:off x="3514165" y="4232035"/>
            <a:ext cx="1875087" cy="369332"/>
          </a:xfrm>
          <a:prstGeom prst="rect">
            <a:avLst/>
          </a:prstGeom>
          <a:noFill/>
        </p:spPr>
        <p:txBody>
          <a:bodyPr wrap="square" rtlCol="0">
            <a:spAutoFit/>
          </a:bodyPr>
          <a:lstStyle/>
          <a:p>
            <a:r>
              <a:rPr lang="en-CH">
                <a:latin typeface="Arial" panose="020B0604020202020204" pitchFamily="34" charset="0"/>
                <a:cs typeface="Arial" panose="020B0604020202020204" pitchFamily="34" charset="0"/>
              </a:rPr>
              <a:t>Model validation</a:t>
            </a:r>
          </a:p>
        </p:txBody>
      </p:sp>
    </p:spTree>
    <p:extLst>
      <p:ext uri="{BB962C8B-B14F-4D97-AF65-F5344CB8AC3E}">
        <p14:creationId xmlns:p14="http://schemas.microsoft.com/office/powerpoint/2010/main" val="2806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9" grpId="0" animBg="1"/>
      <p:bldP spid="21" grpId="0"/>
      <p:bldP spid="22" grpId="0" animBg="1"/>
      <p:bldP spid="23" grpId="0"/>
      <p:bldP spid="24"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37324" y="326417"/>
            <a:ext cx="526935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Data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3523E7FF-60E3-49A3-9249-E5DE7C9EDD05}"/>
              </a:ext>
            </a:extLst>
          </p:cNvPr>
          <p:cNvSpPr txBox="1"/>
          <p:nvPr/>
        </p:nvSpPr>
        <p:spPr>
          <a:xfrm>
            <a:off x="532661" y="1204897"/>
            <a:ext cx="8078680"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Let’s analyze in more detail the template repository we created. Let’s start from the Data Folder</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this practical example, we will use a toy dataset (the famous Iris Dataset) </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Data Folder contains Raw Data Folder, in which we put the data we have, without modifying them</a:t>
            </a:r>
          </a:p>
        </p:txBody>
      </p:sp>
      <p:pic>
        <p:nvPicPr>
          <p:cNvPr id="9" name="Immagine 8">
            <a:extLst>
              <a:ext uri="{FF2B5EF4-FFF2-40B4-BE49-F238E27FC236}">
                <a16:creationId xmlns:a16="http://schemas.microsoft.com/office/drawing/2014/main" id="{21B140C8-D110-4AA5-9846-8A772FDCDF78}"/>
              </a:ext>
            </a:extLst>
          </p:cNvPr>
          <p:cNvPicPr>
            <a:picLocks noChangeAspect="1"/>
          </p:cNvPicPr>
          <p:nvPr/>
        </p:nvPicPr>
        <p:blipFill>
          <a:blip r:embed="rId2"/>
          <a:stretch>
            <a:fillRect/>
          </a:stretch>
        </p:blipFill>
        <p:spPr>
          <a:xfrm>
            <a:off x="6397228" y="3948917"/>
            <a:ext cx="964406" cy="542925"/>
          </a:xfrm>
          <a:prstGeom prst="rect">
            <a:avLst/>
          </a:prstGeom>
        </p:spPr>
      </p:pic>
      <p:pic>
        <p:nvPicPr>
          <p:cNvPr id="11" name="Immagine 10">
            <a:extLst>
              <a:ext uri="{FF2B5EF4-FFF2-40B4-BE49-F238E27FC236}">
                <a16:creationId xmlns:a16="http://schemas.microsoft.com/office/drawing/2014/main" id="{A7E5CE3D-31B4-448C-AC33-0F024EDA45EA}"/>
              </a:ext>
            </a:extLst>
          </p:cNvPr>
          <p:cNvPicPr>
            <a:picLocks noChangeAspect="1"/>
          </p:cNvPicPr>
          <p:nvPr/>
        </p:nvPicPr>
        <p:blipFill>
          <a:blip r:embed="rId3"/>
          <a:stretch>
            <a:fillRect/>
          </a:stretch>
        </p:blipFill>
        <p:spPr>
          <a:xfrm>
            <a:off x="4700588" y="2796062"/>
            <a:ext cx="1578769" cy="1364456"/>
          </a:xfrm>
          <a:prstGeom prst="rect">
            <a:avLst/>
          </a:prstGeom>
        </p:spPr>
      </p:pic>
      <p:sp>
        <p:nvSpPr>
          <p:cNvPr id="15" name="Freccia curva 14">
            <a:extLst>
              <a:ext uri="{FF2B5EF4-FFF2-40B4-BE49-F238E27FC236}">
                <a16:creationId xmlns:a16="http://schemas.microsoft.com/office/drawing/2014/main" id="{916820F6-E93C-411A-8D67-7E671F95AB0F}"/>
              </a:ext>
            </a:extLst>
          </p:cNvPr>
          <p:cNvSpPr/>
          <p:nvPr/>
        </p:nvSpPr>
        <p:spPr>
          <a:xfrm rot="5400000">
            <a:off x="6299306" y="3220351"/>
            <a:ext cx="726265" cy="605434"/>
          </a:xfrm>
          <a:prstGeom prst="bentArrow">
            <a:avLst>
              <a:gd name="adj1" fmla="val 8924"/>
              <a:gd name="adj2" fmla="val 12707"/>
              <a:gd name="adj3" fmla="val 25000"/>
              <a:gd name="adj4" fmla="val 4375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asellaDiTesto 15">
            <a:extLst>
              <a:ext uri="{FF2B5EF4-FFF2-40B4-BE49-F238E27FC236}">
                <a16:creationId xmlns:a16="http://schemas.microsoft.com/office/drawing/2014/main" id="{BCB4F876-04B2-4357-94AF-B2033A78B91D}"/>
              </a:ext>
            </a:extLst>
          </p:cNvPr>
          <p:cNvSpPr txBox="1"/>
          <p:nvPr/>
        </p:nvSpPr>
        <p:spPr>
          <a:xfrm>
            <a:off x="532662" y="3010988"/>
            <a:ext cx="3839314"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the readme.md file, you must put a short description of the raw data (number of samples, number of features, number of missing values, etc.)</a:t>
            </a:r>
          </a:p>
        </p:txBody>
      </p:sp>
    </p:spTree>
    <p:extLst>
      <p:ext uri="{BB962C8B-B14F-4D97-AF65-F5344CB8AC3E}">
        <p14:creationId xmlns:p14="http://schemas.microsoft.com/office/powerpoint/2010/main" val="188046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7"/>
            <a:ext cx="53350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Code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F7743FEA-7CE9-4E70-A7EF-2777FD40055F}"/>
              </a:ext>
            </a:extLst>
          </p:cNvPr>
          <p:cNvSpPr txBox="1"/>
          <p:nvPr/>
        </p:nvSpPr>
        <p:spPr>
          <a:xfrm>
            <a:off x="328475" y="1034769"/>
            <a:ext cx="4379258" cy="2800767"/>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Code folder should contain all code you wrote to perform your experiments on data</a:t>
            </a:r>
          </a:p>
          <a:p>
            <a:pPr marL="214313" indent="-214313" algn="just">
              <a:buFont typeface="Arial" panose="020B0604020202020204" pitchFamily="34" charset="0"/>
              <a:buChar char="•"/>
            </a:pPr>
            <a:r>
              <a:rPr lang="en-US" sz="1600" i="1" dirty="0">
                <a:latin typeface="Arial" panose="020B0604020202020204" pitchFamily="34" charset="0"/>
                <a:cs typeface="Arial" panose="020B0604020202020204" pitchFamily="34" charset="0"/>
              </a:rPr>
              <a:t>To make code reproducible, it is fundamental that you save every data you produce </a:t>
            </a:r>
            <a:r>
              <a:rPr lang="en-US" sz="1600" dirty="0">
                <a:latin typeface="Arial" panose="020B0604020202020204" pitchFamily="34" charset="0"/>
                <a:cs typeface="Arial" panose="020B0604020202020204" pitchFamily="34" charset="0"/>
              </a:rPr>
              <a:t>(e.g. every x and y data used to make plots)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For example, on the right, an </a:t>
            </a:r>
            <a:r>
              <a:rPr lang="en-US" sz="1600" dirty="0" err="1">
                <a:latin typeface="Arial" panose="020B0604020202020204" pitchFamily="34" charset="0"/>
                <a:cs typeface="Arial" panose="020B0604020202020204" pitchFamily="34" charset="0"/>
              </a:rPr>
              <a:t>extract</a:t>
            </a:r>
            <a:r>
              <a:rPr lang="en-US" sz="1600" dirty="0">
                <a:latin typeface="Arial" panose="020B0604020202020204" pitchFamily="34" charset="0"/>
                <a:cs typeface="Arial" panose="020B0604020202020204" pitchFamily="34" charset="0"/>
              </a:rPr>
              <a:t> of the code to generate a plot of the three first PCA components of Iris Dataset is shown</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an extract of the save section of the PCA data is shown</a:t>
            </a:r>
          </a:p>
        </p:txBody>
      </p:sp>
      <p:pic>
        <p:nvPicPr>
          <p:cNvPr id="15" name="Immagine 14">
            <a:extLst>
              <a:ext uri="{FF2B5EF4-FFF2-40B4-BE49-F238E27FC236}">
                <a16:creationId xmlns:a16="http://schemas.microsoft.com/office/drawing/2014/main" id="{0B9AFB16-0216-4657-914C-5B442326B6D4}"/>
              </a:ext>
            </a:extLst>
          </p:cNvPr>
          <p:cNvPicPr>
            <a:picLocks noChangeAspect="1"/>
          </p:cNvPicPr>
          <p:nvPr/>
        </p:nvPicPr>
        <p:blipFill rotWithShape="1">
          <a:blip r:embed="rId2"/>
          <a:srcRect r="37951"/>
          <a:stretch/>
        </p:blipFill>
        <p:spPr>
          <a:xfrm>
            <a:off x="4939935" y="1034769"/>
            <a:ext cx="2675303" cy="3508890"/>
          </a:xfrm>
          <a:prstGeom prst="rect">
            <a:avLst/>
          </a:prstGeom>
        </p:spPr>
      </p:pic>
      <p:pic>
        <p:nvPicPr>
          <p:cNvPr id="17" name="Immagine 16">
            <a:extLst>
              <a:ext uri="{FF2B5EF4-FFF2-40B4-BE49-F238E27FC236}">
                <a16:creationId xmlns:a16="http://schemas.microsoft.com/office/drawing/2014/main" id="{FE0FF936-AD16-4A4A-90C1-31C4F60ECF9A}"/>
              </a:ext>
            </a:extLst>
          </p:cNvPr>
          <p:cNvPicPr>
            <a:picLocks noChangeAspect="1"/>
          </p:cNvPicPr>
          <p:nvPr/>
        </p:nvPicPr>
        <p:blipFill rotWithShape="1">
          <a:blip r:embed="rId3"/>
          <a:srcRect r="42357"/>
          <a:stretch/>
        </p:blipFill>
        <p:spPr>
          <a:xfrm>
            <a:off x="1707388" y="3868101"/>
            <a:ext cx="3232547" cy="835819"/>
          </a:xfrm>
          <a:prstGeom prst="rect">
            <a:avLst/>
          </a:prstGeom>
        </p:spPr>
      </p:pic>
    </p:spTree>
    <p:extLst>
      <p:ext uri="{BB962C8B-B14F-4D97-AF65-F5344CB8AC3E}">
        <p14:creationId xmlns:p14="http://schemas.microsoft.com/office/powerpoint/2010/main" val="23506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246221"/>
          </a:xfrm>
          <a:prstGeom prst="rect">
            <a:avLst/>
          </a:prstGeom>
          <a:noFill/>
        </p:spPr>
        <p:txBody>
          <a:bodyPr wrap="square" lIns="0" tIns="0" rIns="0" bIns="0" rtlCol="0">
            <a:spAutoFit/>
          </a:bodyPr>
          <a:lstStyle/>
          <a:p>
            <a:pPr algn="ctr"/>
            <a:r>
              <a:rPr lang="de-CH" sz="1600" dirty="0" err="1"/>
              <a:t>TensorFlow</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23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a:t>A collection allows us to put many values in a single “variable”</a:t>
            </a:r>
          </a:p>
          <a:p>
            <a:r>
              <a:rPr lang="en-GB"/>
              <a:t>A collection is nice because we can carry all many values around in one convenient package.</a:t>
            </a:r>
          </a:p>
          <a:p>
            <a:pPr marL="0" indent="0">
              <a:buNone/>
            </a:pPr>
            <a:endParaRPr lang="en-CH"/>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a:t>Most of our variables have one value in them - when we put a new value in the variable, the old value is overwritten</a:t>
            </a:r>
          </a:p>
          <a:p>
            <a:pPr marL="0" indent="0">
              <a:buNone/>
            </a:pPr>
            <a:endParaRPr lang="en-GB"/>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1237252272"/>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984A-3B80-977B-21D5-79204628047B}"/>
              </a:ext>
            </a:extLst>
          </p:cNvPr>
          <p:cNvSpPr>
            <a:spLocks noGrp="1"/>
          </p:cNvSpPr>
          <p:nvPr>
            <p:ph type="title"/>
          </p:nvPr>
        </p:nvSpPr>
        <p:spPr/>
        <p:txBody>
          <a:bodyPr/>
          <a:lstStyle/>
          <a:p>
            <a:r>
              <a:rPr lang="en-CH"/>
              <a:t>Hands-on</a:t>
            </a:r>
          </a:p>
        </p:txBody>
      </p:sp>
    </p:spTree>
    <p:extLst>
      <p:ext uri="{BB962C8B-B14F-4D97-AF65-F5344CB8AC3E}">
        <p14:creationId xmlns:p14="http://schemas.microsoft.com/office/powerpoint/2010/main" val="3093679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 as np</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a:p>
            <a:pPr marL="0" indent="0">
              <a:buNone/>
            </a:pPr>
            <a:endParaRPr lang="en-GB"/>
          </a:p>
          <a:p>
            <a:pPr marL="0" indent="0">
              <a:buNone/>
            </a:pPr>
            <a:r>
              <a:rPr lang="en-GB"/>
              <a:t>“</a:t>
            </a:r>
            <a:r>
              <a:rPr lang="en-GB" b="1" u="sng"/>
              <a:t>Reproducibility</a:t>
            </a:r>
            <a:r>
              <a:rPr lang="en-GB"/>
              <a:t>” refers to independent researchers arriving at the same results using their own data and methods, while “</a:t>
            </a:r>
            <a:r>
              <a:rPr lang="en-GB" b="1" u="sng"/>
              <a:t>replicability</a:t>
            </a:r>
            <a:r>
              <a:rPr lang="en-GB"/>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D1EC-AAA1-5DAA-B455-CA266EBB46C3}"/>
              </a:ext>
            </a:extLst>
          </p:cNvPr>
          <p:cNvSpPr>
            <a:spLocks noGrp="1"/>
          </p:cNvSpPr>
          <p:nvPr>
            <p:ph type="title"/>
          </p:nvPr>
        </p:nvSpPr>
        <p:spPr/>
        <p:txBody>
          <a:bodyPr/>
          <a:lstStyle/>
          <a:p>
            <a:r>
              <a:rPr lang="en-GB"/>
              <a:t>S</a:t>
            </a:r>
            <a:r>
              <a:rPr lang="en-CH"/>
              <a:t>cikit-learn hands-on</a:t>
            </a:r>
          </a:p>
        </p:txBody>
      </p:sp>
    </p:spTree>
    <p:extLst>
      <p:ext uri="{BB962C8B-B14F-4D97-AF65-F5344CB8AC3E}">
        <p14:creationId xmlns:p14="http://schemas.microsoft.com/office/powerpoint/2010/main" val="2093818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a:t>Write functions only if you really need to re-use them</a:t>
            </a:r>
          </a:p>
          <a:p>
            <a:r>
              <a:rPr lang="en-CH"/>
              <a:t>Write a piece of code for </a:t>
            </a:r>
            <a:r>
              <a:rPr lang="en-CH" b="1" u="sng"/>
              <a:t>each</a:t>
            </a:r>
            <a:r>
              <a:rPr lang="en-CH"/>
              <a:t> experiment you perform. Do not modify existing code and note the results! Each experiments must be reproducible and documented (what happens after 6 months? Will you remember all details? </a:t>
            </a:r>
            <a:r>
              <a:rPr lang="en-GB"/>
              <a:t>A</a:t>
            </a:r>
            <a:r>
              <a:rPr lang="en-CH"/>
              <a:t>ll parameters?</a:t>
            </a:r>
          </a:p>
        </p:txBody>
      </p:sp>
    </p:spTree>
    <p:extLst>
      <p:ext uri="{BB962C8B-B14F-4D97-AF65-F5344CB8AC3E}">
        <p14:creationId xmlns:p14="http://schemas.microsoft.com/office/powerpoint/2010/main" val="3435977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p:txBody>
          <a:bodyPr/>
          <a:lstStyle/>
          <a:p>
            <a:r>
              <a:rPr lang="en-CH"/>
              <a:t>Related topics – remarks I</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p:txBody>
          <a:bodyPr/>
          <a:lstStyle/>
          <a:p>
            <a:r>
              <a:rPr lang="en-GB"/>
              <a:t>It is important to understand algorithms. Operations, especially in deep learning, are repeated millions of times </a:t>
            </a:r>
            <a:r>
              <a:rPr lang="en-GB">
                <a:sym typeface="Wingdings" pitchFamily="2" charset="2"/>
              </a:rPr>
              <a:t> thus saving time in each iteration is very important.</a:t>
            </a:r>
          </a:p>
          <a:p>
            <a:r>
              <a:rPr lang="en-GB">
                <a:sym typeface="Wingdings" pitchFamily="2" charset="2"/>
              </a:rPr>
              <a:t>Bad programming will have a huge impact on your code in terms of performance and stability. </a:t>
            </a:r>
          </a:p>
          <a:p>
            <a:r>
              <a:rPr lang="en-GB">
                <a:sym typeface="Wingdings" pitchFamily="2" charset="2"/>
              </a:rPr>
              <a:t>Over-engineering is always a bad idea. Your code must be as simple as possible and as complex as necessary  it is easy to loos control of what your code does. </a:t>
            </a:r>
            <a:endParaRPr lang="en-CH"/>
          </a:p>
        </p:txBody>
      </p:sp>
    </p:spTree>
    <p:extLst>
      <p:ext uri="{BB962C8B-B14F-4D97-AF65-F5344CB8AC3E}">
        <p14:creationId xmlns:p14="http://schemas.microsoft.com/office/powerpoint/2010/main" val="3436984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a:t>When writing a scientific paper it is NOT acceptable to simply say (for example): “To train the model we have used the function XXXXX from scikit-learn (or from matlab)”. </a:t>
            </a:r>
          </a:p>
          <a:p>
            <a:r>
              <a:rPr lang="en-CH"/>
              <a:t>You have to describe all steps that the funtions is going through. Your description must be so precise, that someone could re-implement everything in a different programming language. </a:t>
            </a:r>
            <a:r>
              <a:rPr lang="en-CH">
                <a:sym typeface="Wingdings" pitchFamily="2" charset="2"/>
              </a:rPr>
              <a:t> This is why the scikit-learn technical documentation is so important.</a:t>
            </a:r>
            <a:endParaRPr lang="en-CH"/>
          </a:p>
        </p:txBody>
      </p:sp>
    </p:spTree>
    <p:extLst>
      <p:ext uri="{BB962C8B-B14F-4D97-AF65-F5344CB8AC3E}">
        <p14:creationId xmlns:p14="http://schemas.microsoft.com/office/powerpoint/2010/main" val="304264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7456"/>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FB24B63-D7B3-284A-B497-5EA6D2EB13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2" y="2266483"/>
            <a:ext cx="2058944" cy="61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13346</TotalTime>
  <Words>2895</Words>
  <Application>Microsoft Macintosh PowerPoint</Application>
  <PresentationFormat>On-screen Show (16:9)</PresentationFormat>
  <Paragraphs>332</Paragraphs>
  <Slides>46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Cabin</vt:lpstr>
      <vt:lpstr>Courier New</vt:lpstr>
      <vt:lpstr>Consolas</vt:lpstr>
      <vt:lpstr>Calibri</vt:lpstr>
      <vt:lpstr>Office Theme</vt:lpstr>
      <vt:lpstr>PowerPoint Presentation</vt:lpstr>
      <vt:lpstr>Learning Goals</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Tools and reproducibility</vt:lpstr>
      <vt:lpstr>Tools overview – the fundamental 3</vt:lpstr>
      <vt:lpstr>PowerPoint Presentation</vt:lpstr>
      <vt:lpstr>GitHub (very)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(reminder)</vt:lpstr>
      <vt:lpstr>PowerPoint Presentation</vt:lpstr>
      <vt:lpstr>PowerPoint Presentation</vt:lpstr>
      <vt:lpstr>PowerPoint Presentation</vt:lpstr>
      <vt:lpstr>PowerPoint Presentation</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PowerPoint Presentation</vt:lpstr>
      <vt:lpstr>What is numpy (and scipy)</vt:lpstr>
      <vt:lpstr>Numpy vs. code python</vt:lpstr>
      <vt:lpstr>Hands-on</vt:lpstr>
      <vt:lpstr>Notes about loops with numpy</vt:lpstr>
      <vt:lpstr>Vectorized Code</vt:lpstr>
      <vt:lpstr>Scikit-learn</vt:lpstr>
      <vt:lpstr>An online resource</vt:lpstr>
      <vt:lpstr>Advantages of scikit-learn</vt:lpstr>
      <vt:lpstr>Scikit-learn hands-on</vt:lpstr>
      <vt:lpstr>Some best practices</vt:lpstr>
      <vt:lpstr>Related topics – remarks I</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Umberto Michelucci</cp:lastModifiedBy>
  <cp:revision>228</cp:revision>
  <dcterms:modified xsi:type="dcterms:W3CDTF">2022-08-25T07:45:23Z</dcterms:modified>
</cp:coreProperties>
</file>