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48"/>
  </p:notesMasterIdLst>
  <p:sldIdLst>
    <p:sldId id="256" r:id="rId2"/>
    <p:sldId id="258" r:id="rId3"/>
    <p:sldId id="259" r:id="rId4"/>
    <p:sldId id="269" r:id="rId5"/>
    <p:sldId id="278" r:id="rId6"/>
    <p:sldId id="270" r:id="rId7"/>
    <p:sldId id="271" r:id="rId8"/>
    <p:sldId id="272" r:id="rId9"/>
    <p:sldId id="273" r:id="rId10"/>
    <p:sldId id="274" r:id="rId11"/>
    <p:sldId id="275" r:id="rId12"/>
    <p:sldId id="276" r:id="rId13"/>
    <p:sldId id="277"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57" r:id="rId27"/>
    <p:sldId id="261" r:id="rId28"/>
    <p:sldId id="291" r:id="rId29"/>
    <p:sldId id="292" r:id="rId30"/>
    <p:sldId id="293" r:id="rId31"/>
    <p:sldId id="294" r:id="rId32"/>
    <p:sldId id="296" r:id="rId33"/>
    <p:sldId id="295" r:id="rId34"/>
    <p:sldId id="297" r:id="rId35"/>
    <p:sldId id="300" r:id="rId36"/>
    <p:sldId id="301" r:id="rId37"/>
    <p:sldId id="302" r:id="rId38"/>
    <p:sldId id="298" r:id="rId39"/>
    <p:sldId id="299" r:id="rId40"/>
    <p:sldId id="262" r:id="rId41"/>
    <p:sldId id="263" r:id="rId42"/>
    <p:sldId id="264" r:id="rId43"/>
    <p:sldId id="265" r:id="rId44"/>
    <p:sldId id="266" r:id="rId45"/>
    <p:sldId id="267" r:id="rId46"/>
    <p:sldId id="268" r:id="rId47"/>
  </p:sldIdLst>
  <p:sldSz cx="9144000" cy="5143500" type="screen16x9"/>
  <p:notesSz cx="6858000" cy="9144000"/>
  <p:embeddedFontLst>
    <p:embeddedFont>
      <p:font typeface="Calibri" panose="020F0502020204030204"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2"/>
    <p:restoredTop sz="90116"/>
  </p:normalViewPr>
  <p:slideViewPr>
    <p:cSldViewPr snapToGrid="0">
      <p:cViewPr varScale="1">
        <p:scale>
          <a:sx n="143" d="100"/>
          <a:sy n="143" d="100"/>
        </p:scale>
        <p:origin x="208" y="11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FC1CA-B5D5-2F43-BF6F-CF7C88DAA9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224B4F60-E381-0046-BEB3-D5D22902F4C3}">
      <dgm:prSet phldrT="[Text]"/>
      <dgm:spPr/>
      <dgm:t>
        <a:bodyPr/>
        <a:lstStyle/>
        <a:p>
          <a:r>
            <a:rPr lang="en-GB">
              <a:latin typeface="Arial" panose="020B0604020202020204" pitchFamily="34" charset="0"/>
              <a:cs typeface="Arial" panose="020B0604020202020204" pitchFamily="34" charset="0"/>
            </a:rPr>
            <a:t>Mathematics</a:t>
          </a:r>
        </a:p>
      </dgm:t>
    </dgm:pt>
    <dgm:pt modelId="{3125613B-6E6D-C24D-A406-E06B92220CED}" type="par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B41BD57A-52A3-BE4D-900F-6ED9BF22141E}" type="sib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EE8C6A28-A0F5-5E4B-8D5C-31B19F17BDA7}">
      <dgm:prSet phldrT="[Text]"/>
      <dgm:spPr/>
      <dgm:t>
        <a:bodyPr/>
        <a:lstStyle/>
        <a:p>
          <a:r>
            <a:rPr lang="en-GB">
              <a:latin typeface="Arial" panose="020B0604020202020204" pitchFamily="34" charset="0"/>
              <a:cs typeface="Arial" panose="020B0604020202020204" pitchFamily="34" charset="0"/>
            </a:rPr>
            <a:t>Programming</a:t>
          </a:r>
        </a:p>
      </dgm:t>
    </dgm:pt>
    <dgm:pt modelId="{AEFC1980-F862-614B-82F8-5097AAE3F228}" type="par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6E514DE5-1153-034B-BDFA-73DE7B2E3A7A}" type="sib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0529ABA1-05F2-1F4C-B013-1F8C79CA90BA}">
      <dgm:prSet phldrT="[Text]"/>
      <dgm:spPr/>
      <dgm:t>
        <a:bodyPr/>
        <a:lstStyle/>
        <a:p>
          <a:r>
            <a:rPr lang="en-GB">
              <a:latin typeface="Arial" panose="020B0604020202020204" pitchFamily="34" charset="0"/>
              <a:cs typeface="Arial" panose="020B0604020202020204" pitchFamily="34" charset="0"/>
            </a:rPr>
            <a:t>Statistics</a:t>
          </a:r>
        </a:p>
      </dgm:t>
    </dgm:pt>
    <dgm:pt modelId="{F82FAD6C-5988-6F44-A481-3BF95A001432}" type="par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33228FCD-F44C-EE43-9B3C-71F62E67D449}" type="sib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78E47EF5-4930-6B47-AE36-9AA08DF270E2}">
      <dgm:prSet phldrT="[Text]"/>
      <dgm:spPr/>
      <dgm:t>
        <a:bodyPr/>
        <a:lstStyle/>
        <a:p>
          <a:r>
            <a:rPr lang="en-GB">
              <a:latin typeface="Arial" panose="020B0604020202020204" pitchFamily="34" charset="0"/>
              <a:cs typeface="Arial" panose="020B0604020202020204" pitchFamily="34" charset="0"/>
            </a:rPr>
            <a:t>Engineering</a:t>
          </a:r>
        </a:p>
      </dgm:t>
    </dgm:pt>
    <dgm:pt modelId="{45FDAA80-81FF-EB48-B67B-E455EAC88CCF}" type="par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F0CDBB3F-56C3-264A-B615-5F947BA8D455}" type="sib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8325FC25-6BDA-B944-BF33-EFC8B21B28FA}" type="pres">
      <dgm:prSet presAssocID="{B59FC1CA-B5D5-2F43-BF6F-CF7C88DAA9A4}" presName="diagram" presStyleCnt="0">
        <dgm:presLayoutVars>
          <dgm:dir/>
          <dgm:resizeHandles val="exact"/>
        </dgm:presLayoutVars>
      </dgm:prSet>
      <dgm:spPr/>
    </dgm:pt>
    <dgm:pt modelId="{F30BAC6D-6F45-0A48-B7FB-DF07A9E05CE5}" type="pres">
      <dgm:prSet presAssocID="{224B4F60-E381-0046-BEB3-D5D22902F4C3}" presName="node" presStyleLbl="node1" presStyleIdx="0" presStyleCnt="4">
        <dgm:presLayoutVars>
          <dgm:bulletEnabled val="1"/>
        </dgm:presLayoutVars>
      </dgm:prSet>
      <dgm:spPr/>
    </dgm:pt>
    <dgm:pt modelId="{F277DAAA-AFF6-714F-A177-2101DE0541F7}" type="pres">
      <dgm:prSet presAssocID="{B41BD57A-52A3-BE4D-900F-6ED9BF22141E}" presName="sibTrans" presStyleCnt="0"/>
      <dgm:spPr/>
    </dgm:pt>
    <dgm:pt modelId="{C568A2DD-CCD6-D84C-B6B9-A7F828AB7A09}" type="pres">
      <dgm:prSet presAssocID="{EE8C6A28-A0F5-5E4B-8D5C-31B19F17BDA7}" presName="node" presStyleLbl="node1" presStyleIdx="1" presStyleCnt="4">
        <dgm:presLayoutVars>
          <dgm:bulletEnabled val="1"/>
        </dgm:presLayoutVars>
      </dgm:prSet>
      <dgm:spPr/>
    </dgm:pt>
    <dgm:pt modelId="{45382BA9-FD47-E54C-A815-6CC0B27BD95C}" type="pres">
      <dgm:prSet presAssocID="{6E514DE5-1153-034B-BDFA-73DE7B2E3A7A}" presName="sibTrans" presStyleCnt="0"/>
      <dgm:spPr/>
    </dgm:pt>
    <dgm:pt modelId="{32C029E2-FDFB-FF40-A8D3-75CDD73A3D62}" type="pres">
      <dgm:prSet presAssocID="{0529ABA1-05F2-1F4C-B013-1F8C79CA90BA}" presName="node" presStyleLbl="node1" presStyleIdx="2" presStyleCnt="4">
        <dgm:presLayoutVars>
          <dgm:bulletEnabled val="1"/>
        </dgm:presLayoutVars>
      </dgm:prSet>
      <dgm:spPr/>
    </dgm:pt>
    <dgm:pt modelId="{546E1DC2-D125-0848-B104-FC9AA610E35B}" type="pres">
      <dgm:prSet presAssocID="{33228FCD-F44C-EE43-9B3C-71F62E67D449}" presName="sibTrans" presStyleCnt="0"/>
      <dgm:spPr/>
    </dgm:pt>
    <dgm:pt modelId="{C05371C7-3BFD-774F-900B-AE2AC10BF806}" type="pres">
      <dgm:prSet presAssocID="{78E47EF5-4930-6B47-AE36-9AA08DF270E2}" presName="node" presStyleLbl="node1" presStyleIdx="3" presStyleCnt="4">
        <dgm:presLayoutVars>
          <dgm:bulletEnabled val="1"/>
        </dgm:presLayoutVars>
      </dgm:prSet>
      <dgm:spPr/>
    </dgm:pt>
  </dgm:ptLst>
  <dgm:cxnLst>
    <dgm:cxn modelId="{D8880C1B-20A0-6A4C-81B9-054A80CD27EE}" srcId="{B59FC1CA-B5D5-2F43-BF6F-CF7C88DAA9A4}" destId="{EE8C6A28-A0F5-5E4B-8D5C-31B19F17BDA7}" srcOrd="1" destOrd="0" parTransId="{AEFC1980-F862-614B-82F8-5097AAE3F228}" sibTransId="{6E514DE5-1153-034B-BDFA-73DE7B2E3A7A}"/>
    <dgm:cxn modelId="{0695B23A-858B-8945-90C4-08298FCFBAA4}" srcId="{B59FC1CA-B5D5-2F43-BF6F-CF7C88DAA9A4}" destId="{0529ABA1-05F2-1F4C-B013-1F8C79CA90BA}" srcOrd="2" destOrd="0" parTransId="{F82FAD6C-5988-6F44-A481-3BF95A001432}" sibTransId="{33228FCD-F44C-EE43-9B3C-71F62E67D449}"/>
    <dgm:cxn modelId="{1EC0875B-9F1C-CB40-AC84-9CC4928B2829}" type="presOf" srcId="{224B4F60-E381-0046-BEB3-D5D22902F4C3}" destId="{F30BAC6D-6F45-0A48-B7FB-DF07A9E05CE5}" srcOrd="0" destOrd="0" presId="urn:microsoft.com/office/officeart/2005/8/layout/default"/>
    <dgm:cxn modelId="{213A7472-99AD-244A-9007-68142EF1DDAF}" srcId="{B59FC1CA-B5D5-2F43-BF6F-CF7C88DAA9A4}" destId="{78E47EF5-4930-6B47-AE36-9AA08DF270E2}" srcOrd="3" destOrd="0" parTransId="{45FDAA80-81FF-EB48-B67B-E455EAC88CCF}" sibTransId="{F0CDBB3F-56C3-264A-B615-5F947BA8D455}"/>
    <dgm:cxn modelId="{BD8A4077-00C7-C744-9FD9-B27680F8909F}" srcId="{B59FC1CA-B5D5-2F43-BF6F-CF7C88DAA9A4}" destId="{224B4F60-E381-0046-BEB3-D5D22902F4C3}" srcOrd="0" destOrd="0" parTransId="{3125613B-6E6D-C24D-A406-E06B92220CED}" sibTransId="{B41BD57A-52A3-BE4D-900F-6ED9BF22141E}"/>
    <dgm:cxn modelId="{2AA1479B-EBF9-6043-ADE3-BAB975F42AD8}" type="presOf" srcId="{78E47EF5-4930-6B47-AE36-9AA08DF270E2}" destId="{C05371C7-3BFD-774F-900B-AE2AC10BF806}" srcOrd="0" destOrd="0" presId="urn:microsoft.com/office/officeart/2005/8/layout/default"/>
    <dgm:cxn modelId="{395238B2-517F-1D4F-9CC6-A40D1B01484D}" type="presOf" srcId="{B59FC1CA-B5D5-2F43-BF6F-CF7C88DAA9A4}" destId="{8325FC25-6BDA-B944-BF33-EFC8B21B28FA}" srcOrd="0" destOrd="0" presId="urn:microsoft.com/office/officeart/2005/8/layout/default"/>
    <dgm:cxn modelId="{6BF5EDBD-40C7-D441-9C4A-262B29271D1F}" type="presOf" srcId="{EE8C6A28-A0F5-5E4B-8D5C-31B19F17BDA7}" destId="{C568A2DD-CCD6-D84C-B6B9-A7F828AB7A09}" srcOrd="0" destOrd="0" presId="urn:microsoft.com/office/officeart/2005/8/layout/default"/>
    <dgm:cxn modelId="{7EEA31C1-3CD5-7D41-A080-0E502C735118}" type="presOf" srcId="{0529ABA1-05F2-1F4C-B013-1F8C79CA90BA}" destId="{32C029E2-FDFB-FF40-A8D3-75CDD73A3D62}" srcOrd="0" destOrd="0" presId="urn:microsoft.com/office/officeart/2005/8/layout/default"/>
    <dgm:cxn modelId="{1D166B78-CCB4-D747-B77C-ACF04E2DE90B}" type="presParOf" srcId="{8325FC25-6BDA-B944-BF33-EFC8B21B28FA}" destId="{F30BAC6D-6F45-0A48-B7FB-DF07A9E05CE5}" srcOrd="0" destOrd="0" presId="urn:microsoft.com/office/officeart/2005/8/layout/default"/>
    <dgm:cxn modelId="{1946791A-A26A-3449-9E65-2E6C3FF99335}" type="presParOf" srcId="{8325FC25-6BDA-B944-BF33-EFC8B21B28FA}" destId="{F277DAAA-AFF6-714F-A177-2101DE0541F7}" srcOrd="1" destOrd="0" presId="urn:microsoft.com/office/officeart/2005/8/layout/default"/>
    <dgm:cxn modelId="{203AA52F-FF34-8B40-83D0-5E96C95FE37D}" type="presParOf" srcId="{8325FC25-6BDA-B944-BF33-EFC8B21B28FA}" destId="{C568A2DD-CCD6-D84C-B6B9-A7F828AB7A09}" srcOrd="2" destOrd="0" presId="urn:microsoft.com/office/officeart/2005/8/layout/default"/>
    <dgm:cxn modelId="{8C1E2149-499E-C148-AA53-BB84F3855FA6}" type="presParOf" srcId="{8325FC25-6BDA-B944-BF33-EFC8B21B28FA}" destId="{45382BA9-FD47-E54C-A815-6CC0B27BD95C}" srcOrd="3" destOrd="0" presId="urn:microsoft.com/office/officeart/2005/8/layout/default"/>
    <dgm:cxn modelId="{C01BE34C-A3B3-9D45-B0F6-71FA1504913A}" type="presParOf" srcId="{8325FC25-6BDA-B944-BF33-EFC8B21B28FA}" destId="{32C029E2-FDFB-FF40-A8D3-75CDD73A3D62}" srcOrd="4" destOrd="0" presId="urn:microsoft.com/office/officeart/2005/8/layout/default"/>
    <dgm:cxn modelId="{09683C72-9838-6649-810D-B5C9BD86F576}" type="presParOf" srcId="{8325FC25-6BDA-B944-BF33-EFC8B21B28FA}" destId="{546E1DC2-D125-0848-B104-FC9AA610E35B}" srcOrd="5" destOrd="0" presId="urn:microsoft.com/office/officeart/2005/8/layout/default"/>
    <dgm:cxn modelId="{59DB5604-9F90-D442-AE29-7F14FAE7E854}" type="presParOf" srcId="{8325FC25-6BDA-B944-BF33-EFC8B21B28FA}" destId="{C05371C7-3BFD-774F-900B-AE2AC10BF80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BAC6D-6F45-0A48-B7FB-DF07A9E05CE5}">
      <dsp:nvSpPr>
        <dsp:cNvPr id="0" name=""/>
        <dsp:cNvSpPr/>
      </dsp:nvSpPr>
      <dsp:spPr>
        <a:xfrm>
          <a:off x="1311048"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Mathematics</a:t>
          </a:r>
        </a:p>
      </dsp:txBody>
      <dsp:txXfrm>
        <a:off x="1311048" y="1635"/>
        <a:ext cx="2506953" cy="1504172"/>
      </dsp:txXfrm>
    </dsp:sp>
    <dsp:sp modelId="{C568A2DD-CCD6-D84C-B6B9-A7F828AB7A09}">
      <dsp:nvSpPr>
        <dsp:cNvPr id="0" name=""/>
        <dsp:cNvSpPr/>
      </dsp:nvSpPr>
      <dsp:spPr>
        <a:xfrm>
          <a:off x="4068697"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Programming</a:t>
          </a:r>
        </a:p>
      </dsp:txBody>
      <dsp:txXfrm>
        <a:off x="4068697" y="1635"/>
        <a:ext cx="2506953" cy="1504172"/>
      </dsp:txXfrm>
    </dsp:sp>
    <dsp:sp modelId="{32C029E2-FDFB-FF40-A8D3-75CDD73A3D62}">
      <dsp:nvSpPr>
        <dsp:cNvPr id="0" name=""/>
        <dsp:cNvSpPr/>
      </dsp:nvSpPr>
      <dsp:spPr>
        <a:xfrm>
          <a:off x="1311048"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Statistics</a:t>
          </a:r>
        </a:p>
      </dsp:txBody>
      <dsp:txXfrm>
        <a:off x="1311048" y="1756503"/>
        <a:ext cx="2506953" cy="1504172"/>
      </dsp:txXfrm>
    </dsp:sp>
    <dsp:sp modelId="{C05371C7-3BFD-774F-900B-AE2AC10BF806}">
      <dsp:nvSpPr>
        <dsp:cNvPr id="0" name=""/>
        <dsp:cNvSpPr/>
      </dsp:nvSpPr>
      <dsp:spPr>
        <a:xfrm>
          <a:off x="4068697"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Engineering</a:t>
          </a:r>
        </a:p>
      </dsp:txBody>
      <dsp:txXfrm>
        <a:off x="4068697" y="1756503"/>
        <a:ext cx="2506953" cy="1504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24.08.22</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24.08.22</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24.08.22</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24.08.22</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7" name="Picture 6">
            <a:extLst>
              <a:ext uri="{FF2B5EF4-FFF2-40B4-BE49-F238E27FC236}">
                <a16:creationId xmlns:a16="http://schemas.microsoft.com/office/drawing/2014/main" id="{A5149550-2844-26C3-AEB7-3BD213F8F3E2}"/>
              </a:ext>
            </a:extLst>
          </p:cNvPr>
          <p:cNvPicPr>
            <a:picLocks noChangeAspect="1"/>
          </p:cNvPicPr>
          <p:nvPr userDrawn="1"/>
        </p:nvPicPr>
        <p:blipFill>
          <a:blip r:embed="rId13"/>
          <a:stretch>
            <a:fillRect/>
          </a:stretch>
        </p:blipFill>
        <p:spPr>
          <a:xfrm>
            <a:off x="7017026" y="127396"/>
            <a:ext cx="2000250" cy="171450"/>
          </a:xfrm>
          <a:prstGeom prst="rect">
            <a:avLst/>
          </a:prstGeom>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053548"/>
            <a:ext cx="7688100" cy="2371296"/>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a:latin typeface="Arial" panose="020B0604020202020204" pitchFamily="34" charset="0"/>
              </a:rPr>
              <a:t>Python and scikit-learn</a:t>
            </a:r>
          </a:p>
          <a:p>
            <a:pPr algn="ctr">
              <a:spcBef>
                <a:spcPts val="0"/>
              </a:spcBef>
            </a:pPr>
            <a:r>
              <a:rPr lang="en-GB" sz="3500">
                <a:latin typeface="Arial" panose="020B0604020202020204" pitchFamily="34" charset="0"/>
              </a:rPr>
              <a:t>Topics relevant to Machine Learning</a:t>
            </a:r>
          </a:p>
          <a:p>
            <a:pPr algn="ctr">
              <a:spcBef>
                <a:spcPts val="0"/>
              </a:spcBef>
            </a:pPr>
            <a:br>
              <a:rPr lang="en-GB" sz="3500">
                <a:latin typeface="Arial" panose="020B0604020202020204" pitchFamily="34" charset="0"/>
              </a:rPr>
            </a:br>
            <a:r>
              <a:rPr lang="en-GB" sz="3500">
                <a:latin typeface="Arial" panose="020B0604020202020204" pitchFamily="34" charset="0"/>
              </a:rPr>
              <a:t>@DETERMINED 2022 Workshop</a:t>
            </a: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a:latin typeface="Arial" panose="020B0604020202020204" pitchFamily="34" charset="0"/>
              </a:rPr>
              <a:t>Dr. U. Michelucci (TOELT)</a:t>
            </a:r>
          </a:p>
          <a:p>
            <a:pPr algn="ctr">
              <a:spcBef>
                <a:spcPts val="0"/>
              </a:spcBef>
            </a:pPr>
            <a:r>
              <a:rPr lang="en-GB" sz="2200">
                <a:latin typeface="Arial" panose="020B0604020202020204" pitchFamily="34" charset="0"/>
              </a:rPr>
              <a:t>(with slides from M. Sperti, POLITO)</a:t>
            </a:r>
          </a:p>
        </p:txBody>
      </p:sp>
      <p:pic>
        <p:nvPicPr>
          <p:cNvPr id="6" name="Picture 5" descr="Icon&#10;&#10;Description automatically generated with low confidence">
            <a:extLst>
              <a:ext uri="{FF2B5EF4-FFF2-40B4-BE49-F238E27FC236}">
                <a16:creationId xmlns:a16="http://schemas.microsoft.com/office/drawing/2014/main" id="{C9C9FA5F-9009-AE74-7789-7AE4C150D5DE}"/>
              </a:ext>
            </a:extLst>
          </p:cNvPr>
          <p:cNvPicPr>
            <a:picLocks noChangeAspect="1"/>
          </p:cNvPicPr>
          <p:nvPr/>
        </p:nvPicPr>
        <p:blipFill>
          <a:blip r:embed="rId3"/>
          <a:stretch>
            <a:fillRect/>
          </a:stretch>
        </p:blipFill>
        <p:spPr>
          <a:xfrm>
            <a:off x="0" y="48038"/>
            <a:ext cx="775252" cy="7752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YOUR.WORK.MUST.</a:t>
            </a:r>
          </a:p>
        </p:txBody>
      </p:sp>
    </p:spTree>
    <p:extLst>
      <p:ext uri="{BB962C8B-B14F-4D97-AF65-F5344CB8AC3E}">
        <p14:creationId xmlns:p14="http://schemas.microsoft.com/office/powerpoint/2010/main" val="16817110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YOUR.WORK.MUST.BE.</a:t>
            </a:r>
          </a:p>
        </p:txBody>
      </p:sp>
    </p:spTree>
    <p:extLst>
      <p:ext uri="{BB962C8B-B14F-4D97-AF65-F5344CB8AC3E}">
        <p14:creationId xmlns:p14="http://schemas.microsoft.com/office/powerpoint/2010/main" val="3647649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YOUR.WORK.MUST.BE.REPRODUCIBLE</a:t>
            </a:r>
          </a:p>
        </p:txBody>
      </p:sp>
    </p:spTree>
    <p:extLst>
      <p:ext uri="{BB962C8B-B14F-4D97-AF65-F5344CB8AC3E}">
        <p14:creationId xmlns:p14="http://schemas.microsoft.com/office/powerpoint/2010/main" val="2398117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a:t>You need to use the right tools, to ensure that your work is reproducible and transparente (and in the right way). This is what we will discuss today.</a:t>
            </a:r>
          </a:p>
          <a:p>
            <a:endParaRPr lang="en-CH"/>
          </a:p>
          <a:p>
            <a:pPr marL="0" indent="0">
              <a:buNone/>
            </a:pPr>
            <a:r>
              <a:rPr lang="en-CH"/>
              <a:t>Other reasons to use specific tools:</a:t>
            </a:r>
          </a:p>
          <a:p>
            <a:r>
              <a:rPr lang="en-CH"/>
              <a:t>Collaboration with multiple people</a:t>
            </a:r>
          </a:p>
          <a:p>
            <a:r>
              <a:rPr lang="en-CH"/>
              <a:t>Exchange of information</a:t>
            </a:r>
          </a:p>
          <a:p>
            <a:r>
              <a:rPr lang="en-CH"/>
              <a:t>Backups of your work</a:t>
            </a:r>
          </a:p>
          <a:p>
            <a:r>
              <a:rPr lang="en-GB"/>
              <a:t>e</a:t>
            </a:r>
            <a:r>
              <a:rPr lang="en-CH"/>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14</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the concept of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15</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3F4-D3B7-B9E6-F4CF-B0CD4592863E}"/>
              </a:ext>
            </a:extLst>
          </p:cNvPr>
          <p:cNvSpPr>
            <a:spLocks noGrp="1"/>
          </p:cNvSpPr>
          <p:nvPr>
            <p:ph type="title"/>
          </p:nvPr>
        </p:nvSpPr>
        <p:spPr/>
        <p:txBody>
          <a:bodyPr/>
          <a:lstStyle/>
          <a:p>
            <a:r>
              <a:rPr lang="en-CH"/>
              <a:t>Learning Goals</a:t>
            </a:r>
          </a:p>
        </p:txBody>
      </p:sp>
      <p:sp>
        <p:nvSpPr>
          <p:cNvPr id="3" name="Content Placeholder 2">
            <a:extLst>
              <a:ext uri="{FF2B5EF4-FFF2-40B4-BE49-F238E27FC236}">
                <a16:creationId xmlns:a16="http://schemas.microsoft.com/office/drawing/2014/main" id="{623C41F7-F00A-0EAD-51C5-365109128657}"/>
              </a:ext>
            </a:extLst>
          </p:cNvPr>
          <p:cNvSpPr>
            <a:spLocks noGrp="1"/>
          </p:cNvSpPr>
          <p:nvPr>
            <p:ph idx="1"/>
          </p:nvPr>
        </p:nvSpPr>
        <p:spPr/>
        <p:txBody>
          <a:bodyPr>
            <a:normAutofit/>
          </a:bodyPr>
          <a:lstStyle/>
          <a:p>
            <a:r>
              <a:rPr lang="en-US" sz="1600"/>
              <a:t>The students understand the main components of and can explain what a machine learning pipeline is</a:t>
            </a:r>
          </a:p>
          <a:p>
            <a:r>
              <a:rPr lang="en-US" sz="1600"/>
              <a:t>The students are able to list the tools used in machine learning projects and their advantages and disadvantages</a:t>
            </a:r>
          </a:p>
          <a:p>
            <a:r>
              <a:rPr lang="en-US" sz="1600"/>
              <a:t>The students can explain the main advantages of numpy with respect to plan Python</a:t>
            </a:r>
          </a:p>
          <a:p>
            <a:r>
              <a:rPr lang="en-US" sz="1600"/>
              <a:t>The students understand the importance of avoiding over-engineering</a:t>
            </a:r>
          </a:p>
          <a:p>
            <a:r>
              <a:rPr lang="en-US" sz="1600"/>
              <a:t>The students understand the importance of understanding every single detail of each piece of code they use</a:t>
            </a:r>
          </a:p>
          <a:p>
            <a:r>
              <a:rPr lang="en-US" sz="1600"/>
              <a:t>The students understand the possibility of scikit-learn and that it covers all aspects of a machine learning project</a:t>
            </a:r>
          </a:p>
        </p:txBody>
      </p:sp>
    </p:spTree>
    <p:extLst>
      <p:ext uri="{BB962C8B-B14F-4D97-AF65-F5344CB8AC3E}">
        <p14:creationId xmlns:p14="http://schemas.microsoft.com/office/powerpoint/2010/main" val="409871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Tree>
    <p:extLst>
      <p:ext uri="{BB962C8B-B14F-4D97-AF65-F5344CB8AC3E}">
        <p14:creationId xmlns:p14="http://schemas.microsoft.com/office/powerpoint/2010/main" val="280603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37324" y="326417"/>
            <a:ext cx="526935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Data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3523E7FF-60E3-49A3-9249-E5DE7C9EDD05}"/>
              </a:ext>
            </a:extLst>
          </p:cNvPr>
          <p:cNvSpPr txBox="1"/>
          <p:nvPr/>
        </p:nvSpPr>
        <p:spPr>
          <a:xfrm>
            <a:off x="532661" y="1204897"/>
            <a:ext cx="8078680"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Let’s analyze in more detail the template repository we created. Let’s start from the Data Folder</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this practical example, we will use a toy dataset (the famous Iris Dataset) </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Data Folder contains Raw Data Folder, in which we put the data we have, without modifying them</a:t>
            </a:r>
          </a:p>
        </p:txBody>
      </p:sp>
      <p:pic>
        <p:nvPicPr>
          <p:cNvPr id="9" name="Immagine 8">
            <a:extLst>
              <a:ext uri="{FF2B5EF4-FFF2-40B4-BE49-F238E27FC236}">
                <a16:creationId xmlns:a16="http://schemas.microsoft.com/office/drawing/2014/main" id="{21B140C8-D110-4AA5-9846-8A772FDCDF78}"/>
              </a:ext>
            </a:extLst>
          </p:cNvPr>
          <p:cNvPicPr>
            <a:picLocks noChangeAspect="1"/>
          </p:cNvPicPr>
          <p:nvPr/>
        </p:nvPicPr>
        <p:blipFill>
          <a:blip r:embed="rId2"/>
          <a:stretch>
            <a:fillRect/>
          </a:stretch>
        </p:blipFill>
        <p:spPr>
          <a:xfrm>
            <a:off x="6397228" y="3948917"/>
            <a:ext cx="964406" cy="542925"/>
          </a:xfrm>
          <a:prstGeom prst="rect">
            <a:avLst/>
          </a:prstGeom>
        </p:spPr>
      </p:pic>
      <p:pic>
        <p:nvPicPr>
          <p:cNvPr id="11" name="Immagine 10">
            <a:extLst>
              <a:ext uri="{FF2B5EF4-FFF2-40B4-BE49-F238E27FC236}">
                <a16:creationId xmlns:a16="http://schemas.microsoft.com/office/drawing/2014/main" id="{A7E5CE3D-31B4-448C-AC33-0F024EDA45EA}"/>
              </a:ext>
            </a:extLst>
          </p:cNvPr>
          <p:cNvPicPr>
            <a:picLocks noChangeAspect="1"/>
          </p:cNvPicPr>
          <p:nvPr/>
        </p:nvPicPr>
        <p:blipFill>
          <a:blip r:embed="rId3"/>
          <a:stretch>
            <a:fillRect/>
          </a:stretch>
        </p:blipFill>
        <p:spPr>
          <a:xfrm>
            <a:off x="4700588" y="2796062"/>
            <a:ext cx="1578769" cy="1364456"/>
          </a:xfrm>
          <a:prstGeom prst="rect">
            <a:avLst/>
          </a:prstGeom>
        </p:spPr>
      </p:pic>
      <p:sp>
        <p:nvSpPr>
          <p:cNvPr id="15" name="Freccia curva 14">
            <a:extLst>
              <a:ext uri="{FF2B5EF4-FFF2-40B4-BE49-F238E27FC236}">
                <a16:creationId xmlns:a16="http://schemas.microsoft.com/office/drawing/2014/main" id="{916820F6-E93C-411A-8D67-7E671F95AB0F}"/>
              </a:ext>
            </a:extLst>
          </p:cNvPr>
          <p:cNvSpPr/>
          <p:nvPr/>
        </p:nvSpPr>
        <p:spPr>
          <a:xfrm rot="5400000">
            <a:off x="6299306" y="3220351"/>
            <a:ext cx="726265" cy="605434"/>
          </a:xfrm>
          <a:prstGeom prst="bentArrow">
            <a:avLst>
              <a:gd name="adj1" fmla="val 8924"/>
              <a:gd name="adj2" fmla="val 12707"/>
              <a:gd name="adj3" fmla="val 25000"/>
              <a:gd name="adj4" fmla="val 4375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asellaDiTesto 15">
            <a:extLst>
              <a:ext uri="{FF2B5EF4-FFF2-40B4-BE49-F238E27FC236}">
                <a16:creationId xmlns:a16="http://schemas.microsoft.com/office/drawing/2014/main" id="{BCB4F876-04B2-4357-94AF-B2033A78B91D}"/>
              </a:ext>
            </a:extLst>
          </p:cNvPr>
          <p:cNvSpPr txBox="1"/>
          <p:nvPr/>
        </p:nvSpPr>
        <p:spPr>
          <a:xfrm>
            <a:off x="532662" y="3010988"/>
            <a:ext cx="3839314"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the readme.md file, you must put a short description of the raw data (number of samples, number of features, number of missing values, etc.)</a:t>
            </a:r>
          </a:p>
        </p:txBody>
      </p:sp>
    </p:spTree>
    <p:extLst>
      <p:ext uri="{BB962C8B-B14F-4D97-AF65-F5344CB8AC3E}">
        <p14:creationId xmlns:p14="http://schemas.microsoft.com/office/powerpoint/2010/main" val="1880463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7"/>
            <a:ext cx="53350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Code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F7743FEA-7CE9-4E70-A7EF-2777FD40055F}"/>
              </a:ext>
            </a:extLst>
          </p:cNvPr>
          <p:cNvSpPr txBox="1"/>
          <p:nvPr/>
        </p:nvSpPr>
        <p:spPr>
          <a:xfrm>
            <a:off x="328475" y="1034769"/>
            <a:ext cx="4379258" cy="2800767"/>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Code folder should contain all code you wrote to perform your experiments on data</a:t>
            </a:r>
          </a:p>
          <a:p>
            <a:pPr marL="214313" indent="-214313" algn="just">
              <a:buFont typeface="Arial" panose="020B0604020202020204" pitchFamily="34" charset="0"/>
              <a:buChar char="•"/>
            </a:pPr>
            <a:r>
              <a:rPr lang="en-US" sz="1600" i="1" dirty="0">
                <a:latin typeface="Arial" panose="020B0604020202020204" pitchFamily="34" charset="0"/>
                <a:cs typeface="Arial" panose="020B0604020202020204" pitchFamily="34" charset="0"/>
              </a:rPr>
              <a:t>To make code reproducible, it is fundamental that you save every data you produce </a:t>
            </a:r>
            <a:r>
              <a:rPr lang="en-US" sz="1600" dirty="0">
                <a:latin typeface="Arial" panose="020B0604020202020204" pitchFamily="34" charset="0"/>
                <a:cs typeface="Arial" panose="020B0604020202020204" pitchFamily="34" charset="0"/>
              </a:rPr>
              <a:t>(e.g. every x and y data used to make plots)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For example, on the right, an </a:t>
            </a:r>
            <a:r>
              <a:rPr lang="en-US" sz="1600" dirty="0" err="1">
                <a:latin typeface="Arial" panose="020B0604020202020204" pitchFamily="34" charset="0"/>
                <a:cs typeface="Arial" panose="020B0604020202020204" pitchFamily="34" charset="0"/>
              </a:rPr>
              <a:t>exatrct</a:t>
            </a:r>
            <a:r>
              <a:rPr lang="en-US" sz="1600" dirty="0">
                <a:latin typeface="Arial" panose="020B0604020202020204" pitchFamily="34" charset="0"/>
                <a:cs typeface="Arial" panose="020B0604020202020204" pitchFamily="34" charset="0"/>
              </a:rPr>
              <a:t> of the code to generate a plot of the three first PCA components of Iris Dataset is shown</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an extract of the save section of the PCA data is shown</a:t>
            </a:r>
          </a:p>
        </p:txBody>
      </p:sp>
      <p:pic>
        <p:nvPicPr>
          <p:cNvPr id="15" name="Immagine 14">
            <a:extLst>
              <a:ext uri="{FF2B5EF4-FFF2-40B4-BE49-F238E27FC236}">
                <a16:creationId xmlns:a16="http://schemas.microsoft.com/office/drawing/2014/main" id="{0B9AFB16-0216-4657-914C-5B442326B6D4}"/>
              </a:ext>
            </a:extLst>
          </p:cNvPr>
          <p:cNvPicPr>
            <a:picLocks noChangeAspect="1"/>
          </p:cNvPicPr>
          <p:nvPr/>
        </p:nvPicPr>
        <p:blipFill rotWithShape="1">
          <a:blip r:embed="rId2"/>
          <a:srcRect r="37951"/>
          <a:stretch/>
        </p:blipFill>
        <p:spPr>
          <a:xfrm>
            <a:off x="4939935" y="1034769"/>
            <a:ext cx="2675303" cy="3508890"/>
          </a:xfrm>
          <a:prstGeom prst="rect">
            <a:avLst/>
          </a:prstGeom>
        </p:spPr>
      </p:pic>
      <p:pic>
        <p:nvPicPr>
          <p:cNvPr id="17" name="Immagine 16">
            <a:extLst>
              <a:ext uri="{FF2B5EF4-FFF2-40B4-BE49-F238E27FC236}">
                <a16:creationId xmlns:a16="http://schemas.microsoft.com/office/drawing/2014/main" id="{FE0FF936-AD16-4A4A-90C1-31C4F60ECF9A}"/>
              </a:ext>
            </a:extLst>
          </p:cNvPr>
          <p:cNvPicPr>
            <a:picLocks noChangeAspect="1"/>
          </p:cNvPicPr>
          <p:nvPr/>
        </p:nvPicPr>
        <p:blipFill rotWithShape="1">
          <a:blip r:embed="rId3"/>
          <a:srcRect r="42357"/>
          <a:stretch/>
        </p:blipFill>
        <p:spPr>
          <a:xfrm>
            <a:off x="1707388" y="3868101"/>
            <a:ext cx="3232547" cy="835819"/>
          </a:xfrm>
          <a:prstGeom prst="rect">
            <a:avLst/>
          </a:prstGeom>
        </p:spPr>
      </p:pic>
    </p:spTree>
    <p:extLst>
      <p:ext uri="{BB962C8B-B14F-4D97-AF65-F5344CB8AC3E}">
        <p14:creationId xmlns:p14="http://schemas.microsoft.com/office/powerpoint/2010/main" val="235065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246221"/>
          </a:xfrm>
          <a:prstGeom prst="rect">
            <a:avLst/>
          </a:prstGeom>
          <a:noFill/>
        </p:spPr>
        <p:txBody>
          <a:bodyPr wrap="square" lIns="0" tIns="0" rIns="0" bIns="0" rtlCol="0">
            <a:spAutoFit/>
          </a:bodyPr>
          <a:lstStyle/>
          <a:p>
            <a:pPr algn="ctr"/>
            <a:r>
              <a:rPr lang="de-CH" sz="1600" dirty="0" err="1"/>
              <a:t>TensorFlow</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r>
              <a:rPr lang="en-US"/>
              <a:t>Algorithm</a:t>
            </a:r>
          </a:p>
          <a:p>
            <a:r>
              <a:rPr lang="en-US"/>
              <a:t> -  A set of rules or steps used to solve a problem</a:t>
            </a:r>
          </a:p>
          <a:p>
            <a:endParaRPr lang="en-US"/>
          </a:p>
          <a:p>
            <a:r>
              <a:rPr lang="en-US"/>
              <a:t>Data Structure</a:t>
            </a:r>
          </a:p>
          <a:p>
            <a:r>
              <a:rPr lang="en-US"/>
              <a:t> -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a:t>Most of our variables have one value in them - when we put a new value in the variable, the old value is overwritten</a:t>
            </a:r>
          </a:p>
          <a:p>
            <a:pPr marL="0" indent="0">
              <a:buNone/>
            </a:pPr>
            <a:endParaRPr lang="en-GB"/>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a:t>A collection allows us to put many values in a single “variable”</a:t>
            </a:r>
          </a:p>
          <a:p>
            <a:r>
              <a:rPr lang="en-GB"/>
              <a:t>A collection is nice because we can carry all many values around in one convenient package.</a:t>
            </a:r>
          </a:p>
          <a:p>
            <a:pPr marL="0" indent="0">
              <a:buNone/>
            </a:pPr>
            <a:endParaRPr lang="en-CH"/>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DCCD-3BFE-15FE-1E45-65F5E45B0956}"/>
              </a:ext>
            </a:extLst>
          </p:cNvPr>
          <p:cNvSpPr>
            <a:spLocks noGrp="1"/>
          </p:cNvSpPr>
          <p:nvPr>
            <p:ph type="title"/>
          </p:nvPr>
        </p:nvSpPr>
        <p:spPr>
          <a:xfrm>
            <a:off x="246264" y="199029"/>
            <a:ext cx="7886700" cy="994172"/>
          </a:xfrm>
        </p:spPr>
        <p:txBody>
          <a:bodyPr/>
          <a:lstStyle/>
          <a:p>
            <a:r>
              <a:rPr lang="en-CH"/>
              <a:t>Skills for a machine learning project</a:t>
            </a:r>
          </a:p>
        </p:txBody>
      </p:sp>
      <p:graphicFrame>
        <p:nvGraphicFramePr>
          <p:cNvPr id="4" name="Content Placeholder 3">
            <a:extLst>
              <a:ext uri="{FF2B5EF4-FFF2-40B4-BE49-F238E27FC236}">
                <a16:creationId xmlns:a16="http://schemas.microsoft.com/office/drawing/2014/main" id="{FB0B99C9-B04F-841B-2B56-C18D020DB82F}"/>
              </a:ext>
            </a:extLst>
          </p:cNvPr>
          <p:cNvGraphicFramePr>
            <a:graphicFrameLocks noGrp="1"/>
          </p:cNvGraphicFramePr>
          <p:nvPr>
            <p:ph idx="1"/>
            <p:extLst>
              <p:ext uri="{D42A27DB-BD31-4B8C-83A1-F6EECF244321}">
                <p14:modId xmlns:p14="http://schemas.microsoft.com/office/powerpoint/2010/main" val="1237252272"/>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DFB305-B333-E3A9-9562-A7B4CDEFA180}"/>
              </a:ext>
            </a:extLst>
          </p:cNvPr>
          <p:cNvSpPr/>
          <p:nvPr/>
        </p:nvSpPr>
        <p:spPr>
          <a:xfrm>
            <a:off x="4572000" y="1263535"/>
            <a:ext cx="2759825" cy="346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435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a:p>
            <a:pPr marL="0" indent="0">
              <a:buNone/>
            </a:pPr>
            <a:endParaRPr lang="en-GB"/>
          </a:p>
          <a:p>
            <a:pPr marL="0" indent="0">
              <a:buNone/>
            </a:pPr>
            <a:r>
              <a:rPr lang="en-GB"/>
              <a:t>“</a:t>
            </a:r>
            <a:r>
              <a:rPr lang="en-GB" b="1" u="sng"/>
              <a:t>Reproducibility</a:t>
            </a:r>
            <a:r>
              <a:rPr lang="en-GB"/>
              <a:t>” refers to independent researchers arriving at the same results using their own data and methods, while “</a:t>
            </a:r>
            <a:r>
              <a:rPr lang="en-GB" b="1" u="sng"/>
              <a:t>replicability</a:t>
            </a:r>
            <a:r>
              <a:rPr lang="en-GB"/>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FBD0-B455-1317-85FC-7DB1E420BE8F}"/>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63FD0781-599E-4F4F-F687-ECC4BB7E4373}"/>
              </a:ext>
            </a:extLst>
          </p:cNvPr>
          <p:cNvSpPr>
            <a:spLocks noGrp="1"/>
          </p:cNvSpPr>
          <p:nvPr>
            <p:ph idx="1"/>
          </p:nvPr>
        </p:nvSpPr>
        <p:spPr/>
        <p:txBody>
          <a:bodyPr/>
          <a:lstStyle/>
          <a:p>
            <a:r>
              <a:rPr lang="en-US"/>
              <a:t>Selecting elements from lists (subsetting)</a:t>
            </a:r>
          </a:p>
          <a:p>
            <a:endParaRPr lang="en-CH"/>
          </a:p>
        </p:txBody>
      </p:sp>
      <p:sp>
        <p:nvSpPr>
          <p:cNvPr id="4" name="TextBox 3">
            <a:extLst>
              <a:ext uri="{FF2B5EF4-FFF2-40B4-BE49-F238E27FC236}">
                <a16:creationId xmlns:a16="http://schemas.microsoft.com/office/drawing/2014/main" id="{18B1B5EA-79E0-3506-F1BE-F5B646A3857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478207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p:txBody>
          <a:bodyPr/>
          <a:lstStyle/>
          <a:p>
            <a:r>
              <a:rPr lang="en-GB"/>
              <a:t>Importance of understanding algorithms (example with loops)</a:t>
            </a:r>
            <a:endParaRPr lang="en-CH"/>
          </a:p>
        </p:txBody>
      </p:sp>
    </p:spTree>
    <p:extLst>
      <p:ext uri="{BB962C8B-B14F-4D97-AF65-F5344CB8AC3E}">
        <p14:creationId xmlns:p14="http://schemas.microsoft.com/office/powerpoint/2010/main" val="3436984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0BE2-EAA3-2233-DDF0-CF1EDB291AC2}"/>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762A862A-B827-0A17-89DA-BF47C739F4AF}"/>
              </a:ext>
            </a:extLst>
          </p:cNvPr>
          <p:cNvSpPr>
            <a:spLocks noGrp="1"/>
          </p:cNvSpPr>
          <p:nvPr>
            <p:ph idx="1"/>
          </p:nvPr>
        </p:nvSpPr>
        <p:spPr/>
        <p:txBody>
          <a:bodyPr/>
          <a:lstStyle/>
          <a:p>
            <a:r>
              <a:rPr lang="en-US"/>
              <a:t>Advantages of numpy (dealing with data) and of pandas (why use it?) (for example aggregations)</a:t>
            </a:r>
          </a:p>
          <a:p>
            <a:endParaRPr lang="en-CH"/>
          </a:p>
        </p:txBody>
      </p:sp>
    </p:spTree>
    <p:extLst>
      <p:ext uri="{BB962C8B-B14F-4D97-AF65-F5344CB8AC3E}">
        <p14:creationId xmlns:p14="http://schemas.microsoft.com/office/powerpoint/2010/main" val="881716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F513-29B0-27F8-E25C-1BF67FD82B38}"/>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D60B97D1-8E53-25BC-B706-C8B1D0030E02}"/>
              </a:ext>
            </a:extLst>
          </p:cNvPr>
          <p:cNvSpPr>
            <a:spLocks noGrp="1"/>
          </p:cNvSpPr>
          <p:nvPr>
            <p:ph idx="1"/>
          </p:nvPr>
        </p:nvSpPr>
        <p:spPr/>
        <p:txBody>
          <a:bodyPr/>
          <a:lstStyle/>
          <a:p>
            <a:r>
              <a:rPr lang="en-US"/>
              <a:t>Examples of importance of good code (how to write loops) (see my book)</a:t>
            </a:r>
          </a:p>
          <a:p>
            <a:endParaRPr lang="en-CH"/>
          </a:p>
        </p:txBody>
      </p:sp>
    </p:spTree>
    <p:extLst>
      <p:ext uri="{BB962C8B-B14F-4D97-AF65-F5344CB8AC3E}">
        <p14:creationId xmlns:p14="http://schemas.microsoft.com/office/powerpoint/2010/main" val="1543972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813-C017-5CDE-1919-D9818FF0F759}"/>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F01315A3-5B3E-618E-2A8C-B6804002837E}"/>
              </a:ext>
            </a:extLst>
          </p:cNvPr>
          <p:cNvSpPr>
            <a:spLocks noGrp="1"/>
          </p:cNvSpPr>
          <p:nvPr>
            <p:ph idx="1"/>
          </p:nvPr>
        </p:nvSpPr>
        <p:spPr/>
        <p:txBody>
          <a:bodyPr/>
          <a:lstStyle/>
          <a:p>
            <a:r>
              <a:rPr lang="en-US"/>
              <a:t>Information about scikit-learn and examples (linear regression and maybe logistic regression)</a:t>
            </a:r>
          </a:p>
          <a:p>
            <a:r>
              <a:rPr lang="en-US"/>
              <a:t>Scikit-learn for things like model validation, stratified sampling, etc.</a:t>
            </a:r>
          </a:p>
          <a:p>
            <a:r>
              <a:rPr lang="en-US"/>
              <a:t>Importance of good documentation (examples with scikit-learn docs)</a:t>
            </a:r>
          </a:p>
          <a:p>
            <a:endParaRPr lang="en-CH"/>
          </a:p>
        </p:txBody>
      </p:sp>
    </p:spTree>
    <p:extLst>
      <p:ext uri="{BB962C8B-B14F-4D97-AF65-F5344CB8AC3E}">
        <p14:creationId xmlns:p14="http://schemas.microsoft.com/office/powerpoint/2010/main" val="2514658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US"/>
              <a:t>NOT ACCEPTABLE: writing in a paper “I used this function”.</a:t>
            </a:r>
          </a:p>
          <a:p>
            <a:endParaRPr lang="en-CH"/>
          </a:p>
        </p:txBody>
      </p:sp>
    </p:spTree>
    <p:extLst>
      <p:ext uri="{BB962C8B-B14F-4D97-AF65-F5344CB8AC3E}">
        <p14:creationId xmlns:p14="http://schemas.microsoft.com/office/powerpoint/2010/main" val="3042643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74EC-C4DE-2365-3181-CBAB6748B9B2}"/>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E0CA8F88-E2BE-70A8-9CFF-10961B2C728D}"/>
              </a:ext>
            </a:extLst>
          </p:cNvPr>
          <p:cNvSpPr>
            <a:spLocks noGrp="1"/>
          </p:cNvSpPr>
          <p:nvPr>
            <p:ph idx="1"/>
          </p:nvPr>
        </p:nvSpPr>
        <p:spPr/>
        <p:txBody>
          <a:bodyPr/>
          <a:lstStyle/>
          <a:p>
            <a:r>
              <a:rPr lang="en-US"/>
              <a:t>Code in Papers / Documentation</a:t>
            </a:r>
          </a:p>
          <a:p>
            <a:endParaRPr lang="en-CH"/>
          </a:p>
        </p:txBody>
      </p:sp>
    </p:spTree>
    <p:extLst>
      <p:ext uri="{BB962C8B-B14F-4D97-AF65-F5344CB8AC3E}">
        <p14:creationId xmlns:p14="http://schemas.microsoft.com/office/powerpoint/2010/main" val="413635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that must be described, other researchers must be able to obtain the same trained model that has the same performance (in a statistical sense of distributions)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0529"/>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(in theory)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a:t>
            </a:r>
          </a:p>
        </p:txBody>
      </p:sp>
    </p:spTree>
    <p:extLst>
      <p:ext uri="{BB962C8B-B14F-4D97-AF65-F5344CB8AC3E}">
        <p14:creationId xmlns:p14="http://schemas.microsoft.com/office/powerpoint/2010/main" val="2248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YOUR.WORK.</a:t>
            </a:r>
          </a:p>
        </p:txBody>
      </p:sp>
    </p:spTree>
    <p:extLst>
      <p:ext uri="{BB962C8B-B14F-4D97-AF65-F5344CB8AC3E}">
        <p14:creationId xmlns:p14="http://schemas.microsoft.com/office/powerpoint/2010/main" val="2144447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11998</TotalTime>
  <Words>2596</Words>
  <Application>Microsoft Macintosh PowerPoint</Application>
  <PresentationFormat>On-screen Show (16:9)</PresentationFormat>
  <Paragraphs>285</Paragraphs>
  <Slides>46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Cabin</vt:lpstr>
      <vt:lpstr>Courier New</vt:lpstr>
      <vt:lpstr>Consolas</vt:lpstr>
      <vt:lpstr>Calibri</vt:lpstr>
      <vt:lpstr>Office Theme</vt:lpstr>
      <vt:lpstr>PowerPoint Presentation</vt:lpstr>
      <vt:lpstr>Learning Goals</vt:lpstr>
      <vt:lpstr>Skills for a machine learning project</vt:lpstr>
      <vt:lpstr>Reproducibility and Replicability (two opposite definitions)</vt:lpstr>
      <vt:lpstr>Reproducibility and Replicability (two opposite definitions)</vt:lpstr>
      <vt:lpstr>Reproducibility in Machine Learning</vt:lpstr>
      <vt:lpstr>Your task as scientists</vt:lpstr>
      <vt:lpstr>PowerPoint Presentation</vt:lpstr>
      <vt:lpstr>PowerPoint Presentation</vt:lpstr>
      <vt:lpstr>PowerPoint Presentation</vt:lpstr>
      <vt:lpstr>PowerPoint Presentation</vt:lpstr>
      <vt:lpstr>PowerPoint Presentation</vt:lpstr>
      <vt:lpstr>Tools and reproducibility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and Python Libraries</vt:lpstr>
      <vt:lpstr>Algorithms and Data Structures</vt:lpstr>
      <vt:lpstr>What is Not a “Collection”?</vt:lpstr>
      <vt:lpstr>A List is a Kind of Collection</vt:lpstr>
      <vt:lpstr>List Constants</vt:lpstr>
      <vt:lpstr>Looking Inside Lists</vt:lpstr>
      <vt:lpstr>Lists can be sliced</vt:lpstr>
      <vt:lpstr>A tale of two loops…</vt:lpstr>
      <vt:lpstr>Notes about loops</vt:lpstr>
      <vt:lpstr>PowerPoint Presentation</vt:lpstr>
      <vt:lpstr>What is numpy (and scipy)</vt:lpstr>
      <vt:lpstr>Numpy vs. code python</vt:lpstr>
      <vt:lpstr>Notes about loops with numpy</vt:lpstr>
      <vt:lpstr>Vectorized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Umberto Michelucci</cp:lastModifiedBy>
  <cp:revision>177</cp:revision>
  <dcterms:modified xsi:type="dcterms:W3CDTF">2022-08-24T09:18:05Z</dcterms:modified>
</cp:coreProperties>
</file>