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76" r:id="rId3"/>
    <p:sldId id="287" r:id="rId4"/>
    <p:sldId id="289" r:id="rId5"/>
    <p:sldId id="290" r:id="rId6"/>
    <p:sldId id="291" r:id="rId7"/>
    <p:sldId id="277" r:id="rId8"/>
    <p:sldId id="267" r:id="rId9"/>
    <p:sldId id="259" r:id="rId10"/>
    <p:sldId id="261" r:id="rId11"/>
    <p:sldId id="260" r:id="rId12"/>
    <p:sldId id="262" r:id="rId13"/>
    <p:sldId id="258" r:id="rId14"/>
    <p:sldId id="263" r:id="rId15"/>
    <p:sldId id="282" r:id="rId16"/>
    <p:sldId id="283" r:id="rId17"/>
    <p:sldId id="269" r:id="rId18"/>
    <p:sldId id="270" r:id="rId19"/>
    <p:sldId id="268" r:id="rId20"/>
    <p:sldId id="271" r:id="rId21"/>
    <p:sldId id="279" r:id="rId22"/>
    <p:sldId id="275" r:id="rId23"/>
    <p:sldId id="272" r:id="rId24"/>
    <p:sldId id="274" r:id="rId25"/>
    <p:sldId id="286" r:id="rId26"/>
    <p:sldId id="285" r:id="rId27"/>
    <p:sldId id="284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3"/>
    <p:restoredTop sz="96327"/>
  </p:normalViewPr>
  <p:slideViewPr>
    <p:cSldViewPr snapToGrid="0">
      <p:cViewPr>
        <p:scale>
          <a:sx n="150" d="100"/>
          <a:sy n="150" d="100"/>
        </p:scale>
        <p:origin x="4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23.08.22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oelt-llc/MSCA-ITN-PARENT/blob/main/DETERMINED2022/Introduction%20to%20model%20validation%20and%20unbalanced%20datasets/.ipynb_checkpoints/Metrics_Distributions_due_to_Datasetsplit-checkpoint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washington.edu/yenchic/18W_425/Lec17_Model.pdf" TargetMode="External"/><Relationship Id="rId2" Type="http://schemas.openxmlformats.org/officeDocument/2006/relationships/hyperlink" Target="https://www.cs.cmu.edu/afs/cs/academic/class/10601-f10/lecture/lec16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tau.ac.il/~mansour/ml-course-10/scribe1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1404731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>
                <a:latin typeface="Arial" panose="020B0604020202020204" pitchFamily="34" charset="0"/>
              </a:rPr>
              <a:t>Model Validation</a:t>
            </a:r>
            <a:br>
              <a:rPr lang="en-GB" sz="4667">
                <a:latin typeface="Arial" panose="020B0604020202020204" pitchFamily="34" charset="0"/>
              </a:rPr>
            </a:br>
            <a:r>
              <a:rPr lang="en-GB" sz="4667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51"/>
            <a:ext cx="1033669" cy="103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too simple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In this case the model is said to have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 The model is </a:t>
            </a:r>
            <a:r>
              <a:rPr lang="en-CH" b="1" u="sng">
                <a:latin typeface="Arial" panose="020B0604020202020204" pitchFamily="34" charset="0"/>
                <a:cs typeface="Arial" panose="020B0604020202020204" pitchFamily="34" charset="0"/>
              </a:rPr>
              <a:t>too complex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19"/>
            <a:ext cx="10515600" cy="407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A model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  <a:p>
            <a:pPr marL="0" indent="0">
              <a:buNone/>
            </a:pPr>
            <a:endParaRPr lang="en-CH" sz="3200"/>
          </a:p>
          <a:p>
            <a:pPr marL="0" indent="0" algn="ctr">
              <a:buNone/>
            </a:pPr>
            <a:r>
              <a:rPr lang="en-CH" sz="3200"/>
              <a:t>When overfitting occurs, the model evaluated on unseen data will have a bad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pPr marL="0" indent="0">
              <a:buNone/>
            </a:pPr>
            <a:r>
              <a:rPr lang="en-CH"/>
              <a:t>In 99.9999% of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>
                <a:sym typeface="Wingdings" pitchFamily="2" charset="2"/>
              </a:rPr>
              <a:t> To detect it we need to test our model on unseen data. To achieve this, we need to split our dataset in two portions.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29787" y="30341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088283" y="30341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29788" y="19451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29787" y="41231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088283" y="41231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1690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09659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696689" y="45304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76379" y="45304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C9566-B312-6A81-CD2D-9606A441D20B}"/>
              </a:ext>
            </a:extLst>
          </p:cNvPr>
          <p:cNvSpPr/>
          <p:nvPr/>
        </p:nvSpPr>
        <p:spPr>
          <a:xfrm>
            <a:off x="8031328" y="2974748"/>
            <a:ext cx="2323405" cy="936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23FFE-F5C3-1C5E-A8C2-250CE5F5C4EE}"/>
              </a:ext>
            </a:extLst>
          </p:cNvPr>
          <p:cNvSpPr txBox="1"/>
          <p:nvPr/>
        </p:nvSpPr>
        <p:spPr>
          <a:xfrm>
            <a:off x="7670127" y="86152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Hold-out 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9F189-81B4-E8AD-8179-8E8F31586FA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9193031" y="1384740"/>
            <a:ext cx="458568" cy="1590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A8112A-3EC5-11AC-9DFA-CF007CD3CE7E}"/>
              </a:ext>
            </a:extLst>
          </p:cNvPr>
          <p:cNvSpPr txBox="1"/>
          <p:nvPr/>
        </p:nvSpPr>
        <p:spPr>
          <a:xfrm>
            <a:off x="5338359" y="58118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Compare the two metric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07F222-881F-0C8D-890D-F83445408080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4739332" y="5397452"/>
            <a:ext cx="556385" cy="64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0E43B-DB63-3D89-56B5-802279D6880D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rot="5400000">
            <a:off x="8661689" y="5481789"/>
            <a:ext cx="556385" cy="47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8" grpId="0" animBg="1"/>
      <p:bldP spid="11" grpId="0"/>
      <p:bldP spid="12" grpId="0"/>
      <p:bldP spid="17" grpId="0" animBg="1"/>
      <p:bldP spid="18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96B-1C1B-17C6-911D-502A8D4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07E-8052-8E10-6224-B1361DB1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33"/>
            <a:ext cx="10515600" cy="41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similar </a:t>
            </a:r>
            <a:r>
              <a:rPr lang="en-CH" sz="3600">
                <a:sym typeface="Wingdings" pitchFamily="2" charset="2"/>
              </a:rPr>
              <a:t> the model generalise well (kind of, at least it behaves similary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different </a:t>
            </a:r>
            <a:r>
              <a:rPr lang="en-CH" sz="3600">
                <a:sym typeface="Wingdings" pitchFamily="2" charset="2"/>
              </a:rPr>
              <a:t> the model generalise badly (kind of, it behaves differently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591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99"/>
          <a:stretch/>
        </p:blipFill>
        <p:spPr>
          <a:xfrm>
            <a:off x="688571" y="1078419"/>
            <a:ext cx="10515600" cy="1925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186B-8E61-59F9-D4CD-E5F55CDB9FF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Error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Error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19D28-49AE-9D42-99C0-067B8F670832}"/>
              </a:ext>
            </a:extLst>
          </p:cNvPr>
          <p:cNvSpPr txBox="1"/>
          <p:nvPr/>
        </p:nvSpPr>
        <p:spPr>
          <a:xfrm rot="16200000">
            <a:off x="1044073" y="28030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325-4A8E-C1A9-FDE1-E5AF98D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48996"/>
            <a:ext cx="10515600" cy="881784"/>
          </a:xfrm>
        </p:spPr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617-CBD1-8745-4FF0-36CFD25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1011"/>
          </a:xfrm>
        </p:spPr>
        <p:txBody>
          <a:bodyPr>
            <a:normAutofit/>
          </a:bodyPr>
          <a:lstStyle/>
          <a:p>
            <a:r>
              <a:rPr lang="en-CH"/>
              <a:t>The student understand and can explain what is overfitting</a:t>
            </a:r>
          </a:p>
          <a:p>
            <a:r>
              <a:rPr lang="en-CH"/>
              <a:t>The student understand the most basic technique to detect overfitting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understand how to communicate results of ML models</a:t>
            </a:r>
          </a:p>
          <a:p>
            <a:r>
              <a:rPr lang="en-CH"/>
              <a:t>The student can explain what is model validation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can explain what hold-out and k-Fold cross validation are and how they work</a:t>
            </a:r>
          </a:p>
          <a:p>
            <a:r>
              <a:rPr lang="en-CH"/>
              <a:t>The student understand the complexity related to validating and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368425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H"/>
              <a:t>Effect of randomness in the data – Hands-on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953"/>
            <a:ext cx="10515600" cy="3334010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hlinkClick r:id="rId2"/>
              </a:rPr>
              <a:t>https://colab.research.google.com/github/toelt-llc/MSCA-ITN-PARENT/blob/main/DETERMINED2022/Introduction%20to%20model%20validation%20and%20unbalanced%20datasets/.ipynb_checkpoints/Metrics_Distributions_due_to_Datasetsplit-checkpoint.ipynb</a:t>
            </a:r>
            <a:r>
              <a:rPr lang="en-GB"/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 with multiple splits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46720" y="32119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105216" y="32119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46721" y="21229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46720" y="43009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105216" y="43009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3383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11352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713622" y="47082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93312" y="47082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DCED6-F6C2-89C9-F0F9-F21704A54DDA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 flipH="1" flipV="1">
            <a:off x="8198591" y="3516710"/>
            <a:ext cx="3095906" cy="1106464"/>
          </a:xfrm>
          <a:prstGeom prst="bentConnector4">
            <a:avLst>
              <a:gd name="adj1" fmla="val -7384"/>
              <a:gd name="adj2" fmla="val 17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04B78E-0C4C-0D1D-3E6B-89D9AF874597}"/>
              </a:ext>
            </a:extLst>
          </p:cNvPr>
          <p:cNvSpPr txBox="1"/>
          <p:nvPr/>
        </p:nvSpPr>
        <p:spPr>
          <a:xfrm rot="16200000">
            <a:off x="10446481" y="39434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80F747-780B-48AC-F5D8-460AEF17C6B5}"/>
              </a:ext>
            </a:extLst>
          </p:cNvPr>
          <p:cNvCxnSpPr>
            <a:stCxn id="11" idx="2"/>
            <a:endCxn id="4" idx="1"/>
          </p:cNvCxnSpPr>
          <p:nvPr/>
        </p:nvCxnSpPr>
        <p:spPr>
          <a:xfrm rot="5400000" flipH="1">
            <a:off x="1532219" y="2436492"/>
            <a:ext cx="3095906" cy="3266901"/>
          </a:xfrm>
          <a:prstGeom prst="bentConnector4">
            <a:avLst>
              <a:gd name="adj1" fmla="val -7384"/>
              <a:gd name="adj2" fmla="val 106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6A3D7D-414C-0E8B-517B-1EC64394E12F}"/>
              </a:ext>
            </a:extLst>
          </p:cNvPr>
          <p:cNvSpPr txBox="1"/>
          <p:nvPr/>
        </p:nvSpPr>
        <p:spPr>
          <a:xfrm rot="16200000">
            <a:off x="555836" y="388527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5246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0FC-8349-2418-7816-F08CE87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689321"/>
            <a:ext cx="10515600" cy="1325563"/>
          </a:xfrm>
        </p:spPr>
        <p:txBody>
          <a:bodyPr/>
          <a:lstStyle/>
          <a:p>
            <a:r>
              <a:rPr lang="en-CH"/>
              <a:t>How to communicate results from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4384-689E-0387-368F-83B706E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2" y="2224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When communicating results from ML models:</a:t>
            </a:r>
          </a:p>
          <a:p>
            <a:pPr marL="0" indent="0">
              <a:buNone/>
            </a:pPr>
            <a:endParaRPr lang="en-CH" sz="3200"/>
          </a:p>
          <a:p>
            <a:pPr>
              <a:buFont typeface="Wingdings" pitchFamily="2" charset="2"/>
              <a:buChar char="à"/>
            </a:pPr>
            <a:r>
              <a:rPr lang="en-CH" sz="3200">
                <a:sym typeface="Wingdings" pitchFamily="2" charset="2"/>
              </a:rPr>
              <a:t>Always estimate expected value (mean) and variance (or standard deviations) of relevant metrics.</a:t>
            </a:r>
          </a:p>
          <a:p>
            <a:pPr marL="0" indent="0">
              <a:buNone/>
            </a:pPr>
            <a:r>
              <a:rPr lang="en-CH" sz="3200">
                <a:sym typeface="Wingdings" pitchFamily="2" charset="2"/>
              </a:rPr>
              <a:t>Never only communicate one single number.</a:t>
            </a:r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58684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6FA-A1B8-DE87-9EE2-156C783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Main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53A-A6EC-9924-E843-8340E72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83"/>
            <a:ext cx="10515600" cy="4142680"/>
          </a:xfrm>
        </p:spPr>
        <p:txBody>
          <a:bodyPr>
            <a:normAutofit/>
          </a:bodyPr>
          <a:lstStyle/>
          <a:p>
            <a:r>
              <a:rPr lang="en-CH" sz="3600"/>
              <a:t>Hold-out approach (multiple Train-test split approach)</a:t>
            </a:r>
          </a:p>
          <a:p>
            <a:r>
              <a:rPr lang="en-GB" sz="3600"/>
              <a:t>K</a:t>
            </a:r>
            <a:r>
              <a:rPr lang="en-CH" sz="3600"/>
              <a:t>-fold cross validation</a:t>
            </a:r>
          </a:p>
          <a:p>
            <a:pPr marL="0" indent="0">
              <a:buNone/>
            </a:pPr>
            <a:r>
              <a:rPr lang="en-CH" sz="3600"/>
              <a:t>Additional Methods not discussed today:</a:t>
            </a:r>
          </a:p>
          <a:p>
            <a:r>
              <a:rPr lang="en-CH" sz="3600"/>
              <a:t>Bootstrap, Leave-one-out Cross Validation, Jackknife, Subsampling,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073E-2EC2-8B7B-562E-51D6BF1C7103}"/>
              </a:ext>
            </a:extLst>
          </p:cNvPr>
          <p:cNvSpPr txBox="1"/>
          <p:nvPr/>
        </p:nvSpPr>
        <p:spPr>
          <a:xfrm>
            <a:off x="714893" y="6311900"/>
            <a:ext cx="1117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Umberto, and Francesca Venturini. "Estimating neural network’s performance with bootstrap: A tutorial."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Knowledge Extraction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3.2 (2021): 357-373.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411400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56" y="0"/>
            <a:ext cx="10515600" cy="755328"/>
          </a:xfrm>
        </p:spPr>
        <p:txBody>
          <a:bodyPr/>
          <a:lstStyle/>
          <a:p>
            <a:r>
              <a:rPr lang="en-GB"/>
              <a:t>K</a:t>
            </a:r>
            <a:r>
              <a:rPr lang="en-CH"/>
              <a:t>-Fold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E777D-BC4D-B46D-6081-F936C260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6" y="755328"/>
            <a:ext cx="6277511" cy="5808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D2431-F1F0-DC67-48A9-C3FE1027B71B}"/>
              </a:ext>
            </a:extLst>
          </p:cNvPr>
          <p:cNvSpPr txBox="1"/>
          <p:nvPr/>
        </p:nvSpPr>
        <p:spPr>
          <a:xfrm>
            <a:off x="8432800" y="2336800"/>
            <a:ext cx="294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You get K values of the chosen metric.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You can evaluate mean and variance of the metric for the training and for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 test set.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0C3-434C-CFD6-4943-032CEDB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tips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1D68-01D0-2057-5265-97816B9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/>
          <a:lstStyle/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K-Fold is typically used when the dataset is small. Typically one chooses K=5-10 (the higher the more computational requirements you have)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Leave-one-out (K-Fold with K=1) is used for very small datasets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H</a:t>
            </a:r>
            <a:r>
              <a:rPr lang="en-GB">
                <a:sym typeface="Wingdings" pitchFamily="2" charset="2"/>
              </a:rPr>
              <a:t>o</a:t>
            </a:r>
            <a:r>
              <a:rPr lang="en-CH">
                <a:sym typeface="Wingdings" pitchFamily="2" charset="2"/>
              </a:rPr>
              <a:t>ld-out with multiple split is often used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Comparison of models (and thus of mean and variance) requires statistical tests (like the t-test) (that we cannot cover in this lecture)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02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5E03-DE40-E859-06FE-C449490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4C522-DD3E-3743-BC9A-5937619F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368" y="2105157"/>
            <a:ext cx="1651000" cy="248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E8B03-4DDB-81F2-7299-1AD1EAC197A8}"/>
              </a:ext>
            </a:extLst>
          </p:cNvPr>
          <p:cNvSpPr txBox="1"/>
          <p:nvPr/>
        </p:nvSpPr>
        <p:spPr>
          <a:xfrm>
            <a:off x="4310306" y="5008827"/>
            <a:ext cx="32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Dice (%) Results (+/- std dev.)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CEC78-3BEF-D564-E2B1-E94307A622F5}"/>
              </a:ext>
            </a:extLst>
          </p:cNvPr>
          <p:cNvSpPr txBox="1"/>
          <p:nvPr/>
        </p:nvSpPr>
        <p:spPr>
          <a:xfrm>
            <a:off x="277283" y="6123226"/>
            <a:ext cx="1163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From: Tomar, Devavrat, et al. "OptTTA: Learnable Test-Time Augmentation for Source-Free Medical Image Segmentation Under Domain Shift." </a:t>
            </a:r>
            <a:r>
              <a:rPr lang="en-GB" sz="14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Imaging with Deep Learning</a:t>
            </a:r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en-CH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B61D6-1C55-7C29-CE89-C20D5E3D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659213"/>
            <a:ext cx="3321050" cy="2891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D6C20-76C1-312F-6AE5-8F9EABB60BB9}"/>
              </a:ext>
            </a:extLst>
          </p:cNvPr>
          <p:cNvSpPr txBox="1"/>
          <p:nvPr/>
        </p:nvSpPr>
        <p:spPr>
          <a:xfrm>
            <a:off x="9517906" y="3514542"/>
            <a:ext cx="2396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/>
              <a:t>Image Source: towarddatascience.com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63924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E75-0D83-9859-E9DD-27339278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" y="456673"/>
            <a:ext cx="10515600" cy="1278994"/>
          </a:xfrm>
        </p:spPr>
        <p:txBody>
          <a:bodyPr>
            <a:normAutofit fontScale="90000"/>
          </a:bodyPr>
          <a:lstStyle/>
          <a:p>
            <a:r>
              <a:rPr lang="en-CH" sz="4800"/>
              <a:t>Comparing Models (model selection)</a:t>
            </a:r>
            <a:br>
              <a:rPr lang="en-CH" sz="4800"/>
            </a:br>
            <a:r>
              <a:rPr lang="en-CH" sz="4800"/>
              <a:t>Further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F4F5B-C2E7-A114-0DF5-4EF5E260E0C2}"/>
              </a:ext>
            </a:extLst>
          </p:cNvPr>
          <p:cNvSpPr txBox="1"/>
          <p:nvPr/>
        </p:nvSpPr>
        <p:spPr>
          <a:xfrm>
            <a:off x="533400" y="2276103"/>
            <a:ext cx="1084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https://www.cs.cmu.edu/afs/cs/academic/class/10601-f10/lecture/lec16.pdf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http://faculty.washington.edu/yenchic/18W_425/Lec17_Model.pdf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http://www.cs.tau.ac.il/~mansour/ml-course-10/scribe11.pdf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9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Quiz: what is the intended purpose of a machine learning model?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32775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F6B94-C8B1-5299-1AF5-7C6C6A7E3FFD}"/>
              </a:ext>
            </a:extLst>
          </p:cNvPr>
          <p:cNvSpPr txBox="1"/>
          <p:nvPr/>
        </p:nvSpPr>
        <p:spPr>
          <a:xfrm>
            <a:off x="8236924" y="2958176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B8B93-CA3F-6301-913F-B4718B8E0947}"/>
              </a:ext>
            </a:extLst>
          </p:cNvPr>
          <p:cNvSpPr txBox="1"/>
          <p:nvPr/>
        </p:nvSpPr>
        <p:spPr>
          <a:xfrm>
            <a:off x="8180819" y="489378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53DD310-5571-F244-25F0-24E4A9F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7113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AB4919-F250-FF82-4611-059225264037}"/>
              </a:ext>
            </a:extLst>
          </p:cNvPr>
          <p:cNvSpPr txBox="1"/>
          <p:nvPr/>
        </p:nvSpPr>
        <p:spPr>
          <a:xfrm>
            <a:off x="8293029" y="298393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480E9-327C-CCB8-4021-F8108B0B6EB5}"/>
              </a:ext>
            </a:extLst>
          </p:cNvPr>
          <p:cNvSpPr txBox="1"/>
          <p:nvPr/>
        </p:nvSpPr>
        <p:spPr>
          <a:xfrm>
            <a:off x="8226160" y="493923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FF186C-C0FE-AD7C-EC56-D3515C67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0914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0FB-9DBF-566B-2AF1-A0318709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6EB7-C8C7-FB39-1755-EC46799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/>
          </a:bodyPr>
          <a:lstStyle/>
          <a:p>
            <a:r>
              <a:rPr lang="en-CH"/>
              <a:t>You have often a very limited dataset at disposal</a:t>
            </a:r>
          </a:p>
          <a:p>
            <a:r>
              <a:rPr lang="en-CH"/>
              <a:t>You do not have the data from Hospital 2, 3, …, N</a:t>
            </a:r>
          </a:p>
          <a:p>
            <a:endParaRPr lang="en-CH" sz="2400"/>
          </a:p>
          <a:p>
            <a:pPr marL="0" indent="0" algn="ctr">
              <a:buNone/>
            </a:pPr>
            <a:r>
              <a:rPr lang="en-CH" sz="3600"/>
              <a:t>How can you check that the model is working with the data of all hospitals?</a:t>
            </a:r>
          </a:p>
          <a:p>
            <a:pPr marL="0" indent="0" algn="ctr">
              <a:buNone/>
            </a:pPr>
            <a:endParaRPr lang="en-CH" sz="3600"/>
          </a:p>
          <a:p>
            <a:pPr marL="0" indent="0" algn="ctr">
              <a:buNone/>
            </a:pPr>
            <a:r>
              <a:rPr lang="en-CH" sz="3600"/>
              <a:t>Or in “machine learning” terminology, how can you verify that your model generalise well?</a:t>
            </a:r>
          </a:p>
        </p:txBody>
      </p:sp>
    </p:spTree>
    <p:extLst>
      <p:ext uri="{BB962C8B-B14F-4D97-AF65-F5344CB8AC3E}">
        <p14:creationId xmlns:p14="http://schemas.microsoft.com/office/powerpoint/2010/main" val="159368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723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The intended purpose of a model is, in almost all cases, to be able to find patterns in data with an </a:t>
            </a:r>
            <a:r>
              <a:rPr lang="en-GB" sz="3600" u="sng"/>
              <a:t>expected level of performance</a:t>
            </a:r>
            <a:r>
              <a:rPr lang="en-GB" sz="3600"/>
              <a:t> on </a:t>
            </a:r>
            <a:r>
              <a:rPr lang="en-GB" sz="3600" u="sng"/>
              <a:t>unseen data</a:t>
            </a:r>
            <a:r>
              <a:rPr lang="en-GB" sz="3600"/>
              <a:t> (generalisation) statistically similar to the one used for training.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70513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terminology: 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generated from a quadratic formula with some noise added.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1271</Words>
  <Application>Microsoft Macintosh PowerPoint</Application>
  <PresentationFormat>Widescreen</PresentationFormat>
  <Paragraphs>140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Learning goals</vt:lpstr>
      <vt:lpstr>Model Validation</vt:lpstr>
      <vt:lpstr>Model Validation</vt:lpstr>
      <vt:lpstr>Model Validation</vt:lpstr>
      <vt:lpstr>Challenges</vt:lpstr>
      <vt:lpstr>Model Validation</vt:lpstr>
      <vt:lpstr>Some terminology: variance and bias</vt:lpstr>
      <vt:lpstr>Overfitting I</vt:lpstr>
      <vt:lpstr>Overfitting II</vt:lpstr>
      <vt:lpstr>Overfitting III</vt:lpstr>
      <vt:lpstr>Overfitting IV</vt:lpstr>
      <vt:lpstr>Overfitting V</vt:lpstr>
      <vt:lpstr>Overfitting VI</vt:lpstr>
      <vt:lpstr>Hold-out Approach</vt:lpstr>
      <vt:lpstr>Hold-out Approach</vt:lpstr>
      <vt:lpstr>PowerPoint Presentation</vt:lpstr>
      <vt:lpstr>Bias-Variance Trade-off</vt:lpstr>
      <vt:lpstr>Essence of overfitting</vt:lpstr>
      <vt:lpstr>Effect of randomness in the data – Hands-on Experiment</vt:lpstr>
      <vt:lpstr>Hold-out Approach with multiple splits</vt:lpstr>
      <vt:lpstr>How to communicate results from ML models</vt:lpstr>
      <vt:lpstr>Main Validation techniques</vt:lpstr>
      <vt:lpstr>K-Fold Approach</vt:lpstr>
      <vt:lpstr>Some tips and remarks</vt:lpstr>
      <vt:lpstr>An example</vt:lpstr>
      <vt:lpstr>Comparing Models (model selection)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99</cp:revision>
  <dcterms:created xsi:type="dcterms:W3CDTF">2022-08-18T10:37:31Z</dcterms:created>
  <dcterms:modified xsi:type="dcterms:W3CDTF">2022-08-24T06:57:31Z</dcterms:modified>
</cp:coreProperties>
</file>