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0068"/>
  </p:normalViewPr>
  <p:slideViewPr>
    <p:cSldViewPr snapToGrid="0">
      <p:cViewPr varScale="1">
        <p:scale>
          <a:sx n="153" d="100"/>
          <a:sy n="153" d="100"/>
        </p:scale>
        <p:origin x="11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08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24.08.22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24.08.22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49550-2844-26C3-AEB7-3BD213F8F3E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26" y="127396"/>
            <a:ext cx="20002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053548"/>
            <a:ext cx="7688100" cy="23712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>
                <a:latin typeface="Arial" panose="020B0604020202020204" pitchFamily="34" charset="0"/>
              </a:rPr>
              <a:t>Python and scikit-learn</a:t>
            </a:r>
          </a:p>
          <a:p>
            <a:pPr algn="ctr">
              <a:spcBef>
                <a:spcPts val="0"/>
              </a:spcBef>
            </a:pPr>
            <a:r>
              <a:rPr lang="en-GB" sz="3500">
                <a:latin typeface="Arial" panose="020B0604020202020204" pitchFamily="34" charset="0"/>
              </a:rPr>
              <a:t>Topics relevant to Machine Learning</a:t>
            </a:r>
          </a:p>
          <a:p>
            <a:pPr algn="ctr">
              <a:spcBef>
                <a:spcPts val="0"/>
              </a:spcBef>
            </a:pPr>
            <a:br>
              <a:rPr lang="en-GB" sz="3500">
                <a:latin typeface="Arial" panose="020B0604020202020204" pitchFamily="34" charset="0"/>
              </a:rPr>
            </a:br>
            <a:r>
              <a:rPr lang="en-GB" sz="3500">
                <a:latin typeface="Arial" panose="020B0604020202020204" pitchFamily="34" charset="0"/>
              </a:rPr>
              <a:t>@DETERMINED 2022 Workshop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727950" y="3950879"/>
            <a:ext cx="7688100" cy="97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200">
                <a:latin typeface="Arial" panose="020B0604020202020204" pitchFamily="34" charset="0"/>
              </a:rPr>
              <a:t>Dr. U. Michelucci (TOELT)</a:t>
            </a:r>
          </a:p>
        </p:txBody>
      </p: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C9C9FA5F-9009-AE74-7789-7AE4C150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38"/>
            <a:ext cx="775252" cy="7752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F513-29B0-27F8-E25C-1BF67FD8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97D1-8E53-25BC-B706-C8B1D003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importance of good code (how to write loops) (see my book)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397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E813-C017-5CDE-1919-D9818FF0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15A3-5B3E-618E-2A8C-B6804002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about scikit-learn and examples (linear regression and maybe logistic regression)</a:t>
            </a:r>
          </a:p>
          <a:p>
            <a:r>
              <a:rPr lang="en-US"/>
              <a:t>Scikit-learn for things like model validation, stratified sampling, etc.</a:t>
            </a:r>
          </a:p>
          <a:p>
            <a:r>
              <a:rPr lang="en-US"/>
              <a:t>Importance of good documentation (examples with scikit-learn docs)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465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5D43-587E-2D7F-BFEF-A2108DF6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C73C-671B-C6A2-B0EF-55A4AF2A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ACCEPTABLE: writing in a paper “I used this function”.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264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74EC-C4DE-2365-3181-CBAB6748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8F88-E2BE-70A8-9CFF-10961B2C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in Papers / Documentation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635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63F4-D3B7-B9E6-F4CF-B0CD4592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41F7-F00A-0EAD-51C5-36510912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/>
              <a:t>The students understand the main components of and can explain what a machine learning pipeline is</a:t>
            </a:r>
          </a:p>
          <a:p>
            <a:r>
              <a:rPr lang="en-US" sz="1800"/>
              <a:t>The students are able to list the tools used in machine learning projects and their advantages and disadvantages</a:t>
            </a:r>
          </a:p>
          <a:p>
            <a:r>
              <a:rPr lang="en-US" sz="1800"/>
              <a:t>The students can explain the main advantages of numpy with respect to plan Python</a:t>
            </a:r>
          </a:p>
          <a:p>
            <a:r>
              <a:rPr lang="en-US" sz="1800"/>
              <a:t>The students understand the importance of avoiding over-engineering</a:t>
            </a:r>
          </a:p>
          <a:p>
            <a:r>
              <a:rPr lang="en-US" sz="1800"/>
              <a:t>The students understand the importance of understanding every single detail of each piece of code they use</a:t>
            </a:r>
          </a:p>
          <a:p>
            <a:r>
              <a:rPr lang="en-US" sz="1800"/>
              <a:t>The students understand the possibility of scikit-learn and that it covers all aspects of a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409871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DCCD-3BFE-15FE-1E45-65F5E45B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7380-988F-26F4-ECD3-3F1BD5C6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Machine Learning as a mix of math, computer science and problem know-how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578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7E0-4095-CFC5-5B35-CA819520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4B16-3AEF-CEEB-6127-41524670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Tools</a:t>
            </a:r>
            <a:endParaRPr lang="en-GB" sz="3200"/>
          </a:p>
          <a:p>
            <a:pPr lvl="1"/>
            <a:r>
              <a:rPr lang="en-GB"/>
              <a:t>GitHub</a:t>
            </a:r>
            <a:endParaRPr lang="en-GB" sz="2400"/>
          </a:p>
          <a:p>
            <a:pPr lvl="1"/>
            <a:r>
              <a:rPr lang="en-GB"/>
              <a:t>The importance of reproducibility (well written code, over-engineering code, availability, etc.)</a:t>
            </a:r>
            <a:endParaRPr lang="en-GB" sz="2400"/>
          </a:p>
          <a:p>
            <a:pPr lvl="1"/>
            <a:r>
              <a:rPr lang="en-GB"/>
              <a:t>Jupyter Notebooks</a:t>
            </a:r>
            <a:endParaRPr lang="en-GB" sz="2400"/>
          </a:p>
          <a:p>
            <a:pPr lvl="1"/>
            <a:r>
              <a:rPr lang="en-GB"/>
              <a:t>Google Colab</a:t>
            </a:r>
            <a:endParaRPr lang="en-GB" sz="2400"/>
          </a:p>
          <a:p>
            <a:pPr lvl="1"/>
            <a:r>
              <a:rPr lang="en-GB"/>
              <a:t>Libraries (numpy, pandas, matplotlib, TensorFlow, etc.)</a:t>
            </a:r>
            <a:endParaRPr lang="en-GB" sz="2400"/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865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36F-0469-94DE-540A-A86A2A66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47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Machine Learning Pipeline and Python Libraries</a:t>
            </a: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9FBFE0DD-F109-1098-D047-7773C603C006}"/>
              </a:ext>
            </a:extLst>
          </p:cNvPr>
          <p:cNvSpPr/>
          <p:nvPr/>
        </p:nvSpPr>
        <p:spPr>
          <a:xfrm>
            <a:off x="140648" y="2519851"/>
            <a:ext cx="108012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Data </a:t>
            </a:r>
            <a:r>
              <a:rPr lang="de-CH" sz="1050" b="1" dirty="0" err="1"/>
              <a:t>Extraction</a:t>
            </a:r>
            <a:r>
              <a:rPr lang="de-CH" sz="1050" b="1" dirty="0"/>
              <a:t>, Load, …</a:t>
            </a:r>
          </a:p>
        </p:txBody>
      </p:sp>
      <p:sp>
        <p:nvSpPr>
          <p:cNvPr id="5" name="Rechteck 7">
            <a:extLst>
              <a:ext uri="{FF2B5EF4-FFF2-40B4-BE49-F238E27FC236}">
                <a16:creationId xmlns:a16="http://schemas.microsoft.com/office/drawing/2014/main" id="{753FF22D-0479-D500-E510-E341B6C4881F}"/>
              </a:ext>
            </a:extLst>
          </p:cNvPr>
          <p:cNvSpPr/>
          <p:nvPr/>
        </p:nvSpPr>
        <p:spPr>
          <a:xfrm>
            <a:off x="1479534" y="2519851"/>
            <a:ext cx="95871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Data </a:t>
            </a:r>
            <a:r>
              <a:rPr lang="de-CH" sz="1050" b="1" dirty="0" err="1"/>
              <a:t>Preparation</a:t>
            </a:r>
            <a:endParaRPr lang="de-CH" sz="1050" b="1" dirty="0"/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CBD191C0-519E-DD77-15FA-56199E3A73CB}"/>
              </a:ext>
            </a:extLst>
          </p:cNvPr>
          <p:cNvSpPr/>
          <p:nvPr/>
        </p:nvSpPr>
        <p:spPr>
          <a:xfrm>
            <a:off x="2660928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Training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868EC9D9-8335-866E-92AE-CE86C0B0C6BC}"/>
              </a:ext>
            </a:extLst>
          </p:cNvPr>
          <p:cNvSpPr/>
          <p:nvPr/>
        </p:nvSpPr>
        <p:spPr>
          <a:xfrm>
            <a:off x="2645612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Training</a:t>
            </a:r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11CA1A4B-EB4F-1CE7-5C78-89606B398486}"/>
              </a:ext>
            </a:extLst>
          </p:cNvPr>
          <p:cNvSpPr/>
          <p:nvPr/>
        </p:nvSpPr>
        <p:spPr>
          <a:xfrm>
            <a:off x="3765656" y="25198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Validation</a:t>
            </a:r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9BDD987A-AA58-ACC0-E48F-E1FC43545E16}"/>
              </a:ext>
            </a:extLst>
          </p:cNvPr>
          <p:cNvSpPr/>
          <p:nvPr/>
        </p:nvSpPr>
        <p:spPr>
          <a:xfrm>
            <a:off x="4965184" y="2519851"/>
            <a:ext cx="864096" cy="720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 err="1"/>
              <a:t>Trained</a:t>
            </a:r>
            <a:r>
              <a:rPr lang="de-CH" sz="1050" b="1" dirty="0"/>
              <a:t> Model</a:t>
            </a:r>
          </a:p>
        </p:txBody>
      </p:sp>
      <p:sp>
        <p:nvSpPr>
          <p:cNvPr id="10" name="Rechteck 12">
            <a:extLst>
              <a:ext uri="{FF2B5EF4-FFF2-40B4-BE49-F238E27FC236}">
                <a16:creationId xmlns:a16="http://schemas.microsoft.com/office/drawing/2014/main" id="{C00B6DED-27C3-ADB1-8DC1-F078A0D15FCE}"/>
              </a:ext>
            </a:extLst>
          </p:cNvPr>
          <p:cNvSpPr/>
          <p:nvPr/>
        </p:nvSpPr>
        <p:spPr>
          <a:xfrm>
            <a:off x="6045305" y="2518351"/>
            <a:ext cx="110291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</a:t>
            </a:r>
            <a:r>
              <a:rPr lang="de-CH" sz="1050" b="1" dirty="0" err="1"/>
              <a:t>Deployment</a:t>
            </a:r>
            <a:endParaRPr lang="de-CH" sz="1050" b="1" dirty="0"/>
          </a:p>
        </p:txBody>
      </p:sp>
      <p:sp>
        <p:nvSpPr>
          <p:cNvPr id="11" name="Rechteck 13">
            <a:extLst>
              <a:ext uri="{FF2B5EF4-FFF2-40B4-BE49-F238E27FC236}">
                <a16:creationId xmlns:a16="http://schemas.microsoft.com/office/drawing/2014/main" id="{1562D983-785D-1519-FBBF-C6B6338267E6}"/>
              </a:ext>
            </a:extLst>
          </p:cNvPr>
          <p:cNvSpPr/>
          <p:nvPr/>
        </p:nvSpPr>
        <p:spPr>
          <a:xfrm>
            <a:off x="7373330" y="2518351"/>
            <a:ext cx="864096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50" b="1" dirty="0"/>
              <a:t>Model Monitor</a:t>
            </a:r>
          </a:p>
        </p:txBody>
      </p:sp>
      <p:sp>
        <p:nvSpPr>
          <p:cNvPr id="12" name="Textfeld 14">
            <a:extLst>
              <a:ext uri="{FF2B5EF4-FFF2-40B4-BE49-F238E27FC236}">
                <a16:creationId xmlns:a16="http://schemas.microsoft.com/office/drawing/2014/main" id="{49A1C9D7-A62E-17F2-A3A0-C0B0EDAC9CA0}"/>
              </a:ext>
            </a:extLst>
          </p:cNvPr>
          <p:cNvSpPr txBox="1"/>
          <p:nvPr/>
        </p:nvSpPr>
        <p:spPr>
          <a:xfrm>
            <a:off x="333812" y="1851672"/>
            <a:ext cx="6937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Ingest</a:t>
            </a:r>
            <a:endParaRPr lang="de-CH" sz="1400" b="1" dirty="0"/>
          </a:p>
        </p:txBody>
      </p:sp>
      <p:sp>
        <p:nvSpPr>
          <p:cNvPr id="13" name="Textfeld 16">
            <a:extLst>
              <a:ext uri="{FF2B5EF4-FFF2-40B4-BE49-F238E27FC236}">
                <a16:creationId xmlns:a16="http://schemas.microsoft.com/office/drawing/2014/main" id="{488F8163-11A5-2551-91ED-96D6767DDC98}"/>
              </a:ext>
            </a:extLst>
          </p:cNvPr>
          <p:cNvSpPr txBox="1"/>
          <p:nvPr/>
        </p:nvSpPr>
        <p:spPr>
          <a:xfrm>
            <a:off x="1549648" y="1851672"/>
            <a:ext cx="8184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Prepare</a:t>
            </a:r>
            <a:endParaRPr lang="de-CH" sz="1400" b="1" dirty="0"/>
          </a:p>
        </p:txBody>
      </p:sp>
      <p:sp>
        <p:nvSpPr>
          <p:cNvPr id="14" name="Textfeld 17">
            <a:extLst>
              <a:ext uri="{FF2B5EF4-FFF2-40B4-BE49-F238E27FC236}">
                <a16:creationId xmlns:a16="http://schemas.microsoft.com/office/drawing/2014/main" id="{13968667-9D8C-0286-5F51-78B2D6096E77}"/>
              </a:ext>
            </a:extLst>
          </p:cNvPr>
          <p:cNvSpPr txBox="1"/>
          <p:nvPr/>
        </p:nvSpPr>
        <p:spPr>
          <a:xfrm>
            <a:off x="2730764" y="1851672"/>
            <a:ext cx="6937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/>
              <a:t>Train</a:t>
            </a:r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B0533DDD-1061-554E-E3DE-D49BC1D560EF}"/>
              </a:ext>
            </a:extLst>
          </p:cNvPr>
          <p:cNvSpPr txBox="1"/>
          <p:nvPr/>
        </p:nvSpPr>
        <p:spPr>
          <a:xfrm>
            <a:off x="3765655" y="1851672"/>
            <a:ext cx="8640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Validate</a:t>
            </a:r>
            <a:endParaRPr lang="de-CH" sz="1400" b="1" dirty="0"/>
          </a:p>
        </p:txBody>
      </p:sp>
      <p:sp>
        <p:nvSpPr>
          <p:cNvPr id="16" name="Textfeld 19">
            <a:extLst>
              <a:ext uri="{FF2B5EF4-FFF2-40B4-BE49-F238E27FC236}">
                <a16:creationId xmlns:a16="http://schemas.microsoft.com/office/drawing/2014/main" id="{752E5591-12B7-E9D3-E30D-C736A961E523}"/>
              </a:ext>
            </a:extLst>
          </p:cNvPr>
          <p:cNvSpPr txBox="1"/>
          <p:nvPr/>
        </p:nvSpPr>
        <p:spPr>
          <a:xfrm>
            <a:off x="6027275" y="1851672"/>
            <a:ext cx="11389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err="1"/>
              <a:t>Deployment</a:t>
            </a:r>
            <a:endParaRPr lang="de-CH" sz="1400" b="1" dirty="0"/>
          </a:p>
        </p:txBody>
      </p:sp>
      <p:sp>
        <p:nvSpPr>
          <p:cNvPr id="17" name="Textfeld 20">
            <a:extLst>
              <a:ext uri="{FF2B5EF4-FFF2-40B4-BE49-F238E27FC236}">
                <a16:creationId xmlns:a16="http://schemas.microsoft.com/office/drawing/2014/main" id="{A73322ED-F42D-F9D4-A373-A6D5BBCB3028}"/>
              </a:ext>
            </a:extLst>
          </p:cNvPr>
          <p:cNvSpPr txBox="1"/>
          <p:nvPr/>
        </p:nvSpPr>
        <p:spPr>
          <a:xfrm>
            <a:off x="7373331" y="1851741"/>
            <a:ext cx="864094" cy="2153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/>
              <a:t>Monitor</a:t>
            </a:r>
          </a:p>
        </p:txBody>
      </p:sp>
      <p:cxnSp>
        <p:nvCxnSpPr>
          <p:cNvPr id="18" name="Gerade Verbindung mit Pfeil 29">
            <a:extLst>
              <a:ext uri="{FF2B5EF4-FFF2-40B4-BE49-F238E27FC236}">
                <a16:creationId xmlns:a16="http://schemas.microsoft.com/office/drawing/2014/main" id="{D6C3B8AD-7468-51C7-39DB-1024B1DE7AE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20768" y="2879891"/>
            <a:ext cx="2587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31">
            <a:extLst>
              <a:ext uri="{FF2B5EF4-FFF2-40B4-BE49-F238E27FC236}">
                <a16:creationId xmlns:a16="http://schemas.microsoft.com/office/drawing/2014/main" id="{A73B06CD-D34E-7DCC-FD62-6A41563F0895}"/>
              </a:ext>
            </a:extLst>
          </p:cNvPr>
          <p:cNvCxnSpPr>
            <a:endCxn id="7" idx="1"/>
          </p:cNvCxnSpPr>
          <p:nvPr/>
        </p:nvCxnSpPr>
        <p:spPr>
          <a:xfrm>
            <a:off x="2305786" y="2878391"/>
            <a:ext cx="339826" cy="1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33">
            <a:extLst>
              <a:ext uri="{FF2B5EF4-FFF2-40B4-BE49-F238E27FC236}">
                <a16:creationId xmlns:a16="http://schemas.microsoft.com/office/drawing/2014/main" id="{06012F64-B9D0-114D-693C-D651E6CF0A7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509708" y="2879891"/>
            <a:ext cx="2559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35">
            <a:extLst>
              <a:ext uri="{FF2B5EF4-FFF2-40B4-BE49-F238E27FC236}">
                <a16:creationId xmlns:a16="http://schemas.microsoft.com/office/drawing/2014/main" id="{4B697A3B-FBB8-0540-4EAF-64B57CCCD63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629752" y="2879891"/>
            <a:ext cx="3354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37">
            <a:extLst>
              <a:ext uri="{FF2B5EF4-FFF2-40B4-BE49-F238E27FC236}">
                <a16:creationId xmlns:a16="http://schemas.microsoft.com/office/drawing/2014/main" id="{50348A40-9266-F566-5BC3-B293AFFDB06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29280" y="2878391"/>
            <a:ext cx="216025" cy="1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40">
            <a:extLst>
              <a:ext uri="{FF2B5EF4-FFF2-40B4-BE49-F238E27FC236}">
                <a16:creationId xmlns:a16="http://schemas.microsoft.com/office/drawing/2014/main" id="{5AA43A91-4A5F-AD16-1BE3-08C1C4E4667E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148215" y="2878391"/>
            <a:ext cx="2251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eschweifte Klammer rechts 1">
            <a:extLst>
              <a:ext uri="{FF2B5EF4-FFF2-40B4-BE49-F238E27FC236}">
                <a16:creationId xmlns:a16="http://schemas.microsoft.com/office/drawing/2014/main" id="{074B6294-EA74-E8D7-D157-7022DD53B264}"/>
              </a:ext>
            </a:extLst>
          </p:cNvPr>
          <p:cNvSpPr/>
          <p:nvPr/>
        </p:nvSpPr>
        <p:spPr>
          <a:xfrm rot="5400000">
            <a:off x="1174521" y="2338151"/>
            <a:ext cx="229853" cy="2297600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">
            <a:extLst>
              <a:ext uri="{FF2B5EF4-FFF2-40B4-BE49-F238E27FC236}">
                <a16:creationId xmlns:a16="http://schemas.microsoft.com/office/drawing/2014/main" id="{4F7F0B44-6BB5-36F1-44DC-FD4336A7B034}"/>
              </a:ext>
            </a:extLst>
          </p:cNvPr>
          <p:cNvSpPr txBox="1"/>
          <p:nvPr/>
        </p:nvSpPr>
        <p:spPr>
          <a:xfrm>
            <a:off x="909876" y="3636970"/>
            <a:ext cx="5989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pandas</a:t>
            </a:r>
            <a:endParaRPr lang="de-CH" sz="1600" dirty="0"/>
          </a:p>
        </p:txBody>
      </p:sp>
      <p:sp>
        <p:nvSpPr>
          <p:cNvPr id="26" name="Textfeld 30">
            <a:extLst>
              <a:ext uri="{FF2B5EF4-FFF2-40B4-BE49-F238E27FC236}">
                <a16:creationId xmlns:a16="http://schemas.microsoft.com/office/drawing/2014/main" id="{D327770B-1346-5A3A-BCA3-A6F52664497B}"/>
              </a:ext>
            </a:extLst>
          </p:cNvPr>
          <p:cNvSpPr txBox="1"/>
          <p:nvPr/>
        </p:nvSpPr>
        <p:spPr>
          <a:xfrm>
            <a:off x="2771478" y="4653633"/>
            <a:ext cx="5989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numpy</a:t>
            </a:r>
            <a:endParaRPr lang="de-CH" sz="1600" dirty="0"/>
          </a:p>
        </p:txBody>
      </p:sp>
      <p:sp>
        <p:nvSpPr>
          <p:cNvPr id="27" name="Geschweifte Klammer rechts 34">
            <a:extLst>
              <a:ext uri="{FF2B5EF4-FFF2-40B4-BE49-F238E27FC236}">
                <a16:creationId xmlns:a16="http://schemas.microsoft.com/office/drawing/2014/main" id="{4F3C36A0-EABC-8631-55C2-B74E3271DDD5}"/>
              </a:ext>
            </a:extLst>
          </p:cNvPr>
          <p:cNvSpPr/>
          <p:nvPr/>
        </p:nvSpPr>
        <p:spPr>
          <a:xfrm rot="5400000">
            <a:off x="2977034" y="2909954"/>
            <a:ext cx="187812" cy="3117624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extfeld 38">
            <a:extLst>
              <a:ext uri="{FF2B5EF4-FFF2-40B4-BE49-F238E27FC236}">
                <a16:creationId xmlns:a16="http://schemas.microsoft.com/office/drawing/2014/main" id="{69584D5B-A6C8-4E63-08C2-DB96A6641E27}"/>
              </a:ext>
            </a:extLst>
          </p:cNvPr>
          <p:cNvSpPr txBox="1"/>
          <p:nvPr/>
        </p:nvSpPr>
        <p:spPr>
          <a:xfrm>
            <a:off x="3181686" y="3650799"/>
            <a:ext cx="9458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scikit-learn</a:t>
            </a:r>
            <a:endParaRPr lang="de-CH" sz="1600" dirty="0"/>
          </a:p>
        </p:txBody>
      </p:sp>
      <p:sp>
        <p:nvSpPr>
          <p:cNvPr id="29" name="Textfeld 39">
            <a:extLst>
              <a:ext uri="{FF2B5EF4-FFF2-40B4-BE49-F238E27FC236}">
                <a16:creationId xmlns:a16="http://schemas.microsoft.com/office/drawing/2014/main" id="{E5C16BE1-540D-6721-58CF-5734E95D0BF5}"/>
              </a:ext>
            </a:extLst>
          </p:cNvPr>
          <p:cNvSpPr txBox="1"/>
          <p:nvPr/>
        </p:nvSpPr>
        <p:spPr>
          <a:xfrm>
            <a:off x="6626817" y="3878654"/>
            <a:ext cx="9937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TensorFlow</a:t>
            </a:r>
            <a:endParaRPr lang="de-CH" sz="1600" dirty="0"/>
          </a:p>
        </p:txBody>
      </p:sp>
      <p:sp>
        <p:nvSpPr>
          <p:cNvPr id="30" name="Geschweifte Klammer rechts 41">
            <a:extLst>
              <a:ext uri="{FF2B5EF4-FFF2-40B4-BE49-F238E27FC236}">
                <a16:creationId xmlns:a16="http://schemas.microsoft.com/office/drawing/2014/main" id="{E6B68131-7869-C4B3-D321-CC8230D21D17}"/>
              </a:ext>
            </a:extLst>
          </p:cNvPr>
          <p:cNvSpPr/>
          <p:nvPr/>
        </p:nvSpPr>
        <p:spPr>
          <a:xfrm rot="5400000">
            <a:off x="3550746" y="2500769"/>
            <a:ext cx="207750" cy="1950261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Geschweifte Klammer rechts 42">
            <a:extLst>
              <a:ext uri="{FF2B5EF4-FFF2-40B4-BE49-F238E27FC236}">
                <a16:creationId xmlns:a16="http://schemas.microsoft.com/office/drawing/2014/main" id="{1C127419-2469-EE39-1369-EDECF1A83BF8}"/>
              </a:ext>
            </a:extLst>
          </p:cNvPr>
          <p:cNvSpPr/>
          <p:nvPr/>
        </p:nvSpPr>
        <p:spPr>
          <a:xfrm rot="5400000">
            <a:off x="7048884" y="2391235"/>
            <a:ext cx="207751" cy="2169330"/>
          </a:xfrm>
          <a:prstGeom prst="rightBrace">
            <a:avLst>
              <a:gd name="adj1" fmla="val 555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Textfeld 43">
            <a:extLst>
              <a:ext uri="{FF2B5EF4-FFF2-40B4-BE49-F238E27FC236}">
                <a16:creationId xmlns:a16="http://schemas.microsoft.com/office/drawing/2014/main" id="{E1399E6E-963A-AD10-6BDB-5F8F6145168C}"/>
              </a:ext>
            </a:extLst>
          </p:cNvPr>
          <p:cNvSpPr txBox="1"/>
          <p:nvPr/>
        </p:nvSpPr>
        <p:spPr>
          <a:xfrm>
            <a:off x="6650755" y="3672554"/>
            <a:ext cx="9458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scikit-learn</a:t>
            </a:r>
            <a:endParaRPr lang="de-CH" sz="1600" dirty="0"/>
          </a:p>
        </p:txBody>
      </p:sp>
      <p:sp>
        <p:nvSpPr>
          <p:cNvPr id="33" name="Textfeld 44">
            <a:extLst>
              <a:ext uri="{FF2B5EF4-FFF2-40B4-BE49-F238E27FC236}">
                <a16:creationId xmlns:a16="http://schemas.microsoft.com/office/drawing/2014/main" id="{7A5A6EA2-F458-6037-5516-E2A95CBE78F6}"/>
              </a:ext>
            </a:extLst>
          </p:cNvPr>
          <p:cNvSpPr txBox="1"/>
          <p:nvPr/>
        </p:nvSpPr>
        <p:spPr>
          <a:xfrm>
            <a:off x="778954" y="3867696"/>
            <a:ext cx="9064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matplotlib</a:t>
            </a:r>
            <a:endParaRPr lang="de-CH" sz="1600" dirty="0"/>
          </a:p>
        </p:txBody>
      </p:sp>
      <p:sp>
        <p:nvSpPr>
          <p:cNvPr id="34" name="Textfeld 45">
            <a:extLst>
              <a:ext uri="{FF2B5EF4-FFF2-40B4-BE49-F238E27FC236}">
                <a16:creationId xmlns:a16="http://schemas.microsoft.com/office/drawing/2014/main" id="{48518A12-83C2-3195-5BAB-5CAE935453CE}"/>
              </a:ext>
            </a:extLst>
          </p:cNvPr>
          <p:cNvSpPr txBox="1"/>
          <p:nvPr/>
        </p:nvSpPr>
        <p:spPr>
          <a:xfrm>
            <a:off x="788720" y="4092104"/>
            <a:ext cx="9064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600" dirty="0" err="1"/>
              <a:t>scipy</a:t>
            </a:r>
            <a:endParaRPr lang="de-CH" sz="1600" dirty="0"/>
          </a:p>
        </p:txBody>
      </p:sp>
      <p:cxnSp>
        <p:nvCxnSpPr>
          <p:cNvPr id="35" name="Gerade Verbindung mit Pfeil 4">
            <a:extLst>
              <a:ext uri="{FF2B5EF4-FFF2-40B4-BE49-F238E27FC236}">
                <a16:creationId xmlns:a16="http://schemas.microsoft.com/office/drawing/2014/main" id="{06CA79B1-80E2-33E0-8E91-98989BF90CEC}"/>
              </a:ext>
            </a:extLst>
          </p:cNvPr>
          <p:cNvCxnSpPr>
            <a:cxnSpLocks/>
          </p:cNvCxnSpPr>
          <p:nvPr/>
        </p:nvCxnSpPr>
        <p:spPr>
          <a:xfrm>
            <a:off x="1027603" y="1959394"/>
            <a:ext cx="5220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15">
            <a:extLst>
              <a:ext uri="{FF2B5EF4-FFF2-40B4-BE49-F238E27FC236}">
                <a16:creationId xmlns:a16="http://schemas.microsoft.com/office/drawing/2014/main" id="{5C6AA719-79E2-79ED-5155-0B7AB26BB59E}"/>
              </a:ext>
            </a:extLst>
          </p:cNvPr>
          <p:cNvCxnSpPr>
            <a:cxnSpLocks/>
          </p:cNvCxnSpPr>
          <p:nvPr/>
        </p:nvCxnSpPr>
        <p:spPr>
          <a:xfrm>
            <a:off x="2368134" y="1959394"/>
            <a:ext cx="3626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46">
            <a:extLst>
              <a:ext uri="{FF2B5EF4-FFF2-40B4-BE49-F238E27FC236}">
                <a16:creationId xmlns:a16="http://schemas.microsoft.com/office/drawing/2014/main" id="{A844CAD2-F269-B057-9079-36E5EEC10F8D}"/>
              </a:ext>
            </a:extLst>
          </p:cNvPr>
          <p:cNvCxnSpPr>
            <a:cxnSpLocks/>
          </p:cNvCxnSpPr>
          <p:nvPr/>
        </p:nvCxnSpPr>
        <p:spPr>
          <a:xfrm>
            <a:off x="3424555" y="1959394"/>
            <a:ext cx="3411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48">
            <a:extLst>
              <a:ext uri="{FF2B5EF4-FFF2-40B4-BE49-F238E27FC236}">
                <a16:creationId xmlns:a16="http://schemas.microsoft.com/office/drawing/2014/main" id="{E39E1194-CC44-8FB2-15F5-919BF9917209}"/>
              </a:ext>
            </a:extLst>
          </p:cNvPr>
          <p:cNvCxnSpPr>
            <a:cxnSpLocks/>
          </p:cNvCxnSpPr>
          <p:nvPr/>
        </p:nvCxnSpPr>
        <p:spPr>
          <a:xfrm>
            <a:off x="4629753" y="1959394"/>
            <a:ext cx="13975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50">
            <a:extLst>
              <a:ext uri="{FF2B5EF4-FFF2-40B4-BE49-F238E27FC236}">
                <a16:creationId xmlns:a16="http://schemas.microsoft.com/office/drawing/2014/main" id="{6B75F00A-4B29-569F-01DB-69DC19EF6BE2}"/>
              </a:ext>
            </a:extLst>
          </p:cNvPr>
          <p:cNvCxnSpPr>
            <a:cxnSpLocks/>
          </p:cNvCxnSpPr>
          <p:nvPr/>
        </p:nvCxnSpPr>
        <p:spPr>
          <a:xfrm>
            <a:off x="7166245" y="1959360"/>
            <a:ext cx="207086" cy="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89">
            <a:extLst>
              <a:ext uri="{FF2B5EF4-FFF2-40B4-BE49-F238E27FC236}">
                <a16:creationId xmlns:a16="http://schemas.microsoft.com/office/drawing/2014/main" id="{30277A4C-6C34-8396-316F-8FE9F590E118}"/>
              </a:ext>
            </a:extLst>
          </p:cNvPr>
          <p:cNvCxnSpPr>
            <a:stCxn id="15" idx="0"/>
            <a:endCxn id="13" idx="0"/>
          </p:cNvCxnSpPr>
          <p:nvPr/>
        </p:nvCxnSpPr>
        <p:spPr>
          <a:xfrm rot="16200000" flipV="1">
            <a:off x="3078298" y="732265"/>
            <a:ext cx="12700" cy="2238813"/>
          </a:xfrm>
          <a:prstGeom prst="bentConnector3">
            <a:avLst>
              <a:gd name="adj1" fmla="val 408835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92">
            <a:extLst>
              <a:ext uri="{FF2B5EF4-FFF2-40B4-BE49-F238E27FC236}">
                <a16:creationId xmlns:a16="http://schemas.microsoft.com/office/drawing/2014/main" id="{94B11F7E-877E-B32B-1D41-DA4A75AC1BED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 rot="5400000">
            <a:off x="3637682" y="1507094"/>
            <a:ext cx="12700" cy="1120044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94">
            <a:extLst>
              <a:ext uri="{FF2B5EF4-FFF2-40B4-BE49-F238E27FC236}">
                <a16:creationId xmlns:a16="http://schemas.microsoft.com/office/drawing/2014/main" id="{D8921F53-BDE0-196C-4A56-2E2D3BB09534}"/>
              </a:ext>
            </a:extLst>
          </p:cNvPr>
          <p:cNvCxnSpPr>
            <a:stCxn id="17" idx="0"/>
            <a:endCxn id="14" idx="0"/>
          </p:cNvCxnSpPr>
          <p:nvPr/>
        </p:nvCxnSpPr>
        <p:spPr>
          <a:xfrm rot="16200000" flipV="1">
            <a:off x="5441485" y="-512152"/>
            <a:ext cx="69" cy="4727718"/>
          </a:xfrm>
          <a:prstGeom prst="bentConnector3">
            <a:avLst>
              <a:gd name="adj1" fmla="val 109160579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8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71C5-F3C6-2ACF-EC82-87314865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0339-21F8-B70A-2721-83FB0E34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types (especially lists, in particular containers)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31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FBD0-B455-1317-85FC-7DB1E420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0781-599E-4F4F-F687-ECC4BB7E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Selecting elements from lists (subsetting)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820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0C09-969B-2F64-C262-889B5283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26F4-7C18-2376-334F-AA46F703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Importance of understanding algorithms (example with loops)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98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BE2-EAA3-2233-DDF0-CF1EDB29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862A-B827-0A17-89DA-BF47C739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 of numpy (dealing with data) and of pandas (why use it?) (for example aggregations)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171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11863</TotalTime>
  <Words>317</Words>
  <Application>Microsoft Macintosh PowerPoint</Application>
  <PresentationFormat>On-screen Show (16:9)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Learning Goals</vt:lpstr>
      <vt:lpstr>PowerPoint Presentation</vt:lpstr>
      <vt:lpstr>PowerPoint Presentation</vt:lpstr>
      <vt:lpstr>Machine Learning Pipeline and Python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Umberto Michelucci</cp:lastModifiedBy>
  <cp:revision>128</cp:revision>
  <dcterms:modified xsi:type="dcterms:W3CDTF">2022-08-24T07:02:16Z</dcterms:modified>
</cp:coreProperties>
</file>