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70" r:id="rId10"/>
    <p:sldId id="267" r:id="rId11"/>
    <p:sldId id="268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>
      <p:cViewPr varScale="1">
        <p:scale>
          <a:sx n="154" d="100"/>
          <a:sy n="154" d="100"/>
        </p:scale>
        <p:origin x="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F3DB7-389E-D845-9FF1-32412173BCA7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0FBED606-3061-4141-A0EC-E99187C769F9}">
      <dgm:prSet phldrT="[Text]"/>
      <dgm:spPr/>
      <dgm:t>
        <a:bodyPr/>
        <a:lstStyle/>
        <a:p>
          <a:r>
            <a:rPr lang="en-GB"/>
            <a:t>Split the dataset in two (Train and Test portions)</a:t>
          </a:r>
        </a:p>
      </dgm:t>
    </dgm:pt>
    <dgm:pt modelId="{C3C0C1C7-BCDC-CE4C-89F6-DA7B8F020568}" type="parTrans" cxnId="{E5BA511A-8CAB-DC49-8F43-B6DF4D86E1B2}">
      <dgm:prSet/>
      <dgm:spPr/>
      <dgm:t>
        <a:bodyPr/>
        <a:lstStyle/>
        <a:p>
          <a:endParaRPr lang="en-GB"/>
        </a:p>
      </dgm:t>
    </dgm:pt>
    <dgm:pt modelId="{F520500D-0EA2-5745-8363-306174DABC65}" type="sibTrans" cxnId="{E5BA511A-8CAB-DC49-8F43-B6DF4D86E1B2}">
      <dgm:prSet/>
      <dgm:spPr/>
      <dgm:t>
        <a:bodyPr/>
        <a:lstStyle/>
        <a:p>
          <a:endParaRPr lang="en-GB"/>
        </a:p>
      </dgm:t>
    </dgm:pt>
    <dgm:pt modelId="{7F1BD98B-69ED-454A-81DD-69950A0F7B9B}">
      <dgm:prSet phldrT="[Text]"/>
      <dgm:spPr/>
      <dgm:t>
        <a:bodyPr/>
        <a:lstStyle/>
        <a:p>
          <a:r>
            <a:rPr lang="en-GB"/>
            <a:t>Train the model on the "Train" portion</a:t>
          </a:r>
        </a:p>
      </dgm:t>
    </dgm:pt>
    <dgm:pt modelId="{95138967-A092-3F4E-B22A-AC3A6D0C4254}" type="parTrans" cxnId="{C9B31B02-22E3-6E41-8BCF-6D97EAA94307}">
      <dgm:prSet/>
      <dgm:spPr/>
      <dgm:t>
        <a:bodyPr/>
        <a:lstStyle/>
        <a:p>
          <a:endParaRPr lang="en-GB"/>
        </a:p>
      </dgm:t>
    </dgm:pt>
    <dgm:pt modelId="{71585441-9F71-514F-AFC1-97E0B758EF27}" type="sibTrans" cxnId="{C9B31B02-22E3-6E41-8BCF-6D97EAA94307}">
      <dgm:prSet/>
      <dgm:spPr/>
      <dgm:t>
        <a:bodyPr/>
        <a:lstStyle/>
        <a:p>
          <a:endParaRPr lang="en-GB"/>
        </a:p>
      </dgm:t>
    </dgm:pt>
    <dgm:pt modelId="{8B96D376-A9EA-A04E-BB1F-6EAC2650C0E7}">
      <dgm:prSet phldrT="[Text]"/>
      <dgm:spPr/>
      <dgm:t>
        <a:bodyPr/>
        <a:lstStyle/>
        <a:p>
          <a:r>
            <a:rPr lang="en-GB"/>
            <a:t>Evaluate the model on the "Test" portion</a:t>
          </a:r>
        </a:p>
      </dgm:t>
    </dgm:pt>
    <dgm:pt modelId="{36E3A620-11B3-624B-9FD8-2BF58035179A}" type="parTrans" cxnId="{5861ECA9-11A4-4041-8E4F-992AECD15148}">
      <dgm:prSet/>
      <dgm:spPr/>
      <dgm:t>
        <a:bodyPr/>
        <a:lstStyle/>
        <a:p>
          <a:endParaRPr lang="en-GB"/>
        </a:p>
      </dgm:t>
    </dgm:pt>
    <dgm:pt modelId="{2EB244B7-48C6-4F4F-8A40-3B40261F57BB}" type="sibTrans" cxnId="{5861ECA9-11A4-4041-8E4F-992AECD15148}">
      <dgm:prSet/>
      <dgm:spPr/>
      <dgm:t>
        <a:bodyPr/>
        <a:lstStyle/>
        <a:p>
          <a:endParaRPr lang="en-GB"/>
        </a:p>
      </dgm:t>
    </dgm:pt>
    <dgm:pt modelId="{FCBEFEE0-B235-6445-95E7-336EFBECB389}">
      <dgm:prSet phldrT="[Text]"/>
      <dgm:spPr/>
      <dgm:t>
        <a:bodyPr/>
        <a:lstStyle/>
        <a:p>
          <a:r>
            <a:rPr lang="en-GB"/>
            <a:t>Compare the metrics on the "Train" and on the "Test" portion of the dataset</a:t>
          </a:r>
        </a:p>
      </dgm:t>
    </dgm:pt>
    <dgm:pt modelId="{2EB44408-32A4-B940-9B6D-02C22741EEEB}" type="parTrans" cxnId="{F688A589-3F22-0847-83CA-78E7150CA521}">
      <dgm:prSet/>
      <dgm:spPr/>
      <dgm:t>
        <a:bodyPr/>
        <a:lstStyle/>
        <a:p>
          <a:endParaRPr lang="en-GB"/>
        </a:p>
      </dgm:t>
    </dgm:pt>
    <dgm:pt modelId="{40348CCE-E91F-AB40-8519-79E534EEA5BB}" type="sibTrans" cxnId="{F688A589-3F22-0847-83CA-78E7150CA521}">
      <dgm:prSet/>
      <dgm:spPr/>
      <dgm:t>
        <a:bodyPr/>
        <a:lstStyle/>
        <a:p>
          <a:endParaRPr lang="en-GB"/>
        </a:p>
      </dgm:t>
    </dgm:pt>
    <dgm:pt modelId="{E4E6AB97-69BB-4F4B-ADEF-ECAAD1231BA5}" type="pres">
      <dgm:prSet presAssocID="{EB9F3DB7-389E-D845-9FF1-32412173BCA7}" presName="Name0" presStyleCnt="0">
        <dgm:presLayoutVars>
          <dgm:dir/>
          <dgm:resizeHandles val="exact"/>
        </dgm:presLayoutVars>
      </dgm:prSet>
      <dgm:spPr/>
    </dgm:pt>
    <dgm:pt modelId="{67F7B3B3-0A9D-F14E-BB6A-D109338CE527}" type="pres">
      <dgm:prSet presAssocID="{0FBED606-3061-4141-A0EC-E99187C769F9}" presName="node" presStyleLbl="node1" presStyleIdx="0" presStyleCnt="4">
        <dgm:presLayoutVars>
          <dgm:bulletEnabled val="1"/>
        </dgm:presLayoutVars>
      </dgm:prSet>
      <dgm:spPr/>
    </dgm:pt>
    <dgm:pt modelId="{15487FBF-598E-7A42-A3CD-21F2FF1753E4}" type="pres">
      <dgm:prSet presAssocID="{F520500D-0EA2-5745-8363-306174DABC65}" presName="sibTrans" presStyleLbl="sibTrans2D1" presStyleIdx="0" presStyleCnt="3"/>
      <dgm:spPr/>
    </dgm:pt>
    <dgm:pt modelId="{ACB15B25-097F-754C-9CBB-1E20EF8D7151}" type="pres">
      <dgm:prSet presAssocID="{F520500D-0EA2-5745-8363-306174DABC65}" presName="connectorText" presStyleLbl="sibTrans2D1" presStyleIdx="0" presStyleCnt="3"/>
      <dgm:spPr/>
    </dgm:pt>
    <dgm:pt modelId="{3A294F9D-D636-9B43-B415-06E9CAD0F552}" type="pres">
      <dgm:prSet presAssocID="{7F1BD98B-69ED-454A-81DD-69950A0F7B9B}" presName="node" presStyleLbl="node1" presStyleIdx="1" presStyleCnt="4">
        <dgm:presLayoutVars>
          <dgm:bulletEnabled val="1"/>
        </dgm:presLayoutVars>
      </dgm:prSet>
      <dgm:spPr/>
    </dgm:pt>
    <dgm:pt modelId="{E9F619BD-4076-E64B-B391-D47F7F10F680}" type="pres">
      <dgm:prSet presAssocID="{71585441-9F71-514F-AFC1-97E0B758EF27}" presName="sibTrans" presStyleLbl="sibTrans2D1" presStyleIdx="1" presStyleCnt="3"/>
      <dgm:spPr/>
    </dgm:pt>
    <dgm:pt modelId="{CFD06D10-7926-5549-BCCB-2CE3CCCBCDDB}" type="pres">
      <dgm:prSet presAssocID="{71585441-9F71-514F-AFC1-97E0B758EF27}" presName="connectorText" presStyleLbl="sibTrans2D1" presStyleIdx="1" presStyleCnt="3"/>
      <dgm:spPr/>
    </dgm:pt>
    <dgm:pt modelId="{BDCF990A-B367-BD49-BEF2-9218403EC3E8}" type="pres">
      <dgm:prSet presAssocID="{8B96D376-A9EA-A04E-BB1F-6EAC2650C0E7}" presName="node" presStyleLbl="node1" presStyleIdx="2" presStyleCnt="4">
        <dgm:presLayoutVars>
          <dgm:bulletEnabled val="1"/>
        </dgm:presLayoutVars>
      </dgm:prSet>
      <dgm:spPr/>
    </dgm:pt>
    <dgm:pt modelId="{E6668D6B-03E5-0841-88B3-001E65CF5C90}" type="pres">
      <dgm:prSet presAssocID="{2EB244B7-48C6-4F4F-8A40-3B40261F57BB}" presName="sibTrans" presStyleLbl="sibTrans2D1" presStyleIdx="2" presStyleCnt="3"/>
      <dgm:spPr/>
    </dgm:pt>
    <dgm:pt modelId="{6368B223-15C2-8946-AB23-C1C1D6E30108}" type="pres">
      <dgm:prSet presAssocID="{2EB244B7-48C6-4F4F-8A40-3B40261F57BB}" presName="connectorText" presStyleLbl="sibTrans2D1" presStyleIdx="2" presStyleCnt="3"/>
      <dgm:spPr/>
    </dgm:pt>
    <dgm:pt modelId="{E3D48B01-FC7F-9C48-9813-9ED0190360B1}" type="pres">
      <dgm:prSet presAssocID="{FCBEFEE0-B235-6445-95E7-336EFBECB389}" presName="node" presStyleLbl="node1" presStyleIdx="3" presStyleCnt="4">
        <dgm:presLayoutVars>
          <dgm:bulletEnabled val="1"/>
        </dgm:presLayoutVars>
      </dgm:prSet>
      <dgm:spPr/>
    </dgm:pt>
  </dgm:ptLst>
  <dgm:cxnLst>
    <dgm:cxn modelId="{C9B31B02-22E3-6E41-8BCF-6D97EAA94307}" srcId="{EB9F3DB7-389E-D845-9FF1-32412173BCA7}" destId="{7F1BD98B-69ED-454A-81DD-69950A0F7B9B}" srcOrd="1" destOrd="0" parTransId="{95138967-A092-3F4E-B22A-AC3A6D0C4254}" sibTransId="{71585441-9F71-514F-AFC1-97E0B758EF27}"/>
    <dgm:cxn modelId="{AC6CB415-856C-9948-91DB-E1980778C99B}" type="presOf" srcId="{EB9F3DB7-389E-D845-9FF1-32412173BCA7}" destId="{E4E6AB97-69BB-4F4B-ADEF-ECAAD1231BA5}" srcOrd="0" destOrd="0" presId="urn:microsoft.com/office/officeart/2005/8/layout/process1"/>
    <dgm:cxn modelId="{E5BA511A-8CAB-DC49-8F43-B6DF4D86E1B2}" srcId="{EB9F3DB7-389E-D845-9FF1-32412173BCA7}" destId="{0FBED606-3061-4141-A0EC-E99187C769F9}" srcOrd="0" destOrd="0" parTransId="{C3C0C1C7-BCDC-CE4C-89F6-DA7B8F020568}" sibTransId="{F520500D-0EA2-5745-8363-306174DABC65}"/>
    <dgm:cxn modelId="{D7F9F533-8728-6B4F-9DCC-5A57D8173E95}" type="presOf" srcId="{7F1BD98B-69ED-454A-81DD-69950A0F7B9B}" destId="{3A294F9D-D636-9B43-B415-06E9CAD0F552}" srcOrd="0" destOrd="0" presId="urn:microsoft.com/office/officeart/2005/8/layout/process1"/>
    <dgm:cxn modelId="{97BA536F-D791-5F47-83FD-DB1D8ECA6D40}" type="presOf" srcId="{2EB244B7-48C6-4F4F-8A40-3B40261F57BB}" destId="{6368B223-15C2-8946-AB23-C1C1D6E30108}" srcOrd="1" destOrd="0" presId="urn:microsoft.com/office/officeart/2005/8/layout/process1"/>
    <dgm:cxn modelId="{D28A9177-AA28-5541-909F-291EC64CC38B}" type="presOf" srcId="{8B96D376-A9EA-A04E-BB1F-6EAC2650C0E7}" destId="{BDCF990A-B367-BD49-BEF2-9218403EC3E8}" srcOrd="0" destOrd="0" presId="urn:microsoft.com/office/officeart/2005/8/layout/process1"/>
    <dgm:cxn modelId="{F688A589-3F22-0847-83CA-78E7150CA521}" srcId="{EB9F3DB7-389E-D845-9FF1-32412173BCA7}" destId="{FCBEFEE0-B235-6445-95E7-336EFBECB389}" srcOrd="3" destOrd="0" parTransId="{2EB44408-32A4-B940-9B6D-02C22741EEEB}" sibTransId="{40348CCE-E91F-AB40-8519-79E534EEA5BB}"/>
    <dgm:cxn modelId="{6334D99F-12CE-574E-80CC-3FB2CB779192}" type="presOf" srcId="{0FBED606-3061-4141-A0EC-E99187C769F9}" destId="{67F7B3B3-0A9D-F14E-BB6A-D109338CE527}" srcOrd="0" destOrd="0" presId="urn:microsoft.com/office/officeart/2005/8/layout/process1"/>
    <dgm:cxn modelId="{7385BEA1-39FE-EA42-8BCF-89564E51B635}" type="presOf" srcId="{71585441-9F71-514F-AFC1-97E0B758EF27}" destId="{CFD06D10-7926-5549-BCCB-2CE3CCCBCDDB}" srcOrd="1" destOrd="0" presId="urn:microsoft.com/office/officeart/2005/8/layout/process1"/>
    <dgm:cxn modelId="{5861ECA9-11A4-4041-8E4F-992AECD15148}" srcId="{EB9F3DB7-389E-D845-9FF1-32412173BCA7}" destId="{8B96D376-A9EA-A04E-BB1F-6EAC2650C0E7}" srcOrd="2" destOrd="0" parTransId="{36E3A620-11B3-624B-9FD8-2BF58035179A}" sibTransId="{2EB244B7-48C6-4F4F-8A40-3B40261F57BB}"/>
    <dgm:cxn modelId="{58587BAF-5A30-EF47-A15F-1660E717DF18}" type="presOf" srcId="{F520500D-0EA2-5745-8363-306174DABC65}" destId="{15487FBF-598E-7A42-A3CD-21F2FF1753E4}" srcOrd="0" destOrd="0" presId="urn:microsoft.com/office/officeart/2005/8/layout/process1"/>
    <dgm:cxn modelId="{CCFB16B5-3E1D-7849-9903-5A7D8E88DB41}" type="presOf" srcId="{2EB244B7-48C6-4F4F-8A40-3B40261F57BB}" destId="{E6668D6B-03E5-0841-88B3-001E65CF5C90}" srcOrd="0" destOrd="0" presId="urn:microsoft.com/office/officeart/2005/8/layout/process1"/>
    <dgm:cxn modelId="{A8ABEECF-5DE9-334E-9F45-B257D3A71D40}" type="presOf" srcId="{F520500D-0EA2-5745-8363-306174DABC65}" destId="{ACB15B25-097F-754C-9CBB-1E20EF8D7151}" srcOrd="1" destOrd="0" presId="urn:microsoft.com/office/officeart/2005/8/layout/process1"/>
    <dgm:cxn modelId="{84DBA7DE-E414-C248-B401-9EE3114C05D1}" type="presOf" srcId="{71585441-9F71-514F-AFC1-97E0B758EF27}" destId="{E9F619BD-4076-E64B-B391-D47F7F10F680}" srcOrd="0" destOrd="0" presId="urn:microsoft.com/office/officeart/2005/8/layout/process1"/>
    <dgm:cxn modelId="{21B523E2-26B6-674D-868C-A50207A5D1D1}" type="presOf" srcId="{FCBEFEE0-B235-6445-95E7-336EFBECB389}" destId="{E3D48B01-FC7F-9C48-9813-9ED0190360B1}" srcOrd="0" destOrd="0" presId="urn:microsoft.com/office/officeart/2005/8/layout/process1"/>
    <dgm:cxn modelId="{5325156C-036F-1A4A-839F-10818DE0A495}" type="presParOf" srcId="{E4E6AB97-69BB-4F4B-ADEF-ECAAD1231BA5}" destId="{67F7B3B3-0A9D-F14E-BB6A-D109338CE527}" srcOrd="0" destOrd="0" presId="urn:microsoft.com/office/officeart/2005/8/layout/process1"/>
    <dgm:cxn modelId="{D7A7EEE4-2554-F348-B2E8-D4406354BEA8}" type="presParOf" srcId="{E4E6AB97-69BB-4F4B-ADEF-ECAAD1231BA5}" destId="{15487FBF-598E-7A42-A3CD-21F2FF1753E4}" srcOrd="1" destOrd="0" presId="urn:microsoft.com/office/officeart/2005/8/layout/process1"/>
    <dgm:cxn modelId="{B38DD768-9492-654B-82DB-3E044ED222CF}" type="presParOf" srcId="{15487FBF-598E-7A42-A3CD-21F2FF1753E4}" destId="{ACB15B25-097F-754C-9CBB-1E20EF8D7151}" srcOrd="0" destOrd="0" presId="urn:microsoft.com/office/officeart/2005/8/layout/process1"/>
    <dgm:cxn modelId="{27DE6C4F-D798-9B40-886C-B18736F6E707}" type="presParOf" srcId="{E4E6AB97-69BB-4F4B-ADEF-ECAAD1231BA5}" destId="{3A294F9D-D636-9B43-B415-06E9CAD0F552}" srcOrd="2" destOrd="0" presId="urn:microsoft.com/office/officeart/2005/8/layout/process1"/>
    <dgm:cxn modelId="{FD6DD70E-96C4-A142-9D0C-D7C5123446DB}" type="presParOf" srcId="{E4E6AB97-69BB-4F4B-ADEF-ECAAD1231BA5}" destId="{E9F619BD-4076-E64B-B391-D47F7F10F680}" srcOrd="3" destOrd="0" presId="urn:microsoft.com/office/officeart/2005/8/layout/process1"/>
    <dgm:cxn modelId="{63A593B9-A5BE-844D-91B7-11F0BD3A59A6}" type="presParOf" srcId="{E9F619BD-4076-E64B-B391-D47F7F10F680}" destId="{CFD06D10-7926-5549-BCCB-2CE3CCCBCDDB}" srcOrd="0" destOrd="0" presId="urn:microsoft.com/office/officeart/2005/8/layout/process1"/>
    <dgm:cxn modelId="{33E70FDF-A16D-9146-928B-E8C9478BE9B9}" type="presParOf" srcId="{E4E6AB97-69BB-4F4B-ADEF-ECAAD1231BA5}" destId="{BDCF990A-B367-BD49-BEF2-9218403EC3E8}" srcOrd="4" destOrd="0" presId="urn:microsoft.com/office/officeart/2005/8/layout/process1"/>
    <dgm:cxn modelId="{19026F78-3395-8449-A46F-608FBE005448}" type="presParOf" srcId="{E4E6AB97-69BB-4F4B-ADEF-ECAAD1231BA5}" destId="{E6668D6B-03E5-0841-88B3-001E65CF5C90}" srcOrd="5" destOrd="0" presId="urn:microsoft.com/office/officeart/2005/8/layout/process1"/>
    <dgm:cxn modelId="{A4840FF5-55BA-EF44-932D-B40ECB9C3A82}" type="presParOf" srcId="{E6668D6B-03E5-0841-88B3-001E65CF5C90}" destId="{6368B223-15C2-8946-AB23-C1C1D6E30108}" srcOrd="0" destOrd="0" presId="urn:microsoft.com/office/officeart/2005/8/layout/process1"/>
    <dgm:cxn modelId="{2CB0804D-7A96-1A4F-A414-4E0A8FBD7964}" type="presParOf" srcId="{E4E6AB97-69BB-4F4B-ADEF-ECAAD1231BA5}" destId="{E3D48B01-FC7F-9C48-9813-9ED0190360B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7B3B3-0A9D-F14E-BB6A-D109338CE527}">
      <dsp:nvSpPr>
        <dsp:cNvPr id="0" name=""/>
        <dsp:cNvSpPr/>
      </dsp:nvSpPr>
      <dsp:spPr>
        <a:xfrm>
          <a:off x="4621" y="997776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Split the dataset in two (Train and Test portions)</a:t>
          </a:r>
        </a:p>
      </dsp:txBody>
      <dsp:txXfrm>
        <a:off x="48449" y="1041604"/>
        <a:ext cx="1932797" cy="1408742"/>
      </dsp:txXfrm>
    </dsp:sp>
    <dsp:sp modelId="{15487FBF-598E-7A42-A3CD-21F2FF1753E4}">
      <dsp:nvSpPr>
        <dsp:cNvPr id="0" name=""/>
        <dsp:cNvSpPr/>
      </dsp:nvSpPr>
      <dsp:spPr>
        <a:xfrm>
          <a:off x="2227119" y="149543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227119" y="1595653"/>
        <a:ext cx="299835" cy="300644"/>
      </dsp:txXfrm>
    </dsp:sp>
    <dsp:sp modelId="{3A294F9D-D636-9B43-B415-06E9CAD0F552}">
      <dsp:nvSpPr>
        <dsp:cNvPr id="0" name=""/>
        <dsp:cNvSpPr/>
      </dsp:nvSpPr>
      <dsp:spPr>
        <a:xfrm>
          <a:off x="2833255" y="997776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Train the model on the "Train" portion</a:t>
          </a:r>
        </a:p>
      </dsp:txBody>
      <dsp:txXfrm>
        <a:off x="2877083" y="1041604"/>
        <a:ext cx="1932797" cy="1408742"/>
      </dsp:txXfrm>
    </dsp:sp>
    <dsp:sp modelId="{E9F619BD-4076-E64B-B391-D47F7F10F680}">
      <dsp:nvSpPr>
        <dsp:cNvPr id="0" name=""/>
        <dsp:cNvSpPr/>
      </dsp:nvSpPr>
      <dsp:spPr>
        <a:xfrm>
          <a:off x="5055754" y="149543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055754" y="1595653"/>
        <a:ext cx="299835" cy="300644"/>
      </dsp:txXfrm>
    </dsp:sp>
    <dsp:sp modelId="{BDCF990A-B367-BD49-BEF2-9218403EC3E8}">
      <dsp:nvSpPr>
        <dsp:cNvPr id="0" name=""/>
        <dsp:cNvSpPr/>
      </dsp:nvSpPr>
      <dsp:spPr>
        <a:xfrm>
          <a:off x="5661890" y="997776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Evaluate the model on the "Test" portion</a:t>
          </a:r>
        </a:p>
      </dsp:txBody>
      <dsp:txXfrm>
        <a:off x="5705718" y="1041604"/>
        <a:ext cx="1932797" cy="1408742"/>
      </dsp:txXfrm>
    </dsp:sp>
    <dsp:sp modelId="{E6668D6B-03E5-0841-88B3-001E65CF5C90}">
      <dsp:nvSpPr>
        <dsp:cNvPr id="0" name=""/>
        <dsp:cNvSpPr/>
      </dsp:nvSpPr>
      <dsp:spPr>
        <a:xfrm>
          <a:off x="7884389" y="149543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7884389" y="1595653"/>
        <a:ext cx="299835" cy="300644"/>
      </dsp:txXfrm>
    </dsp:sp>
    <dsp:sp modelId="{E3D48B01-FC7F-9C48-9813-9ED0190360B1}">
      <dsp:nvSpPr>
        <dsp:cNvPr id="0" name=""/>
        <dsp:cNvSpPr/>
      </dsp:nvSpPr>
      <dsp:spPr>
        <a:xfrm>
          <a:off x="8490525" y="997776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Compare the metrics on the "Train" and on the "Test" portion of the dataset</a:t>
          </a:r>
        </a:p>
      </dsp:txBody>
      <dsp:txXfrm>
        <a:off x="8534353" y="1041604"/>
        <a:ext cx="1932797" cy="140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11A53A9-77FE-6042-9312-ED8F79CC72C2}" type="datetimeFigureOut">
              <a:rPr lang="en-CH"/>
              <a:pPr/>
              <a:t>18.08.22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4B597170-CA86-8241-9087-4AB5CED89930}" type="slidenum">
              <a:rPr lang="en-CH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979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A47F-CEF0-70EC-0D34-4CA5925DB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51305-85A8-A61F-61A2-DBDD9D281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373B-BAD3-BBF3-853C-0F47D1C2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F9A2F-BEFC-FA3D-5771-F55F70B4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8A9F-1C7D-30B2-FC85-FD15205D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776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E35C-107B-CC8E-2ED6-29124C58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0986C-C3B0-3A31-3BB1-76B167893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28B82-7EBF-A71D-9DA6-3C44184C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1EC2-397C-2474-2922-8213215C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D7A9D-2289-8A1B-B80E-03E45504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17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4D97D-7E88-3497-3881-EA1DACEF8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AAD9A-27C6-F738-2D5D-B69BD52FE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CC7B1-A0F8-BADD-F13E-EA7DE290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C684-1D99-0C71-10AA-E1BC2B0A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C9B1-6D33-3D93-52DF-32602A0C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512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0546-2304-18AC-FB5F-BDA4CBDA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714A-BED5-4A0F-1BD2-114A6B29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FBB0-EBAD-0F1C-5A19-4A0028D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EE4AC-87F6-C9AF-2DC5-1EF21061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DD64-B839-A8BA-1293-876D377E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341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A502-D044-A6AE-CA16-1239944C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38262-BB42-9E8C-6C32-F93575F89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A6A3-7FDE-9735-1138-4E259F8E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B97A-9A56-3AFF-B757-4823223F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C5CB-99D3-819F-30FD-0C6ED1BE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577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7CED-09B7-99E1-A3C0-E0781AA7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8198-FBD7-0EF4-5426-1C853BF5C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7C40A-5813-548A-D8F4-1743FB876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605A3-447A-3A0E-F6A1-7C1C6488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6171F-C671-6C42-B198-43940E8B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EC77F-3C29-A579-8D19-3FEC60CD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648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BD78-4CF0-300C-2A13-6C6A9A60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5AEC9-A443-B2F5-7CCB-28E89EC1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6FCA8-6888-A5E3-4428-D5DEDF67E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64BE8-2B4D-7738-B790-A167FBA1E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DFDA8-EB90-11E4-F387-9E118E3B3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95E2F-7932-ECEA-7023-83F69985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48BBA-4BB6-B4BB-1098-7C06A501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4E0FB-47D7-BF1B-AAE2-12E71F13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236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0157-2F42-D44D-395D-22641AD0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31595-04EF-567B-8F8A-F5C9D592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F6EA0-7841-CCB8-0771-86022095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24FE-7DA6-855C-6778-6A495D6C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841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11280-3426-989E-D804-672DC2F9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44125-1E2F-D3CA-BAB8-D05CF1EA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2B446-E93B-3FF5-7146-CC21E73F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256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E062-DBA6-D0B6-A8A3-DFEB6ECB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F275-8397-D8F3-FB62-1C9E9100F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309EB-18D5-E9DA-1B02-5EC8829E9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F1A1D-E75C-370F-2F6D-DA9262DD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19252-7D26-D8C9-4083-E46ABD7D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5508B-39E0-608C-A5BA-EA5AFD92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309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6D4E-1D5F-8B34-4556-15F894D3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A8957-16D5-1698-E984-F64FAEFE8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47AC3-828C-F88C-85D1-65056F1A6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061DE-9F3D-BC33-C377-53F98DCD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18.08.22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1964C-BEB4-2A44-CFFE-F8DDD21A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EB6A3-4748-A77A-7E38-C6CFCA71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501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8ED0B-624C-B1B1-0700-63CAD087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C554-1710-D694-8D01-187F7E258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B90F-168E-05F3-ED50-80DB90E3F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6FC06C0-F52A-8E4F-A3E4-F3C3F43B281A}" type="datetimeFigureOut">
              <a:rPr lang="en-CH"/>
              <a:pPr/>
              <a:t>18.08.22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8994-6051-0FA0-6524-D386D057A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4013-339A-9259-279F-82159E41B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E867F8E-C2B6-6441-97C8-06CCC9236E27}" type="slidenum">
              <a:rPr lang="en-CH"/>
              <a:pPr/>
              <a:t>‹#›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253301-D57E-0A9B-744D-3FB0D93AF70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356035" y="169861"/>
            <a:ext cx="2667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970600" y="1404731"/>
            <a:ext cx="10250800" cy="16988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4667">
                <a:latin typeface="Arial" panose="020B0604020202020204" pitchFamily="34" charset="0"/>
              </a:rPr>
              <a:t>Model Validation</a:t>
            </a:r>
            <a:br>
              <a:rPr lang="en-GB" sz="4667">
                <a:latin typeface="Arial" panose="020B0604020202020204" pitchFamily="34" charset="0"/>
              </a:rPr>
            </a:br>
            <a:r>
              <a:rPr lang="en-GB" sz="4667">
                <a:latin typeface="Arial" panose="020B0604020202020204" pitchFamily="34" charset="0"/>
              </a:rPr>
              <a:t>@DETERMINED 2022 Workshop</a:t>
            </a:r>
          </a:p>
        </p:txBody>
      </p:sp>
      <p:sp>
        <p:nvSpPr>
          <p:cNvPr id="5" name="Google Shape;141;p18">
            <a:extLst>
              <a:ext uri="{FF2B5EF4-FFF2-40B4-BE49-F238E27FC236}">
                <a16:creationId xmlns:a16="http://schemas.microsoft.com/office/drawing/2014/main" id="{483CA9A4-68E8-EA01-231B-927598F3571C}"/>
              </a:ext>
            </a:extLst>
          </p:cNvPr>
          <p:cNvSpPr txBox="1">
            <a:spLocks/>
          </p:cNvSpPr>
          <p:nvPr/>
        </p:nvSpPr>
        <p:spPr>
          <a:xfrm>
            <a:off x="970600" y="5267839"/>
            <a:ext cx="10250800" cy="13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2933">
                <a:latin typeface="Arial" panose="020B0604020202020204" pitchFamily="34" charset="0"/>
              </a:rPr>
              <a:t>Dr. U. Michelucci (TOELT)</a:t>
            </a:r>
          </a:p>
        </p:txBody>
      </p: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C9C9FA5F-9009-AE74-7789-7AE4C150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51"/>
            <a:ext cx="1033669" cy="1033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B4615-E73C-8913-87E1-98ED1A56A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035" y="169861"/>
            <a:ext cx="26670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FA5B-E50A-6C8F-EEF6-67BF8D92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Variance and Bias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B23091-3C08-110F-DFB6-F7FB639B0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642" y="1825625"/>
            <a:ext cx="551471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57AF2-43E6-731D-9A6F-860181138FCD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229045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CC52-3218-DDEB-3FF2-D2D72283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Essence of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4DD8-825B-74E7-B53E-695F0DFE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8879"/>
            <a:ext cx="10515600" cy="3708083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Note</a:t>
            </a:r>
            <a:r>
              <a:rPr lang="en-US"/>
              <a:t> The essence of </a:t>
            </a:r>
            <a:r>
              <a:rPr lang="en-US" b="1"/>
              <a:t>overfitting</a:t>
            </a:r>
            <a:r>
              <a:rPr lang="en-US"/>
              <a:t> is to have unknowingly extracted some of the residual variation (i.e. the noise) as if that variation represented underlying model structure [1]. The opposite is called </a:t>
            </a:r>
            <a:r>
              <a:rPr lang="en-US" b="1"/>
              <a:t>underfitting</a:t>
            </a:r>
            <a:r>
              <a:rPr lang="en-US"/>
              <a:t> when the model cannot capture the structure of the data</a:t>
            </a:r>
            <a:r>
              <a:rPr lang="en-CH">
                <a:effectLst/>
              </a:rPr>
              <a:t> 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977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DBE0DF-89CE-2FC6-7FDC-B674A1DF7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571" y="974951"/>
            <a:ext cx="10515600" cy="2029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9F5C12-38E0-E6A3-3D8D-A73351F15033}"/>
              </a:ext>
            </a:extLst>
          </p:cNvPr>
          <p:cNvSpPr txBox="1"/>
          <p:nvPr/>
        </p:nvSpPr>
        <p:spPr>
          <a:xfrm>
            <a:off x="916478" y="3429000"/>
            <a:ext cx="10359044" cy="2350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A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we are overfitting (high variance), because we are doing very well on the training set, but our model generalizes very badly to our dev set (check again Figure 15-8).</a:t>
            </a:r>
          </a:p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B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we see a problem with high bias, meaning that our model is not doing very well generally, on both datasets (check again Figure 15-9)</a:t>
            </a:r>
          </a:p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C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we have a high bias (the model cannot predict very well the training set) and high variance (the model does not generalize well on the dev set).</a:t>
            </a:r>
          </a:p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D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everything seems ok. Good error on the train set and good on the dev set. That is a good candidate for our best model.</a:t>
            </a:r>
          </a:p>
        </p:txBody>
      </p:sp>
    </p:spTree>
    <p:extLst>
      <p:ext uri="{BB962C8B-B14F-4D97-AF65-F5344CB8AC3E}">
        <p14:creationId xmlns:p14="http://schemas.microsoft.com/office/powerpoint/2010/main" val="363742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44077A-0CBA-5577-C4C2-75FBB7AA4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004" y="1599594"/>
            <a:ext cx="7104858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872BE-CE1B-0390-FF85-219E0124FF5E}"/>
              </a:ext>
            </a:extLst>
          </p:cNvPr>
          <p:cNvSpPr txBox="1"/>
          <p:nvPr/>
        </p:nvSpPr>
        <p:spPr>
          <a:xfrm>
            <a:off x="1064681" y="5950932"/>
            <a:ext cx="10581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result of our model with a 21-degree polynomial fitted to 10 different datasets generated with different random noise values added (high variance).</a:t>
            </a:r>
            <a:r>
              <a:rPr lang="en-CH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9968C-ED02-DA9D-BC2A-ED060126DB0B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589407-37D9-1EA0-904B-C6A9FDDE0BF3}"/>
              </a:ext>
            </a:extLst>
          </p:cNvPr>
          <p:cNvSpPr txBox="1">
            <a:spLocks/>
          </p:cNvSpPr>
          <p:nvPr/>
        </p:nvSpPr>
        <p:spPr>
          <a:xfrm>
            <a:off x="414251" y="2008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CH"/>
              <a:t>Things are more complicated…</a:t>
            </a:r>
          </a:p>
        </p:txBody>
      </p:sp>
    </p:spTree>
    <p:extLst>
      <p:ext uri="{BB962C8B-B14F-4D97-AF65-F5344CB8AC3E}">
        <p14:creationId xmlns:p14="http://schemas.microsoft.com/office/powerpoint/2010/main" val="44068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182B-1E4E-CC0B-984F-E111A86B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51" y="200804"/>
            <a:ext cx="10515600" cy="1325563"/>
          </a:xfrm>
        </p:spPr>
        <p:txBody>
          <a:bodyPr/>
          <a:lstStyle/>
          <a:p>
            <a:r>
              <a:rPr lang="en-CH"/>
              <a:t>Things are more complicated…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872BE-CE1B-0390-FF85-219E0124FF5E}"/>
              </a:ext>
            </a:extLst>
          </p:cNvPr>
          <p:cNvSpPr txBox="1"/>
          <p:nvPr/>
        </p:nvSpPr>
        <p:spPr>
          <a:xfrm>
            <a:off x="1064681" y="5950932"/>
            <a:ext cx="1058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result of a linear model applied to data where we have randomly changed the random noise. 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786804-E47B-85F5-45B5-9136525E4BA1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72F449-2963-3601-466E-3781DFE3C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612" y="1526367"/>
            <a:ext cx="71867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5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B1F8-6920-8C08-8E38-3E88B7F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6B54-C1EB-2C60-8E8A-2C5BA829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119"/>
            <a:ext cx="10515600" cy="4073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A network may, due to its flexibility, learn patterns that are due to noise, errors or simply wrong data</a:t>
            </a:r>
            <a:r>
              <a:rPr lang="en-CH" sz="3200"/>
              <a:t>.</a:t>
            </a:r>
          </a:p>
          <a:p>
            <a:pPr marL="0" indent="0">
              <a:buNone/>
            </a:pPr>
            <a:endParaRPr lang="en-CH" sz="3200"/>
          </a:p>
          <a:p>
            <a:pPr marL="0" indent="0">
              <a:buNone/>
            </a:pPr>
            <a:r>
              <a:rPr lang="en-CH" sz="3200"/>
              <a:t>How can we detect it? How can we visualise its occur</a:t>
            </a:r>
            <a:r>
              <a:rPr lang="en-GB" sz="3200"/>
              <a:t>r</a:t>
            </a:r>
            <a:r>
              <a:rPr lang="en-CH" sz="3200"/>
              <a:t>ence?</a:t>
            </a:r>
          </a:p>
        </p:txBody>
      </p:sp>
    </p:spTree>
    <p:extLst>
      <p:ext uri="{BB962C8B-B14F-4D97-AF65-F5344CB8AC3E}">
        <p14:creationId xmlns:p14="http://schemas.microsoft.com/office/powerpoint/2010/main" val="318473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22C38-A64D-F2CD-1780-51CEED6BA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993" y="1815351"/>
            <a:ext cx="723663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876871" y="2167847"/>
            <a:ext cx="263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Let us consider a set of data with some noise.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354768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876871" y="2167847"/>
            <a:ext cx="2630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linear model misses the main features of the data being too simple. In this case the model has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high bias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CH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4F6FA2-8B91-D3B4-977D-B834A487A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297" y="1835899"/>
            <a:ext cx="69187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9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644115" y="2126741"/>
            <a:ext cx="263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result (red line) for a 2-degree polynomial.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C118E95-B582-5A1A-5D0E-4C09EA668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989" y="1808999"/>
            <a:ext cx="70526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0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644115" y="2126741"/>
            <a:ext cx="2630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result for a 21-degree polynomial model.</a:t>
            </a:r>
            <a:r>
              <a:rPr lang="en-CH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Here we talk about </a:t>
            </a:r>
            <a:r>
              <a:rPr lang="en-CH" b="1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, since the model capture the noise present in the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E4EA75-B711-6D17-D9EC-FCF321BC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701" y="1842250"/>
            <a:ext cx="72362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3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B4CC-2BA2-A3CA-C300-97474FB6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699F-AA7D-6F7A-7B1D-0A71D8C6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  <a:p>
            <a:r>
              <a:rPr lang="en-CH"/>
              <a:t>In most cases a visualisation is not possible, so how can we detect it?</a:t>
            </a:r>
          </a:p>
          <a:p>
            <a:endParaRPr lang="en-CH"/>
          </a:p>
          <a:p>
            <a:endParaRPr lang="en-CH"/>
          </a:p>
          <a:p>
            <a:pPr marL="0" indent="0">
              <a:buNone/>
            </a:pPr>
            <a:r>
              <a:rPr lang="en-CH">
                <a:sym typeface="Wingdings" pitchFamily="2" charset="2"/>
              </a:rPr>
              <a:t> To detect it we need to split our dataset in two portion, and use them in a smart way.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1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B4CC-2BA2-A3CA-C300-97474FB6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VI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79C36D-0A75-FD55-99EC-006CD12B8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38748"/>
              </p:ext>
            </p:extLst>
          </p:nvPr>
        </p:nvGraphicFramePr>
        <p:xfrm>
          <a:off x="838200" y="2685011"/>
          <a:ext cx="10515600" cy="349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734652-1F67-9601-1AAA-FBCF4E399B94}"/>
              </a:ext>
            </a:extLst>
          </p:cNvPr>
          <p:cNvSpPr txBox="1"/>
          <p:nvPr/>
        </p:nvSpPr>
        <p:spPr>
          <a:xfrm>
            <a:off x="838200" y="2061556"/>
            <a:ext cx="4620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>
                <a:latin typeface="Arial" panose="020B0604020202020204" pitchFamily="34" charset="0"/>
                <a:cs typeface="Arial" panose="020B0604020202020204" pitchFamily="34" charset="0"/>
              </a:rPr>
              <a:t>Process to detect overfitting</a:t>
            </a:r>
          </a:p>
        </p:txBody>
      </p:sp>
    </p:spTree>
    <p:extLst>
      <p:ext uri="{BB962C8B-B14F-4D97-AF65-F5344CB8AC3E}">
        <p14:creationId xmlns:p14="http://schemas.microsoft.com/office/powerpoint/2010/main" val="70355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EE60-C40C-29B4-BC51-E070137E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Bias-Variance Trade-off</a:t>
            </a:r>
          </a:p>
        </p:txBody>
      </p:sp>
      <p:pic>
        <p:nvPicPr>
          <p:cNvPr id="1026" name="Picture 2" descr="The intuition behind bias and variance | by Seth Mottaghinejad | Towards  Data Science">
            <a:extLst>
              <a:ext uri="{FF2B5EF4-FFF2-40B4-BE49-F238E27FC236}">
                <a16:creationId xmlns:a16="http://schemas.microsoft.com/office/drawing/2014/main" id="{4CCE66F8-5ABC-A071-A90A-3EB44AB82B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23" y="2063390"/>
            <a:ext cx="6882186" cy="435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59196-B178-5F06-3503-CC3726956AC5}"/>
              </a:ext>
            </a:extLst>
          </p:cNvPr>
          <p:cNvSpPr txBox="1"/>
          <p:nvPr/>
        </p:nvSpPr>
        <p:spPr>
          <a:xfrm>
            <a:off x="7248698" y="2782669"/>
            <a:ext cx="249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C00000"/>
                </a:solidFill>
              </a:rPr>
              <a:t>Metric evaluated on the </a:t>
            </a:r>
          </a:p>
          <a:p>
            <a:r>
              <a:rPr lang="en-CH">
                <a:solidFill>
                  <a:srgbClr val="C00000"/>
                </a:solidFill>
              </a:rPr>
              <a:t>“test” 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5C2EF9-A868-D8E8-0C5E-24506C2FF073}"/>
              </a:ext>
            </a:extLst>
          </p:cNvPr>
          <p:cNvCxnSpPr>
            <a:stCxn id="4" idx="1"/>
          </p:cNvCxnSpPr>
          <p:nvPr/>
        </p:nvCxnSpPr>
        <p:spPr>
          <a:xfrm flipH="1">
            <a:off x="5918662" y="3105835"/>
            <a:ext cx="1330036" cy="14744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D63917-047A-908E-089F-1A8A04A6FFAD}"/>
              </a:ext>
            </a:extLst>
          </p:cNvPr>
          <p:cNvSpPr txBox="1"/>
          <p:nvPr/>
        </p:nvSpPr>
        <p:spPr>
          <a:xfrm>
            <a:off x="8314453" y="3701225"/>
            <a:ext cx="249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chemeClr val="accent1"/>
                </a:solidFill>
              </a:rPr>
              <a:t>Metric evaluated on the </a:t>
            </a:r>
          </a:p>
          <a:p>
            <a:r>
              <a:rPr lang="en-CH">
                <a:solidFill>
                  <a:schemeClr val="accent1"/>
                </a:solidFill>
              </a:rPr>
              <a:t>“train” dataset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37836A-D1A0-1D20-7DD1-E5591B00798C}"/>
              </a:ext>
            </a:extLst>
          </p:cNvPr>
          <p:cNvCxnSpPr>
            <a:stCxn id="7" idx="1"/>
          </p:cNvCxnSpPr>
          <p:nvPr/>
        </p:nvCxnSpPr>
        <p:spPr>
          <a:xfrm flipH="1">
            <a:off x="6984417" y="4024391"/>
            <a:ext cx="1330036" cy="14744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73120A-C3CC-50E1-AF2B-C054450511D5}"/>
              </a:ext>
            </a:extLst>
          </p:cNvPr>
          <p:cNvSpPr txBox="1"/>
          <p:nvPr/>
        </p:nvSpPr>
        <p:spPr>
          <a:xfrm>
            <a:off x="9579425" y="6550223"/>
            <a:ext cx="2612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/>
              <a:t>Image © Towarddatascience.com</a:t>
            </a:r>
          </a:p>
        </p:txBody>
      </p:sp>
    </p:spTree>
    <p:extLst>
      <p:ext uri="{BB962C8B-B14F-4D97-AF65-F5344CB8AC3E}">
        <p14:creationId xmlns:p14="http://schemas.microsoft.com/office/powerpoint/2010/main" val="334428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597</Words>
  <Application>Microsoft Macintosh PowerPoint</Application>
  <PresentationFormat>Widescreen</PresentationFormat>
  <Paragraphs>52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Overfitting</vt:lpstr>
      <vt:lpstr>Overfitting I</vt:lpstr>
      <vt:lpstr>Overfitting II</vt:lpstr>
      <vt:lpstr>Overfitting III</vt:lpstr>
      <vt:lpstr>Overfitting IV</vt:lpstr>
      <vt:lpstr>Overfitting V</vt:lpstr>
      <vt:lpstr>Overfitting VI</vt:lpstr>
      <vt:lpstr>Bias-Variance Trade-off</vt:lpstr>
      <vt:lpstr>Variance and Bias</vt:lpstr>
      <vt:lpstr>Essence of overfitting</vt:lpstr>
      <vt:lpstr>PowerPoint Presentation</vt:lpstr>
      <vt:lpstr>PowerPoint Presentation</vt:lpstr>
      <vt:lpstr>Things are more complicated…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Umberto Michelucci</dc:creator>
  <cp:lastModifiedBy>Umberto Michelucci</cp:lastModifiedBy>
  <cp:revision>24</cp:revision>
  <dcterms:created xsi:type="dcterms:W3CDTF">2022-08-18T10:37:31Z</dcterms:created>
  <dcterms:modified xsi:type="dcterms:W3CDTF">2022-08-18T11:04:47Z</dcterms:modified>
</cp:coreProperties>
</file>