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7"/>
  </p:notesMasterIdLst>
  <p:sldIdLst>
    <p:sldId id="256" r:id="rId2"/>
    <p:sldId id="301" r:id="rId3"/>
    <p:sldId id="302" r:id="rId4"/>
    <p:sldId id="321" r:id="rId5"/>
    <p:sldId id="303" r:id="rId6"/>
    <p:sldId id="304" r:id="rId7"/>
    <p:sldId id="327" r:id="rId8"/>
    <p:sldId id="313" r:id="rId9"/>
    <p:sldId id="260" r:id="rId10"/>
    <p:sldId id="261" r:id="rId11"/>
    <p:sldId id="311" r:id="rId12"/>
    <p:sldId id="312" r:id="rId13"/>
    <p:sldId id="314" r:id="rId14"/>
    <p:sldId id="315" r:id="rId15"/>
    <p:sldId id="263" r:id="rId16"/>
    <p:sldId id="306" r:id="rId17"/>
    <p:sldId id="265" r:id="rId18"/>
    <p:sldId id="307" r:id="rId19"/>
    <p:sldId id="316" r:id="rId20"/>
    <p:sldId id="268" r:id="rId21"/>
    <p:sldId id="269" r:id="rId22"/>
    <p:sldId id="322" r:id="rId23"/>
    <p:sldId id="308" r:id="rId24"/>
    <p:sldId id="309" r:id="rId25"/>
    <p:sldId id="310" r:id="rId26"/>
    <p:sldId id="323" r:id="rId27"/>
    <p:sldId id="324" r:id="rId28"/>
    <p:sldId id="341" r:id="rId29"/>
    <p:sldId id="340" r:id="rId30"/>
    <p:sldId id="342" r:id="rId31"/>
    <p:sldId id="273" r:id="rId32"/>
    <p:sldId id="326" r:id="rId33"/>
    <p:sldId id="299" r:id="rId34"/>
    <p:sldId id="345" r:id="rId35"/>
    <p:sldId id="300" r:id="rId3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Franklin Gothic Book" panose="020B0503020102020204" pitchFamily="34" charset="0"/>
      <p:regular r:id="rId43"/>
      <p:italic r:id="rId44"/>
    </p:embeddedFont>
    <p:embeddedFont>
      <p:font typeface="Karla" pitchFamily="2" charset="77"/>
      <p:regular r:id="rId45"/>
      <p:bold r:id="rId46"/>
      <p:italic r:id="rId47"/>
      <p:boldItalic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Raleway" pitchFamily="2" charset="77"/>
      <p:regular r:id="rId53"/>
      <p:bold r:id="rId54"/>
      <p:italic r:id="rId55"/>
      <p:boldItalic r:id="rId56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0068"/>
  </p:normalViewPr>
  <p:slideViewPr>
    <p:cSldViewPr snapToGrid="0">
      <p:cViewPr varScale="1">
        <p:scale>
          <a:sx n="152" d="100"/>
          <a:sy n="15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dd385286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dd385286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dd3852867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dd3852867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dd38528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dd38528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452e3b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452e3b1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452e3b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452e3b13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452e3b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452e3b13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452e3b1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452e3b1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/>
              <a:t>Draw on the blackboard all the components of a neuron and the 3 components of a model and ask students which part is relevant</a:t>
            </a:r>
          </a:p>
        </p:txBody>
      </p:sp>
    </p:spTree>
    <p:extLst>
      <p:ext uri="{BB962C8B-B14F-4D97-AF65-F5344CB8AC3E}">
        <p14:creationId xmlns:p14="http://schemas.microsoft.com/office/powerpoint/2010/main" val="2584910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321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6452e3b1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6452e3b1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dd38528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dd38528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708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0">
  <p:cSld name="Title Only 0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375223" y="266614"/>
            <a:ext cx="75675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600"/>
              <a:buFont typeface="Karla"/>
              <a:buNone/>
              <a:defRPr sz="19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86423" y="4918793"/>
            <a:ext cx="185700" cy="1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0" marR="0" lvl="1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0" marR="0" lvl="2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0" marR="0" lvl="3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0" marR="0" lvl="4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0" marR="0" lvl="5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0" marR="0" lvl="6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0" marR="0" lvl="7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0" marR="0" lvl="8" indent="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606E"/>
              </a:buClr>
              <a:buSzPts val="1000"/>
              <a:buFont typeface="Karla"/>
              <a:buNone/>
              <a:defRPr sz="1000" b="1" i="0" u="none" strike="noStrike" cap="none">
                <a:solidFill>
                  <a:srgbClr val="F5606E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5080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05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5F296B6-8FFD-14F1-37AE-429EFE501C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97" y="17859"/>
            <a:ext cx="1240305" cy="1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ELT - AI Lab">
            <a:extLst>
              <a:ext uri="{FF2B5EF4-FFF2-40B4-BE49-F238E27FC236}">
                <a16:creationId xmlns:a16="http://schemas.microsoft.com/office/drawing/2014/main" id="{FA47530D-C0C9-F5E4-DC54-56D1E40C36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327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toelt.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mberto.Michelucci@hslu.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deepideas.net/deep-learning-from-scratch-i-computational-graph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03546"/>
            <a:ext cx="7688100" cy="77525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Neural Networks Introduction</a:t>
            </a:r>
          </a:p>
        </p:txBody>
      </p:sp>
      <p:sp>
        <p:nvSpPr>
          <p:cNvPr id="5" name="Google Shape;141;p18">
            <a:extLst>
              <a:ext uri="{FF2B5EF4-FFF2-40B4-BE49-F238E27FC236}">
                <a16:creationId xmlns:a16="http://schemas.microsoft.com/office/drawing/2014/main" id="{483CA9A4-68E8-EA01-231B-927598F3571C}"/>
              </a:ext>
            </a:extLst>
          </p:cNvPr>
          <p:cNvSpPr txBox="1">
            <a:spLocks/>
          </p:cNvSpPr>
          <p:nvPr/>
        </p:nvSpPr>
        <p:spPr>
          <a:xfrm>
            <a:off x="727950" y="3137483"/>
            <a:ext cx="7688100" cy="14237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2400" dirty="0">
                <a:latin typeface="Arial" panose="020B0604020202020204" pitchFamily="34" charset="0"/>
              </a:rPr>
              <a:t>Prof. Dr. Umberto Michelucci</a:t>
            </a:r>
          </a:p>
          <a:p>
            <a:pPr algn="ctr">
              <a:spcBef>
                <a:spcPts val="0"/>
              </a:spcBef>
            </a:pPr>
            <a:r>
              <a:rPr lang="en-GB" sz="2400" dirty="0">
                <a:latin typeface="Arial" panose="020B0604020202020204" pitchFamily="34" charset="0"/>
                <a:hlinkClick r:id="rId3"/>
              </a:rPr>
              <a:t>umberto.michelucci@toelt.ai</a:t>
            </a:r>
            <a:endParaRPr lang="en-GB" sz="24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400" dirty="0">
                <a:latin typeface="Arial" panose="020B0604020202020204" pitchFamily="34" charset="0"/>
                <a:hlinkClick r:id="rId4"/>
              </a:rPr>
              <a:t>umberto.Michelucci@hslu.ch</a:t>
            </a:r>
            <a:r>
              <a:rPr lang="en-GB" sz="24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27650" y="6166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Steps of a single neuron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72" y="1691494"/>
            <a:ext cx="5828456" cy="2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195575-F286-1C51-8716-9A60A96A8FE8}"/>
              </a:ext>
            </a:extLst>
          </p:cNvPr>
          <p:cNvSpPr/>
          <p:nvPr/>
        </p:nvSpPr>
        <p:spPr>
          <a:xfrm>
            <a:off x="2813992" y="2571750"/>
            <a:ext cx="271371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841E0-F21B-8E32-BD86-077216817B1D}"/>
              </a:ext>
            </a:extLst>
          </p:cNvPr>
          <p:cNvSpPr/>
          <p:nvPr/>
        </p:nvSpPr>
        <p:spPr>
          <a:xfrm>
            <a:off x="3450139" y="2571750"/>
            <a:ext cx="313649" cy="2717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C99-88DA-8658-50E6-F63776D0236B}"/>
              </a:ext>
            </a:extLst>
          </p:cNvPr>
          <p:cNvSpPr/>
          <p:nvPr/>
        </p:nvSpPr>
        <p:spPr>
          <a:xfrm>
            <a:off x="4475125" y="2571749"/>
            <a:ext cx="403641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27C35-EDFF-FF54-F505-4E83C9E60845}"/>
              </a:ext>
            </a:extLst>
          </p:cNvPr>
          <p:cNvSpPr txBox="1"/>
          <p:nvPr/>
        </p:nvSpPr>
        <p:spPr>
          <a:xfrm>
            <a:off x="594907" y="2202417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E6606-F519-6BD7-A17B-4F7215B8B957}"/>
              </a:ext>
            </a:extLst>
          </p:cNvPr>
          <p:cNvCxnSpPr>
            <a:stCxn id="6" idx="3"/>
          </p:cNvCxnSpPr>
          <p:nvPr/>
        </p:nvCxnSpPr>
        <p:spPr>
          <a:xfrm>
            <a:off x="1608967" y="2387083"/>
            <a:ext cx="1151754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6BC6A-90EB-E13C-D033-8DFA2C10BF6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1858413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BBC83-D207-CB9F-AC2A-446171BC5F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08967" y="2387083"/>
            <a:ext cx="2866158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570A4FE-C75D-8BFA-01F9-3DF3D4D87FB8}"/>
              </a:ext>
            </a:extLst>
          </p:cNvPr>
          <p:cNvSpPr/>
          <p:nvPr/>
        </p:nvSpPr>
        <p:spPr>
          <a:xfrm>
            <a:off x="5287365" y="2524554"/>
            <a:ext cx="290710" cy="3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366023-06D9-6414-7231-78D63F706B41}"/>
              </a:ext>
            </a:extLst>
          </p:cNvPr>
          <p:cNvSpPr txBox="1"/>
          <p:nvPr/>
        </p:nvSpPr>
        <p:spPr>
          <a:xfrm>
            <a:off x="6276416" y="265882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2B6FBD-982F-17B6-3A69-00A44ADBFC58}"/>
              </a:ext>
            </a:extLst>
          </p:cNvPr>
          <p:cNvCxnSpPr/>
          <p:nvPr/>
        </p:nvCxnSpPr>
        <p:spPr>
          <a:xfrm flipH="1" flipV="1">
            <a:off x="5578075" y="2707619"/>
            <a:ext cx="698341" cy="135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2059C9-CEF5-8AA2-1859-3475122BF192}"/>
              </a:ext>
            </a:extLst>
          </p:cNvPr>
          <p:cNvSpPr/>
          <p:nvPr/>
        </p:nvSpPr>
        <p:spPr>
          <a:xfrm>
            <a:off x="3492417" y="3354416"/>
            <a:ext cx="271371" cy="33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6915F8-D665-2DA5-85A5-93A9FF758C55}"/>
              </a:ext>
            </a:extLst>
          </p:cNvPr>
          <p:cNvSpPr txBox="1"/>
          <p:nvPr/>
        </p:nvSpPr>
        <p:spPr>
          <a:xfrm>
            <a:off x="2438082" y="40356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2A817-3953-5937-1053-ED95FD94E7F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505041" y="3692996"/>
            <a:ext cx="123062" cy="34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15" grpId="0" animBg="1"/>
      <p:bldP spid="15" grpId="1" animBg="1"/>
      <p:bldP spid="16" grpId="0"/>
      <p:bldP spid="16" grpId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7E52-2FDA-6F53-B7AE-F96FD9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790"/>
            <a:ext cx="7886700" cy="994172"/>
          </a:xfrm>
        </p:spPr>
        <p:txBody>
          <a:bodyPr/>
          <a:lstStyle/>
          <a:p>
            <a:r>
              <a:rPr lang="en-CH"/>
              <a:t>Components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A neuron has two main components:</a:t>
                </a:r>
              </a:p>
              <a:p>
                <a:pPr marL="0" indent="0">
                  <a:buNone/>
                </a:pPr>
                <a:endParaRPr lang="en-CH"/>
              </a:p>
              <a:p>
                <a:r>
                  <a:rPr lang="en-CH"/>
                  <a:t>The weights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) (the bias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H"/>
                  <a:t> is sometime included in the weights)</a:t>
                </a:r>
              </a:p>
              <a:p>
                <a:r>
                  <a:rPr lang="en-CH"/>
                  <a:t>The </a:t>
                </a:r>
                <a:r>
                  <a:rPr lang="en-CH" i="1"/>
                  <a:t>activation function</a:t>
                </a:r>
                <a:r>
                  <a:rPr lang="en-CH"/>
                  <a:t> (the 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H"/>
                  <a:t> in the previous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38BCA-9EC0-4077-EC03-CBBCAEBF2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7962"/>
                <a:ext cx="7886700" cy="3263504"/>
              </a:xfrm>
              <a:blipFill>
                <a:blip r:embed="rId2"/>
                <a:stretch>
                  <a:fillRect l="-804" t="-19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CD503AC-2EE9-6212-B2FE-C5B3EEC7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201" y="3304135"/>
            <a:ext cx="5718357" cy="171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3CDC8-9C1C-8E19-2F7F-51AF7535BE25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67370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1D203D-D5FE-EC53-0783-04FA6498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12" y="1523579"/>
            <a:ext cx="3900396" cy="2835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213E21-927C-8F18-FEA2-3527AEF8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185" y="4103274"/>
            <a:ext cx="2921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E8669-CBD8-6D34-6003-FCA15C22D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172" y="4358837"/>
            <a:ext cx="2159000" cy="62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D3E4DD-FA73-0235-5BB5-FB1030B26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460117"/>
            <a:ext cx="3947731" cy="2835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2011515" y="1090785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Identity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6397817" y="115424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1E2D6-5E8B-1EB7-6747-7656B25EAFD1}"/>
              </a:ext>
            </a:extLst>
          </p:cNvPr>
          <p:cNvSpPr txBox="1"/>
          <p:nvPr/>
        </p:nvSpPr>
        <p:spPr>
          <a:xfrm rot="16200000">
            <a:off x="6226718" y="2105285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102309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7FD5A72-94A6-055A-2592-8608AF066F6B}"/>
              </a:ext>
            </a:extLst>
          </p:cNvPr>
          <p:cNvSpPr txBox="1"/>
          <p:nvPr/>
        </p:nvSpPr>
        <p:spPr>
          <a:xfrm>
            <a:off x="1607680" y="1154247"/>
            <a:ext cx="19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Hyperbolic Tangent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F7CAB-C3B2-28DD-2BE3-FA0705C79632}"/>
              </a:ext>
            </a:extLst>
          </p:cNvPr>
          <p:cNvSpPr txBox="1"/>
          <p:nvPr/>
        </p:nvSpPr>
        <p:spPr>
          <a:xfrm>
            <a:off x="5102540" y="115424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ReLU (Rectified Linear Unit)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E7FAB-52AC-9E35-9FC2-3F82C60D6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81" y="4418251"/>
            <a:ext cx="1888243" cy="61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D8E72-CF6E-251C-9306-BC14A9182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54" y="1581725"/>
            <a:ext cx="3823200" cy="2714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582E3-CB0E-2E5E-EFC3-D218DCF1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693" y="4416984"/>
            <a:ext cx="23114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EF466-3A26-EEC0-8A2E-953BB5AB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660349"/>
            <a:ext cx="3449023" cy="2619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6B11-FF47-DB7C-85F0-B7692E8E1E7E}"/>
              </a:ext>
            </a:extLst>
          </p:cNvPr>
          <p:cNvSpPr txBox="1"/>
          <p:nvPr/>
        </p:nvSpPr>
        <p:spPr>
          <a:xfrm rot="16200000">
            <a:off x="6501911" y="2380478"/>
            <a:ext cx="50225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0301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</p:spPr>
            <p:txBody>
              <a:bodyPr/>
              <a:lstStyle/>
              <a:p>
                <a:r>
                  <a:rPr lang="en-CH"/>
                  <a:t>Activation Functions (</a:t>
                </a:r>
                <a14:m>
                  <m:oMath xmlns:m="http://schemas.openxmlformats.org/officeDocument/2006/math">
                    <m:r>
                      <a:rPr lang="de-CH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81BA61-A64D-9FC5-26F7-3F1003DF9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5292" y="97684"/>
                <a:ext cx="7886700" cy="627435"/>
              </a:xfrm>
              <a:blipFill>
                <a:blip r:embed="rId2"/>
                <a:stretch>
                  <a:fillRect l="-2087" t="-13725" b="-274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753341-5E89-8673-202D-C11F1C940832}"/>
              </a:ext>
            </a:extLst>
          </p:cNvPr>
          <p:cNvSpPr txBox="1"/>
          <p:nvPr/>
        </p:nvSpPr>
        <p:spPr>
          <a:xfrm>
            <a:off x="377687" y="1477617"/>
            <a:ext cx="7898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Many others: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Leaky 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ArcTan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Exponential Linear Unit (ELU)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>
                <a:latin typeface="Arial" panose="020B0604020202020204" pitchFamily="34" charset="0"/>
                <a:cs typeface="Arial" panose="020B0604020202020204" pitchFamily="34" charset="0"/>
              </a:rPr>
              <a:t>Softplus</a:t>
            </a:r>
          </a:p>
          <a:p>
            <a:endParaRPr lang="en-CH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6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375223" y="148595"/>
            <a:ext cx="7567500" cy="295800"/>
          </a:xfrm>
          <a:prstGeom prst="rect">
            <a:avLst/>
          </a:prstGeom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network seen as a computational graph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92" y="1648157"/>
            <a:ext cx="6836951" cy="29707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4999125" y="469210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75226" y="662702"/>
            <a:ext cx="8586000" cy="1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 computational graph is a directed graph where the nodes correspond to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operations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or </a:t>
            </a:r>
            <a:r>
              <a:rPr lang="en" sz="1400">
                <a:solidFill>
                  <a:srgbClr val="747474"/>
                </a:solidFill>
                <a:latin typeface="Arial" panose="020B0604020202020204" pitchFamily="34" charset="0"/>
              </a:rPr>
              <a:t>variables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. Variables can feed their value into operations, and operations can feed their output into other operations. This way, every node in the graph defines a function of the variables. (From: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http://www.deepideas.net/deep-learning-from-scratch-i-computational-graphs/</a:t>
            </a:r>
            <a:r>
              <a:rPr lang="en" sz="1400">
                <a:solidFill>
                  <a:srgbClr val="747474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 </a:t>
            </a:r>
            <a:endParaRPr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64B-D9B8-D3D3-9033-AF252873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What is a tensor (why TensorFlow?)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E5DC-2E64-E5AC-B21F-37569A39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2904"/>
            <a:ext cx="7886700" cy="29298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H" sz="3200"/>
              <a:t>In its simplest (and somehow incorrect) definition a </a:t>
            </a:r>
            <a:r>
              <a:rPr lang="en-CH" sz="3200" b="1"/>
              <a:t>Tensor</a:t>
            </a:r>
            <a:r>
              <a:rPr lang="en-CH" sz="3200"/>
              <a:t> is simply a multi-dimensional array of numbers.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An image is a tensor of 3-dimensions (the horizontal and vertical resolution and the colors, RGB).</a:t>
            </a:r>
          </a:p>
        </p:txBody>
      </p:sp>
    </p:spTree>
    <p:extLst>
      <p:ext uri="{BB962C8B-B14F-4D97-AF65-F5344CB8AC3E}">
        <p14:creationId xmlns:p14="http://schemas.microsoft.com/office/powerpoint/2010/main" val="365539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for a neuron includes 3 components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826950" y="1566096"/>
            <a:ext cx="7688400" cy="21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neural network (defined by its architecture, in other words the computational steps to evaluate the network output)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 loss function (a function to measure how good or bad the network is predicting the outputs)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 algorithm to minimize the loss function (also called </a:t>
            </a:r>
            <a:r>
              <a:rPr lang="en" sz="1800" b="1">
                <a:latin typeface="Raleway"/>
                <a:ea typeface="Raleway"/>
                <a:cs typeface="Raleway"/>
                <a:sym typeface="Raleway"/>
              </a:rPr>
              <a:t>optimizer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813300" y="47013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4890-DEF3-16DA-83B9-8885F23C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Quiz: What can a neuron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AD1F-6D5C-2893-897C-084B002E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77670"/>
            <a:ext cx="7886700" cy="3391986"/>
          </a:xfrm>
        </p:spPr>
        <p:txBody>
          <a:bodyPr>
            <a:normAutofit/>
          </a:bodyPr>
          <a:lstStyle/>
          <a:p>
            <a:r>
              <a:rPr lang="en-CH"/>
              <a:t>We have discussed how a neuron looks like. B</a:t>
            </a:r>
            <a:r>
              <a:rPr lang="en-GB"/>
              <a:t>u</a:t>
            </a:r>
            <a:r>
              <a:rPr lang="en-CH"/>
              <a:t>t how can a neuron solve any type of problem? </a:t>
            </a:r>
          </a:p>
          <a:p>
            <a:r>
              <a:rPr lang="en-CH"/>
              <a:t>Can a neuron solve a classification and a regression problem? How can we do that?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 sz="2800">
                <a:solidFill>
                  <a:srgbClr val="FF0000"/>
                </a:solidFill>
              </a:rPr>
              <a:t>Question to you: which component of a neuron is responsible for the type of problem we want to solve?</a:t>
            </a:r>
          </a:p>
        </p:txBody>
      </p:sp>
    </p:spTree>
    <p:extLst>
      <p:ext uri="{BB962C8B-B14F-4D97-AF65-F5344CB8AC3E}">
        <p14:creationId xmlns:p14="http://schemas.microsoft.com/office/powerpoint/2010/main" val="161014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6EA1-02E5-94FB-A75F-981EDB27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1382678"/>
          </a:xfrm>
        </p:spPr>
        <p:txBody>
          <a:bodyPr>
            <a:normAutofit fontScale="90000"/>
          </a:bodyPr>
          <a:lstStyle/>
          <a:p>
            <a:r>
              <a:rPr lang="en-CH"/>
              <a:t>Which portion of a </a:t>
            </a:r>
            <a:r>
              <a:rPr lang="en-CH" i="1"/>
              <a:t>neural network model</a:t>
            </a:r>
            <a:r>
              <a:rPr lang="en-CH"/>
              <a:t> is responsible for the type of problem that can be solved?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15D97-B32F-677C-EA03-F41AEBB6C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9529"/>
            <a:ext cx="7886700" cy="2923193"/>
          </a:xfrm>
        </p:spPr>
        <p:txBody>
          <a:bodyPr/>
          <a:lstStyle/>
          <a:p>
            <a:pPr marL="0" indent="0">
              <a:buNone/>
            </a:pPr>
            <a:r>
              <a:rPr lang="en-CH"/>
              <a:t>Two main components are responsible for the type of problem that can be solved:</a:t>
            </a:r>
          </a:p>
          <a:p>
            <a:r>
              <a:rPr lang="en-CH"/>
              <a:t>The output activation function</a:t>
            </a:r>
          </a:p>
          <a:p>
            <a:r>
              <a:rPr lang="en-CH"/>
              <a:t>The loss function</a:t>
            </a:r>
          </a:p>
          <a:p>
            <a:pPr marL="0" indent="0">
              <a:buNone/>
            </a:pPr>
            <a:r>
              <a:rPr lang="en-CH">
                <a:sym typeface="Wingdings" pitchFamily="2" charset="2"/>
              </a:rPr>
              <a:t> The optimiser is not related in any way to the type of problem solved.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48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understanding of a neural network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is a neural network.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network itself is the depicted intuitively as the irregular shape in the middle of the figure.</a:t>
                </a:r>
                <a:endParaRPr lang="en-CH" sz="1800" i="1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482" t="-2083" r="-1125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236975" y="265527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neuron can do a lot</a:t>
            </a:r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1"/>
          </p:nvPr>
        </p:nvSpPr>
        <p:spPr>
          <a:xfrm>
            <a:off x="306875" y="2078875"/>
            <a:ext cx="37743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Logistic regression (binary classification)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sz="1400"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901" y="675826"/>
            <a:ext cx="2316951" cy="1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25" y="2771875"/>
            <a:ext cx="244662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00" y="3369975"/>
            <a:ext cx="4491300" cy="6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100" y="2898837"/>
            <a:ext cx="995900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3100" y="3544038"/>
            <a:ext cx="2701491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9913" y="4225100"/>
            <a:ext cx="4192338" cy="2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925" y="4548688"/>
            <a:ext cx="4192325" cy="29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14475" y="4249063"/>
            <a:ext cx="2832550" cy="23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8"/>
          <p:cNvCxnSpPr/>
          <p:nvPr/>
        </p:nvCxnSpPr>
        <p:spPr>
          <a:xfrm>
            <a:off x="359925" y="4138388"/>
            <a:ext cx="821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266475" y="2461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neurons / multiple layers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75" y="1052420"/>
            <a:ext cx="4298549" cy="26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075" y="4205788"/>
            <a:ext cx="2629701" cy="7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051" y="4093551"/>
            <a:ext cx="5627726" cy="9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48AFC-761E-5CCC-72B2-701819C487D9}"/>
              </a:ext>
            </a:extLst>
          </p:cNvPr>
          <p:cNvSpPr/>
          <p:nvPr/>
        </p:nvSpPr>
        <p:spPr>
          <a:xfrm>
            <a:off x="1828800" y="972922"/>
            <a:ext cx="724205" cy="2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0AA10-5CAD-4548-64AF-C89B9729C756}"/>
              </a:ext>
            </a:extLst>
          </p:cNvPr>
          <p:cNvSpPr txBox="1"/>
          <p:nvPr/>
        </p:nvSpPr>
        <p:spPr>
          <a:xfrm>
            <a:off x="5618073" y="781395"/>
            <a:ext cx="233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(no intra-layer connection)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CA130A-68D2-70AA-2FF6-9DC58A0BA11A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553005" y="1052420"/>
            <a:ext cx="3065068" cy="521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BF3308-DF59-99DD-F161-513E3F3F1105}"/>
              </a:ext>
            </a:extLst>
          </p:cNvPr>
          <p:cNvSpPr txBox="1"/>
          <p:nvPr/>
        </p:nvSpPr>
        <p:spPr>
          <a:xfrm>
            <a:off x="5618073" y="1739319"/>
            <a:ext cx="2355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Quiz: Do you think there is any rule or best practice in deciding how many neurons/layers you should use?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4226-6F2B-E946-457C-EFA4CB7F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sz="4000"/>
              <a:t>How to do classification if the output is a real number?</a:t>
            </a:r>
          </a:p>
        </p:txBody>
      </p:sp>
    </p:spTree>
    <p:extLst>
      <p:ext uri="{BB962C8B-B14F-4D97-AF65-F5344CB8AC3E}">
        <p14:creationId xmlns:p14="http://schemas.microsoft.com/office/powerpoint/2010/main" val="856784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E4C-DAA1-1FF3-516A-EA966C562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79009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CH"/>
              <a:t>Classification Problem</a:t>
            </a:r>
            <a:br>
              <a:rPr lang="en-CH"/>
            </a:br>
            <a:r>
              <a:rPr lang="en-CH"/>
              <a:t>and output activation function</a:t>
            </a:r>
            <a:br>
              <a:rPr lang="en-CH"/>
            </a:br>
            <a:br>
              <a:rPr lang="en-CH"/>
            </a:br>
            <a:r>
              <a:rPr lang="en-CH"/>
              <a:t>The Softmax function</a:t>
            </a:r>
          </a:p>
        </p:txBody>
      </p:sp>
    </p:spTree>
    <p:extLst>
      <p:ext uri="{BB962C8B-B14F-4D97-AF65-F5344CB8AC3E}">
        <p14:creationId xmlns:p14="http://schemas.microsoft.com/office/powerpoint/2010/main" val="114032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562C98-4F8B-C73D-E925-39BB2CF57C13}"/>
              </a:ext>
            </a:extLst>
          </p:cNvPr>
          <p:cNvSpPr txBox="1"/>
          <p:nvPr/>
        </p:nvSpPr>
        <p:spPr>
          <a:xfrm>
            <a:off x="5367130" y="1875654"/>
            <a:ext cx="3021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How should we interpret those numbers?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We would like to interpret them as the probability of the input observation to be in class 1, 2 or 3.</a:t>
            </a:r>
          </a:p>
        </p:txBody>
      </p:sp>
    </p:spTree>
    <p:extLst>
      <p:ext uri="{BB962C8B-B14F-4D97-AF65-F5344CB8AC3E}">
        <p14:creationId xmlns:p14="http://schemas.microsoft.com/office/powerpoint/2010/main" val="19582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/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/>
                  <a:t>If we do not pay attention it can happen that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are large or negative. For example it can happen that</a:t>
                </a:r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r>
                  <a:rPr lang="en-CH"/>
                  <a:t>But how can those be interpreted as probabilities? REMEMBER: proability &lt; 1 and the sum should be 1 (100%)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562C98-4F8B-C73D-E925-39BB2CF5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080" y="994384"/>
                <a:ext cx="3021496" cy="3970318"/>
              </a:xfrm>
              <a:prstGeom prst="rect">
                <a:avLst/>
              </a:prstGeom>
              <a:blipFill>
                <a:blip r:embed="rId6"/>
                <a:stretch>
                  <a:fillRect l="-1674" t="-639" r="-3347" b="-159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5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/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>
                          <a:latin typeface="Cambria Math" panose="02040503050406030204" pitchFamily="18" charset="0"/>
                        </a:rPr>
                        <m:t>=5.4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>
                          <a:latin typeface="Cambria Math" panose="02040503050406030204" pitchFamily="18" charset="0"/>
                        </a:rPr>
                        <m:t>12.5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DB758-8F60-B6A9-DB31-38599DABF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6" y="1329130"/>
                <a:ext cx="3214479" cy="28623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01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35740-CC70-94FA-22C2-28F79D44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5" y="2737402"/>
            <a:ext cx="407130" cy="3078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3EE29-92DE-CAE0-DA8B-5ACB67B709D0}"/>
              </a:ext>
            </a:extLst>
          </p:cNvPr>
          <p:cNvSpPr/>
          <p:nvPr/>
        </p:nvSpPr>
        <p:spPr>
          <a:xfrm>
            <a:off x="2067339" y="2265068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66B01-0551-3EA6-0A10-CF0E7D0A6F4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298713" y="2891317"/>
            <a:ext cx="768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4A71E0-DEC3-1A1E-CF96-4D43735832F0}"/>
              </a:ext>
            </a:extLst>
          </p:cNvPr>
          <p:cNvSpPr txBox="1"/>
          <p:nvPr/>
        </p:nvSpPr>
        <p:spPr>
          <a:xfrm>
            <a:off x="569638" y="30452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C369A-C8F5-A4F9-17B7-474C333A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1" y="2205922"/>
            <a:ext cx="405979" cy="3349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70F4FC-31CD-4588-AA79-E1DA3E17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41" y="2760291"/>
            <a:ext cx="416129" cy="334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C8B858-8150-B981-AAE1-C8E7CE58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8341" y="3300106"/>
            <a:ext cx="426278" cy="33493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DB57D-942D-5FD1-E171-AC11B228A13B}"/>
              </a:ext>
            </a:extLst>
          </p:cNvPr>
          <p:cNvCxnSpPr>
            <a:stCxn id="5" idx="3"/>
          </p:cNvCxnSpPr>
          <p:nvPr/>
        </p:nvCxnSpPr>
        <p:spPr>
          <a:xfrm flipV="1">
            <a:off x="3465443" y="2438400"/>
            <a:ext cx="649357" cy="45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7F7B31-B3AC-E031-1B44-865A31B60485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626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C63027-2B93-3DF2-E668-B32B0A116518}"/>
              </a:ext>
            </a:extLst>
          </p:cNvPr>
          <p:cNvCxnSpPr>
            <a:stCxn id="5" idx="3"/>
          </p:cNvCxnSpPr>
          <p:nvPr/>
        </p:nvCxnSpPr>
        <p:spPr>
          <a:xfrm>
            <a:off x="3465443" y="2891317"/>
            <a:ext cx="649357" cy="52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4B13F2-0CF2-F9B4-37F2-AFEB81D3C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732" y="2180202"/>
            <a:ext cx="424248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7DB09-4BDB-1662-1C27-FE5C77BD8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287" y="2734572"/>
            <a:ext cx="446577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91AA6-8F19-F8AF-73F2-70F7D410B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2732" y="3288942"/>
            <a:ext cx="446577" cy="34609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5D5059-0E43-4159-2E2B-655A01186F5B}"/>
              </a:ext>
            </a:extLst>
          </p:cNvPr>
          <p:cNvSpPr/>
          <p:nvPr/>
        </p:nvSpPr>
        <p:spPr>
          <a:xfrm>
            <a:off x="5239575" y="2275789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498A9-8D6B-FD4A-2EC2-91923DD166AF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4684320" y="2373389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0E713D-8223-C899-702F-5EAC1C73ED6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694470" y="2902038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D79FEB-86AF-DA0F-1A07-7BEB7652B2E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704619" y="2902038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AE1723-A24F-3058-16D5-C7004A8CA21B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6637679" y="2347669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F08166-87DA-5B71-6459-866D140FEAA0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6637679" y="2902038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E3ADC-F598-D0B5-FD86-38A60878DE75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637679" y="2902038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4ACC0CF-2BDB-3028-5D3F-294645BD68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2704" y="4177521"/>
            <a:ext cx="3129949" cy="3821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B9BEA7B-38B0-67AE-E66A-501A7E07BF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280" y="4203353"/>
            <a:ext cx="3452520" cy="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20" y="1072537"/>
                <a:ext cx="3214479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09D5D4B-ECE3-8B7E-7C52-DDC20DA3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4E174B-FE32-08EC-EB08-30E747FE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24363E-A3E7-A0C5-4E0D-F5E2B8073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E3330C-0D3E-3440-5C1B-9016E8421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31E0BF-66DF-8A33-286A-136A0EB40E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BBADCFE-A4A9-398A-4B35-C386B4ECD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93D8AE3-E0EE-1E5E-B25D-5F3DF72221B3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A67FAD-6841-F35D-AD70-D1681A405CEC}"/>
              </a:ext>
            </a:extLst>
          </p:cNvPr>
          <p:cNvCxnSpPr>
            <a:stCxn id="14" idx="3"/>
            <a:endCxn id="23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5694F-DF77-81C5-5344-7C3846FEBFCD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2BBCB5-EA90-6665-BF56-CE1B87F1E0CD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42FEEE-A6D3-493A-A5DC-4DF8E4A3694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BC902D-96F4-EF8F-D7A4-8BFCD81C39D5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72F77E-A76A-FF3B-690C-6D21B1D05F1F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5.4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de-CH"/>
                            <m:t>+</m:t>
                          </m:r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12.5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3710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02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7886700" cy="994172"/>
          </a:xfrm>
        </p:spPr>
        <p:txBody>
          <a:bodyPr/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883B4-51BF-7EB6-85AC-F33A46195842}"/>
              </a:ext>
            </a:extLst>
          </p:cNvPr>
          <p:cNvSpPr txBox="1"/>
          <p:nvPr/>
        </p:nvSpPr>
        <p:spPr>
          <a:xfrm>
            <a:off x="630856" y="3127350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mean “as close as possible”?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0C6C-9A4A-079B-DCB0-719421785BF8}"/>
              </a:ext>
            </a:extLst>
          </p:cNvPr>
          <p:cNvSpPr txBox="1"/>
          <p:nvPr/>
        </p:nvSpPr>
        <p:spPr>
          <a:xfrm>
            <a:off x="699368" y="3936832"/>
            <a:ext cx="774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latin typeface="Arial" panose="020B0604020202020204" pitchFamily="34" charset="0"/>
                <a:cs typeface="Arial" panose="020B0604020202020204" pitchFamily="34" charset="0"/>
              </a:rPr>
              <a:t>We need a mathematical way of measuring “closeness”</a:t>
            </a:r>
          </a:p>
        </p:txBody>
      </p:sp>
    </p:spTree>
    <p:extLst>
      <p:ext uri="{BB962C8B-B14F-4D97-AF65-F5344CB8AC3E}">
        <p14:creationId xmlns:p14="http://schemas.microsoft.com/office/powerpoint/2010/main" val="3622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374-DBCA-6D19-7873-C78C9909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Neural Network Architecture (example with 3 classes)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/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.08%</m:t>
                      </m:r>
                    </m:oMath>
                  </m:oMathPara>
                </a14:m>
                <a:endParaRPr lang="de-CH" b="0"/>
              </a:p>
              <a:p>
                <a:endParaRPr lang="de-CH"/>
              </a:p>
              <a:p>
                <a:endParaRPr lang="de-CH"/>
              </a:p>
              <a:p>
                <a:endParaRPr lang="de-CH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.5⋅</m:t>
                      </m:r>
                      <m:sSup>
                        <m:sSup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CH"/>
              </a:p>
              <a:p>
                <a:endParaRPr lang="en-CH"/>
              </a:p>
              <a:p>
                <a:endParaRPr lang="en-CH"/>
              </a:p>
              <a:p>
                <a:endParaRPr lang="en-CH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CH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9.91%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AD5514-2F6D-B8B9-B24C-1E6F57A3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62" y="1072537"/>
                <a:ext cx="2610623" cy="2862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912D98-A38E-9D55-4820-0F8831D0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20" y="2132770"/>
            <a:ext cx="405979" cy="33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32864-B163-DA9F-6D79-5CA1A9C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520" y="2687139"/>
            <a:ext cx="416129" cy="33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B60E4-FA0F-B135-F79C-CC1ED07A8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520" y="3226954"/>
            <a:ext cx="426278" cy="334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C5EDB-B104-5F24-0EF3-2783EC2D7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911" y="2107050"/>
            <a:ext cx="424248" cy="3349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1E2A8-273A-D923-CE95-18A0FD692C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466" y="2661420"/>
            <a:ext cx="446577" cy="3349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BF9522-0F62-1B32-7685-68281A64A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911" y="3215790"/>
            <a:ext cx="446577" cy="346097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EF812D-DDF9-C9F7-335F-21C536995BB0}"/>
              </a:ext>
            </a:extLst>
          </p:cNvPr>
          <p:cNvSpPr/>
          <p:nvPr/>
        </p:nvSpPr>
        <p:spPr>
          <a:xfrm>
            <a:off x="3015754" y="2202637"/>
            <a:ext cx="1398104" cy="1252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58B7D-53FA-2EBA-CF81-4623F3E5805C}"/>
              </a:ext>
            </a:extLst>
          </p:cNvPr>
          <p:cNvCxnSpPr>
            <a:stCxn id="6" idx="3"/>
            <a:endCxn id="20" idx="1"/>
          </p:cNvCxnSpPr>
          <p:nvPr/>
        </p:nvCxnSpPr>
        <p:spPr>
          <a:xfrm>
            <a:off x="2460499" y="2300237"/>
            <a:ext cx="555255" cy="5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0BDCDC-7232-58F3-862E-5040304FFE8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470649" y="2828886"/>
            <a:ext cx="545105" cy="2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0CFEF-0F6C-2697-8E77-FB16464D27A6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2480798" y="2828886"/>
            <a:ext cx="534956" cy="56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65105D-0E12-A091-6D97-2F19284560E0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4413858" y="2274517"/>
            <a:ext cx="565053" cy="55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469AC5-CBB6-46C7-2E92-E06BC8B5A6F6}"/>
              </a:ext>
            </a:extLst>
          </p:cNvPr>
          <p:cNvCxnSpPr>
            <a:stCxn id="20" idx="3"/>
            <a:endCxn id="16" idx="1"/>
          </p:cNvCxnSpPr>
          <p:nvPr/>
        </p:nvCxnSpPr>
        <p:spPr>
          <a:xfrm>
            <a:off x="4413858" y="2828886"/>
            <a:ext cx="549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ED2FFE-D0D8-1CA9-210A-BF6F9A113E01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4413858" y="2828886"/>
            <a:ext cx="565053" cy="5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14626" y="310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output layer for classification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26" y="1101438"/>
            <a:ext cx="2295100" cy="12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75" y="2266675"/>
            <a:ext cx="4559500" cy="16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3127325" y="1214705"/>
            <a:ext cx="56271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Output of ith neuron of the output layer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25543" y="2393953"/>
            <a:ext cx="39702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Note that they can be interpreted as probability since the sum is equal to 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8" name="Google Shape;2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750" y="3797731"/>
            <a:ext cx="6324201" cy="1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 txBox="1"/>
          <p:nvPr/>
        </p:nvSpPr>
        <p:spPr>
          <a:xfrm rot="-5400000">
            <a:off x="6965825" y="2423859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BE63-FC6E-D5AD-4AA4-9FB614C0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7429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>
            <a:spLocks noGrp="1"/>
          </p:cNvSpPr>
          <p:nvPr>
            <p:ph type="title"/>
          </p:nvPr>
        </p:nvSpPr>
        <p:spPr>
          <a:xfrm>
            <a:off x="385992" y="25818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Additional difficulties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98" name="Google Shape;498;p59"/>
          <p:cNvSpPr txBox="1">
            <a:spLocks noGrp="1"/>
          </p:cNvSpPr>
          <p:nvPr>
            <p:ph type="body" idx="1"/>
          </p:nvPr>
        </p:nvSpPr>
        <p:spPr>
          <a:xfrm>
            <a:off x="727650" y="953564"/>
            <a:ext cx="7688700" cy="3931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Regularisation 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– How to avoid overfitting and make the models generali</a:t>
            </a: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z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e better</a:t>
            </a:r>
            <a:endParaRPr lang="en" sz="24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Hyperparameter tuning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finding the best parameters to obtain the best values for the chosen metric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Metric analysis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detecting possible issues with the datasets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Training speed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optimizing to get the fastest training possible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Big datasets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- working with amount of data that does not fit in memory anymore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8B72-9A4A-940B-4138-B94131BB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Additional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0D76-DD1E-FDE3-0AD3-93318269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/>
              <a:t>There are many architectures that are know to work best with different data types:</a:t>
            </a:r>
          </a:p>
          <a:p>
            <a:r>
              <a:rPr lang="en-CH"/>
              <a:t>Convolutional neural networks: for multi-dimensional data types (as images) </a:t>
            </a:r>
          </a:p>
          <a:p>
            <a:r>
              <a:rPr lang="en-CH"/>
              <a:t>Recurrent neural networks: time series, language, etc.</a:t>
            </a:r>
          </a:p>
          <a:p>
            <a:pPr marL="0" indent="0">
              <a:buNone/>
            </a:pPr>
            <a:endParaRPr lang="en-CH"/>
          </a:p>
          <a:p>
            <a:pPr marL="0" indent="0">
              <a:buNone/>
            </a:pPr>
            <a:r>
              <a:rPr lang="en-CH"/>
              <a:t>Many others have been developed to solve specific problem as: object localisation, segmentation (in MRI for example), etc.</a:t>
            </a:r>
          </a:p>
        </p:txBody>
      </p:sp>
    </p:spTree>
    <p:extLst>
      <p:ext uri="{BB962C8B-B14F-4D97-AF65-F5344CB8AC3E}">
        <p14:creationId xmlns:p14="http://schemas.microsoft.com/office/powerpoint/2010/main" val="3303425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>
            <a:spLocks noGrp="1"/>
          </p:cNvSpPr>
          <p:nvPr>
            <p:ph type="ctrTitle"/>
          </p:nvPr>
        </p:nvSpPr>
        <p:spPr>
          <a:xfrm>
            <a:off x="727950" y="15682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ranklin Gothic Book" panose="020B0503020102020204" pitchFamily="34" charset="0"/>
              </a:rPr>
              <a:t>From here the only limit is your creativity!</a:t>
            </a:r>
            <a:endParaRPr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6765395" y="53218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7358477" y="1841152"/>
            <a:ext cx="801967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759461" y="993847"/>
            <a:ext cx="56863" cy="84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29841" y="1841152"/>
            <a:ext cx="465698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2179250"/>
            <a:ext cx="640596" cy="1009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4011066" y="1577700"/>
            <a:ext cx="2012967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759494" y="1841152"/>
            <a:ext cx="276316" cy="1428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3911175" y="3269959"/>
            <a:ext cx="424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</a:t>
            </a:r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Learning in the context of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/>
                  <a:t>Learning for a neural network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/>
                  <a:t> </a:t>
                </a:r>
                <a:r>
                  <a:rPr lang="en-US"/>
                  <a:t>to </a:t>
                </a:r>
                <a:r>
                  <a:rPr lang="en-US" b="1" u="sng"/>
                  <a:t>minimize</a:t>
                </a:r>
                <a:r>
                  <a:rPr lang="en-US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</a:t>
                </a:r>
                <a:r>
                  <a:rPr lang="en-CH">
                    <a:sym typeface="Wingdings" pitchFamily="2" charset="2"/>
                  </a:rPr>
                  <a:t> Labels (or target variables)</a:t>
                </a:r>
                <a:endParaRPr lang="en-CH"/>
              </a:p>
              <a:p>
                <a:pPr marL="0" indent="0">
                  <a:buNone/>
                </a:pPr>
                <a:endParaRPr lang="en-CH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835408" y="1678306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4295375" y="2016404"/>
            <a:ext cx="906716" cy="888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F4-A817-CC10-BF9C-9596D489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The </a:t>
            </a:r>
            <a:r>
              <a:rPr lang="en-CH" b="1"/>
              <a:t>3 main components </a:t>
            </a:r>
            <a:r>
              <a:rPr lang="en-CH"/>
              <a:t>of a </a:t>
            </a:r>
            <a:r>
              <a:rPr lang="en-CH" i="1"/>
              <a:t>neural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73A4-D833-EBC0-A50A-B67FD1DE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2173"/>
            <a:ext cx="7886700" cy="2810549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neural network architecture </a:t>
            </a:r>
            <a:r>
              <a:rPr lang="en-CH"/>
              <a:t>(type of network, number of layers, etc.)</a:t>
            </a:r>
          </a:p>
          <a:p>
            <a:pPr marL="457200" indent="-457200">
              <a:buAutoNum type="arabicParenR"/>
            </a:pPr>
            <a:r>
              <a:rPr lang="en-CH"/>
              <a:t>T</a:t>
            </a:r>
            <a:r>
              <a:rPr lang="en-GB"/>
              <a:t>h</a:t>
            </a:r>
            <a:r>
              <a:rPr lang="en-CH"/>
              <a:t>e </a:t>
            </a:r>
            <a:r>
              <a:rPr lang="en-CH" i="1"/>
              <a:t>loss function </a:t>
            </a:r>
            <a:r>
              <a:rPr lang="en-CH"/>
              <a:t>(the one we want to minimise)</a:t>
            </a:r>
          </a:p>
          <a:p>
            <a:pPr marL="457200" indent="-457200">
              <a:buAutoNum type="arabicParenR"/>
            </a:pPr>
            <a:r>
              <a:rPr lang="en-CH"/>
              <a:t>The </a:t>
            </a:r>
            <a:r>
              <a:rPr lang="en-CH" i="1"/>
              <a:t>optimiser</a:t>
            </a:r>
            <a:r>
              <a:rPr lang="en-CH"/>
              <a:t> (the algorithm to find the minimum of the loss function)</a:t>
            </a:r>
          </a:p>
        </p:txBody>
      </p:sp>
    </p:spTree>
    <p:extLst>
      <p:ext uri="{BB962C8B-B14F-4D97-AF65-F5344CB8AC3E}">
        <p14:creationId xmlns:p14="http://schemas.microsoft.com/office/powerpoint/2010/main" val="299742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Neuron system in 3D rendering">
            <a:extLst>
              <a:ext uri="{FF2B5EF4-FFF2-40B4-BE49-F238E27FC236}">
                <a16:creationId xmlns:a16="http://schemas.microsoft.com/office/drawing/2014/main" id="{241EA15A-E943-C081-B3DF-76B8D2596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" t="369" r="12066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51FE-6B97-0B90-B5AD-A518FE26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>
                <a:cs typeface="Arial" panose="020B0604020202020204" pitchFamily="34" charset="0"/>
              </a:rPr>
              <a:t>Structure of a neuron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137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1CBC-D3D1-721E-E33A-42B537AA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 neuron without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BECD-E9A9-2D68-019B-D7527EAB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25" y="1453339"/>
            <a:ext cx="4776550" cy="25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7650" y="3978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Simplest network possible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 b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766900" y="1033589"/>
            <a:ext cx="68604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simplest neural network that we can create is made of one single neuron.</a:t>
            </a:r>
            <a:endParaRPr sz="16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51" y="1588092"/>
            <a:ext cx="4034901" cy="21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4813300" y="4777534"/>
            <a:ext cx="3873000" cy="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00" tIns="41500" rIns="41500" bIns="41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Source:Umberto Michelucci, Applied Deep Learning - A Case-Based Approach to Understanding Deep Neural Networks, APRESS 2018</a:t>
            </a: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070" y="3847697"/>
            <a:ext cx="6523860" cy="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12718</TotalTime>
  <Words>1358</Words>
  <Application>Microsoft Macintosh PowerPoint</Application>
  <PresentationFormat>On-screen Show (16:9)</PresentationFormat>
  <Paragraphs>190</Paragraphs>
  <Slides>35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Raleway</vt:lpstr>
      <vt:lpstr>Arial Narrow</vt:lpstr>
      <vt:lpstr>Cambria Math</vt:lpstr>
      <vt:lpstr>Lato</vt:lpstr>
      <vt:lpstr>Calibri</vt:lpstr>
      <vt:lpstr>Wingdings</vt:lpstr>
      <vt:lpstr>Franklin Gothic Book</vt:lpstr>
      <vt:lpstr>Karla</vt:lpstr>
      <vt:lpstr>Office Theme</vt:lpstr>
      <vt:lpstr>PowerPoint Presentation</vt:lpstr>
      <vt:lpstr>An intuitive understanding of a neural network</vt:lpstr>
      <vt:lpstr>An intuitive definition of learning</vt:lpstr>
      <vt:lpstr>An intuitive definition of learning</vt:lpstr>
      <vt:lpstr>Learning in the context of neural networks</vt:lpstr>
      <vt:lpstr>The 3 main components of a neural network model</vt:lpstr>
      <vt:lpstr>Structure of a neuron</vt:lpstr>
      <vt:lpstr>A neuron without details</vt:lpstr>
      <vt:lpstr>Simplest network possible</vt:lpstr>
      <vt:lpstr>Computational Steps of a single neuron</vt:lpstr>
      <vt:lpstr>Components of a neuron</vt:lpstr>
      <vt:lpstr>Activation Functions (f(z))</vt:lpstr>
      <vt:lpstr>Activation Functions (f(z))</vt:lpstr>
      <vt:lpstr>Activation Functions (f(z))</vt:lpstr>
      <vt:lpstr>The same network seen as a computational graph</vt:lpstr>
      <vt:lpstr>What is a tensor (why TensorFlow?)</vt:lpstr>
      <vt:lpstr>Learning for a neuron includes 3 components</vt:lpstr>
      <vt:lpstr>Quiz: What can a neuron do?</vt:lpstr>
      <vt:lpstr>Which portion of a neural network model is responsible for the type of problem that can be solved?</vt:lpstr>
      <vt:lpstr>A single neuron can do a lot</vt:lpstr>
      <vt:lpstr>Multiple neurons / multiple layers</vt:lpstr>
      <vt:lpstr>PowerPoint Presentation</vt:lpstr>
      <vt:lpstr>Classification Problem and output activation function  The Softmax function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Neural Network Architecture (example with 3 classes)</vt:lpstr>
      <vt:lpstr>Softmax output layer for classification</vt:lpstr>
      <vt:lpstr>Challenges with Neural Networks</vt:lpstr>
      <vt:lpstr>Additional difficulties</vt:lpstr>
      <vt:lpstr>Additional architectures</vt:lpstr>
      <vt:lpstr>From here the only limit is your creativity!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139</cp:revision>
  <dcterms:modified xsi:type="dcterms:W3CDTF">2025-06-05T13:59:15Z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2024-01-11T08:36:41Z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1a8c4690-9031-4e72-b38d-f1e187092537</vt:lpwstr>
  </property>
  <property fmtid="{D5CDD505-2E9C-101B-9397-08002B2CF9AE}" pid="8" name="MSIP_Label_e8b0afbd-3cf7-4707-aee4-8dc9d855de29_ContentBits">
    <vt:lpwstr>0</vt:lpwstr>
  </property>
</Properties>
</file>