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48" r:id="rId4"/>
    <p:sldId id="326" r:id="rId5"/>
    <p:sldId id="340" r:id="rId6"/>
    <p:sldId id="291" r:id="rId7"/>
    <p:sldId id="341" r:id="rId8"/>
    <p:sldId id="312" r:id="rId9"/>
    <p:sldId id="342" r:id="rId10"/>
    <p:sldId id="327" r:id="rId11"/>
    <p:sldId id="343" r:id="rId12"/>
    <p:sldId id="328" r:id="rId13"/>
    <p:sldId id="346" r:id="rId14"/>
    <p:sldId id="344" r:id="rId15"/>
    <p:sldId id="311" r:id="rId16"/>
    <p:sldId id="345" r:id="rId17"/>
    <p:sldId id="314" r:id="rId18"/>
    <p:sldId id="337" r:id="rId19"/>
    <p:sldId id="336" r:id="rId20"/>
    <p:sldId id="338" r:id="rId21"/>
    <p:sldId id="339" r:id="rId22"/>
    <p:sldId id="347" r:id="rId23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726"/>
  </p:normalViewPr>
  <p:slideViewPr>
    <p:cSldViewPr snapToGrid="0">
      <p:cViewPr varScale="1">
        <p:scale>
          <a:sx n="120" d="100"/>
          <a:sy n="120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E1E9C-CC62-7751-CF52-ACB91A40D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8E7CA-2DFB-53E1-9169-42CB6DDCD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D202C-EC49-0DE1-35BB-933478CF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0936A-7DE6-2628-1069-58A3BDDF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545E4-EFF9-C08B-68F6-DAA0F099A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6081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D1AB-600F-E78F-3D96-85FE8B10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B99A5F-1513-F846-68AC-C29DB4B0E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CB7A8-7B6C-BCFA-991C-3F13710D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2452-ECC1-EF1A-2BFA-A50CADAA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2F491-9213-E144-6531-17BDE8C6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4448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F3A3DA-9A60-FB1F-FAED-2DE021751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6BA5E2-D1A9-30F4-6D5F-85DEA4ED0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5C16-C965-FDB3-9F77-A99C0D3D1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528B8-E32C-4BCC-1265-4D87A2D30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DC3B7-DB17-AB64-6AFC-636C9CD39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265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67D0D-C13D-3F38-185B-DEF21CCD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C862C-C57C-6C47-5BF6-8E7EB835B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10172-A21B-98ED-CAC9-6561E6248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7D75-0425-9F44-EE59-ED994FDE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E688E-AB0D-912D-6E06-9C44CA118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613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A6D61-4D5F-FF78-560D-F7D5C0E8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1FBB68-CC1E-72D3-DBB9-AE205706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FF948-AF6D-E16B-F320-B4B5A80D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C8DE-B73A-D5CC-3182-3DFC0B851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5F421-95AF-A94D-FD4A-35A27AE51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6461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815E-FA1E-A2BC-8D15-5C4EFE3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69FEA-FBC1-C65C-03A6-C61E4B9FB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BB4A7-8BAA-366F-9E51-81A1519F7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1D26D-9409-B6BD-A09D-0162828A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8BEB5-1CA1-BD62-FC1D-86200DFAD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38214-9B55-85E3-B1B5-3C247FD7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27068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36E8-71A6-E5B2-365A-E9293CE8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2703D-642F-2074-AEE3-990F0EE7D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CC6FF7-C145-0F7C-3ED2-709E4C3CD6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9044B7-0AD7-D21B-9311-CAB266ECA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0CCE47-1027-72B5-1310-D4C976D20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3D0CB2-3B7E-062F-D0C7-ECC21E9E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1D06A-9815-B5A6-10A8-5ED8CAC98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2F96B-7059-B88D-B20F-A0F5D844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03603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8499-904B-13EA-4894-032738E82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D23BD-4DA0-4B99-B43E-9B4F6475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D5E50F-5198-3A9C-0766-0EE048FB9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892DFF-1502-983C-F516-2552DF63B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641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46F4C1-DCED-F39A-637F-D72664D3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5B5FF-EDF2-B13A-D496-2D99E209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3B955-1304-5BA6-24E9-DD148278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7019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9328-6BE4-CD09-A62C-DFFF0257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905BB-5511-ED01-1669-B08E1B151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D56FB-457B-3E51-29B3-37BB627C7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257E5-321A-865D-9854-D6E4A91C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866EC-B0E4-3EC8-107B-8DC4AB06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C3FF2-A35A-FC54-AA07-9CD001BC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3637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915-16E3-40B4-D17C-5F676776F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6EE6F6-0AA7-47D7-CAB0-98A489A2BA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B38904-0DAE-CD18-5F1C-28BB57F04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C32DA-E9F5-B11B-D96C-0A914893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F56B-BDF6-EF47-AAE0-2E81F2FBAFDF}" type="datetimeFigureOut">
              <a:rPr lang="en-CH" smtClean="0"/>
              <a:t>05.06.2025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AB3D8-B448-6AE3-F787-6F0610EE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88099-0631-D944-9F0F-5743DA990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9B63D-66EB-C84F-B026-537327F8FD7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901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980220-EC65-9F1A-67AB-A49EA306D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52DA1-1C68-7A0F-89AA-3E763C83B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113FD-9219-6B4B-332E-C2EEE2E26F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F78F56B-BDF6-EF47-AAE0-2E81F2FBAFDF}" type="datetimeFigureOut">
              <a:rPr lang="en-CH" smtClean="0"/>
              <a:pPr/>
              <a:t>05.06.2025</a:t>
            </a:fld>
            <a:endParaRPr lang="en-C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FEAEA-2B3D-D921-0B3C-1E369BBE69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6254-5AC4-BDA8-1876-54E9026DA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5F29B63D-66EB-C84F-B026-537327F8FD7C}" type="slidenum">
              <a:rPr lang="en-CH" smtClean="0"/>
              <a:pPr/>
              <a:t>‹#›</a:t>
            </a:fld>
            <a:endParaRPr lang="en-CH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6978390-7CE7-8D05-70A7-867B28AE32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9432" y="58311"/>
            <a:ext cx="1610105" cy="248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OELT - AI Lab">
            <a:extLst>
              <a:ext uri="{FF2B5EF4-FFF2-40B4-BE49-F238E27FC236}">
                <a16:creationId xmlns:a16="http://schemas.microsoft.com/office/drawing/2014/main" id="{103B8A84-FCEF-B46B-4F8C-94B1DC4D4D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2184496" cy="306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98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umberto.Michelucci@hslu.ch" TargetMode="External"/><Relationship Id="rId2" Type="http://schemas.openxmlformats.org/officeDocument/2006/relationships/hyperlink" Target="mailto:umberto.michelucci@toelt.ai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2FB83-0102-001B-A598-6D6B3C0E4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Machine Learning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DA0775-A6B3-7AA3-BE05-727006A8AA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Prof. Dr. Umberto Michelucci</a:t>
            </a:r>
          </a:p>
          <a:p>
            <a:pPr>
              <a:spcBef>
                <a:spcPts val="0"/>
              </a:spcBef>
            </a:pPr>
            <a:r>
              <a:rPr lang="en-GB" dirty="0">
                <a:hlinkClick r:id="rId2"/>
              </a:rPr>
              <a:t>umberto.michelucci@toelt.ai</a:t>
            </a:r>
            <a:endParaRPr lang="en-GB" dirty="0"/>
          </a:p>
          <a:p>
            <a:pPr>
              <a:spcBef>
                <a:spcPts val="0"/>
              </a:spcBef>
            </a:pPr>
            <a:r>
              <a:rPr lang="en-GB" dirty="0">
                <a:hlinkClick r:id="rId3"/>
              </a:rPr>
              <a:t>umberto.Michelucci@hslu.ch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044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9BFA51C-2668-644C-8321-9151C3F878EA}"/>
              </a:ext>
            </a:extLst>
          </p:cNvPr>
          <p:cNvSpPr/>
          <p:nvPr/>
        </p:nvSpPr>
        <p:spPr>
          <a:xfrm>
            <a:off x="5369773" y="4158129"/>
            <a:ext cx="5591054" cy="9087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47094-E5BC-7947-A908-0993CB35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92" y="199911"/>
            <a:ext cx="10515600" cy="811545"/>
          </a:xfrm>
        </p:spPr>
        <p:txBody>
          <a:bodyPr/>
          <a:lstStyle/>
          <a:p>
            <a:r>
              <a:rPr lang="en-CH"/>
              <a:t>Balanced Accuracy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/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blipFill>
                <a:blip r:embed="rId3"/>
                <a:stretch>
                  <a:fillRect l="-3333" t="-2381" r="-3333" b="-119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1DB218-E381-DD42-94AE-0C923DF34448}"/>
              </a:ext>
            </a:extLst>
          </p:cNvPr>
          <p:cNvSpPr txBox="1"/>
          <p:nvPr/>
        </p:nvSpPr>
        <p:spPr>
          <a:xfrm>
            <a:off x="5415490" y="1402837"/>
            <a:ext cx="611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0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sick among all the sick have I identified?"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6802F-EDDF-674F-9DE7-FDFAB84DDE54}"/>
              </a:ext>
            </a:extLst>
          </p:cNvPr>
          <p:cNvSpPr txBox="1"/>
          <p:nvPr/>
        </p:nvSpPr>
        <p:spPr>
          <a:xfrm>
            <a:off x="823997" y="1356070"/>
            <a:ext cx="198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Sensitivity</a:t>
            </a:r>
            <a:r>
              <a:rPr lang="en-GB">
                <a:latin typeface="Franklin Gothic Book" panose="020B0503020102020204" pitchFamily="34" charset="0"/>
              </a:rPr>
              <a:t> / Recall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Positive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57F70-4964-3D42-9731-810C264F38C0}"/>
              </a:ext>
            </a:extLst>
          </p:cNvPr>
          <p:cNvCxnSpPr/>
          <p:nvPr/>
        </p:nvCxnSpPr>
        <p:spPr>
          <a:xfrm>
            <a:off x="3168503" y="1336945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/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blipFill>
                <a:blip r:embed="rId4"/>
                <a:stretch>
                  <a:fillRect l="-2419" t="-2381" r="-1613" b="-14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FAE1EF-5662-524F-A23F-064AD1668773}"/>
              </a:ext>
            </a:extLst>
          </p:cNvPr>
          <p:cNvSpPr txBox="1"/>
          <p:nvPr/>
        </p:nvSpPr>
        <p:spPr>
          <a:xfrm>
            <a:off x="5415490" y="2322763"/>
            <a:ext cx="64301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1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healthy people among all healthy people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D0F99-C30F-6744-BB45-10454B828AA6}"/>
              </a:ext>
            </a:extLst>
          </p:cNvPr>
          <p:cNvSpPr txBox="1"/>
          <p:nvPr/>
        </p:nvSpPr>
        <p:spPr>
          <a:xfrm>
            <a:off x="459602" y="2275996"/>
            <a:ext cx="234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Specificity</a:t>
            </a:r>
            <a:r>
              <a:rPr lang="en-GB">
                <a:latin typeface="Franklin Gothic Book" panose="020B0503020102020204" pitchFamily="34" charset="0"/>
              </a:rPr>
              <a:t> / selectivity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Negative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A04F0C-FBC9-CA4E-86A2-9CCD1822482D}"/>
              </a:ext>
            </a:extLst>
          </p:cNvPr>
          <p:cNvCxnSpPr/>
          <p:nvPr/>
        </p:nvCxnSpPr>
        <p:spPr>
          <a:xfrm>
            <a:off x="3168503" y="2256871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A1F5-4125-E449-A618-A8E6CE451152}"/>
              </a:ext>
            </a:extLst>
          </p:cNvPr>
          <p:cNvSpPr/>
          <p:nvPr/>
        </p:nvSpPr>
        <p:spPr>
          <a:xfrm>
            <a:off x="1231173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TP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EF76F1-ABF0-AF4A-9C92-3EB75D69B55A}"/>
              </a:ext>
            </a:extLst>
          </p:cNvPr>
          <p:cNvSpPr/>
          <p:nvPr/>
        </p:nvSpPr>
        <p:spPr>
          <a:xfrm>
            <a:off x="2153505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FN</a:t>
            </a:r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40DE8F-157D-1548-8E3B-1682345A5E4C}"/>
              </a:ext>
            </a:extLst>
          </p:cNvPr>
          <p:cNvSpPr/>
          <p:nvPr/>
        </p:nvSpPr>
        <p:spPr>
          <a:xfrm>
            <a:off x="1231173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FP</a:t>
            </a:r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F9961D-4C7F-FB4D-9DF5-6B2414749F1D}"/>
              </a:ext>
            </a:extLst>
          </p:cNvPr>
          <p:cNvSpPr/>
          <p:nvPr/>
        </p:nvSpPr>
        <p:spPr>
          <a:xfrm>
            <a:off x="2153505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TN</a:t>
            </a:r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CEC9B-814E-9440-8745-700608348EEA}"/>
              </a:ext>
            </a:extLst>
          </p:cNvPr>
          <p:cNvSpPr txBox="1"/>
          <p:nvPr/>
        </p:nvSpPr>
        <p:spPr>
          <a:xfrm>
            <a:off x="1216996" y="3519575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Confusion Matrix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90B13-AD34-764B-99CB-7E92285AC4BD}"/>
              </a:ext>
            </a:extLst>
          </p:cNvPr>
          <p:cNvSpPr txBox="1"/>
          <p:nvPr/>
        </p:nvSpPr>
        <p:spPr>
          <a:xfrm>
            <a:off x="1304939" y="5438249"/>
            <a:ext cx="16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Predicted Label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B0A71-515F-0646-8479-DD140725B96B}"/>
              </a:ext>
            </a:extLst>
          </p:cNvPr>
          <p:cNvSpPr txBox="1"/>
          <p:nvPr/>
        </p:nvSpPr>
        <p:spPr>
          <a:xfrm rot="16200000">
            <a:off x="374018" y="4595235"/>
            <a:ext cx="11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True Label</a:t>
            </a:r>
            <a:endParaRPr lang="en-CH"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/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𝐹𝑁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blipFill>
                <a:blip r:embed="rId5"/>
                <a:stretch>
                  <a:fillRect l="-3636" r="-2727" b="-869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/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𝐹𝑃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blipFill>
                <a:blip r:embed="rId6"/>
                <a:stretch>
                  <a:fillRect l="-3571" r="-2679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/>
              <p:nvPr/>
            </p:nvSpPr>
            <p:spPr>
              <a:xfrm>
                <a:off x="5226402" y="4238592"/>
                <a:ext cx="5571590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GB" b="1">
                    <a:latin typeface="Franklin Gothic Book" panose="020B0503020102020204" pitchFamily="34" charset="0"/>
                  </a:rPr>
                  <a:t>Balanced Accuracy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b="1">
                    <a:latin typeface="Franklin Gothic Book" panose="020B05030201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𝑆𝑒𝑛𝑠𝑖𝑡𝑖𝑣𝑖𝑡𝑦</m:t>
                        </m:r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𝑆𝑝𝑒𝑐𝑖𝑓𝑖𝑐𝑖𝑡𝑦</m:t>
                        </m:r>
                      </m:num>
                      <m:den>
                        <m:r>
                          <a:rPr lang="de-CH" sz="2400" b="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CH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402" y="4238592"/>
                <a:ext cx="5571590" cy="627672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83101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62"/>
    </mc:Choice>
    <mc:Fallback xmlns="">
      <p:transition spd="slow" advTm="2156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/>
      <p:bldP spid="5" grpId="0"/>
      <p:bldP spid="6" grpId="0"/>
      <p:bldP spid="9" grpId="0"/>
      <p:bldP spid="10" grpId="0"/>
      <p:bldP spid="11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199" y="4000371"/>
            <a:ext cx="2077017" cy="4629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2427993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526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49BFA51C-2668-644C-8321-9151C3F878EA}"/>
              </a:ext>
            </a:extLst>
          </p:cNvPr>
          <p:cNvSpPr/>
          <p:nvPr/>
        </p:nvSpPr>
        <p:spPr>
          <a:xfrm>
            <a:off x="5369773" y="4158129"/>
            <a:ext cx="5591054" cy="1297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47094-E5BC-7947-A908-0993CB35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92" y="199911"/>
            <a:ext cx="10515600" cy="811545"/>
          </a:xfrm>
        </p:spPr>
        <p:txBody>
          <a:bodyPr/>
          <a:lstStyle/>
          <a:p>
            <a:r>
              <a:rPr lang="en-CH"/>
              <a:t>F1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/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blipFill>
                <a:blip r:embed="rId3"/>
                <a:stretch>
                  <a:fillRect l="-3333" t="-2381" r="-3333" b="-119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1DB218-E381-DD42-94AE-0C923DF34448}"/>
              </a:ext>
            </a:extLst>
          </p:cNvPr>
          <p:cNvSpPr txBox="1"/>
          <p:nvPr/>
        </p:nvSpPr>
        <p:spPr>
          <a:xfrm>
            <a:off x="5415490" y="1402837"/>
            <a:ext cx="611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0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sick among all the sick have I identified?"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6802F-EDDF-674F-9DE7-FDFAB84DDE54}"/>
              </a:ext>
            </a:extLst>
          </p:cNvPr>
          <p:cNvSpPr txBox="1"/>
          <p:nvPr/>
        </p:nvSpPr>
        <p:spPr>
          <a:xfrm>
            <a:off x="823997" y="1356070"/>
            <a:ext cx="198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Sensitivity</a:t>
            </a:r>
            <a:r>
              <a:rPr lang="en-GB">
                <a:latin typeface="Franklin Gothic Book" panose="020B0503020102020204" pitchFamily="34" charset="0"/>
              </a:rPr>
              <a:t> / Recall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Positive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57F70-4964-3D42-9731-810C264F38C0}"/>
              </a:ext>
            </a:extLst>
          </p:cNvPr>
          <p:cNvCxnSpPr/>
          <p:nvPr/>
        </p:nvCxnSpPr>
        <p:spPr>
          <a:xfrm>
            <a:off x="3168503" y="1336945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/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blipFill>
                <a:blip r:embed="rId4"/>
                <a:stretch>
                  <a:fillRect l="-2419" t="-2381" r="-1613" b="-14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FAE1EF-5662-524F-A23F-064AD1668773}"/>
              </a:ext>
            </a:extLst>
          </p:cNvPr>
          <p:cNvSpPr txBox="1"/>
          <p:nvPr/>
        </p:nvSpPr>
        <p:spPr>
          <a:xfrm>
            <a:off x="5415490" y="2322763"/>
            <a:ext cx="6620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1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healthy people among all healthy people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D0F99-C30F-6744-BB45-10454B828AA6}"/>
              </a:ext>
            </a:extLst>
          </p:cNvPr>
          <p:cNvSpPr txBox="1"/>
          <p:nvPr/>
        </p:nvSpPr>
        <p:spPr>
          <a:xfrm>
            <a:off x="459602" y="2275996"/>
            <a:ext cx="234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Specificity</a:t>
            </a:r>
            <a:r>
              <a:rPr lang="en-GB">
                <a:latin typeface="Franklin Gothic Book" panose="020B0503020102020204" pitchFamily="34" charset="0"/>
              </a:rPr>
              <a:t> / selectivity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Negative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A04F0C-FBC9-CA4E-86A2-9CCD1822482D}"/>
              </a:ext>
            </a:extLst>
          </p:cNvPr>
          <p:cNvCxnSpPr/>
          <p:nvPr/>
        </p:nvCxnSpPr>
        <p:spPr>
          <a:xfrm>
            <a:off x="3168503" y="2256871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A1F5-4125-E449-A618-A8E6CE451152}"/>
              </a:ext>
            </a:extLst>
          </p:cNvPr>
          <p:cNvSpPr/>
          <p:nvPr/>
        </p:nvSpPr>
        <p:spPr>
          <a:xfrm>
            <a:off x="1231173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TP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EF76F1-ABF0-AF4A-9C92-3EB75D69B55A}"/>
              </a:ext>
            </a:extLst>
          </p:cNvPr>
          <p:cNvSpPr/>
          <p:nvPr/>
        </p:nvSpPr>
        <p:spPr>
          <a:xfrm>
            <a:off x="2153505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FN</a:t>
            </a:r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40DE8F-157D-1548-8E3B-1682345A5E4C}"/>
              </a:ext>
            </a:extLst>
          </p:cNvPr>
          <p:cNvSpPr/>
          <p:nvPr/>
        </p:nvSpPr>
        <p:spPr>
          <a:xfrm>
            <a:off x="1231173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FP</a:t>
            </a:r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F9961D-4C7F-FB4D-9DF5-6B2414749F1D}"/>
              </a:ext>
            </a:extLst>
          </p:cNvPr>
          <p:cNvSpPr/>
          <p:nvPr/>
        </p:nvSpPr>
        <p:spPr>
          <a:xfrm>
            <a:off x="2153505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TN</a:t>
            </a:r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CEC9B-814E-9440-8745-700608348EEA}"/>
              </a:ext>
            </a:extLst>
          </p:cNvPr>
          <p:cNvSpPr txBox="1"/>
          <p:nvPr/>
        </p:nvSpPr>
        <p:spPr>
          <a:xfrm>
            <a:off x="1216996" y="3519575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Confusion Matrix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90B13-AD34-764B-99CB-7E92285AC4BD}"/>
              </a:ext>
            </a:extLst>
          </p:cNvPr>
          <p:cNvSpPr txBox="1"/>
          <p:nvPr/>
        </p:nvSpPr>
        <p:spPr>
          <a:xfrm>
            <a:off x="1304939" y="5438249"/>
            <a:ext cx="16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Predicted Label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B0A71-515F-0646-8479-DD140725B96B}"/>
              </a:ext>
            </a:extLst>
          </p:cNvPr>
          <p:cNvSpPr txBox="1"/>
          <p:nvPr/>
        </p:nvSpPr>
        <p:spPr>
          <a:xfrm rot="16200000">
            <a:off x="374018" y="4595235"/>
            <a:ext cx="11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True Label</a:t>
            </a:r>
            <a:endParaRPr lang="en-CH"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/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𝐹𝑁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blipFill>
                <a:blip r:embed="rId5"/>
                <a:stretch>
                  <a:fillRect l="-3636" r="-2727" b="-869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/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𝐹𝑃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blipFill>
                <a:blip r:embed="rId6"/>
                <a:stretch>
                  <a:fillRect l="-3571" r="-2679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/>
              <p:nvPr/>
            </p:nvSpPr>
            <p:spPr>
              <a:xfrm>
                <a:off x="6196653" y="4264920"/>
                <a:ext cx="3937295" cy="10309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de-CH" sz="2400" b="1">
                    <a:latin typeface="Franklin Gothic Book" panose="020B0503020102020204" pitchFamily="34" charset="0"/>
                  </a:rPr>
                  <a:t>F1 </a:t>
                </a:r>
                <a:r>
                  <a:rPr lang="en-GB" sz="2400" b="1">
                    <a:latin typeface="Franklin Gothic Book" panose="020B05030201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2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de-CH" sz="3200" b="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f>
                          <m:fPr>
                            <m:ctrlPr>
                              <a:rPr lang="de-CH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𝑆𝑒𝑛𝑠𝑖𝑡𝑖𝑣𝑖𝑡𝑦</m:t>
                            </m:r>
                          </m:den>
                        </m:f>
                        <m:r>
                          <a:rPr lang="de-CH" sz="3200" b="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de-CH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de-CH" sz="3200" b="0" i="1">
                                <a:latin typeface="Cambria Math" panose="02040503050406030204" pitchFamily="18" charset="0"/>
                              </a:rPr>
                              <m:t>𝑆𝑝𝑒𝑐𝑖𝑓𝑖𝑐𝑖𝑡𝑦</m:t>
                            </m:r>
                          </m:den>
                        </m:f>
                      </m:den>
                    </m:f>
                  </m:oMath>
                </a14:m>
                <a:endParaRPr lang="en-CH" sz="2400">
                  <a:latin typeface="Franklin Gothic Book" panose="020B05030201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A4912D-F9B9-C545-B708-380385329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653" y="4264920"/>
                <a:ext cx="3937295" cy="1030988"/>
              </a:xfrm>
              <a:prstGeom prst="rect">
                <a:avLst/>
              </a:prstGeom>
              <a:blipFill>
                <a:blip r:embed="rId7"/>
                <a:stretch>
                  <a:fillRect l="-1613" r="-645" b="-487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7E41A568-CA97-F44A-AAAF-593A2EFDB136}"/>
              </a:ext>
            </a:extLst>
          </p:cNvPr>
          <p:cNvSpPr txBox="1"/>
          <p:nvPr/>
        </p:nvSpPr>
        <p:spPr>
          <a:xfrm>
            <a:off x="7237652" y="5501170"/>
            <a:ext cx="22397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>
                <a:solidFill>
                  <a:srgbClr val="202124"/>
                </a:solidFill>
                <a:effectLst/>
                <a:latin typeface="Franklin Gothic Book" panose="020B0503020102020204" pitchFamily="34" charset="0"/>
              </a:rPr>
              <a:t>* harmonic mean</a:t>
            </a:r>
            <a:endParaRPr lang="en-CH">
              <a:latin typeface="Franklin Gothic Book" panose="020B05030201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2976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42"/>
    </mc:Choice>
    <mc:Fallback xmlns="">
      <p:transition spd="slow" advTm="256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" grpId="0"/>
      <p:bldP spid="5" grpId="0"/>
      <p:bldP spid="6" grpId="0"/>
      <p:bldP spid="9" grpId="0"/>
      <p:bldP spid="10" grpId="0"/>
      <p:bldP spid="11" grpId="0"/>
      <p:bldP spid="24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9C2315-932C-A6B5-D0C1-0D1B477EA4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CH" dirty="0"/>
                  <a:t> Metric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9C2315-932C-A6B5-D0C1-0D1B477EA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06590-3A74-8C6C-FBAB-14B3C6DC5E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69617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b>
                    </m:sSub>
                  </m:oMath>
                </a14:m>
                <a:r>
                  <a:rPr lang="en-CH" dirty="0"/>
                  <a:t> is the generalised metric of the F1 score.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106590-3A74-8C6C-FBAB-14B3C6DC5E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696173"/>
              </a:xfrm>
              <a:blipFill>
                <a:blip r:embed="rId3"/>
                <a:stretch>
                  <a:fillRect l="-362" t="-592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DB43959-7D53-2B27-F0D0-876778AAA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0927" y="3261512"/>
            <a:ext cx="5627700" cy="13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351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ED31-11C4-382A-9BAC-62E97BC88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8234003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FA55-7B73-B049-980D-91C3989C9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552" y="0"/>
            <a:ext cx="10515600" cy="995842"/>
          </a:xfrm>
        </p:spPr>
        <p:txBody>
          <a:bodyPr/>
          <a:lstStyle/>
          <a:p>
            <a:r>
              <a:rPr lang="en-GB"/>
              <a:t>Summary – confusion matrix</a:t>
            </a:r>
            <a:endParaRPr lang="en-CH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ABC1E0-3441-364D-BC17-29D3B444D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4391"/>
            <a:ext cx="12192000" cy="564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63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941"/>
    </mc:Choice>
    <mc:Fallback xmlns="">
      <p:transition spd="slow" advTm="4094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199" y="4480205"/>
            <a:ext cx="2366728" cy="916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998771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13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0130-B452-614C-B9DF-15675F767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Receiving Operating Curve (ROC)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3BD0-C446-EF41-92FE-9D7FB87C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/>
              <a:t>The ROC curve is a very important method for studying binary classification metrics.</a:t>
            </a:r>
            <a:br>
              <a:rPr lang="en-GB" sz="3200"/>
            </a:br>
            <a:r>
              <a:rPr lang="en-GB" sz="3200"/>
              <a:t>
It is used to derive the Area Under the Cruve (AUC) metric.</a:t>
            </a:r>
          </a:p>
        </p:txBody>
      </p:sp>
    </p:spTree>
    <p:extLst>
      <p:ext uri="{BB962C8B-B14F-4D97-AF65-F5344CB8AC3E}">
        <p14:creationId xmlns:p14="http://schemas.microsoft.com/office/powerpoint/2010/main" val="41268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507"/>
    </mc:Choice>
    <mc:Fallback xmlns="">
      <p:transition spd="slow" advTm="7450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ROC Curve (I) -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H"/>
                  <a:t>Let us suppose we have a model that has, as output,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H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 of an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CH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/>
                  <a:t> of being in class 1.</a:t>
                </a:r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:r>
                  <a:rPr lang="en-CH"/>
                  <a:t>The input observation is classified according to the following rule</a:t>
                </a:r>
                <a:r>
                  <a:rPr lang="en-CH" baseline="30000"/>
                  <a:t>1)</a:t>
                </a:r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CH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CH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 1 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e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𝐶𝑙𝑎𝑠𝑠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 0 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CH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de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CH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de-CH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de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de-CH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de-CH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CH"/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:r>
                  <a:rPr lang="en-CH"/>
                  <a:t>With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CH"/>
                  <a:t> is a real number. Normally one chooses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CH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b="-4970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224F03-EA02-0FFB-74F5-A3F3D528AD3A}"/>
              </a:ext>
            </a:extLst>
          </p:cNvPr>
          <p:cNvSpPr txBox="1"/>
          <p:nvPr/>
        </p:nvSpPr>
        <p:spPr>
          <a:xfrm>
            <a:off x="89362" y="6423952"/>
            <a:ext cx="9229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aseline="30000"/>
              <a:t>1) </a:t>
            </a:r>
            <a:r>
              <a:rPr lang="en-CH"/>
              <a:t>For the more mathematical savy of you, this is the translated H</a:t>
            </a:r>
            <a:r>
              <a:rPr lang="en-GB"/>
              <a:t>e</a:t>
            </a:r>
            <a:r>
              <a:rPr lang="en-CH"/>
              <a:t>aviside step function.</a:t>
            </a:r>
          </a:p>
        </p:txBody>
      </p:sp>
    </p:spTree>
    <p:extLst>
      <p:ext uri="{BB962C8B-B14F-4D97-AF65-F5344CB8AC3E}">
        <p14:creationId xmlns:p14="http://schemas.microsoft.com/office/powerpoint/2010/main" val="2173987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B056-C362-DE12-AD4B-B7836B7E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ROC Curve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5571B-B29B-2475-CFAD-487BDD517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An </a:t>
            </a:r>
            <a:r>
              <a:rPr lang="en-GB" b="1"/>
              <a:t>ROC curve</a:t>
            </a:r>
            <a:r>
              <a:rPr lang="en-GB"/>
              <a:t> (</a:t>
            </a:r>
            <a:r>
              <a:rPr lang="en-GB" b="1"/>
              <a:t>receiver operating characteristic curve</a:t>
            </a:r>
            <a:r>
              <a:rPr lang="en-GB"/>
              <a:t>) is a graph showing the performance of a classification model at all classification thresholds. This curve plots two parameters:</a:t>
            </a:r>
          </a:p>
          <a:p>
            <a:pPr marL="0" indent="0">
              <a:buNone/>
            </a:pPr>
            <a:endParaRPr lang="en-GB"/>
          </a:p>
          <a:p>
            <a:r>
              <a:rPr lang="en-GB"/>
              <a:t>True Positive Rate (TPR)</a:t>
            </a:r>
          </a:p>
          <a:p>
            <a:r>
              <a:rPr lang="en-GB"/>
              <a:t>False Positive Rate (FPR)</a:t>
            </a:r>
          </a:p>
          <a:p>
            <a:endParaRPr lang="en-CH"/>
          </a:p>
          <a:p>
            <a:pPr marL="0" indent="0">
              <a:buNone/>
            </a:pPr>
            <a:r>
              <a:rPr lang="en-GB"/>
              <a:t>H</a:t>
            </a:r>
            <a:r>
              <a:rPr lang="en-CH"/>
              <a:t>ow can we draw the curve? A model has only one value for TPR and FPR!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F639A-D6F3-02BE-95BF-F5EF4790F631}"/>
              </a:ext>
            </a:extLst>
          </p:cNvPr>
          <p:cNvSpPr txBox="1"/>
          <p:nvPr/>
        </p:nvSpPr>
        <p:spPr>
          <a:xfrm>
            <a:off x="207816" y="6488668"/>
            <a:ext cx="103285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1600">
                <a:latin typeface="Arial" panose="020B0604020202020204" pitchFamily="34" charset="0"/>
                <a:cs typeface="Arial" panose="020B0604020202020204" pitchFamily="34" charset="0"/>
              </a:rPr>
              <a:t>https://developers.google.com/machine-learning/crash-course/classification/roc-and-auc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3053E0-928C-6190-816E-84C1F547A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752" y="4212569"/>
            <a:ext cx="3408218" cy="6606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D6A4F6-19DA-2709-4F5D-CBD9E0557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752" y="3221414"/>
            <a:ext cx="3505200" cy="67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106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42284-90E7-5A3C-BABB-D4A46370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What is a metric (intuitive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71040-6942-BB52-7443-3A91350820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634557"/>
                <a:ext cx="10515600" cy="354240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b="1" i="0" dirty="0">
                    <a:effectLst/>
                    <a:latin typeface="Arial" panose="020B0604020202020204" pitchFamily="34" charset="0"/>
                  </a:rPr>
                  <a:t>Definition</a:t>
                </a:r>
                <a:r>
                  <a:rPr lang="en-GB" b="0" i="0" dirty="0">
                    <a:effectLst/>
                    <a:latin typeface="Arial" panose="020B0604020202020204" pitchFamily="34" charset="0"/>
                  </a:rPr>
                  <a:t> A metric on a certain set of objects 𝑀 (for example the space containing all possible arrays of the predictions of a model) is a function 𝑑 : 𝑀 × 𝑀 → </a:t>
                </a:r>
                <a14:m>
                  <m:oMath xmlns:m="http://schemas.openxmlformats.org/officeDocument/2006/math">
                    <m:r>
                      <a:rPr lang="en-GB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CH" dirty="0"/>
                  <a:t> that </a:t>
                </a:r>
                <a:r>
                  <a:rPr lang="en-CH" i="1" dirty="0"/>
                  <a:t>measure</a:t>
                </a:r>
                <a:r>
                  <a:rPr lang="en-CH" dirty="0"/>
                  <a:t> the distance between two objects.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571040-6942-BB52-7443-3A9135082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634557"/>
                <a:ext cx="10515600" cy="3542405"/>
              </a:xfrm>
              <a:blipFill>
                <a:blip r:embed="rId2"/>
                <a:stretch>
                  <a:fillRect l="-1206" t="-3214" r="-193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75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244301"/>
            <a:ext cx="10515600" cy="873471"/>
          </a:xfrm>
        </p:spPr>
        <p:txBody>
          <a:bodyPr/>
          <a:lstStyle/>
          <a:p>
            <a:r>
              <a:rPr lang="en-CH"/>
              <a:t>ROC Curve (III) - Derivation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189" y="1175079"/>
                <a:ext cx="10515600" cy="184141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CH"/>
                  <a:t>For each value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/>
                  <a:t> one get a value of TPR</a:t>
                </a:r>
                <a14:m>
                  <m:oMath xmlns:m="http://schemas.openxmlformats.org/officeDocument/2006/math">
                    <m:r>
                      <a:rPr lang="de-CH" b="0" i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 and FPR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. </a:t>
                </a:r>
              </a:p>
              <a:p>
                <a:pPr marL="0" indent="0">
                  <a:buNone/>
                </a:pPr>
                <a:endParaRPr lang="en-CH"/>
              </a:p>
              <a:p>
                <a:pPr marL="0" indent="0">
                  <a:buNone/>
                </a:pPr>
                <a:r>
                  <a:rPr lang="en-CH"/>
                  <a:t>The ROC curve is obtained by plotting TPR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 and FPR</a:t>
                </a:r>
                <a14:m>
                  <m:oMath xmlns:m="http://schemas.openxmlformats.org/officeDocument/2006/math">
                    <m:r>
                      <a:rPr lang="de-CH">
                        <a:latin typeface="Cambria Math" panose="02040503050406030204" pitchFamily="18" charset="0"/>
                      </a:rPr>
                      <m:t>(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/>
                  <a:t> by varying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/>
                  <a:t> from 0 to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189" y="1175079"/>
                <a:ext cx="10515600" cy="1841418"/>
              </a:xfrm>
              <a:blipFill>
                <a:blip r:embed="rId2"/>
                <a:stretch>
                  <a:fillRect l="-1206" t="-7534" b="-205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DD26BA-BFA6-CAD7-4799-2F80279FA162}"/>
              </a:ext>
            </a:extLst>
          </p:cNvPr>
          <p:cNvCxnSpPr>
            <a:cxnSpLocks/>
          </p:cNvCxnSpPr>
          <p:nvPr/>
        </p:nvCxnSpPr>
        <p:spPr>
          <a:xfrm flipV="1">
            <a:off x="3699163" y="3361606"/>
            <a:ext cx="8313" cy="3071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336BE4-17D5-2A84-0F2D-47FC443C3ED4}"/>
              </a:ext>
            </a:extLst>
          </p:cNvPr>
          <p:cNvCxnSpPr>
            <a:cxnSpLocks/>
          </p:cNvCxnSpPr>
          <p:nvPr/>
        </p:nvCxnSpPr>
        <p:spPr>
          <a:xfrm>
            <a:off x="3469178" y="6236679"/>
            <a:ext cx="5134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35398-FB7A-3453-FFCD-8CA0831704A9}"/>
              </a:ext>
            </a:extLst>
          </p:cNvPr>
          <p:cNvSpPr txBox="1"/>
          <p:nvPr/>
        </p:nvSpPr>
        <p:spPr>
          <a:xfrm>
            <a:off x="8069552" y="6298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FPR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2D915-BE8F-9DAF-CF4F-638E021A426C}"/>
              </a:ext>
            </a:extLst>
          </p:cNvPr>
          <p:cNvSpPr txBox="1"/>
          <p:nvPr/>
        </p:nvSpPr>
        <p:spPr>
          <a:xfrm rot="16200000">
            <a:off x="2863965" y="35001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TPR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58113F2-5AB6-58FF-38C5-DC53E17D4B99}"/>
              </a:ext>
            </a:extLst>
          </p:cNvPr>
          <p:cNvSpPr/>
          <p:nvPr/>
        </p:nvSpPr>
        <p:spPr>
          <a:xfrm>
            <a:off x="3707476" y="3518044"/>
            <a:ext cx="3769439" cy="2707551"/>
          </a:xfrm>
          <a:custGeom>
            <a:avLst/>
            <a:gdLst>
              <a:gd name="connsiteX0" fmla="*/ 0 w 3769439"/>
              <a:gd name="connsiteY0" fmla="*/ 2707551 h 2707551"/>
              <a:gd name="connsiteX1" fmla="*/ 116378 w 3769439"/>
              <a:gd name="connsiteY1" fmla="*/ 1859653 h 2707551"/>
              <a:gd name="connsiteX2" fmla="*/ 515389 w 3769439"/>
              <a:gd name="connsiteY2" fmla="*/ 978504 h 2707551"/>
              <a:gd name="connsiteX3" fmla="*/ 1537855 w 3769439"/>
              <a:gd name="connsiteY3" fmla="*/ 321798 h 2707551"/>
              <a:gd name="connsiteX4" fmla="*/ 3416531 w 3769439"/>
              <a:gd name="connsiteY4" fmla="*/ 30853 h 2707551"/>
              <a:gd name="connsiteX5" fmla="*/ 3765666 w 3769439"/>
              <a:gd name="connsiteY5" fmla="*/ 22540 h 2707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9439" h="2707551">
                <a:moveTo>
                  <a:pt x="0" y="2707551"/>
                </a:moveTo>
                <a:cubicBezTo>
                  <a:pt x="15240" y="2427689"/>
                  <a:pt x="30480" y="2147827"/>
                  <a:pt x="116378" y="1859653"/>
                </a:cubicBezTo>
                <a:cubicBezTo>
                  <a:pt x="202276" y="1571479"/>
                  <a:pt x="278476" y="1234813"/>
                  <a:pt x="515389" y="978504"/>
                </a:cubicBezTo>
                <a:cubicBezTo>
                  <a:pt x="752302" y="722195"/>
                  <a:pt x="1054331" y="479740"/>
                  <a:pt x="1537855" y="321798"/>
                </a:cubicBezTo>
                <a:cubicBezTo>
                  <a:pt x="2021379" y="163856"/>
                  <a:pt x="3045229" y="80729"/>
                  <a:pt x="3416531" y="30853"/>
                </a:cubicBezTo>
                <a:cubicBezTo>
                  <a:pt x="3787833" y="-19023"/>
                  <a:pt x="3776749" y="1758"/>
                  <a:pt x="3765666" y="2254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FF23C4-F5F7-09BE-27CB-A32F8703470D}"/>
              </a:ext>
            </a:extLst>
          </p:cNvPr>
          <p:cNvCxnSpPr/>
          <p:nvPr/>
        </p:nvCxnSpPr>
        <p:spPr>
          <a:xfrm>
            <a:off x="7476915" y="3361606"/>
            <a:ext cx="0" cy="28750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8525A3-3249-1FAB-182F-8DE5294A254F}"/>
              </a:ext>
            </a:extLst>
          </p:cNvPr>
          <p:cNvCxnSpPr>
            <a:cxnSpLocks/>
          </p:cNvCxnSpPr>
          <p:nvPr/>
        </p:nvCxnSpPr>
        <p:spPr>
          <a:xfrm>
            <a:off x="3671454" y="3518044"/>
            <a:ext cx="3805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0E9F5C-92E0-C166-C51A-340785F1E7FA}"/>
              </a:ext>
            </a:extLst>
          </p:cNvPr>
          <p:cNvSpPr txBox="1"/>
          <p:nvPr/>
        </p:nvSpPr>
        <p:spPr>
          <a:xfrm>
            <a:off x="7326072" y="6278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E03A2-BC2C-2954-B911-DDC4BD039803}"/>
              </a:ext>
            </a:extLst>
          </p:cNvPr>
          <p:cNvSpPr txBox="1"/>
          <p:nvPr/>
        </p:nvSpPr>
        <p:spPr>
          <a:xfrm>
            <a:off x="3344694" y="3315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/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0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0 (Positive) </a:t>
                </a:r>
                <a:r>
                  <a:rPr lang="en-CH">
                    <a:sym typeface="Wingdings" pitchFamily="2" charset="2"/>
                  </a:rPr>
                  <a:t> TP/ P = 0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blipFill>
                <a:blip r:embed="rId3"/>
                <a:stretch>
                  <a:fillRect l="-1843" t="-109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EA1BC-068C-5C79-65E6-5991EF35B4CC}"/>
              </a:ext>
            </a:extLst>
          </p:cNvPr>
          <p:cNvCxnSpPr>
            <a:cxnSpLocks/>
          </p:cNvCxnSpPr>
          <p:nvPr/>
        </p:nvCxnSpPr>
        <p:spPr>
          <a:xfrm>
            <a:off x="2609567" y="5335400"/>
            <a:ext cx="1014782" cy="839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DE6C71A-FEDD-BF81-1F2E-22E6EEE6DA88}"/>
              </a:ext>
            </a:extLst>
          </p:cNvPr>
          <p:cNvSpPr/>
          <p:nvPr/>
        </p:nvSpPr>
        <p:spPr>
          <a:xfrm>
            <a:off x="3624349" y="6154274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7CB7B4-E0AA-30E5-EBD3-4311DD389933}"/>
              </a:ext>
            </a:extLst>
          </p:cNvPr>
          <p:cNvSpPr/>
          <p:nvPr/>
        </p:nvSpPr>
        <p:spPr>
          <a:xfrm>
            <a:off x="7386920" y="3436675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/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1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P (Positive) </a:t>
                </a:r>
                <a:r>
                  <a:rPr lang="en-CH">
                    <a:sym typeface="Wingdings" pitchFamily="2" charset="2"/>
                  </a:rPr>
                  <a:t> TP/ P = 1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blipFill>
                <a:blip r:embed="rId4"/>
                <a:stretch>
                  <a:fillRect l="-1429" t="-124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2D3D49-BEB3-F326-D3BF-742012D9BC1E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5043717" y="4082585"/>
            <a:ext cx="3531108" cy="1252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5A6167E-7E10-1939-C8B9-06A272165BF8}"/>
              </a:ext>
            </a:extLst>
          </p:cNvPr>
          <p:cNvSpPr/>
          <p:nvPr/>
        </p:nvSpPr>
        <p:spPr>
          <a:xfrm>
            <a:off x="4762869" y="3917776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/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/>
                  <a:t>A value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between 0 and 1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blipFill>
                <a:blip r:embed="rId5"/>
                <a:stretch>
                  <a:fillRect l="-1639" t="-10000" r="-41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CFA010-20FC-AB9E-F422-30C37DB1ABF6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566910" y="3518044"/>
            <a:ext cx="621546" cy="287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76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5" grpId="0" animBg="1"/>
      <p:bldP spid="26" grpId="0"/>
      <p:bldP spid="30" grpId="0" animBg="1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244301"/>
            <a:ext cx="10515600" cy="873471"/>
          </a:xfrm>
        </p:spPr>
        <p:txBody>
          <a:bodyPr>
            <a:noAutofit/>
          </a:bodyPr>
          <a:lstStyle/>
          <a:p>
            <a:r>
              <a:rPr lang="en-CH" sz="3600"/>
              <a:t>ROC Curve (IV) – AUC (Area Under the Curve)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189" y="1175079"/>
                <a:ext cx="10515600" cy="10507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de-CH"/>
                  <a:t>To get a general metric on all possible cases (or possible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/>
                  <a:t>), the area under the curve (indicated with A) is often given as a metric.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E35A60-E415-4978-3705-8EB62F07F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189" y="1175079"/>
                <a:ext cx="10515600" cy="1050722"/>
              </a:xfrm>
              <a:blipFill>
                <a:blip r:embed="rId2"/>
                <a:stretch>
                  <a:fillRect l="-1206" t="-9524" r="-24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4DD26BA-BFA6-CAD7-4799-2F80279FA162}"/>
              </a:ext>
            </a:extLst>
          </p:cNvPr>
          <p:cNvCxnSpPr>
            <a:cxnSpLocks/>
          </p:cNvCxnSpPr>
          <p:nvPr/>
        </p:nvCxnSpPr>
        <p:spPr>
          <a:xfrm flipV="1">
            <a:off x="3699163" y="3361606"/>
            <a:ext cx="8313" cy="307180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336BE4-17D5-2A84-0F2D-47FC443C3ED4}"/>
              </a:ext>
            </a:extLst>
          </p:cNvPr>
          <p:cNvCxnSpPr>
            <a:cxnSpLocks/>
          </p:cNvCxnSpPr>
          <p:nvPr/>
        </p:nvCxnSpPr>
        <p:spPr>
          <a:xfrm>
            <a:off x="3469178" y="6236679"/>
            <a:ext cx="51344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D535398-FB7A-3453-FFCD-8CA0831704A9}"/>
              </a:ext>
            </a:extLst>
          </p:cNvPr>
          <p:cNvSpPr txBox="1"/>
          <p:nvPr/>
        </p:nvSpPr>
        <p:spPr>
          <a:xfrm>
            <a:off x="8069552" y="6298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FPR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92D915-BE8F-9DAF-CF4F-638E021A426C}"/>
              </a:ext>
            </a:extLst>
          </p:cNvPr>
          <p:cNvSpPr txBox="1"/>
          <p:nvPr/>
        </p:nvSpPr>
        <p:spPr>
          <a:xfrm rot="16200000">
            <a:off x="2863965" y="350010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TPR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58113F2-5AB6-58FF-38C5-DC53E17D4B99}"/>
              </a:ext>
            </a:extLst>
          </p:cNvPr>
          <p:cNvSpPr/>
          <p:nvPr/>
        </p:nvSpPr>
        <p:spPr>
          <a:xfrm>
            <a:off x="3707477" y="3514065"/>
            <a:ext cx="3787946" cy="2711530"/>
          </a:xfrm>
          <a:custGeom>
            <a:avLst/>
            <a:gdLst>
              <a:gd name="connsiteX0" fmla="*/ 0 w 3769439"/>
              <a:gd name="connsiteY0" fmla="*/ 2707551 h 2707551"/>
              <a:gd name="connsiteX1" fmla="*/ 116378 w 3769439"/>
              <a:gd name="connsiteY1" fmla="*/ 1859653 h 2707551"/>
              <a:gd name="connsiteX2" fmla="*/ 515389 w 3769439"/>
              <a:gd name="connsiteY2" fmla="*/ 978504 h 2707551"/>
              <a:gd name="connsiteX3" fmla="*/ 1537855 w 3769439"/>
              <a:gd name="connsiteY3" fmla="*/ 321798 h 2707551"/>
              <a:gd name="connsiteX4" fmla="*/ 3416531 w 3769439"/>
              <a:gd name="connsiteY4" fmla="*/ 30853 h 2707551"/>
              <a:gd name="connsiteX5" fmla="*/ 3765666 w 3769439"/>
              <a:gd name="connsiteY5" fmla="*/ 22540 h 2707551"/>
              <a:gd name="connsiteX0" fmla="*/ 0 w 3761835"/>
              <a:gd name="connsiteY0" fmla="*/ 2711530 h 2711530"/>
              <a:gd name="connsiteX1" fmla="*/ 116378 w 3761835"/>
              <a:gd name="connsiteY1" fmla="*/ 1863632 h 2711530"/>
              <a:gd name="connsiteX2" fmla="*/ 515389 w 3761835"/>
              <a:gd name="connsiteY2" fmla="*/ 982483 h 2711530"/>
              <a:gd name="connsiteX3" fmla="*/ 1537855 w 3761835"/>
              <a:gd name="connsiteY3" fmla="*/ 325777 h 2711530"/>
              <a:gd name="connsiteX4" fmla="*/ 3416531 w 3761835"/>
              <a:gd name="connsiteY4" fmla="*/ 34832 h 2711530"/>
              <a:gd name="connsiteX5" fmla="*/ 3757354 w 3761835"/>
              <a:gd name="connsiteY5" fmla="*/ 18206 h 2711530"/>
              <a:gd name="connsiteX0" fmla="*/ 0 w 3787946"/>
              <a:gd name="connsiteY0" fmla="*/ 2711530 h 2711530"/>
              <a:gd name="connsiteX1" fmla="*/ 116378 w 3787946"/>
              <a:gd name="connsiteY1" fmla="*/ 1863632 h 2711530"/>
              <a:gd name="connsiteX2" fmla="*/ 515389 w 3787946"/>
              <a:gd name="connsiteY2" fmla="*/ 982483 h 2711530"/>
              <a:gd name="connsiteX3" fmla="*/ 1537855 w 3787946"/>
              <a:gd name="connsiteY3" fmla="*/ 325777 h 2711530"/>
              <a:gd name="connsiteX4" fmla="*/ 3416531 w 3787946"/>
              <a:gd name="connsiteY4" fmla="*/ 34832 h 2711530"/>
              <a:gd name="connsiteX5" fmla="*/ 3757354 w 3787946"/>
              <a:gd name="connsiteY5" fmla="*/ 18206 h 2711530"/>
              <a:gd name="connsiteX6" fmla="*/ 3773979 w 3787946"/>
              <a:gd name="connsiteY6" fmla="*/ 27157 h 271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87946" h="2711530">
                <a:moveTo>
                  <a:pt x="0" y="2711530"/>
                </a:moveTo>
                <a:cubicBezTo>
                  <a:pt x="15240" y="2431668"/>
                  <a:pt x="30480" y="2151806"/>
                  <a:pt x="116378" y="1863632"/>
                </a:cubicBezTo>
                <a:cubicBezTo>
                  <a:pt x="202276" y="1575458"/>
                  <a:pt x="278476" y="1238792"/>
                  <a:pt x="515389" y="982483"/>
                </a:cubicBezTo>
                <a:cubicBezTo>
                  <a:pt x="752302" y="726174"/>
                  <a:pt x="1054331" y="483719"/>
                  <a:pt x="1537855" y="325777"/>
                </a:cubicBezTo>
                <a:cubicBezTo>
                  <a:pt x="2021379" y="167835"/>
                  <a:pt x="3045229" y="84708"/>
                  <a:pt x="3416531" y="34832"/>
                </a:cubicBezTo>
                <a:cubicBezTo>
                  <a:pt x="3787833" y="-15044"/>
                  <a:pt x="3768437" y="-2576"/>
                  <a:pt x="3757354" y="18206"/>
                </a:cubicBezTo>
                <a:cubicBezTo>
                  <a:pt x="3816929" y="16927"/>
                  <a:pt x="3770516" y="25292"/>
                  <a:pt x="3773979" y="27157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1FF23C4-F5F7-09BE-27CB-A32F8703470D}"/>
              </a:ext>
            </a:extLst>
          </p:cNvPr>
          <p:cNvCxnSpPr/>
          <p:nvPr/>
        </p:nvCxnSpPr>
        <p:spPr>
          <a:xfrm>
            <a:off x="7476915" y="3361606"/>
            <a:ext cx="0" cy="28750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8525A3-3249-1FAB-182F-8DE5294A254F}"/>
              </a:ext>
            </a:extLst>
          </p:cNvPr>
          <p:cNvCxnSpPr>
            <a:cxnSpLocks/>
          </p:cNvCxnSpPr>
          <p:nvPr/>
        </p:nvCxnSpPr>
        <p:spPr>
          <a:xfrm>
            <a:off x="3671454" y="3518044"/>
            <a:ext cx="380546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0E9F5C-92E0-C166-C51A-340785F1E7FA}"/>
              </a:ext>
            </a:extLst>
          </p:cNvPr>
          <p:cNvSpPr txBox="1"/>
          <p:nvPr/>
        </p:nvSpPr>
        <p:spPr>
          <a:xfrm>
            <a:off x="7326072" y="627854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E03A2-BC2C-2954-B911-DDC4BD039803}"/>
              </a:ext>
            </a:extLst>
          </p:cNvPr>
          <p:cNvSpPr txBox="1"/>
          <p:nvPr/>
        </p:nvSpPr>
        <p:spPr>
          <a:xfrm>
            <a:off x="3344694" y="33154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/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0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0 (Positive) </a:t>
                </a:r>
                <a:r>
                  <a:rPr lang="en-CH">
                    <a:sym typeface="Wingdings" pitchFamily="2" charset="2"/>
                  </a:rPr>
                  <a:t> TP/ P = 0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155FAC3-6B78-2F7B-BA58-8EF65AC9F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00" y="3730937"/>
                <a:ext cx="2734588" cy="2308324"/>
              </a:xfrm>
              <a:prstGeom prst="rect">
                <a:avLst/>
              </a:prstGeom>
              <a:blipFill>
                <a:blip r:embed="rId3"/>
                <a:stretch>
                  <a:fillRect l="-1843" t="-109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6EA1BC-068C-5C79-65E6-5991EF35B4CC}"/>
              </a:ext>
            </a:extLst>
          </p:cNvPr>
          <p:cNvCxnSpPr>
            <a:cxnSpLocks/>
          </p:cNvCxnSpPr>
          <p:nvPr/>
        </p:nvCxnSpPr>
        <p:spPr>
          <a:xfrm>
            <a:off x="2609567" y="5335400"/>
            <a:ext cx="1014782" cy="839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8DE6C71A-FEDD-BF81-1F2E-22E6EEE6DA88}"/>
              </a:ext>
            </a:extLst>
          </p:cNvPr>
          <p:cNvSpPr/>
          <p:nvPr/>
        </p:nvSpPr>
        <p:spPr>
          <a:xfrm>
            <a:off x="3624349" y="6154274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97CB7B4-E0AA-30E5-EBD3-4311DD389933}"/>
              </a:ext>
            </a:extLst>
          </p:cNvPr>
          <p:cNvSpPr/>
          <p:nvPr/>
        </p:nvSpPr>
        <p:spPr>
          <a:xfrm>
            <a:off x="7386920" y="3436675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/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CH" b="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– All observations</a:t>
                </a:r>
              </a:p>
              <a:p>
                <a:r>
                  <a:rPr lang="en-GB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lassified as in class 1</a:t>
                </a:r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𝑇𝑃𝑅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𝑇𝑃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/</m:t>
                    </m:r>
                    <m:r>
                      <a:rPr lang="de-CH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H"/>
                  <a:t> </a:t>
                </a:r>
                <a:br>
                  <a:rPr lang="en-CH"/>
                </a:br>
                <a:r>
                  <a:rPr lang="en-CH"/>
                  <a:t>TP (True Positive) = P (Positive) </a:t>
                </a:r>
                <a:r>
                  <a:rPr lang="en-CH">
                    <a:sym typeface="Wingdings" pitchFamily="2" charset="2"/>
                  </a:rPr>
                  <a:t> TP/ P = 1</a:t>
                </a:r>
                <a:endParaRPr lang="en-CH"/>
              </a:p>
              <a:p>
                <a:endParaRPr lang="en-CH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DECB9A8-A2F5-126E-895D-1404D82BF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456" y="2790344"/>
                <a:ext cx="3531108" cy="2031325"/>
              </a:xfrm>
              <a:prstGeom prst="rect">
                <a:avLst/>
              </a:prstGeom>
              <a:blipFill>
                <a:blip r:embed="rId4"/>
                <a:stretch>
                  <a:fillRect l="-1429" t="-124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02D3D49-BEB3-F326-D3BF-742012D9BC1E}"/>
              </a:ext>
            </a:extLst>
          </p:cNvPr>
          <p:cNvCxnSpPr>
            <a:cxnSpLocks/>
            <a:stCxn id="33" idx="1"/>
          </p:cNvCxnSpPr>
          <p:nvPr/>
        </p:nvCxnSpPr>
        <p:spPr>
          <a:xfrm flipH="1" flipV="1">
            <a:off x="5043717" y="4082585"/>
            <a:ext cx="3531108" cy="12528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5A6167E-7E10-1939-C8B9-06A272165BF8}"/>
              </a:ext>
            </a:extLst>
          </p:cNvPr>
          <p:cNvSpPr/>
          <p:nvPr/>
        </p:nvSpPr>
        <p:spPr>
          <a:xfrm>
            <a:off x="4762869" y="3917776"/>
            <a:ext cx="164809" cy="16480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/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CH"/>
                  <a:t>A value of </a:t>
                </a:r>
                <a14:m>
                  <m:oMath xmlns:m="http://schemas.openxmlformats.org/officeDocument/2006/math">
                    <m:r>
                      <a:rPr lang="de-CH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H">
                    <a:latin typeface="Arial" panose="020B0604020202020204" pitchFamily="34" charset="0"/>
                    <a:cs typeface="Arial" panose="020B0604020202020204" pitchFamily="34" charset="0"/>
                  </a:rPr>
                  <a:t> between 0 and 1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5E02BF-17CD-704D-6173-42DA54084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825" y="5150734"/>
                <a:ext cx="3084883" cy="369332"/>
              </a:xfrm>
              <a:prstGeom prst="rect">
                <a:avLst/>
              </a:prstGeom>
              <a:blipFill>
                <a:blip r:embed="rId5"/>
                <a:stretch>
                  <a:fillRect l="-1639" t="-10000" r="-410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CFA010-20FC-AB9E-F422-30C37DB1ABF6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7566910" y="3518044"/>
            <a:ext cx="621546" cy="287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3E20E4-8467-298F-E08A-17A78D9E9A45}"/>
              </a:ext>
            </a:extLst>
          </p:cNvPr>
          <p:cNvSpPr txBox="1"/>
          <p:nvPr/>
        </p:nvSpPr>
        <p:spPr>
          <a:xfrm>
            <a:off x="5446617" y="4493378"/>
            <a:ext cx="75567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5400"/>
              <a:t>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A14AE1-6FD5-7722-6EC1-2C8069F1DCBE}"/>
              </a:ext>
            </a:extLst>
          </p:cNvPr>
          <p:cNvCxnSpPr>
            <a:cxnSpLocks/>
          </p:cNvCxnSpPr>
          <p:nvPr/>
        </p:nvCxnSpPr>
        <p:spPr>
          <a:xfrm flipV="1">
            <a:off x="3989579" y="4082585"/>
            <a:ext cx="741243" cy="21540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B80A30-A513-49F5-95E9-DF9EB5E61B68}"/>
              </a:ext>
            </a:extLst>
          </p:cNvPr>
          <p:cNvCxnSpPr>
            <a:cxnSpLocks/>
          </p:cNvCxnSpPr>
          <p:nvPr/>
        </p:nvCxnSpPr>
        <p:spPr>
          <a:xfrm flipV="1">
            <a:off x="4524683" y="3806006"/>
            <a:ext cx="847121" cy="2420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18930-3901-D105-85A7-ECCEA30A4B9B}"/>
              </a:ext>
            </a:extLst>
          </p:cNvPr>
          <p:cNvCxnSpPr>
            <a:cxnSpLocks/>
          </p:cNvCxnSpPr>
          <p:nvPr/>
        </p:nvCxnSpPr>
        <p:spPr>
          <a:xfrm flipV="1">
            <a:off x="5086139" y="3684771"/>
            <a:ext cx="876935" cy="253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BAA7AA-4B42-EF57-3B9F-17A72D37A682}"/>
              </a:ext>
            </a:extLst>
          </p:cNvPr>
          <p:cNvCxnSpPr>
            <a:cxnSpLocks/>
          </p:cNvCxnSpPr>
          <p:nvPr/>
        </p:nvCxnSpPr>
        <p:spPr>
          <a:xfrm flipV="1">
            <a:off x="5647038" y="3623051"/>
            <a:ext cx="909767" cy="2655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C1A59A-86D3-9A5A-0BD9-993103D4E8D9}"/>
              </a:ext>
            </a:extLst>
          </p:cNvPr>
          <p:cNvCxnSpPr>
            <a:cxnSpLocks/>
          </p:cNvCxnSpPr>
          <p:nvPr/>
        </p:nvCxnSpPr>
        <p:spPr>
          <a:xfrm flipV="1">
            <a:off x="6228927" y="3595435"/>
            <a:ext cx="917434" cy="2628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A3DB6-68A5-3BBE-DB22-A701BFDB28EE}"/>
              </a:ext>
            </a:extLst>
          </p:cNvPr>
          <p:cNvCxnSpPr>
            <a:cxnSpLocks/>
          </p:cNvCxnSpPr>
          <p:nvPr/>
        </p:nvCxnSpPr>
        <p:spPr>
          <a:xfrm flipV="1">
            <a:off x="6797364" y="4296458"/>
            <a:ext cx="679551" cy="1961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636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489BB-B0D2-490F-4F99-8B71F7871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89" y="244301"/>
            <a:ext cx="10515600" cy="1279699"/>
          </a:xfrm>
        </p:spPr>
        <p:txBody>
          <a:bodyPr>
            <a:noAutofit/>
          </a:bodyPr>
          <a:lstStyle/>
          <a:p>
            <a:r>
              <a:rPr lang="en-CH" sz="3600" dirty="0"/>
              <a:t>ROC Curve (V) – AUC (Area Under the Curve) – Probability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35A60-E415-4978-3705-8EB62F07FE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89" y="2787370"/>
            <a:ext cx="10515600" cy="199208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dirty="0"/>
              <a:t>The AUC is the probability that given one randomly selected input in class 1 (positives) and one randomly selected negative input in class 0 (negatives), the model (the classifier) will be able to tell which is which.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813636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2490-0730-07C3-8EEF-109291308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Metrics – some examples: the MSE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FBF90-1159-504C-6D98-909D74A231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One of the most known metric is the Mean Squared Error (MSE).</a:t>
                </a:r>
              </a:p>
              <a:p>
                <a:r>
                  <a:rPr lang="en-CH" dirty="0"/>
                  <a:t>In general is used when </a:t>
                </a:r>
                <a:r>
                  <a:rPr lang="en-CH" i="1" dirty="0"/>
                  <a:t>comparing</a:t>
                </a:r>
                <a:r>
                  <a:rPr lang="en-CH" b="1" i="1" dirty="0"/>
                  <a:t> </a:t>
                </a:r>
                <a:r>
                  <a:rPr lang="en-CH" dirty="0"/>
                  <a:t>a set of predictions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H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CH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with a set of expected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de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H" dirty="0"/>
                  <a:t> and is given by (</a:t>
                </a:r>
                <a14:m>
                  <m:oMath xmlns:m="http://schemas.openxmlformats.org/officeDocument/2006/math">
                    <m:r>
                      <a:rPr lang="de-CH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H" dirty="0"/>
                  <a:t> is the total number of observations)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FBF90-1159-504C-6D98-909D74A231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56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B584FDA-CAA4-F724-C7EF-011D00250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7231" y="4527675"/>
            <a:ext cx="3115398" cy="102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871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567" y="377238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 dirty="0"/>
              <a:t>Metrics -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188972"/>
              </p:ext>
            </p:extLst>
          </p:nvPr>
        </p:nvGraphicFramePr>
        <p:xfrm>
          <a:off x="827567" y="2080806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27566" y="6123546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67816" y="1149848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16958" y="1149848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70644" y="-693120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395480" y="-934741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5879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1312752" y="5868365"/>
            <a:ext cx="2299581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4391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BCB4-2998-8E4D-96EC-830CBA280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284" y="219721"/>
            <a:ext cx="10515600" cy="1325563"/>
          </a:xfrm>
        </p:spPr>
        <p:txBody>
          <a:bodyPr/>
          <a:lstStyle/>
          <a:p>
            <a:r>
              <a:rPr lang="en-CH"/>
              <a:t>Confusion Matrix (binary classification)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3C2C12-94A9-E440-A275-E6ADF12297A0}"/>
              </a:ext>
            </a:extLst>
          </p:cNvPr>
          <p:cNvSpPr/>
          <p:nvPr/>
        </p:nvSpPr>
        <p:spPr>
          <a:xfrm>
            <a:off x="2420903" y="1786809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0 and that have a true class of 0
(TRUE POSITIVES, TP)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6BEDD6-3BCB-4440-ACB2-A6E9AABDAC09}"/>
              </a:ext>
            </a:extLst>
          </p:cNvPr>
          <p:cNvSpPr/>
          <p:nvPr/>
        </p:nvSpPr>
        <p:spPr>
          <a:xfrm>
            <a:off x="5227899" y="1786808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1 and that have a true class of 0
(FALSE NEGATIVES, FN)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966B3F-D6F7-FD4B-BFFC-A09607C8D02D}"/>
              </a:ext>
            </a:extLst>
          </p:cNvPr>
          <p:cNvSpPr/>
          <p:nvPr/>
        </p:nvSpPr>
        <p:spPr>
          <a:xfrm>
            <a:off x="2420903" y="3753831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0 and that have a true class of 1
(FALSE POSITIVES, FP)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en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780553-FD07-9642-B919-CD800EABBBB2}"/>
              </a:ext>
            </a:extLst>
          </p:cNvPr>
          <p:cNvSpPr/>
          <p:nvPr/>
        </p:nvSpPr>
        <p:spPr>
          <a:xfrm>
            <a:off x="5227899" y="3753830"/>
            <a:ext cx="2806996" cy="19670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Number of inputs classified as 1 and that have a true class of 1
(TRUE NEGATIVES, TN)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DE0AF-9873-7C41-8C27-52CA3C432FC9}"/>
              </a:ext>
            </a:extLst>
          </p:cNvPr>
          <p:cNvSpPr txBox="1"/>
          <p:nvPr/>
        </p:nvSpPr>
        <p:spPr>
          <a:xfrm>
            <a:off x="758680" y="2585653"/>
            <a:ext cx="13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True Label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ACE0C3-D2A4-3145-B331-E157B57769C9}"/>
              </a:ext>
            </a:extLst>
          </p:cNvPr>
          <p:cNvSpPr txBox="1"/>
          <p:nvPr/>
        </p:nvSpPr>
        <p:spPr>
          <a:xfrm>
            <a:off x="2879655" y="5853394"/>
            <a:ext cx="188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Predicted Label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0D819-4EC7-644D-A001-DB2F4CBF6365}"/>
              </a:ext>
            </a:extLst>
          </p:cNvPr>
          <p:cNvSpPr txBox="1"/>
          <p:nvPr/>
        </p:nvSpPr>
        <p:spPr>
          <a:xfrm>
            <a:off x="5686653" y="5853394"/>
            <a:ext cx="1889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Predicted Label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88D1E-E945-9B4A-A5AD-FAEE2CD84C4B}"/>
              </a:ext>
            </a:extLst>
          </p:cNvPr>
          <p:cNvSpPr txBox="1"/>
          <p:nvPr/>
        </p:nvSpPr>
        <p:spPr>
          <a:xfrm>
            <a:off x="758680" y="4552675"/>
            <a:ext cx="1384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Franklin Gothic Book" panose="020B0503020102020204" pitchFamily="34" charset="0"/>
              </a:rPr>
              <a:t>True Label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292A51-FE2E-0347-AE8B-904CD442CD30}"/>
              </a:ext>
            </a:extLst>
          </p:cNvPr>
          <p:cNvSpPr txBox="1"/>
          <p:nvPr/>
        </p:nvSpPr>
        <p:spPr>
          <a:xfrm>
            <a:off x="8277826" y="1929901"/>
            <a:ext cx="39141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u="sng">
                <a:latin typeface="Franklin Gothic Book" panose="020B0503020102020204" pitchFamily="34" charset="0"/>
              </a:rPr>
              <a:t>In the case of the perfect classifier:</a:t>
            </a:r>
          </a:p>
          <a:p>
            <a:r>
              <a:rPr lang="en-GB">
                <a:latin typeface="Franklin Gothic Book" panose="020B0503020102020204" pitchFamily="34" charset="0"/>
              </a:rPr>
              <a:t>FN = 0 and FP = 0 </a:t>
            </a:r>
            <a:endParaRPr lang="en-CH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C318B0-C1F2-6248-B8BF-0D152B08E364}"/>
              </a:ext>
            </a:extLst>
          </p:cNvPr>
          <p:cNvCxnSpPr/>
          <p:nvPr/>
        </p:nvCxnSpPr>
        <p:spPr>
          <a:xfrm flipH="1">
            <a:off x="7720314" y="2576232"/>
            <a:ext cx="983848" cy="378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C160ED-9E12-ED44-A9B3-6FE034F0D963}"/>
              </a:ext>
            </a:extLst>
          </p:cNvPr>
          <p:cNvCxnSpPr>
            <a:cxnSpLocks/>
          </p:cNvCxnSpPr>
          <p:nvPr/>
        </p:nvCxnSpPr>
        <p:spPr>
          <a:xfrm flipH="1">
            <a:off x="4984968" y="2576231"/>
            <a:ext cx="4786129" cy="1967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8409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589"/>
    </mc:Choice>
    <mc:Fallback xmlns="">
      <p:transition spd="slow" advTm="18058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200" y="2623650"/>
            <a:ext cx="1340250" cy="9253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932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62BF1FF-FB4B-C14B-8769-9C324DB6E1A2}"/>
              </a:ext>
            </a:extLst>
          </p:cNvPr>
          <p:cNvSpPr/>
          <p:nvPr/>
        </p:nvSpPr>
        <p:spPr>
          <a:xfrm>
            <a:off x="5670698" y="4456735"/>
            <a:ext cx="4274288" cy="14762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47094-E5BC-7947-A908-0993CB358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392" y="199911"/>
            <a:ext cx="10515600" cy="811545"/>
          </a:xfrm>
        </p:spPr>
        <p:txBody>
          <a:bodyPr/>
          <a:lstStyle/>
          <a:p>
            <a:r>
              <a:rPr lang="en-CH"/>
              <a:t>Sensitivity und Specificity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/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3F8621F-465C-6742-BDA3-6C7964442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1464425"/>
                <a:ext cx="1517338" cy="523157"/>
              </a:xfrm>
              <a:prstGeom prst="rect">
                <a:avLst/>
              </a:prstGeom>
              <a:blipFill>
                <a:blip r:embed="rId3"/>
                <a:stretch>
                  <a:fillRect l="-3333" t="-2381" r="-3333" b="-1190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F1DB218-E381-DD42-94AE-0C923DF34448}"/>
              </a:ext>
            </a:extLst>
          </p:cNvPr>
          <p:cNvSpPr txBox="1"/>
          <p:nvPr/>
        </p:nvSpPr>
        <p:spPr>
          <a:xfrm>
            <a:off x="5415490" y="1402837"/>
            <a:ext cx="6115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0 were correctly identified? 
"How many sick among all the sick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6802F-EDDF-674F-9DE7-FDFAB84DDE54}"/>
              </a:ext>
            </a:extLst>
          </p:cNvPr>
          <p:cNvSpPr txBox="1"/>
          <p:nvPr/>
        </p:nvSpPr>
        <p:spPr>
          <a:xfrm>
            <a:off x="823997" y="1356070"/>
            <a:ext cx="19808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Sensitivity</a:t>
            </a:r>
            <a:r>
              <a:rPr lang="en-GB">
                <a:latin typeface="Franklin Gothic Book" panose="020B0503020102020204" pitchFamily="34" charset="0"/>
              </a:rPr>
              <a:t> / Recall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Positive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457F70-4964-3D42-9731-810C264F38C0}"/>
              </a:ext>
            </a:extLst>
          </p:cNvPr>
          <p:cNvCxnSpPr/>
          <p:nvPr/>
        </p:nvCxnSpPr>
        <p:spPr>
          <a:xfrm>
            <a:off x="3168503" y="1336945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/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de-DE" b="0" i="1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E9DEDC-31B2-FF4C-8971-2F99610C8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727" y="2384351"/>
                <a:ext cx="1568635" cy="523157"/>
              </a:xfrm>
              <a:prstGeom prst="rect">
                <a:avLst/>
              </a:prstGeom>
              <a:blipFill>
                <a:blip r:embed="rId4"/>
                <a:stretch>
                  <a:fillRect l="-2419" t="-2381" r="-1613" b="-142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9FAE1EF-5662-524F-A23F-064AD1668773}"/>
              </a:ext>
            </a:extLst>
          </p:cNvPr>
          <p:cNvSpPr txBox="1"/>
          <p:nvPr/>
        </p:nvSpPr>
        <p:spPr>
          <a:xfrm>
            <a:off x="5415490" y="2322763"/>
            <a:ext cx="65132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>
                <a:latin typeface="Franklin Gothic Book" panose="020B0503020102020204" pitchFamily="34" charset="0"/>
              </a:rPr>
              <a:t>How many of the cases in Class 1 were correctly identified? </a:t>
            </a:r>
          </a:p>
          <a:p>
            <a:r>
              <a:rPr lang="en-GB">
                <a:latin typeface="Franklin Gothic Book" panose="020B0503020102020204" pitchFamily="34" charset="0"/>
              </a:rPr>
              <a:t>"How many healthy people among all healthy people have I identified?”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FD0F99-C30F-6744-BB45-10454B828AA6}"/>
              </a:ext>
            </a:extLst>
          </p:cNvPr>
          <p:cNvSpPr txBox="1"/>
          <p:nvPr/>
        </p:nvSpPr>
        <p:spPr>
          <a:xfrm>
            <a:off x="459602" y="2275996"/>
            <a:ext cx="234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>
                <a:latin typeface="Franklin Gothic Book" panose="020B0503020102020204" pitchFamily="34" charset="0"/>
              </a:rPr>
              <a:t>Specificity</a:t>
            </a:r>
            <a:r>
              <a:rPr lang="en-GB">
                <a:latin typeface="Franklin Gothic Book" panose="020B0503020102020204" pitchFamily="34" charset="0"/>
              </a:rPr>
              <a:t> / selectivity</a:t>
            </a:r>
          </a:p>
          <a:p>
            <a:pPr algn="r"/>
            <a:r>
              <a:rPr lang="en-GB">
                <a:latin typeface="Franklin Gothic Book" panose="020B0503020102020204" pitchFamily="34" charset="0"/>
              </a:rPr>
              <a:t>True Negative Rate</a:t>
            </a:r>
            <a:endParaRPr lang="en-CH">
              <a:latin typeface="Franklin Gothic Book" panose="020B05030201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A04F0C-FBC9-CA4E-86A2-9CCD1822482D}"/>
              </a:ext>
            </a:extLst>
          </p:cNvPr>
          <p:cNvCxnSpPr/>
          <p:nvPr/>
        </p:nvCxnSpPr>
        <p:spPr>
          <a:xfrm>
            <a:off x="3168503" y="2256871"/>
            <a:ext cx="0" cy="7122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66EA1F5-4125-E449-A618-A8E6CE451152}"/>
              </a:ext>
            </a:extLst>
          </p:cNvPr>
          <p:cNvSpPr/>
          <p:nvPr/>
        </p:nvSpPr>
        <p:spPr>
          <a:xfrm>
            <a:off x="1231173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  <a:latin typeface="Franklin Gothic Book" panose="020B0503020102020204" pitchFamily="34" charset="0"/>
              </a:rPr>
              <a:t>TP</a:t>
            </a:r>
            <a:endParaRPr lang="en-CH">
              <a:solidFill>
                <a:schemeClr val="tx1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EF76F1-ABF0-AF4A-9C92-3EB75D69B55A}"/>
              </a:ext>
            </a:extLst>
          </p:cNvPr>
          <p:cNvSpPr/>
          <p:nvPr/>
        </p:nvSpPr>
        <p:spPr>
          <a:xfrm>
            <a:off x="2153505" y="4133571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FN</a:t>
            </a:r>
            <a:endParaRPr lang="en-C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40DE8F-157D-1548-8E3B-1682345A5E4C}"/>
              </a:ext>
            </a:extLst>
          </p:cNvPr>
          <p:cNvSpPr/>
          <p:nvPr/>
        </p:nvSpPr>
        <p:spPr>
          <a:xfrm>
            <a:off x="1231173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FP</a:t>
            </a:r>
            <a:endParaRPr lang="en-CH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F9961D-4C7F-FB4D-9DF5-6B2414749F1D}"/>
              </a:ext>
            </a:extLst>
          </p:cNvPr>
          <p:cNvSpPr/>
          <p:nvPr/>
        </p:nvSpPr>
        <p:spPr>
          <a:xfrm>
            <a:off x="2153505" y="4791918"/>
            <a:ext cx="922332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>
                <a:solidFill>
                  <a:schemeClr val="tx1"/>
                </a:solidFill>
                <a:latin typeface="Franklin Gothic Book" panose="020B0503020102020204" pitchFamily="34" charset="0"/>
              </a:rPr>
              <a:t>TN</a:t>
            </a:r>
            <a:endParaRPr lang="en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CEC9B-814E-9440-8745-700608348EEA}"/>
              </a:ext>
            </a:extLst>
          </p:cNvPr>
          <p:cNvSpPr txBox="1"/>
          <p:nvPr/>
        </p:nvSpPr>
        <p:spPr>
          <a:xfrm>
            <a:off x="1216996" y="3519575"/>
            <a:ext cx="182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Confusion Matrix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490B13-AD34-764B-99CB-7E92285AC4BD}"/>
              </a:ext>
            </a:extLst>
          </p:cNvPr>
          <p:cNvSpPr txBox="1"/>
          <p:nvPr/>
        </p:nvSpPr>
        <p:spPr>
          <a:xfrm>
            <a:off x="1304939" y="5438249"/>
            <a:ext cx="169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Predicted Label</a:t>
            </a:r>
            <a:endParaRPr lang="en-CH">
              <a:latin typeface="Franklin Gothic Book" panose="020B05030201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1B0A71-515F-0646-8479-DD140725B96B}"/>
              </a:ext>
            </a:extLst>
          </p:cNvPr>
          <p:cNvSpPr txBox="1"/>
          <p:nvPr/>
        </p:nvSpPr>
        <p:spPr>
          <a:xfrm rot="16200000">
            <a:off x="374018" y="4595235"/>
            <a:ext cx="1191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>
                <a:latin typeface="Franklin Gothic Book" panose="020B0503020102020204" pitchFamily="34" charset="0"/>
              </a:rPr>
              <a:t>True Label</a:t>
            </a:r>
            <a:endParaRPr lang="en-CH">
              <a:latin typeface="Franklin Gothic Book" panose="020B0503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/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𝑇𝑃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𝐹𝑁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5451D4-3109-734F-9E8A-94D960F61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318236"/>
                <a:ext cx="1379480" cy="276999"/>
              </a:xfrm>
              <a:prstGeom prst="rect">
                <a:avLst/>
              </a:prstGeom>
              <a:blipFill>
                <a:blip r:embed="rId5"/>
                <a:stretch>
                  <a:fillRect l="-3636" r="-2727" b="-869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/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𝑇𝑁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b="0" i="1">
                          <a:latin typeface="Cambria Math" panose="02040503050406030204" pitchFamily="18" charset="0"/>
                        </a:rPr>
                        <m:t>𝐹𝑃</m:t>
                      </m:r>
                    </m:oMath>
                  </m:oMathPara>
                </a14:m>
                <a:endParaRPr lang="en-CH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0C461D-A2C6-034A-A414-404E406EA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8429" y="4917203"/>
                <a:ext cx="1405128" cy="276999"/>
              </a:xfrm>
              <a:prstGeom prst="rect">
                <a:avLst/>
              </a:prstGeom>
              <a:blipFill>
                <a:blip r:embed="rId6"/>
                <a:stretch>
                  <a:fillRect l="-3571" r="-2679" b="-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8A2DB4-D047-084A-AF9E-6597B9367BBE}"/>
                  </a:ext>
                </a:extLst>
              </p:cNvPr>
              <p:cNvSpPr txBox="1"/>
              <p:nvPr/>
            </p:nvSpPr>
            <p:spPr>
              <a:xfrm>
                <a:off x="5765248" y="3764238"/>
                <a:ext cx="503274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u="sng">
                    <a:latin typeface="Franklin Gothic Book" panose="020B0503020102020204" pitchFamily="34" charset="0"/>
                  </a:rPr>
                  <a:t>PAY ATTENTION</a:t>
                </a:r>
                <a:r>
                  <a:rPr lang="en-CH">
                    <a:latin typeface="Franklin Gothic Book" panose="020B0503020102020204" pitchFamily="34" charset="0"/>
                  </a:rPr>
                  <a:t>: Sensitivity + Specificity </a:t>
                </a:r>
                <a14:m>
                  <m:oMath xmlns:m="http://schemas.openxmlformats.org/officeDocument/2006/math">
                    <m:r>
                      <a:rPr lang="en-CH" i="1">
                        <a:highlight>
                          <a:srgbClr val="FF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de-DE" b="0">
                  <a:latin typeface="Franklin Gothic Book" panose="020B0503020102020204" pitchFamily="34" charset="0"/>
                  <a:ea typeface="Cambria Math" panose="02040503050406030204" pitchFamily="18" charset="0"/>
                </a:endParaRPr>
              </a:p>
              <a:p>
                <a:endParaRPr lang="en-CH">
                  <a:latin typeface="Franklin Gothic Book" panose="020B0503020102020204" pitchFamily="34" charset="0"/>
                </a:endParaRPr>
              </a:p>
              <a:p>
                <a:endParaRPr lang="en-CH">
                  <a:latin typeface="Franklin Gothic Book" panose="020B0503020102020204" pitchFamily="34" charset="0"/>
                </a:endParaRPr>
              </a:p>
              <a:p>
                <a:r>
                  <a:rPr lang="en-GB" b="1" u="sng">
                    <a:latin typeface="Franklin Gothic Book" panose="020B0503020102020204" pitchFamily="34" charset="0"/>
                  </a:rPr>
                  <a:t>In the case of the perfect classifier:</a:t>
                </a:r>
              </a:p>
              <a:p>
                <a:r>
                  <a:rPr lang="en-GB">
                    <a:latin typeface="Franklin Gothic Book" panose="020B0503020102020204" pitchFamily="34" charset="0"/>
                  </a:rPr>
                  <a:t>FN = 0 und FP = 0 </a:t>
                </a:r>
                <a:r>
                  <a:rPr lang="en-GB">
                    <a:latin typeface="Franklin Gothic Book" panose="020B0503020102020204" pitchFamily="34" charset="0"/>
                    <a:sym typeface="Wingdings" pitchFamily="2" charset="2"/>
                  </a:rPr>
                  <a:t> P = TP und TN = N</a:t>
                </a:r>
              </a:p>
              <a:p>
                <a:endParaRPr lang="en-CH">
                  <a:latin typeface="Franklin Gothic Book" panose="020B0503020102020204" pitchFamily="34" charset="0"/>
                  <a:sym typeface="Wingdings" pitchFamily="2" charset="2"/>
                </a:endParaRPr>
              </a:p>
              <a:p>
                <a:r>
                  <a:rPr lang="en-GB" b="1">
                    <a:latin typeface="Franklin Gothic Book" panose="020B0503020102020204" pitchFamily="34" charset="0"/>
                    <a:sym typeface="Wingdings" pitchFamily="2" charset="2"/>
                  </a:rPr>
                  <a:t>Sensitivity = 1 </a:t>
                </a:r>
                <a:r>
                  <a:rPr lang="en-GB">
                    <a:latin typeface="Franklin Gothic Book" panose="020B0503020102020204" pitchFamily="34" charset="0"/>
                    <a:sym typeface="Wingdings" pitchFamily="2" charset="2"/>
                  </a:rPr>
                  <a:t>AND </a:t>
                </a:r>
                <a:r>
                  <a:rPr lang="en-GB" b="1">
                    <a:latin typeface="Franklin Gothic Book" panose="020B0503020102020204" pitchFamily="34" charset="0"/>
                    <a:sym typeface="Wingdings" pitchFamily="2" charset="2"/>
                  </a:rPr>
                  <a:t>Specificity = 1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B8A2DB4-D047-084A-AF9E-6597B9367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5248" y="3764238"/>
                <a:ext cx="5032744" cy="2031325"/>
              </a:xfrm>
              <a:prstGeom prst="rect">
                <a:avLst/>
              </a:prstGeom>
              <a:blipFill>
                <a:blip r:embed="rId7"/>
                <a:stretch>
                  <a:fillRect l="-1259" t="-1242" b="-372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85526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4599"/>
    </mc:Choice>
    <mc:Fallback xmlns="">
      <p:transition spd="slow" advTm="1145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4" grpId="0"/>
      <p:bldP spid="5" grpId="0"/>
      <p:bldP spid="6" grpId="0"/>
      <p:bldP spid="9" grpId="0"/>
      <p:bldP spid="10" grpId="0"/>
      <p:bldP spid="1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55C0C3-9A52-FA6D-3549-7E417AAA05D0}"/>
              </a:ext>
            </a:extLst>
          </p:cNvPr>
          <p:cNvSpPr/>
          <p:nvPr/>
        </p:nvSpPr>
        <p:spPr>
          <a:xfrm>
            <a:off x="838198" y="3565804"/>
            <a:ext cx="2077017" cy="46299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9A1378C-14D0-6C42-A879-F2F221EA5C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2548806"/>
              </p:ext>
            </p:extLst>
          </p:nvPr>
        </p:nvGraphicFramePr>
        <p:xfrm>
          <a:off x="838200" y="1825625"/>
          <a:ext cx="10515600" cy="3571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243569652"/>
                    </a:ext>
                  </a:extLst>
                </a:gridCol>
                <a:gridCol w="2424414">
                  <a:extLst>
                    <a:ext uri="{9D8B030D-6E8A-4147-A177-3AD203B41FA5}">
                      <a16:colId xmlns:a16="http://schemas.microsoft.com/office/drawing/2014/main" val="1546646484"/>
                    </a:ext>
                  </a:extLst>
                </a:gridCol>
                <a:gridCol w="2833386">
                  <a:extLst>
                    <a:ext uri="{9D8B030D-6E8A-4147-A177-3AD203B41FA5}">
                      <a16:colId xmlns:a16="http://schemas.microsoft.com/office/drawing/2014/main" val="292677089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676612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latin typeface="Franklin Gothic Book" panose="020B0503020102020204" pitchFamily="34" charset="0"/>
                        </a:rPr>
                        <a:t>Discussed Today</a:t>
                      </a:r>
                      <a:endParaRPr lang="en-CH" dirty="0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84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>
                        <a:latin typeface="Wingdings" pitchFamily="2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1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Specificity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Accuracy pro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5561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Sensitivity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7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 dirty="0">
                          <a:latin typeface="Franklin Gothic Book" panose="020B0503020102020204" pitchFamily="34" charset="0"/>
                        </a:rPr>
                        <a:t>Balanced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7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F1 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 sz="2400">
                          <a:latin typeface="Wingdings" pitchFamily="2" charset="2"/>
                        </a:rPr>
                        <a:t>ü</a:t>
                      </a:r>
                      <a:endParaRPr lang="en-CH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141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H">
                          <a:latin typeface="Franklin Gothic Book" panose="020B0503020102020204" pitchFamily="34" charset="0"/>
                        </a:rPr>
                        <a:t>Area Under The Curve (AUC / Receiving Operating Curve)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CH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Wingdings" pitchFamily="2" charset="2"/>
                          <a:ea typeface="+mn-ea"/>
                          <a:cs typeface="+mn-cs"/>
                        </a:rPr>
                        <a:t>ü</a:t>
                      </a:r>
                      <a:endParaRPr kumimoji="0" lang="en-CH" sz="24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>
                        <a:latin typeface="Franklin Gothic Book" panose="020B0503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51138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F4E9BC2-F659-3642-870D-03C6BE22B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057"/>
            <a:ext cx="10515600" cy="641872"/>
          </a:xfrm>
        </p:spPr>
        <p:txBody>
          <a:bodyPr>
            <a:normAutofit fontScale="90000"/>
          </a:bodyPr>
          <a:lstStyle/>
          <a:p>
            <a:r>
              <a:rPr lang="en-CH"/>
              <a:t>Metrics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DEC118-EFEA-A841-937A-E81D9DE3CB4C}"/>
              </a:ext>
            </a:extLst>
          </p:cNvPr>
          <p:cNvSpPr txBox="1"/>
          <p:nvPr/>
        </p:nvSpPr>
        <p:spPr>
          <a:xfrm>
            <a:off x="838199" y="5868365"/>
            <a:ext cx="10690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>
                <a:latin typeface="Wingdings" pitchFamily="2" charset="2"/>
              </a:rPr>
              <a:t>ü </a:t>
            </a:r>
            <a:r>
              <a:rPr lang="en-CH" sz="2400">
                <a:latin typeface="Franklin Gothic Book" panose="020B0503020102020204" pitchFamily="34" charset="0"/>
              </a:rPr>
              <a:t>Confusion Matrix </a:t>
            </a:r>
            <a:r>
              <a:rPr lang="en-CH" sz="2400">
                <a:latin typeface="Franklin Gothic Book" panose="020B0503020102020204" pitchFamily="34" charset="0"/>
                <a:sym typeface="Wingdings" pitchFamily="2" charset="2"/>
              </a:rPr>
              <a:t> </a:t>
            </a:r>
            <a:r>
              <a:rPr lang="en-GB" sz="2400">
                <a:latin typeface="Franklin Gothic Book" panose="020B0503020102020204" pitchFamily="34" charset="0"/>
              </a:rPr>
              <a:t>Not really a metric (it contains multiple numbers)</a:t>
            </a:r>
            <a:endParaRPr lang="en-CH" sz="2400">
              <a:latin typeface="Franklin Gothic Book" panose="020B05030201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911A68-9039-9747-9088-1C3CCC964114}"/>
              </a:ext>
            </a:extLst>
          </p:cNvPr>
          <p:cNvSpPr txBox="1"/>
          <p:nvPr/>
        </p:nvSpPr>
        <p:spPr>
          <a:xfrm>
            <a:off x="2178449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Binary Classification</a:t>
            </a:r>
            <a:endParaRPr lang="en-CH" sz="20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874725-0BFF-3A45-94DA-E04D24EF96ED}"/>
              </a:ext>
            </a:extLst>
          </p:cNvPr>
          <p:cNvSpPr txBox="1"/>
          <p:nvPr/>
        </p:nvSpPr>
        <p:spPr>
          <a:xfrm>
            <a:off x="7127591" y="894667"/>
            <a:ext cx="31888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>
                <a:latin typeface="Franklin Gothic Book" panose="020B0503020102020204" pitchFamily="34" charset="0"/>
              </a:rPr>
              <a:t>Multi-class Classification</a:t>
            </a:r>
            <a:endParaRPr lang="en-CH" sz="2000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12A2700-37A7-3446-8052-22DEFA860BF3}"/>
              </a:ext>
            </a:extLst>
          </p:cNvPr>
          <p:cNvSpPr/>
          <p:nvPr/>
        </p:nvSpPr>
        <p:spPr>
          <a:xfrm rot="5400000">
            <a:off x="3081277" y="-948301"/>
            <a:ext cx="462988" cy="4949142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B745382-6067-9342-A739-A1545ECDD5B7}"/>
              </a:ext>
            </a:extLst>
          </p:cNvPr>
          <p:cNvSpPr/>
          <p:nvPr/>
        </p:nvSpPr>
        <p:spPr>
          <a:xfrm rot="5400000">
            <a:off x="8406113" y="-1189922"/>
            <a:ext cx="462988" cy="5432385"/>
          </a:xfrm>
          <a:prstGeom prst="leftBrace">
            <a:avLst>
              <a:gd name="adj1" fmla="val 35833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51087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46"/>
    </mc:Choice>
    <mc:Fallback xmlns="">
      <p:transition spd="slow" advTm="60246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|24.8|45.3|17.1|19|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38.2|30.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0.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1433</Words>
  <Application>Microsoft Macintosh PowerPoint</Application>
  <PresentationFormat>Widescreen</PresentationFormat>
  <Paragraphs>287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Cambria Math</vt:lpstr>
      <vt:lpstr>Franklin Gothic Book</vt:lpstr>
      <vt:lpstr>Wingdings</vt:lpstr>
      <vt:lpstr>Office Theme</vt:lpstr>
      <vt:lpstr>Machine Learning Metrics</vt:lpstr>
      <vt:lpstr>What is a metric (intuitive definition)</vt:lpstr>
      <vt:lpstr>Metrics – some examples: the MSE</vt:lpstr>
      <vt:lpstr>Metrics - Overview</vt:lpstr>
      <vt:lpstr>Metrics - Overview</vt:lpstr>
      <vt:lpstr>Confusion Matrix (binary classification)</vt:lpstr>
      <vt:lpstr>Metrics - Overview</vt:lpstr>
      <vt:lpstr>Sensitivity und Specificity</vt:lpstr>
      <vt:lpstr>Metrics - Overview</vt:lpstr>
      <vt:lpstr>Balanced Accuracy</vt:lpstr>
      <vt:lpstr>Metrics - Overview</vt:lpstr>
      <vt:lpstr>F1 Score</vt:lpstr>
      <vt:lpstr>F_β Metric</vt:lpstr>
      <vt:lpstr>Summary</vt:lpstr>
      <vt:lpstr>Summary – confusion matrix</vt:lpstr>
      <vt:lpstr>Metrics - Overview</vt:lpstr>
      <vt:lpstr>Receiving Operating Curve (ROC)</vt:lpstr>
      <vt:lpstr>ROC Curve (I) - Derivation</vt:lpstr>
      <vt:lpstr>ROC Curve (II)</vt:lpstr>
      <vt:lpstr>ROC Curve (III) - Derivation</vt:lpstr>
      <vt:lpstr>ROC Curve (IV) – AUC (Area Under the Curve)</vt:lpstr>
      <vt:lpstr>ROC Curve (V) – AUC (Area Under the Curve) – Probability Interpretation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Michelucci Umberto HSLU I</dc:creator>
  <cp:lastModifiedBy>Michelucci Umberto HSLU I</cp:lastModifiedBy>
  <cp:revision>37</cp:revision>
  <dcterms:created xsi:type="dcterms:W3CDTF">2024-01-03T20:43:12Z</dcterms:created>
  <dcterms:modified xsi:type="dcterms:W3CDTF">2025-06-05T14:08:03Z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2024-01-03T20:43:28Z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ed524c47-d9e0-44ba-a7fb-a95b3a254e15</vt:lpwstr>
  </property>
  <property fmtid="{D5CDD505-2E9C-101B-9397-08002B2CF9AE}" pid="8" name="MSIP_Label_e8b0afbd-3cf7-4707-aee4-8dc9d855de29_ContentBits">
    <vt:lpwstr>0</vt:lpwstr>
  </property>
</Properties>
</file>