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8BE6-8C0D-2940-9039-4B35F6CC639B}" type="datetimeFigureOut">
              <a:t>05.06.2025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7001-F803-004C-BDB8-67974DC3BBE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4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97001-F803-004C-BDB8-67974DC3BBEE}" type="slidenum"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6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70A8-0971-C342-ADDF-B05B86F5D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351C-827A-1C49-8FE2-3F8B4DD9C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A550-22E3-984F-9E27-9DAFD896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0313-BFE0-3A4D-A376-5F6BA46D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78F1-E2BE-A74E-99C2-20B3516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900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5B4A-E674-C141-AF0A-B21070B6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81D-74A7-3B4A-A9A1-375D0B9A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3312-92D9-0F49-BB42-640B3522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CBB8-D0D5-1947-8771-53AD284F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1207-71F7-3E41-8E95-BB3B1396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47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D2600-D1FE-9F44-A3A6-0BB07EFA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7298-9E64-9D48-A5C9-26F7A58DC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3B39-7489-DC4C-883F-C78DE485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0AF4-43BF-C943-A7C6-E729411C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A2DC-ECC3-B048-AD81-9E58E202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03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F888-3BFC-5B48-92FA-4B148DA2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8D99-05DE-6348-B8F5-E2DC0185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0BC6-AA56-B44C-9A64-DFE527F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B61D-2879-7343-A762-4A1A0F2F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E008-0513-D14D-8F99-5C661D22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1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CEF4-354B-8243-8185-789C41F8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620A-80AA-4E40-94A8-0A1AC0FE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6067-768F-0545-993F-EA035EBB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EF99-EB7D-6042-80BD-D92CA1A4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3E8B-E9D1-F74C-905F-F8F0AC00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825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9FE-A32F-3F42-ADBD-F23EA23E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8208-9EF2-3B4C-9496-DC3444E9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D3B06-E1B2-2243-93A1-5B6C19A4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001E6-F664-2648-AD70-4E9752D4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866C-134C-9E4D-8453-6FECF14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F505-C71A-EA4E-8453-A2775B2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869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EB7A-8D9C-1F4F-A546-4A09A710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9B23-D0C6-064E-A2B4-F555EA1A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16685-C13F-D447-92D7-B450A497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8F744-7E35-3B43-AD43-36788B1B6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E652F-6557-6849-BDD4-747616D3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7205B-55ED-A146-BD0D-1A1A2BFB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2E5E-C05E-A44F-B2D9-9CA81623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667E6-ACFD-9644-8B24-2C7BC504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513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831-8AE5-4745-9DE3-B24FF9D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70EBF-7DB5-D940-899B-655E5FD5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DDB01-0A92-BE44-9CF6-6E4B2E8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5F6B7-C8A5-D041-ABA9-C4D84853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828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6947D-AA06-2145-9498-AF4256A6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B8061-104D-4446-B3DE-F5E5795A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525F-3E84-F944-BA78-21C6B61D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89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C2EE-6B35-7C46-8674-2DF5F25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0C8B-C3DA-6D48-930A-A03BFEF8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CB3FF-F7CC-8D4F-8ED5-35C00A6A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62C9-9D91-7146-A1A1-6981BBA9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B746-6C96-4F4F-BC0C-3BEE6E05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85B3-24E2-BA48-B784-CF3EE119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167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513-D143-F546-8B42-9C988128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42516-D603-E749-814A-378590EF3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BE577-AABE-A144-880C-2A3D7359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A4284-4614-8147-91FF-1D7CFA1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7749-A036-E347-BF64-4F4B8D3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78EA-9F57-C044-AEFE-5FD6FD9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A517-F546-3D46-9718-5AE8CE1BDD7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9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61A8-1722-F343-8FF4-33511BDD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A0D1-4CFB-F348-994D-90B154B2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560E-F329-9B45-8CE1-AF62E34D0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5999-FF2A-1744-AFF0-06AED3C7AC83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A223-61AF-8645-ADFF-C490B13B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8EEB-29D6-4C4E-AE98-933965C6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A517-F546-3D46-9718-5AE8CE1BDD76}" type="slidenum">
              <a:t>‹#›</a:t>
            </a:fld>
            <a:endParaRPr lang="en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709FBD-D3C2-77ED-B929-C076A3C95F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47" y="26928"/>
            <a:ext cx="1610105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ELT - AI Lab">
            <a:extLst>
              <a:ext uri="{FF2B5EF4-FFF2-40B4-BE49-F238E27FC236}">
                <a16:creationId xmlns:a16="http://schemas.microsoft.com/office/drawing/2014/main" id="{154A7DCB-C187-CBBB-D4CC-C4BB73690B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9651" cy="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hslu.ch" TargetMode="External"/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ook.manning.com/book/gans-in-action/chapter-8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083E-549E-394C-A5CB-A98665872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8D05-D402-DA44-8EBD-479EA6B92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9614"/>
            <a:ext cx="9144000" cy="2387600"/>
          </a:xfrm>
        </p:spPr>
        <p:txBody>
          <a:bodyPr>
            <a:normAutofit/>
          </a:bodyPr>
          <a:lstStyle/>
          <a:p>
            <a:r>
              <a:rPr lang="en-CH" sz="4800" dirty="0">
                <a:latin typeface="Arial" panose="020B0604020202020204" pitchFamily="34" charset="0"/>
                <a:cs typeface="Arial" panose="020B0604020202020204" pitchFamily="34" charset="0"/>
              </a:rPr>
              <a:t>A gentle Introduction</a:t>
            </a:r>
          </a:p>
          <a:p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latin typeface="Arial" panose="020B0604020202020204" pitchFamily="34" charset="0"/>
              </a:rPr>
              <a:t>Prof. Dr. Umberto Michelucci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Arial" panose="020B0604020202020204" pitchFamily="34" charset="0"/>
                <a:hlinkClick r:id="rId2"/>
              </a:rPr>
              <a:t>umberto.michelucci@toelt.ai</a:t>
            </a:r>
            <a:endParaRPr lang="en-GB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latin typeface="Arial" panose="020B0604020202020204" pitchFamily="34" charset="0"/>
                <a:hlinkClick r:id="rId3"/>
              </a:rPr>
              <a:t>umberto.Michelucci@hslu.ch</a:t>
            </a:r>
            <a:r>
              <a:rPr lang="en-GB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2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A910-3C4F-874D-817D-C0BABAD8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2F993-D613-BF4D-B664-5F7768BE813A}"/>
              </a:ext>
            </a:extLst>
          </p:cNvPr>
          <p:cNvSpPr txBox="1"/>
          <p:nvPr/>
        </p:nvSpPr>
        <p:spPr>
          <a:xfrm>
            <a:off x="980853" y="2614453"/>
            <a:ext cx="102302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u="none" strike="no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Conditional GAN (CGAN) is </a:t>
            </a:r>
            <a:r>
              <a:rPr lang="en-GB" sz="2800" b="1" i="0" u="none" strike="no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GAN variant in which both the Generator and the Discriminator are conditioned on auxiliary data such as a class label during training</a:t>
            </a:r>
            <a:r>
              <a:rPr lang="en-GB" sz="2800" b="0" i="0" u="none" strike="noStrike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CH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D588A-2443-644C-88E9-BEB79A3D8282}"/>
              </a:ext>
            </a:extLst>
          </p:cNvPr>
          <p:cNvSpPr txBox="1"/>
          <p:nvPr/>
        </p:nvSpPr>
        <p:spPr>
          <a:xfrm>
            <a:off x="369480" y="6308209"/>
            <a:ext cx="992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https://livebook.manning.com/book/gans-in-action/chapter-8/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62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12113-60BE-7440-8C9B-005A1512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9" y="1600200"/>
            <a:ext cx="11679702" cy="4686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7290BB-299F-DB4E-B363-1B25D2431D36}"/>
              </a:ext>
            </a:extLst>
          </p:cNvPr>
          <p:cNvSpPr txBox="1">
            <a:spLocks/>
          </p:cNvSpPr>
          <p:nvPr/>
        </p:nvSpPr>
        <p:spPr>
          <a:xfrm>
            <a:off x="256149" y="259210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</a:p>
        </p:txBody>
      </p:sp>
    </p:spTree>
    <p:extLst>
      <p:ext uri="{BB962C8B-B14F-4D97-AF65-F5344CB8AC3E}">
        <p14:creationId xmlns:p14="http://schemas.microsoft.com/office/powerpoint/2010/main" val="251162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D8FA2-B51F-C24F-ACB9-074EA10E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9" y="1243014"/>
            <a:ext cx="9562582" cy="49929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D9728C-96FE-9B47-985B-D09510A91997}"/>
              </a:ext>
            </a:extLst>
          </p:cNvPr>
          <p:cNvSpPr txBox="1">
            <a:spLocks/>
          </p:cNvSpPr>
          <p:nvPr/>
        </p:nvSpPr>
        <p:spPr>
          <a:xfrm>
            <a:off x="256149" y="259210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First Layers of the generator (CGAN)</a:t>
            </a:r>
          </a:p>
        </p:txBody>
      </p:sp>
    </p:spTree>
    <p:extLst>
      <p:ext uri="{BB962C8B-B14F-4D97-AF65-F5344CB8AC3E}">
        <p14:creationId xmlns:p14="http://schemas.microsoft.com/office/powerpoint/2010/main" val="222257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D9728C-96FE-9B47-985B-D09510A91997}"/>
              </a:ext>
            </a:extLst>
          </p:cNvPr>
          <p:cNvSpPr txBox="1">
            <a:spLocks/>
          </p:cNvSpPr>
          <p:nvPr/>
        </p:nvSpPr>
        <p:spPr>
          <a:xfrm>
            <a:off x="256149" y="259210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First Layers of the discriminator (CGAN)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E9DD7-B8F7-5E4F-A7CC-5C4FDF33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195387"/>
            <a:ext cx="8280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rtist female outline">
            <a:extLst>
              <a:ext uri="{FF2B5EF4-FFF2-40B4-BE49-F238E27FC236}">
                <a16:creationId xmlns:a16="http://schemas.microsoft.com/office/drawing/2014/main" id="{E165C72C-7497-C44F-B0A8-7E1BC0C2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2147" y="1906793"/>
            <a:ext cx="914400" cy="914400"/>
          </a:xfrm>
          <a:prstGeom prst="rect">
            <a:avLst/>
          </a:prstGeom>
        </p:spPr>
      </p:pic>
      <p:pic>
        <p:nvPicPr>
          <p:cNvPr id="5" name="Graphic 4" descr="Professor female with solid fill">
            <a:extLst>
              <a:ext uri="{FF2B5EF4-FFF2-40B4-BE49-F238E27FC236}">
                <a16:creationId xmlns:a16="http://schemas.microsoft.com/office/drawing/2014/main" id="{AD541E54-BF60-3C48-AD80-A22613E18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33" y="190679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ACAE2-90F9-2C44-999A-BBAB0E9DCCBC}"/>
              </a:ext>
            </a:extLst>
          </p:cNvPr>
          <p:cNvSpPr txBox="1"/>
          <p:nvPr/>
        </p:nvSpPr>
        <p:spPr>
          <a:xfrm>
            <a:off x="3343836" y="2821193"/>
            <a:ext cx="169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Painter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to learn to paint as Van Gogh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446F8-DA8E-9E42-B867-65E24A115B9A}"/>
              </a:ext>
            </a:extLst>
          </p:cNvPr>
          <p:cNvSpPr txBox="1"/>
          <p:nvPr/>
        </p:nvSpPr>
        <p:spPr>
          <a:xfrm>
            <a:off x="7555454" y="2821193"/>
            <a:ext cx="169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be able to tell real Van Gogh paintings from fakes apart.</a:t>
            </a:r>
          </a:p>
        </p:txBody>
      </p:sp>
    </p:spTree>
    <p:extLst>
      <p:ext uri="{BB962C8B-B14F-4D97-AF65-F5344CB8AC3E}">
        <p14:creationId xmlns:p14="http://schemas.microsoft.com/office/powerpoint/2010/main" val="41477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rtist female outline">
            <a:extLst>
              <a:ext uri="{FF2B5EF4-FFF2-40B4-BE49-F238E27FC236}">
                <a16:creationId xmlns:a16="http://schemas.microsoft.com/office/drawing/2014/main" id="{E165C72C-7497-C44F-B0A8-7E1BC0C2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343" y="3193151"/>
            <a:ext cx="914400" cy="914400"/>
          </a:xfrm>
          <a:prstGeom prst="rect">
            <a:avLst/>
          </a:prstGeom>
        </p:spPr>
      </p:pic>
      <p:pic>
        <p:nvPicPr>
          <p:cNvPr id="5" name="Graphic 4" descr="Professor female with solid fill">
            <a:extLst>
              <a:ext uri="{FF2B5EF4-FFF2-40B4-BE49-F238E27FC236}">
                <a16:creationId xmlns:a16="http://schemas.microsoft.com/office/drawing/2014/main" id="{AD541E54-BF60-3C48-AD80-A22613E18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069" y="893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ACAE2-90F9-2C44-999A-BBAB0E9DCCBC}"/>
              </a:ext>
            </a:extLst>
          </p:cNvPr>
          <p:cNvSpPr txBox="1"/>
          <p:nvPr/>
        </p:nvSpPr>
        <p:spPr>
          <a:xfrm>
            <a:off x="805032" y="4107551"/>
            <a:ext cx="169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Painter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to learn to paint as Van Gogh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446F8-DA8E-9E42-B867-65E24A115B9A}"/>
              </a:ext>
            </a:extLst>
          </p:cNvPr>
          <p:cNvSpPr txBox="1"/>
          <p:nvPr/>
        </p:nvSpPr>
        <p:spPr>
          <a:xfrm>
            <a:off x="9222890" y="1808157"/>
            <a:ext cx="169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be able to tell real Van Gogh paintings from fakes apart.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6A02-D017-E243-B4A7-98BBC663B3C3}"/>
              </a:ext>
            </a:extLst>
          </p:cNvPr>
          <p:cNvSpPr txBox="1"/>
          <p:nvPr/>
        </p:nvSpPr>
        <p:spPr>
          <a:xfrm>
            <a:off x="467959" y="247426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pic>
        <p:nvPicPr>
          <p:cNvPr id="1026" name="Picture 2" descr="Fake Vincent van Gogh Self-Portrait Painting Done with Camera and Paint |  PetaPixel">
            <a:extLst>
              <a:ext uri="{FF2B5EF4-FFF2-40B4-BE49-F238E27FC236}">
                <a16:creationId xmlns:a16="http://schemas.microsoft.com/office/drawing/2014/main" id="{72860C94-E10C-0C4D-945A-7CCB3B33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41" y="3281398"/>
            <a:ext cx="1601918" cy="19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7D5CC-D004-3649-8EBF-4E1D24988DA5}"/>
              </a:ext>
            </a:extLst>
          </p:cNvPr>
          <p:cNvCxnSpPr/>
          <p:nvPr/>
        </p:nvCxnSpPr>
        <p:spPr>
          <a:xfrm>
            <a:off x="2807746" y="4379182"/>
            <a:ext cx="2374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388CB-DEC5-5B4C-B031-E5D227F356CE}"/>
              </a:ext>
            </a:extLst>
          </p:cNvPr>
          <p:cNvSpPr txBox="1"/>
          <p:nvPr/>
        </p:nvSpPr>
        <p:spPr>
          <a:xfrm>
            <a:off x="5717689" y="5400213"/>
            <a:ext cx="8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F6606-4F41-624B-83E8-66CF5ED98367}"/>
              </a:ext>
            </a:extLst>
          </p:cNvPr>
          <p:cNvSpPr txBox="1"/>
          <p:nvPr/>
        </p:nvSpPr>
        <p:spPr>
          <a:xfrm>
            <a:off x="2855503" y="3342047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Produce a fake portrait that is not perfect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9295C5-D0DA-EC49-8FBF-35173E527A7D}"/>
              </a:ext>
            </a:extLst>
          </p:cNvPr>
          <p:cNvCxnSpPr>
            <a:stCxn id="1026" idx="3"/>
            <a:endCxn id="9" idx="2"/>
          </p:cNvCxnSpPr>
          <p:nvPr/>
        </p:nvCxnSpPr>
        <p:spPr>
          <a:xfrm flipV="1">
            <a:off x="6896959" y="3839482"/>
            <a:ext cx="3175785" cy="4258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70924-862C-EF41-B937-696156908104}"/>
              </a:ext>
            </a:extLst>
          </p:cNvPr>
          <p:cNvSpPr txBox="1"/>
          <p:nvPr/>
        </p:nvSpPr>
        <p:spPr>
          <a:xfrm>
            <a:off x="7802880" y="4295701"/>
            <a:ext cx="22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try to determine if the painting is fake or not. 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63332D5D-91A5-914C-A49F-A02DEC5095E0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1640543" y="1350957"/>
            <a:ext cx="7892526" cy="1842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251DF4-D96B-B645-9D56-71DFD528BE15}"/>
              </a:ext>
            </a:extLst>
          </p:cNvPr>
          <p:cNvSpPr txBox="1"/>
          <p:nvPr/>
        </p:nvSpPr>
        <p:spPr>
          <a:xfrm>
            <a:off x="6823038" y="1342406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Then the critic tells the painter what was clearly wrong.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D4366-DCA9-0548-850B-132CEF813F5E}"/>
              </a:ext>
            </a:extLst>
          </p:cNvPr>
          <p:cNvSpPr txBox="1"/>
          <p:nvPr/>
        </p:nvSpPr>
        <p:spPr>
          <a:xfrm>
            <a:off x="2194318" y="1364037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painter becomes slowly better</a:t>
            </a:r>
          </a:p>
        </p:txBody>
      </p:sp>
    </p:spTree>
    <p:extLst>
      <p:ext uri="{BB962C8B-B14F-4D97-AF65-F5344CB8AC3E}">
        <p14:creationId xmlns:p14="http://schemas.microsoft.com/office/powerpoint/2010/main" val="13685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fessor female with solid fill">
            <a:extLst>
              <a:ext uri="{FF2B5EF4-FFF2-40B4-BE49-F238E27FC236}">
                <a16:creationId xmlns:a16="http://schemas.microsoft.com/office/drawing/2014/main" id="{AD541E54-BF60-3C48-AD80-A22613E18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937" y="172748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4446F8-DA8E-9E42-B867-65E24A115B9A}"/>
              </a:ext>
            </a:extLst>
          </p:cNvPr>
          <p:cNvSpPr txBox="1"/>
          <p:nvPr/>
        </p:nvSpPr>
        <p:spPr>
          <a:xfrm>
            <a:off x="6060141" y="2641886"/>
            <a:ext cx="169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: she would like to learn be able to tell real Van Gogh paintings from fakes apart.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6A02-D017-E243-B4A7-98BBC663B3C3}"/>
              </a:ext>
            </a:extLst>
          </p:cNvPr>
          <p:cNvSpPr txBox="1"/>
          <p:nvPr/>
        </p:nvSpPr>
        <p:spPr>
          <a:xfrm>
            <a:off x="467959" y="247426"/>
            <a:ext cx="91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2 – The critic must become better too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7D5CC-D004-3649-8EBF-4E1D24988DA5}"/>
              </a:ext>
            </a:extLst>
          </p:cNvPr>
          <p:cNvCxnSpPr/>
          <p:nvPr/>
        </p:nvCxnSpPr>
        <p:spPr>
          <a:xfrm>
            <a:off x="3474720" y="2302956"/>
            <a:ext cx="2374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388CB-DEC5-5B4C-B031-E5D227F356CE}"/>
              </a:ext>
            </a:extLst>
          </p:cNvPr>
          <p:cNvSpPr txBox="1"/>
          <p:nvPr/>
        </p:nvSpPr>
        <p:spPr>
          <a:xfrm>
            <a:off x="1830349" y="3162622"/>
            <a:ext cx="8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F6606-4F41-624B-83E8-66CF5ED98367}"/>
              </a:ext>
            </a:extLst>
          </p:cNvPr>
          <p:cNvSpPr txBox="1"/>
          <p:nvPr/>
        </p:nvSpPr>
        <p:spPr>
          <a:xfrm>
            <a:off x="3522477" y="1265821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trains with real Van Gogh paintings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D4366-DCA9-0548-850B-132CEF813F5E}"/>
              </a:ext>
            </a:extLst>
          </p:cNvPr>
          <p:cNvSpPr txBox="1"/>
          <p:nvPr/>
        </p:nvSpPr>
        <p:spPr>
          <a:xfrm>
            <a:off x="9121261" y="1861520"/>
            <a:ext cx="226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becomes slowly better</a:t>
            </a:r>
          </a:p>
        </p:txBody>
      </p:sp>
      <p:pic>
        <p:nvPicPr>
          <p:cNvPr id="2050" name="Picture 2" descr="Vincent van Gogh | Biography, Art, &amp;amp; Facts | Britannica">
            <a:extLst>
              <a:ext uri="{FF2B5EF4-FFF2-40B4-BE49-F238E27FC236}">
                <a16:creationId xmlns:a16="http://schemas.microsoft.com/office/drawing/2014/main" id="{4BEB8C03-6A66-4947-AA81-D87C0E9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1292496"/>
            <a:ext cx="2269864" cy="1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AEFB78-E36A-EA43-9DF8-8A70F806527A}"/>
              </a:ext>
            </a:extLst>
          </p:cNvPr>
          <p:cNvCxnSpPr>
            <a:cxnSpLocks/>
          </p:cNvCxnSpPr>
          <p:nvPr/>
        </p:nvCxnSpPr>
        <p:spPr>
          <a:xfrm>
            <a:off x="7295478" y="2208814"/>
            <a:ext cx="16656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Fake Vincent van Gogh Self-Portrait Painting Done with Camera and Paint |  PetaPixel">
            <a:extLst>
              <a:ext uri="{FF2B5EF4-FFF2-40B4-BE49-F238E27FC236}">
                <a16:creationId xmlns:a16="http://schemas.microsoft.com/office/drawing/2014/main" id="{7A977695-3E3E-DD49-AC38-ABFD2FBE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2" y="3608771"/>
            <a:ext cx="1601918" cy="19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ECD9FE-9733-BB40-88DD-02F2E8D00CC1}"/>
              </a:ext>
            </a:extLst>
          </p:cNvPr>
          <p:cNvSpPr txBox="1"/>
          <p:nvPr/>
        </p:nvSpPr>
        <p:spPr>
          <a:xfrm>
            <a:off x="1830348" y="5653546"/>
            <a:ext cx="8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08B2F9-A52E-2841-9D50-D873146D1ABB}"/>
              </a:ext>
            </a:extLst>
          </p:cNvPr>
          <p:cNvCxnSpPr>
            <a:cxnSpLocks/>
          </p:cNvCxnSpPr>
          <p:nvPr/>
        </p:nvCxnSpPr>
        <p:spPr>
          <a:xfrm flipV="1">
            <a:off x="3302598" y="2641886"/>
            <a:ext cx="2546463" cy="2112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267A78-1A11-A14A-AFD9-7D2EC2193E15}"/>
              </a:ext>
            </a:extLst>
          </p:cNvPr>
          <p:cNvSpPr txBox="1"/>
          <p:nvPr/>
        </p:nvSpPr>
        <p:spPr>
          <a:xfrm>
            <a:off x="3579197" y="4555044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critic trains with </a:t>
            </a:r>
            <a:r>
              <a:rPr lang="en-CH" b="1" u="sng">
                <a:latin typeface="Arial" panose="020B0604020202020204" pitchFamily="34" charset="0"/>
                <a:cs typeface="Arial" panose="020B0604020202020204" pitchFamily="34" charset="0"/>
              </a:rPr>
              <a:t>clearly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 fake Van Gogh paintings</a:t>
            </a:r>
          </a:p>
        </p:txBody>
      </p:sp>
    </p:spTree>
    <p:extLst>
      <p:ext uri="{BB962C8B-B14F-4D97-AF65-F5344CB8AC3E}">
        <p14:creationId xmlns:p14="http://schemas.microsoft.com/office/powerpoint/2010/main" val="32754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8CAED-C185-1D4E-8E31-FAEDB5FE19BC}"/>
              </a:ext>
            </a:extLst>
          </p:cNvPr>
          <p:cNvSpPr txBox="1"/>
          <p:nvPr/>
        </p:nvSpPr>
        <p:spPr>
          <a:xfrm>
            <a:off x="467958" y="247426"/>
            <a:ext cx="1075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Reference – Loss Function (Cross Entropy, 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A4EDC-8E14-3544-B861-44EAD398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3" y="3796478"/>
            <a:ext cx="5435600" cy="46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D5661-D44D-CF44-B207-7A3A9303628D}"/>
              </a:ext>
            </a:extLst>
          </p:cNvPr>
          <p:cNvSpPr txBox="1"/>
          <p:nvPr/>
        </p:nvSpPr>
        <p:spPr>
          <a:xfrm>
            <a:off x="1904105" y="5290073"/>
            <a:ext cx="29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Class Label: 0,1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Painting is fake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  Painting is real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3B177-999A-B947-BB44-AC03BB63A525}"/>
              </a:ext>
            </a:extLst>
          </p:cNvPr>
          <p:cNvSpPr txBox="1"/>
          <p:nvPr/>
        </p:nvSpPr>
        <p:spPr>
          <a:xfrm>
            <a:off x="8165054" y="1706920"/>
            <a:ext cx="29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Predicted Class probability of painting of being real (class 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D95B6-40AA-8C4F-ACCF-9106B5994CC2}"/>
              </a:ext>
            </a:extLst>
          </p:cNvPr>
          <p:cNvCxnSpPr>
            <a:cxnSpLocks/>
          </p:cNvCxnSpPr>
          <p:nvPr/>
        </p:nvCxnSpPr>
        <p:spPr>
          <a:xfrm flipV="1">
            <a:off x="3216537" y="4346089"/>
            <a:ext cx="441064" cy="75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995E1-9CED-9043-9DF0-1A315CEEF93A}"/>
              </a:ext>
            </a:extLst>
          </p:cNvPr>
          <p:cNvCxnSpPr>
            <a:cxnSpLocks/>
          </p:cNvCxnSpPr>
          <p:nvPr/>
        </p:nvCxnSpPr>
        <p:spPr>
          <a:xfrm flipV="1">
            <a:off x="4087907" y="4346089"/>
            <a:ext cx="2398955" cy="119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617-1D87-B74E-9A9E-DC02DFFC7EB4}"/>
              </a:ext>
            </a:extLst>
          </p:cNvPr>
          <p:cNvCxnSpPr>
            <a:cxnSpLocks/>
          </p:cNvCxnSpPr>
          <p:nvPr/>
        </p:nvCxnSpPr>
        <p:spPr>
          <a:xfrm flipH="1">
            <a:off x="4819426" y="2168585"/>
            <a:ext cx="3162748" cy="1585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837384-E6C5-6D48-A17B-3F297D9B2313}"/>
              </a:ext>
            </a:extLst>
          </p:cNvPr>
          <p:cNvCxnSpPr>
            <a:cxnSpLocks/>
          </p:cNvCxnSpPr>
          <p:nvPr/>
        </p:nvCxnSpPr>
        <p:spPr>
          <a:xfrm flipH="1">
            <a:off x="8756725" y="2772783"/>
            <a:ext cx="412078" cy="943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7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011A7-5E35-A249-A648-D256786DAB0C}"/>
              </a:ext>
            </a:extLst>
          </p:cNvPr>
          <p:cNvSpPr/>
          <p:nvPr/>
        </p:nvSpPr>
        <p:spPr>
          <a:xfrm>
            <a:off x="3141233" y="559792"/>
            <a:ext cx="8937353" cy="2579421"/>
          </a:xfrm>
          <a:prstGeom prst="rect">
            <a:avLst/>
          </a:prstGeom>
          <a:solidFill>
            <a:schemeClr val="accent4">
              <a:alpha val="195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C8A66-DF8D-A24E-A84E-5E18522E34DF}"/>
              </a:ext>
            </a:extLst>
          </p:cNvPr>
          <p:cNvSpPr/>
          <p:nvPr/>
        </p:nvSpPr>
        <p:spPr>
          <a:xfrm>
            <a:off x="290456" y="3571539"/>
            <a:ext cx="10219765" cy="2979868"/>
          </a:xfrm>
          <a:prstGeom prst="rect">
            <a:avLst/>
          </a:prstGeom>
          <a:solidFill>
            <a:schemeClr val="accent1">
              <a:alpha val="195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5EC3A-CCB4-F449-85DF-F81FC443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71534"/>
            <a:ext cx="11972430" cy="4630020"/>
          </a:xfrm>
          <a:prstGeom prst="rect">
            <a:avLst/>
          </a:prstGeom>
        </p:spPr>
      </p:pic>
      <p:pic>
        <p:nvPicPr>
          <p:cNvPr id="4" name="Graphic 3" descr="Professor female with solid fill">
            <a:extLst>
              <a:ext uri="{FF2B5EF4-FFF2-40B4-BE49-F238E27FC236}">
                <a16:creationId xmlns:a16="http://schemas.microsoft.com/office/drawing/2014/main" id="{CF5A9130-0B0B-7F41-96D8-4A484DB53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4715" y="1562548"/>
            <a:ext cx="914400" cy="914400"/>
          </a:xfrm>
          <a:prstGeom prst="rect">
            <a:avLst/>
          </a:prstGeom>
        </p:spPr>
      </p:pic>
      <p:pic>
        <p:nvPicPr>
          <p:cNvPr id="5" name="Picture 2" descr="Fake Vincent van Gogh Self-Portrait Painting Done with Camera and Paint |  PetaPixel">
            <a:extLst>
              <a:ext uri="{FF2B5EF4-FFF2-40B4-BE49-F238E27FC236}">
                <a16:creationId xmlns:a16="http://schemas.microsoft.com/office/drawing/2014/main" id="{BD037226-E941-4842-B0F8-934EFCA3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97" y="4136284"/>
            <a:ext cx="800959" cy="9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ncent van Gogh | Biography, Art, &amp;amp; Facts | Britannica">
            <a:extLst>
              <a:ext uri="{FF2B5EF4-FFF2-40B4-BE49-F238E27FC236}">
                <a16:creationId xmlns:a16="http://schemas.microsoft.com/office/drawing/2014/main" id="{46A55212-A639-5B42-997E-39B4944F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479" y="1562548"/>
            <a:ext cx="11573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4E110-D582-124F-B2F2-C124265E9D46}"/>
              </a:ext>
            </a:extLst>
          </p:cNvPr>
          <p:cNvSpPr txBox="1"/>
          <p:nvPr/>
        </p:nvSpPr>
        <p:spPr>
          <a:xfrm>
            <a:off x="8062858" y="5572461"/>
            <a:ext cx="175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F5D9-CFD5-4344-8E35-535B8C0E70AA}"/>
              </a:ext>
            </a:extLst>
          </p:cNvPr>
          <p:cNvSpPr txBox="1"/>
          <p:nvPr/>
        </p:nvSpPr>
        <p:spPr>
          <a:xfrm>
            <a:off x="3141233" y="573179"/>
            <a:ext cx="175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pic>
        <p:nvPicPr>
          <p:cNvPr id="3" name="Graphic 2" descr="Artist female outline">
            <a:extLst>
              <a:ext uri="{FF2B5EF4-FFF2-40B4-BE49-F238E27FC236}">
                <a16:creationId xmlns:a16="http://schemas.microsoft.com/office/drawing/2014/main" id="{8F0EF00B-FD6D-CF42-8D6A-9CB678E04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002" y="420586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6AEF2-FF2F-6348-B8EF-0D89B458CF48}"/>
              </a:ext>
            </a:extLst>
          </p:cNvPr>
          <p:cNvSpPr txBox="1"/>
          <p:nvPr/>
        </p:nvSpPr>
        <p:spPr>
          <a:xfrm rot="16200000">
            <a:off x="-1041310" y="1558082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Ideas of the painter</a:t>
            </a:r>
            <a:br>
              <a:rPr lang="en-CH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(today I will paint a portrait, </a:t>
            </a: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 landscape, etc.)</a:t>
            </a:r>
          </a:p>
        </p:txBody>
      </p:sp>
    </p:spTree>
    <p:extLst>
      <p:ext uri="{BB962C8B-B14F-4D97-AF65-F5344CB8AC3E}">
        <p14:creationId xmlns:p14="http://schemas.microsoft.com/office/powerpoint/2010/main" val="12306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5EC3A-CCB4-F449-85DF-F81FC443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33"/>
            <a:ext cx="12192000" cy="4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290D-6F26-8B4F-9BA4-0AF23B9B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" y="96183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How to use Keras for GANs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23F3F-0570-5F46-A960-DBE12059A8CD}"/>
              </a:ext>
            </a:extLst>
          </p:cNvPr>
          <p:cNvSpPr txBox="1"/>
          <p:nvPr/>
        </p:nvSpPr>
        <p:spPr>
          <a:xfrm>
            <a:off x="247426" y="2377440"/>
            <a:ext cx="1811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most important aspect of using Keras for GANs is the necessity of building a custom training loop (and not using </a:t>
            </a:r>
            <a:r>
              <a:rPr lang="en-CH" b="1">
                <a:latin typeface="Source Sans Pro" panose="020F0502020204030204" pitchFamily="34" charset="0"/>
                <a:ea typeface="Source Sans Pro" panose="020F0502020204030204" pitchFamily="34" charset="0"/>
                <a:cs typeface="Arial" panose="020B0604020202020204" pitchFamily="34" charset="0"/>
              </a:rPr>
              <a:t>compile()/fit()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B0D14-24CC-2D46-94AC-5533FFFB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27" y="869203"/>
            <a:ext cx="8677612" cy="576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F2A1A-B81D-294C-A8FE-5AA86050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68" y="3384711"/>
            <a:ext cx="3540477" cy="4600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AE8CA-3BCE-174E-A605-125BCAF695C0}"/>
              </a:ext>
            </a:extLst>
          </p:cNvPr>
          <p:cNvCxnSpPr/>
          <p:nvPr/>
        </p:nvCxnSpPr>
        <p:spPr>
          <a:xfrm flipH="1">
            <a:off x="7046259" y="3657600"/>
            <a:ext cx="301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9D4FA3-A1A9-A74B-BA58-2BCB4EA67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258" y="3017926"/>
            <a:ext cx="1925619" cy="3667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A26E14-C6CF-1C4E-8E51-28330DB0CF73}"/>
              </a:ext>
            </a:extLst>
          </p:cNvPr>
          <p:cNvCxnSpPr>
            <a:cxnSpLocks/>
          </p:cNvCxnSpPr>
          <p:nvPr/>
        </p:nvCxnSpPr>
        <p:spPr>
          <a:xfrm flipH="1">
            <a:off x="5744584" y="3196814"/>
            <a:ext cx="1301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8CCB9-E327-2040-8F64-8F05854F9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778" y="2037560"/>
            <a:ext cx="675715" cy="43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14D12-C453-5D47-8C2C-4446787DE023}"/>
              </a:ext>
            </a:extLst>
          </p:cNvPr>
          <p:cNvCxnSpPr/>
          <p:nvPr/>
        </p:nvCxnSpPr>
        <p:spPr>
          <a:xfrm flipH="1">
            <a:off x="6639261" y="2215690"/>
            <a:ext cx="301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D0FBCDF-CE88-7F45-8FA8-0861903C5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258" y="1586676"/>
            <a:ext cx="609225" cy="3144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3401E-CFA6-D04D-A240-E21A2A3EB5E3}"/>
              </a:ext>
            </a:extLst>
          </p:cNvPr>
          <p:cNvCxnSpPr/>
          <p:nvPr/>
        </p:nvCxnSpPr>
        <p:spPr>
          <a:xfrm flipH="1">
            <a:off x="6547933" y="1766818"/>
            <a:ext cx="301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2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9C236F-87B6-5D4B-B339-1A3313E5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82" y="1443710"/>
            <a:ext cx="4937835" cy="484024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8BFD802-189C-3C47-B7D3-C286CC66A085}"/>
              </a:ext>
            </a:extLst>
          </p:cNvPr>
          <p:cNvSpPr txBox="1">
            <a:spLocks/>
          </p:cNvSpPr>
          <p:nvPr/>
        </p:nvSpPr>
        <p:spPr>
          <a:xfrm>
            <a:off x="160468" y="171487"/>
            <a:ext cx="10515600" cy="6245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The digits were not written by a person…</a:t>
            </a:r>
          </a:p>
        </p:txBody>
      </p:sp>
    </p:spTree>
    <p:extLst>
      <p:ext uri="{BB962C8B-B14F-4D97-AF65-F5344CB8AC3E}">
        <p14:creationId xmlns:p14="http://schemas.microsoft.com/office/powerpoint/2010/main" val="39736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355</Words>
  <Application>Microsoft Macintosh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Source Sans Pro</vt:lpstr>
      <vt:lpstr>Office Theme</vt:lpstr>
      <vt:lpstr>Generative Adversarial Networks (GANs)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Keras for GANs</vt:lpstr>
      <vt:lpstr>PowerPoint Presentation</vt:lpstr>
      <vt:lpstr>Conditional GAN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Michelucci Umberto HSLU I</cp:lastModifiedBy>
  <cp:revision>46</cp:revision>
  <dcterms:created xsi:type="dcterms:W3CDTF">2022-01-25T09:34:26Z</dcterms:created>
  <dcterms:modified xsi:type="dcterms:W3CDTF">2025-06-05T14:20:13Z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2025-06-05T14:20:10Z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9b160df1-3d23-4c11-9566-203649120cef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50, 3, 0, 1</vt:lpwstr>
  </property>
</Properties>
</file>