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4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A6E-514C-3A44-66D5-2C92CBCB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C5D3-F2B6-6FCD-BE6F-07F80D0D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16AD-65DE-5120-22A8-54F8189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407B-6DF9-EAB3-EC08-12513AB5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97E-FE5F-2DA4-804B-5EE6468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2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66CC-B775-379A-6DF1-DD3EC5E5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6CA7-C110-22EA-99A5-C2401559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FB5E-2994-A6D5-2174-D8F416A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37AE-77C2-1F97-545D-5B3006F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9FC3-D6C1-635C-6328-3E626842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335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01D6-198A-68EF-C869-D9AF3118E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8F5A1-0588-E1E9-5326-E5E069BD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131D-15E8-4D65-7C07-E38FB9B3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7AAE-078B-39AB-0D2E-FE0474D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F5F8-36B8-7B88-8857-24CC685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4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2816-D9C2-E97B-3A3E-4D904BF4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622B-6E7E-DD6A-06C9-2A6DBD18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2AB-38F1-4D2E-2560-100EB08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DDBD-9AC4-80C2-A1CC-A2DCC17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54D3-13ED-4DDC-752C-0F05FE0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5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B838-488B-671A-DE0F-5F07AA80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8F9-91AB-D47C-67EF-1DBA1026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7374-62A8-287D-2D04-F412C25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F74B-9AA6-48A1-39ED-4EE56DA0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4FEF-FC88-40BD-A7CE-784E379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36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7E97-A4D0-7158-EA50-285C31CD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A12-3C39-F5E5-3C0F-4D5DFAE9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CBF3-F92D-9305-AD9C-A77A627F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335B-2EA5-C1D0-9D6D-0D1DE82A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974F-A049-AF4E-83BA-FF7DC0C4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A026-8BCC-7DBC-DB70-44BB3A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2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277-2DFA-77C0-8451-DD74498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12A6-A513-B5AE-3DE2-007EFAD5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AFBE-C04B-22A6-996B-F99BEFF9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59B8-B2BA-86EE-94F5-01E3EDEC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FB777-B9DA-F49A-3823-5FBB1655D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3828F-A3D2-5EB9-A665-52943346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DCDB4-5BB7-53DD-F3F3-D6D62032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B378-025C-D3C9-15F2-493EE46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C97-1E6A-46BF-9BC7-D498AA9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62F45-7B55-72BD-3258-150E7B5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28794-7603-9812-0CFA-E4A36CF0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B805-529F-75A8-2A49-90394DF9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62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165C9-267E-986F-4262-5919B63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2620-73BF-E0BC-91EF-206E2EC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3DABC-8B47-74E1-E91B-7D6AEF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60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E79E-8755-4ABD-9D6C-71453D04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519D-E704-FD91-3674-BB9CF6EF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35B5-C4DD-EA20-6A60-3CC29303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9AB4-8D04-8B9D-108C-454749C3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2C18-F5A5-DAB8-242F-1C7AFF27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5396-0A47-6234-1AFE-03F3E472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11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783-36D2-CFE0-23C2-A9BFA634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1612C-DB3B-37F1-F129-51D700FB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B9A1-E359-5C97-2D3C-A6CC7F34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3989-7EAA-AD54-BAD0-53D17519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5C22-E177-4383-07AD-B1FA1C5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0694-53E0-123D-F001-6EDC3B28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7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1EAE-DC17-BC12-BCC2-47E4EB7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9045-E7A7-9D23-CC59-521B15C3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763-BA00-7188-F336-3E9B554F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B28DD-7452-CA47-BFDD-DC011BE5125A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6134-FC1E-527F-5651-F4BC9D1C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A8F0-2142-42A8-8AB4-970528DB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9B1EFB-3D26-A419-D09A-44D6E8DD63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137" y="50262"/>
            <a:ext cx="1610105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ELT - AI Lab">
            <a:extLst>
              <a:ext uri="{FF2B5EF4-FFF2-40B4-BE49-F238E27FC236}">
                <a16:creationId xmlns:a16="http://schemas.microsoft.com/office/drawing/2014/main" id="{31A05EC8-430D-41D9-1CC7-B966DD33B4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188" cy="2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hslu.ch" TargetMode="External"/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3ACB-9B5E-B39A-B24D-6E50B1333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00D1-9697-4589-6110-3394BD8CA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</a:rPr>
              <a:t>Prof. Dr. Umberto Michelucci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  <a:hlinkClick r:id="rId2"/>
              </a:rPr>
              <a:t>umberto.michelucci@toelt.ai</a:t>
            </a:r>
            <a:endParaRPr lang="en-GB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  <a:hlinkClick r:id="rId3"/>
              </a:rPr>
              <a:t>umberto.Michelucci@hslu.ch</a:t>
            </a:r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8A92-71EB-7D41-A456-5943807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Biggest trick in computer vision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963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412BD2C7-4EC4-5C48-A5DE-3C7C4B64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259" y="1126625"/>
            <a:ext cx="5244080" cy="48412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59" y="306274"/>
            <a:ext cx="10515600" cy="706930"/>
          </a:xfrm>
        </p:spPr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4A11-05DA-F743-B76A-E9B159520EDF}"/>
              </a:ext>
            </a:extLst>
          </p:cNvPr>
          <p:cNvSpPr/>
          <p:nvPr/>
        </p:nvSpPr>
        <p:spPr>
          <a:xfrm>
            <a:off x="3059188" y="1099915"/>
            <a:ext cx="5338578" cy="115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A38F-2BF7-734E-994F-C74AF8343F89}"/>
              </a:ext>
            </a:extLst>
          </p:cNvPr>
          <p:cNvSpPr txBox="1"/>
          <p:nvPr/>
        </p:nvSpPr>
        <p:spPr>
          <a:xfrm>
            <a:off x="1849821" y="14951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D63DD-91EF-B447-8713-BF8AF5C77A8B}"/>
              </a:ext>
            </a:extLst>
          </p:cNvPr>
          <p:cNvSpPr/>
          <p:nvPr/>
        </p:nvSpPr>
        <p:spPr>
          <a:xfrm>
            <a:off x="3059188" y="2259723"/>
            <a:ext cx="5338578" cy="1051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CAB83-3276-2249-ABDC-22637633124C}"/>
              </a:ext>
            </a:extLst>
          </p:cNvPr>
          <p:cNvSpPr txBox="1"/>
          <p:nvPr/>
        </p:nvSpPr>
        <p:spPr>
          <a:xfrm>
            <a:off x="1849821" y="260057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58714-0577-9842-A9B3-3E0B5827C03B}"/>
              </a:ext>
            </a:extLst>
          </p:cNvPr>
          <p:cNvSpPr/>
          <p:nvPr/>
        </p:nvSpPr>
        <p:spPr>
          <a:xfrm>
            <a:off x="3059188" y="3310758"/>
            <a:ext cx="5338578" cy="1250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11704-0A0A-5840-BEB6-D07A7F054120}"/>
              </a:ext>
            </a:extLst>
          </p:cNvPr>
          <p:cNvSpPr txBox="1"/>
          <p:nvPr/>
        </p:nvSpPr>
        <p:spPr>
          <a:xfrm>
            <a:off x="1849821" y="37514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FC0C5-49D3-E44F-8746-1116B131B59C}"/>
              </a:ext>
            </a:extLst>
          </p:cNvPr>
          <p:cNvSpPr/>
          <p:nvPr/>
        </p:nvSpPr>
        <p:spPr>
          <a:xfrm>
            <a:off x="3059188" y="4570416"/>
            <a:ext cx="5338578" cy="13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422CD-666E-4A47-BD1C-819D4B0ED296}"/>
              </a:ext>
            </a:extLst>
          </p:cNvPr>
          <p:cNvSpPr txBox="1"/>
          <p:nvPr/>
        </p:nvSpPr>
        <p:spPr>
          <a:xfrm>
            <a:off x="1849821" y="5084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DAD5-0C2A-7A4E-AC39-0A116EF5B6F3}"/>
              </a:ext>
            </a:extLst>
          </p:cNvPr>
          <p:cNvSpPr txBox="1"/>
          <p:nvPr/>
        </p:nvSpPr>
        <p:spPr>
          <a:xfrm>
            <a:off x="8755618" y="4211948"/>
            <a:ext cx="302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this approach, the entire network has to be trained several times (to tune the hyperparameters). This can be slow.</a:t>
            </a:r>
          </a:p>
        </p:txBody>
      </p:sp>
    </p:spTree>
    <p:extLst>
      <p:ext uri="{BB962C8B-B14F-4D97-AF65-F5344CB8AC3E}">
        <p14:creationId xmlns:p14="http://schemas.microsoft.com/office/powerpoint/2010/main" val="2142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11" y="453826"/>
            <a:ext cx="8378958" cy="106759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can make transfer learning more efficient.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884AA90-698F-064A-8E82-E9D56AE9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603177"/>
            <a:ext cx="11531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69B-94CE-2A45-855E-22FFF6A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435538"/>
            <a:ext cx="8222885" cy="104354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few numbers (how to become more efficient)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0A649F2B-11BF-4D46-8D82-36E1C0EA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19" y="2355728"/>
            <a:ext cx="2674658" cy="24691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F121B-BBEF-4A48-8C40-CBF8150772B0}"/>
              </a:ext>
            </a:extLst>
          </p:cNvPr>
          <p:cNvSpPr txBox="1"/>
          <p:nvPr/>
        </p:nvSpPr>
        <p:spPr>
          <a:xfrm>
            <a:off x="1357184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1 (Naïve)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A1FF-E6FF-AC40-932A-3E4BE7867014}"/>
              </a:ext>
            </a:extLst>
          </p:cNvPr>
          <p:cNvSpPr txBox="1"/>
          <p:nvPr/>
        </p:nvSpPr>
        <p:spPr>
          <a:xfrm>
            <a:off x="1088874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4.5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3E335-B6F7-564D-982D-A45710B3ECD3}"/>
              </a:ext>
            </a:extLst>
          </p:cNvPr>
          <p:cNvSpPr txBox="1"/>
          <p:nvPr/>
        </p:nvSpPr>
        <p:spPr>
          <a:xfrm>
            <a:off x="8069251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2 (Smart)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2E8B5-2F16-C149-B9CC-69C0F7121699}"/>
              </a:ext>
            </a:extLst>
          </p:cNvPr>
          <p:cNvSpPr txBox="1"/>
          <p:nvPr/>
        </p:nvSpPr>
        <p:spPr>
          <a:xfrm>
            <a:off x="7482101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6 seconds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C5AAEA-B5F5-0045-B2B9-8C8999A5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69" y="2510581"/>
            <a:ext cx="4713931" cy="1744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6A0A9-1FF1-1749-B12C-A3B0C030FB64}"/>
              </a:ext>
            </a:extLst>
          </p:cNvPr>
          <p:cNvSpPr txBox="1"/>
          <p:nvPr/>
        </p:nvSpPr>
        <p:spPr>
          <a:xfrm>
            <a:off x="838200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7.5 hours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DA082-7541-0143-BC8F-CA6C0121AF65}"/>
              </a:ext>
            </a:extLst>
          </p:cNvPr>
          <p:cNvSpPr txBox="1"/>
          <p:nvPr/>
        </p:nvSpPr>
        <p:spPr>
          <a:xfrm>
            <a:off x="7234966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10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B8607-CD5D-E84C-BB5F-65F38F57A3ED}"/>
              </a:ext>
            </a:extLst>
          </p:cNvPr>
          <p:cNvSpPr txBox="1"/>
          <p:nvPr/>
        </p:nvSpPr>
        <p:spPr>
          <a:xfrm>
            <a:off x="593124" y="6149252"/>
            <a:ext cx="1150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numbers come from a test with a "dog/cat" image dataset of about 800 MB. All information can be found in Michelucci, U. (2019). Advanced applied deep learning: convolutional neural networks and object detection. </a:t>
            </a:r>
            <a:r>
              <a:rPr lang="en-GB" sz="1600" dirty="0" err="1"/>
              <a:t>Apress</a:t>
            </a:r>
            <a:r>
              <a:rPr lang="en-GB" sz="1600" dirty="0"/>
              <a:t>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9658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Transfer Learning</vt:lpstr>
      <vt:lpstr>Biggest trick in computer vision and deep learning</vt:lpstr>
      <vt:lpstr>Transfer Learning</vt:lpstr>
      <vt:lpstr>We can make transfer learning more efficient.</vt:lpstr>
      <vt:lpstr>A few numbers (how to become more efficient)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Michelucci Umberto HSLU I</dc:creator>
  <cp:lastModifiedBy>Michelucci Umberto HSLU I</cp:lastModifiedBy>
  <cp:revision>5</cp:revision>
  <dcterms:created xsi:type="dcterms:W3CDTF">2024-01-13T08:50:17Z</dcterms:created>
  <dcterms:modified xsi:type="dcterms:W3CDTF">2025-06-05T14:24:01Z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2024-01-13T08:51:10Z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4b1b44a9-0996-4b26-98f5-20acc71a4397</vt:lpwstr>
  </property>
  <property fmtid="{D5CDD505-2E9C-101B-9397-08002B2CF9AE}" pid="8" name="MSIP_Label_e8b0afbd-3cf7-4707-aee4-8dc9d855de29_ContentBits">
    <vt:lpwstr>0</vt:lpwstr>
  </property>
</Properties>
</file>