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14"/>
  </p:notesMasterIdLst>
  <p:sldIdLst>
    <p:sldId id="256" r:id="rId2"/>
    <p:sldId id="352" r:id="rId3"/>
    <p:sldId id="348" r:id="rId4"/>
    <p:sldId id="349" r:id="rId5"/>
    <p:sldId id="350" r:id="rId6"/>
    <p:sldId id="301" r:id="rId7"/>
    <p:sldId id="321" r:id="rId8"/>
    <p:sldId id="303" r:id="rId9"/>
    <p:sldId id="320" r:id="rId10"/>
    <p:sldId id="351" r:id="rId11"/>
    <p:sldId id="353" r:id="rId12"/>
    <p:sldId id="354" r:id="rId13"/>
  </p:sldIdLst>
  <p:sldSz cx="9144000" cy="5143500" type="screen16x9"/>
  <p:notesSz cx="6858000" cy="9144000"/>
  <p:embeddedFontLst>
    <p:embeddedFont>
      <p:font typeface="Arial Narrow" panose="020B0604020202020204" pitchFamily="34" charset="0"/>
      <p:regular r:id="rId15"/>
      <p:bold r:id="rId16"/>
      <p:italic r:id="rId17"/>
      <p:boldItalic r:id="rId18"/>
    </p:embeddedFont>
    <p:embeddedFont>
      <p:font typeface="Cambria Math" panose="02040503050406030204" pitchFamily="18" charset="0"/>
      <p:regular r:id="rId19"/>
    </p:embeddedFont>
  </p:embeddedFontLst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40"/>
    <p:restoredTop sz="90068"/>
  </p:normalViewPr>
  <p:slideViewPr>
    <p:cSldViewPr snapToGrid="0">
      <p:cViewPr varScale="1">
        <p:scale>
          <a:sx n="153" d="100"/>
          <a:sy n="153" d="100"/>
        </p:scale>
        <p:origin x="912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63fa506f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63fa506f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C3447-B0F6-F0D5-7653-F27C2504EA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139723-5E46-2E1A-5D27-B64D1C6218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10E08-A48A-AB28-ECB1-03B6AA7C1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14.01.2024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726A2-6ADD-A115-D781-B4207DBFB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0DA7E-4E26-BE86-CE14-5AF9FE4A8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8630826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8A8BC-7271-F02F-276C-00C6F0027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21AF4F-9DD0-37B4-6315-56EA12B67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AAC8D-DAB8-E0CF-3D96-01880C7BB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14.01.2024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0D502-1103-6C64-C5D1-8C17B1727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2EB52-1705-E5BC-C1D5-2901AFA92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1934444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279FD-8BFA-E047-47E0-0FEB5975CB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34073D-B3D3-6B38-C8AF-2365CBEB9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319FD-76FB-ACFB-7E25-3B7E8321A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14.01.2024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E4A3-8F7F-75EC-FA98-68597E699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2F659-5AE3-A70C-86EA-BED6180FA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1413676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B08CA-B4A0-7774-F40D-9999D0BCA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A3CBF-5145-B96A-0D4D-E698F2C36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12BF4-37BB-7B06-7673-A0A29C1E8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14.01.2024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6B9BE-49D0-9F8E-C0C0-F69AB72B0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6DBB6-A2BC-DAB6-AF82-A6B0B9F08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5306025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1A038-13FC-14CD-564F-22E956AD2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A331A-86A1-3AB5-07D7-351950D65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B7967-8998-30AA-B036-E8BCC69C1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14.01.2024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C0E01-5D61-5557-19B3-D5C3B19BF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0025B-44E7-2741-7EB6-FD1979661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2263182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51330-7233-03DE-14BD-C0B391535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3E178-890D-148C-159B-A4AA099AD2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8FE0E4-4AE6-9597-2501-9902E5F53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E98D6E-6128-A60B-3C84-B4716F9B5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14.01.2024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10A78-41E8-7365-2272-B0C9D98F6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F1D7B-8382-5466-58E8-B0B9BCE24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0070894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7999F-ABBD-A26F-443F-3956CDB52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5532F9-5012-0CEF-B164-6766E6745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4E1153-5C16-24DE-1CD2-BDBC86AFA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3E2454-B65C-6898-F2D6-1180B0D0B2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79F4E5-D3D8-D6F7-0C38-A494749642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AA1123-7B3F-7592-F417-C552122FB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14.01.2024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FDA411-A721-3E9B-E705-C1AE96FF1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040E71-C48F-578D-2D0A-6433389F2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1466387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BC4FA-75E1-59FF-8767-009C3DA87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FD68C8-A5E7-2861-6722-BCA4B1C97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14.01.2024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D02712-3074-00D0-68F8-943183F2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5FD2C2-D499-48CE-AC1B-90B9B0F0A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3252121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07CD8A-6DD1-DA9E-8CA3-CB69EE5F2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14.01.2024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4DE98A-E748-8D99-B7B8-E76635C83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C2F601-1072-D7E4-7FE9-446DD655D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48768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03384-76F9-FEDA-BED1-4B9469384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336B6-D1C6-09F5-0B08-F3C3706BC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293C86-F587-44DB-34E7-2685C3F99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82A5A8-643B-07C3-4213-15DD674EA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14.01.2024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2B686B-38AB-087F-C952-289E41D87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E64ED-5080-5F3E-7124-C97B03E97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6295438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39780-0E79-C392-3C93-EE87DB314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322BAA-DC96-87FA-9ADC-DBC8D5CAE1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FD41F-E20F-BAB2-36E2-93F9AE2595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61D1C2-3802-70C1-FDF9-009ACA370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14.01.2024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F4547-B40B-B61E-8BB4-57D5098A7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01357B-44EE-2B18-3D00-D14BEA14B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5749124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8B44EA-2FE7-BEC3-614F-B5EE3CF55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C288E-6383-BDE1-9067-4994D727C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F8E38-701F-2151-343D-205275F687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383FCE59-ED68-1145-BEA5-66C22E95295E}" type="datetimeFigureOut">
              <a:rPr lang="en-CH"/>
              <a:pPr/>
              <a:t>14.01.2024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05E1F-73B2-5B80-A5F2-A282442495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C31D7-966E-973F-D5CC-573AC84CB6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8221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0" i="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0;p18">
            <a:extLst>
              <a:ext uri="{FF2B5EF4-FFF2-40B4-BE49-F238E27FC236}">
                <a16:creationId xmlns:a16="http://schemas.microsoft.com/office/drawing/2014/main" id="{7F5A3122-3E3A-CD45-6D2C-F293F7210016}"/>
              </a:ext>
            </a:extLst>
          </p:cNvPr>
          <p:cNvSpPr txBox="1">
            <a:spLocks/>
          </p:cNvSpPr>
          <p:nvPr/>
        </p:nvSpPr>
        <p:spPr>
          <a:xfrm>
            <a:off x="727950" y="1585393"/>
            <a:ext cx="7688100" cy="127413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GB" sz="3500" dirty="0">
                <a:latin typeface="Arial" panose="020B0604020202020204" pitchFamily="34" charset="0"/>
              </a:rPr>
              <a:t>Introduction to Learning</a:t>
            </a:r>
          </a:p>
          <a:p>
            <a:pPr algn="ctr">
              <a:spcBef>
                <a:spcPts val="0"/>
              </a:spcBef>
            </a:pPr>
            <a:endParaRPr lang="en-GB" sz="3500" dirty="0">
              <a:latin typeface="Arial" panose="020B0604020202020204" pitchFamily="34" charset="0"/>
            </a:endParaRPr>
          </a:p>
          <a:p>
            <a:pPr algn="ctr">
              <a:spcBef>
                <a:spcPts val="0"/>
              </a:spcBef>
            </a:pPr>
            <a:r>
              <a:rPr lang="en-GB" sz="2000" dirty="0" err="1">
                <a:latin typeface="Arial" panose="020B0604020202020204" pitchFamily="34" charset="0"/>
              </a:rPr>
              <a:t>Dr.</a:t>
            </a:r>
            <a:r>
              <a:rPr lang="en-GB" sz="2000" dirty="0">
                <a:latin typeface="Arial" panose="020B0604020202020204" pitchFamily="34" charset="0"/>
              </a:rPr>
              <a:t> Umberto Michelucci</a:t>
            </a:r>
          </a:p>
          <a:p>
            <a:pPr algn="ctr">
              <a:spcBef>
                <a:spcPts val="0"/>
              </a:spcBef>
            </a:pPr>
            <a:r>
              <a:rPr lang="en-GB" sz="2000" dirty="0" err="1">
                <a:latin typeface="Arial" panose="020B0604020202020204" pitchFamily="34" charset="0"/>
              </a:rPr>
              <a:t>umberto.michelucci@toelt.ai</a:t>
            </a:r>
            <a:endParaRPr lang="en-GB" sz="20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01E59-F51A-EA73-CDAC-F4E307715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Learning is in its most fundamental form an optimisation problem</a:t>
            </a:r>
          </a:p>
        </p:txBody>
      </p:sp>
    </p:spTree>
    <p:extLst>
      <p:ext uri="{BB962C8B-B14F-4D97-AF65-F5344CB8AC3E}">
        <p14:creationId xmlns:p14="http://schemas.microsoft.com/office/powerpoint/2010/main" val="2494588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99F26-FA18-9293-FC2E-38C41BF80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Optimisation </a:t>
            </a:r>
            <a:r>
              <a:rPr lang="en-GB" dirty="0"/>
              <a:t>in Mathematics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3B656-C348-405F-C9FA-423E2118A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Optimization involves finding the maximum or minimum value of a function within its domain. It often deals with determining the best allocation of resources under given constraints. Examples include minimizing cost, maximizing efficiency, or finding the best fit of a model to data.</a:t>
            </a:r>
            <a:endParaRPr lang="en-CH" sz="2400" dirty="0"/>
          </a:p>
        </p:txBody>
      </p:sp>
    </p:spTree>
    <p:extLst>
      <p:ext uri="{BB962C8B-B14F-4D97-AF65-F5344CB8AC3E}">
        <p14:creationId xmlns:p14="http://schemas.microsoft.com/office/powerpoint/2010/main" val="2296896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99F26-FA18-9293-FC2E-38C41BF80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61" y="107589"/>
            <a:ext cx="7886700" cy="590680"/>
          </a:xfrm>
        </p:spPr>
        <p:txBody>
          <a:bodyPr/>
          <a:lstStyle/>
          <a:p>
            <a:r>
              <a:rPr lang="en-CH" dirty="0"/>
              <a:t>Optimisation </a:t>
            </a:r>
            <a:r>
              <a:rPr lang="en-GB" dirty="0"/>
              <a:t>in Machine Learning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3B656-C348-405F-C9FA-423E2118A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72590"/>
            <a:ext cx="7886700" cy="38970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Optimization is the process of adjusting a model's parameters to minimize the difference between the predicted output and the actual output (i.e., the error)*. This is typically done through iterative methods like gradient descent (more on that later). The goal is to improve the model's performance on a given task, such as classification or regression, by minimizing a loss function.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1600" dirty="0"/>
              <a:t>* In supervised learning.</a:t>
            </a:r>
            <a:endParaRPr lang="en-CH" sz="1600" dirty="0"/>
          </a:p>
        </p:txBody>
      </p:sp>
    </p:spTree>
    <p:extLst>
      <p:ext uri="{BB962C8B-B14F-4D97-AF65-F5344CB8AC3E}">
        <p14:creationId xmlns:p14="http://schemas.microsoft.com/office/powerpoint/2010/main" val="885943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71083-6EE7-939D-4BED-28BE40485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Terminology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7C8E1-6D4C-A05D-7842-67906065AE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“The limits of my language mean the limits of my world.” </a:t>
            </a:r>
          </a:p>
          <a:p>
            <a:pPr algn="r"/>
            <a:r>
              <a:rPr lang="en-GB" dirty="0"/>
              <a:t>— Ludwig Wittgenstein.</a:t>
            </a:r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754940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47CC51-366F-8A49-90FA-4B6EDBFB3FA0}"/>
              </a:ext>
            </a:extLst>
          </p:cNvPr>
          <p:cNvSpPr txBox="1"/>
          <p:nvPr/>
        </p:nvSpPr>
        <p:spPr>
          <a:xfrm>
            <a:off x="606490" y="1140589"/>
            <a:ext cx="793102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Supervised machine learning</a:t>
            </a:r>
          </a:p>
          <a:p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“Training a model from features and their corresponding labels. Supervised machine learning is analogous to learning a subject by studying a set of questions and their corresponding answers. After mastering the mapping between questions and answers, a student can then provide answers to new (never-before-seen) questions on the same topic.”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A84F86-F528-B464-3B85-136E6E56F102}"/>
              </a:ext>
            </a:extLst>
          </p:cNvPr>
          <p:cNvSpPr txBox="1"/>
          <p:nvPr/>
        </p:nvSpPr>
        <p:spPr>
          <a:xfrm>
            <a:off x="0" y="4881890"/>
            <a:ext cx="86681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1050" dirty="0"/>
              <a:t>https://developers.google.com/machine-learning/glossary#supervised_machine_learning</a:t>
            </a:r>
          </a:p>
        </p:txBody>
      </p:sp>
    </p:spTree>
    <p:extLst>
      <p:ext uri="{BB962C8B-B14F-4D97-AF65-F5344CB8AC3E}">
        <p14:creationId xmlns:p14="http://schemas.microsoft.com/office/powerpoint/2010/main" val="296739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47CC51-366F-8A49-90FA-4B6EDBFB3FA0}"/>
              </a:ext>
            </a:extLst>
          </p:cNvPr>
          <p:cNvSpPr txBox="1"/>
          <p:nvPr/>
        </p:nvSpPr>
        <p:spPr>
          <a:xfrm>
            <a:off x="606490" y="525036"/>
            <a:ext cx="793102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Unsupervised machine learning</a:t>
            </a:r>
          </a:p>
          <a:p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“Training a model to find patterns in a dataset, typically an </a:t>
            </a:r>
            <a:r>
              <a:rPr lang="en-GB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unlabeled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dataset.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The most common use of unsupervised machine learning is to cluster data into groups of similar examples. For example, an unsupervised machine learning algorithm can 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cluster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songs based on various properties of the music. The resulting clusters can become an input to other machine learning algorithms (for example, to a music recommendation service). Clustering can help when useful labels are scarce or absent. For example, in domains such as anti-abuse and fraud, clusters can help humans better understand the data.”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A84F86-F528-B464-3B85-136E6E56F102}"/>
              </a:ext>
            </a:extLst>
          </p:cNvPr>
          <p:cNvSpPr txBox="1"/>
          <p:nvPr/>
        </p:nvSpPr>
        <p:spPr>
          <a:xfrm>
            <a:off x="0" y="4881890"/>
            <a:ext cx="86681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 dirty="0"/>
              <a:t>https://</a:t>
            </a:r>
            <a:r>
              <a:rPr lang="en-GB" sz="1050" dirty="0" err="1"/>
              <a:t>developers.google.com</a:t>
            </a:r>
            <a:r>
              <a:rPr lang="en-GB" sz="1050" dirty="0"/>
              <a:t>/machine-learning/</a:t>
            </a:r>
            <a:r>
              <a:rPr lang="en-GB" sz="1050" dirty="0" err="1"/>
              <a:t>glossary#unsupervised_machine_learning</a:t>
            </a:r>
            <a:endParaRPr lang="en-CH" sz="1050" dirty="0"/>
          </a:p>
        </p:txBody>
      </p:sp>
    </p:spTree>
    <p:extLst>
      <p:ext uri="{BB962C8B-B14F-4D97-AF65-F5344CB8AC3E}">
        <p14:creationId xmlns:p14="http://schemas.microsoft.com/office/powerpoint/2010/main" val="881487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47CC51-366F-8A49-90FA-4B6EDBFB3FA0}"/>
              </a:ext>
            </a:extLst>
          </p:cNvPr>
          <p:cNvSpPr txBox="1"/>
          <p:nvPr/>
        </p:nvSpPr>
        <p:spPr>
          <a:xfrm>
            <a:off x="606490" y="1140589"/>
            <a:ext cx="793102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Semi-supervised machine learning</a:t>
            </a:r>
          </a:p>
          <a:p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GB" sz="2000" dirty="0">
                <a:solidFill>
                  <a:srgbClr val="202122"/>
                </a:solidFill>
                <a:latin typeface="Arial" panose="020B0604020202020204" pitchFamily="34" charset="0"/>
              </a:rPr>
              <a:t>Semi-supervised learning falls between unsupervised learning (without any </a:t>
            </a:r>
            <a:r>
              <a:rPr lang="en-GB" sz="2000" dirty="0" err="1">
                <a:solidFill>
                  <a:srgbClr val="202122"/>
                </a:solidFill>
                <a:latin typeface="Arial" panose="020B0604020202020204" pitchFamily="34" charset="0"/>
              </a:rPr>
              <a:t>labeled</a:t>
            </a:r>
            <a:r>
              <a:rPr lang="en-GB" sz="2000" dirty="0">
                <a:solidFill>
                  <a:srgbClr val="202122"/>
                </a:solidFill>
                <a:latin typeface="Arial" panose="020B0604020202020204" pitchFamily="34" charset="0"/>
              </a:rPr>
              <a:t> training data) and supervised learning (with completely </a:t>
            </a:r>
            <a:r>
              <a:rPr lang="en-GB" sz="2000" dirty="0" err="1">
                <a:solidFill>
                  <a:srgbClr val="202122"/>
                </a:solidFill>
                <a:latin typeface="Arial" panose="020B0604020202020204" pitchFamily="34" charset="0"/>
              </a:rPr>
              <a:t>labeled</a:t>
            </a:r>
            <a:r>
              <a:rPr lang="en-GB" sz="2000" dirty="0">
                <a:solidFill>
                  <a:srgbClr val="202122"/>
                </a:solidFill>
                <a:latin typeface="Arial" panose="020B0604020202020204" pitchFamily="34" charset="0"/>
              </a:rPr>
              <a:t> training data). Some of the training examples are missing </a:t>
            </a:r>
            <a:r>
              <a:rPr lang="en-GB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training labels, yet many machine-learning researchers have found that </a:t>
            </a:r>
            <a:r>
              <a:rPr lang="en-GB" sz="20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unlabeled</a:t>
            </a:r>
            <a:r>
              <a:rPr lang="en-GB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data, when used in conjunction with a small amount of </a:t>
            </a:r>
            <a:r>
              <a:rPr lang="en-GB" sz="20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labeled</a:t>
            </a:r>
            <a:r>
              <a:rPr lang="en-GB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data, can produce a considerable improvement in learning accuracy.”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A84F86-F528-B464-3B85-136E6E56F102}"/>
              </a:ext>
            </a:extLst>
          </p:cNvPr>
          <p:cNvSpPr txBox="1"/>
          <p:nvPr/>
        </p:nvSpPr>
        <p:spPr>
          <a:xfrm>
            <a:off x="0" y="4881890"/>
            <a:ext cx="86681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 dirty="0"/>
              <a:t>https://</a:t>
            </a:r>
            <a:r>
              <a:rPr lang="en-GB" sz="1050" dirty="0" err="1"/>
              <a:t>en.wikipedia.org</a:t>
            </a:r>
            <a:r>
              <a:rPr lang="en-GB" sz="1050" dirty="0"/>
              <a:t>/wiki/</a:t>
            </a:r>
            <a:r>
              <a:rPr lang="en-GB" sz="1050" dirty="0" err="1"/>
              <a:t>Machine_learning</a:t>
            </a:r>
            <a:endParaRPr lang="en-CH" sz="1050" dirty="0"/>
          </a:p>
        </p:txBody>
      </p:sp>
    </p:spTree>
    <p:extLst>
      <p:ext uri="{BB962C8B-B14F-4D97-AF65-F5344CB8AC3E}">
        <p14:creationId xmlns:p14="http://schemas.microsoft.com/office/powerpoint/2010/main" val="3259885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FB6E6-73B2-AD25-4753-1E2A5DCFB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44" y="37129"/>
            <a:ext cx="7886700" cy="994172"/>
          </a:xfrm>
        </p:spPr>
        <p:txBody>
          <a:bodyPr>
            <a:normAutofit/>
          </a:bodyPr>
          <a:lstStyle/>
          <a:p>
            <a:r>
              <a:rPr lang="en-CH" dirty="0"/>
              <a:t>An intuitive understanding of learning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C2B238C8-E7DB-20D1-EEDE-4539EBC1A5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0" y="1121438"/>
            <a:ext cx="3556000" cy="23837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C865E6-BBD5-ED28-B6F3-692C00331FCF}"/>
                  </a:ext>
                </a:extLst>
              </p:cNvPr>
              <p:cNvSpPr txBox="1"/>
              <p:nvPr/>
            </p:nvSpPr>
            <p:spPr>
              <a:xfrm>
                <a:off x="628650" y="3669327"/>
                <a:ext cx="788670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ts val="2000"/>
                  </a:spcBef>
                  <a:spcAft>
                    <a:spcPts val="1200"/>
                  </a:spcAft>
                  <a:tabLst>
                    <a:tab pos="365760" algn="l"/>
                  </a:tabLst>
                </a:pPr>
                <a:r>
                  <a:rPr lang="en-US" sz="1800" i="1" dirty="0">
                    <a:effectLst/>
                    <a:latin typeface="Arial Narrow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 diagram that gives an intuitive understanding of what learning is.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H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i="1" dirty="0">
                    <a:effectLst/>
                    <a:latin typeface="Arial Narrow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are the inputs (for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=1,…,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800" i="1" dirty="0">
                    <a:effectLst/>
                    <a:latin typeface="Arial Narrow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H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i="1" dirty="0">
                    <a:effectLst/>
                    <a:latin typeface="Arial Narrow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are numbers (or parameters) (for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=1,…,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800" i="1" dirty="0">
                    <a:effectLst/>
                    <a:latin typeface="Arial Narrow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H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1800" i="1" dirty="0">
                    <a:effectLst/>
                    <a:latin typeface="Arial Narrow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is the output of the network. The algorithm itself is the depicted intuitively as the irregular shape in the middle of the figure.</a:t>
                </a:r>
                <a:endParaRPr lang="en-CH" sz="1800" i="1" dirty="0">
                  <a:effectLst/>
                  <a:latin typeface="Arial Narrow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C865E6-BBD5-ED28-B6F3-692C00331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669327"/>
                <a:ext cx="7886700" cy="1200329"/>
              </a:xfrm>
              <a:prstGeom prst="rect">
                <a:avLst/>
              </a:prstGeom>
              <a:blipFill>
                <a:blip r:embed="rId3"/>
                <a:stretch>
                  <a:fillRect l="-322" t="-2083" r="-804" b="-6250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15D8ED34-3FEA-6613-E79E-AAEC5718ADA0}"/>
              </a:ext>
            </a:extLst>
          </p:cNvPr>
          <p:cNvSpPr txBox="1"/>
          <p:nvPr/>
        </p:nvSpPr>
        <p:spPr>
          <a:xfrm>
            <a:off x="843762" y="3113499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134856-910C-CBED-CC7C-BE2CDBCAFB5D}"/>
              </a:ext>
            </a:extLst>
          </p:cNvPr>
          <p:cNvSpPr/>
          <p:nvPr/>
        </p:nvSpPr>
        <p:spPr>
          <a:xfrm>
            <a:off x="2716696" y="2313333"/>
            <a:ext cx="304800" cy="2584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64906FF-8790-D13F-1344-DFE93F31B0F8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1656805" y="2442542"/>
            <a:ext cx="1059891" cy="8556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D332257-7E66-9F82-CF3C-E13EE063B7C2}"/>
              </a:ext>
            </a:extLst>
          </p:cNvPr>
          <p:cNvSpPr txBox="1"/>
          <p:nvPr/>
        </p:nvSpPr>
        <p:spPr>
          <a:xfrm>
            <a:off x="6849578" y="1323361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9FB755-BBE1-F2A4-3F98-F724C6C4933F}"/>
              </a:ext>
            </a:extLst>
          </p:cNvPr>
          <p:cNvSpPr/>
          <p:nvPr/>
        </p:nvSpPr>
        <p:spPr>
          <a:xfrm>
            <a:off x="6122506" y="2313333"/>
            <a:ext cx="304800" cy="2584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B9F47A-D21D-458B-FC99-D2FAD91A29D9}"/>
              </a:ext>
            </a:extLst>
          </p:cNvPr>
          <p:cNvCxnSpPr>
            <a:cxnSpLocks/>
            <a:stCxn id="10" idx="2"/>
            <a:endCxn id="3" idx="3"/>
          </p:cNvCxnSpPr>
          <p:nvPr/>
        </p:nvCxnSpPr>
        <p:spPr>
          <a:xfrm flipH="1">
            <a:off x="6350000" y="1692693"/>
            <a:ext cx="995868" cy="6206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Normal brain MRI | Radiology Case | Radiopaedia.org">
            <a:extLst>
              <a:ext uri="{FF2B5EF4-FFF2-40B4-BE49-F238E27FC236}">
                <a16:creationId xmlns:a16="http://schemas.microsoft.com/office/drawing/2014/main" id="{AAF8A79B-207E-80BF-BDD9-9C0914E9C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399" y="1298875"/>
            <a:ext cx="716444" cy="716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xcel Tabular Data • Excel Table • My Online Training Hub">
            <a:extLst>
              <a:ext uri="{FF2B5EF4-FFF2-40B4-BE49-F238E27FC236}">
                <a16:creationId xmlns:a16="http://schemas.microsoft.com/office/drawing/2014/main" id="{EAB10227-202B-F740-50F5-B8CCC5E75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147" y="1083305"/>
            <a:ext cx="1713271" cy="765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s apparent fixational drift in eye-tracking data due to filters or eyeball  rotation? | SpringerLink">
            <a:extLst>
              <a:ext uri="{FF2B5EF4-FFF2-40B4-BE49-F238E27FC236}">
                <a16:creationId xmlns:a16="http://schemas.microsoft.com/office/drawing/2014/main" id="{2F272628-389B-BFCF-1760-7ED9177A0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621" y="2027980"/>
            <a:ext cx="998032" cy="68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23B69BC-D893-C7BE-5CF0-56F4A338C8B6}"/>
              </a:ext>
            </a:extLst>
          </p:cNvPr>
          <p:cNvSpPr txBox="1"/>
          <p:nvPr/>
        </p:nvSpPr>
        <p:spPr>
          <a:xfrm>
            <a:off x="8022131" y="788859"/>
            <a:ext cx="7393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CH" sz="1200">
                <a:latin typeface="Arial" panose="020B0604020202020204" pitchFamily="34" charset="0"/>
                <a:cs typeface="Arial" panose="020B0604020202020204" pitchFamily="34" charset="0"/>
              </a:rPr>
              <a:t>lass 1,</a:t>
            </a:r>
          </a:p>
          <a:p>
            <a:r>
              <a:rPr lang="en-GB" sz="120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CH" sz="1200">
                <a:latin typeface="Arial" panose="020B0604020202020204" pitchFamily="34" charset="0"/>
                <a:cs typeface="Arial" panose="020B0604020202020204" pitchFamily="34" charset="0"/>
              </a:rPr>
              <a:t>lass 2,</a:t>
            </a:r>
          </a:p>
          <a:p>
            <a:r>
              <a:rPr lang="en-GB" sz="120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CH" sz="1200">
                <a:latin typeface="Arial" panose="020B0604020202020204" pitchFamily="34" charset="0"/>
                <a:cs typeface="Arial" panose="020B0604020202020204" pitchFamily="34" charset="0"/>
              </a:rPr>
              <a:t>lass 3,</a:t>
            </a:r>
          </a:p>
          <a:p>
            <a:r>
              <a:rPr lang="en-GB" sz="120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CH" sz="1200">
                <a:latin typeface="Arial" panose="020B0604020202020204" pitchFamily="34" charset="0"/>
                <a:cs typeface="Arial" panose="020B0604020202020204" pitchFamily="34" charset="0"/>
              </a:rPr>
              <a:t>tc.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3C6F5E-FF08-B901-1886-345C8BCB767A}"/>
              </a:ext>
            </a:extLst>
          </p:cNvPr>
          <p:cNvSpPr txBox="1"/>
          <p:nvPr/>
        </p:nvSpPr>
        <p:spPr>
          <a:xfrm>
            <a:off x="7908959" y="1749357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>
                <a:latin typeface="Arial" panose="020B0604020202020204" pitchFamily="34" charset="0"/>
                <a:cs typeface="Arial" panose="020B0604020202020204" pitchFamily="34" charset="0"/>
              </a:rPr>
              <a:t>1.73</a:t>
            </a:r>
            <a:endParaRPr lang="en-CH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2" descr="Normal brain MRI | Radiology Case | Radiopaedia.org">
            <a:extLst>
              <a:ext uri="{FF2B5EF4-FFF2-40B4-BE49-F238E27FC236}">
                <a16:creationId xmlns:a16="http://schemas.microsoft.com/office/drawing/2014/main" id="{6F39E6A4-B0F1-6CE6-6EB2-1A0D7381D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653" y="2175265"/>
            <a:ext cx="716444" cy="716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2844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0" grpId="0"/>
      <p:bldP spid="11" grpId="0" animBg="1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55D4A82-AAE8-F613-ADB8-B0CEE1DEFA69}"/>
              </a:ext>
            </a:extLst>
          </p:cNvPr>
          <p:cNvSpPr txBox="1"/>
          <p:nvPr/>
        </p:nvSpPr>
        <p:spPr>
          <a:xfrm>
            <a:off x="268570" y="1314529"/>
            <a:ext cx="8734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An algorithm that learns is typically nothing else than a mathematical function that depends on a set of parameters that are tuned, hopefully in some smart way, to make the algorithm output as close as possible to some expected output.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959AC2-3A75-D2DD-4D18-BBC501C12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930" y="266160"/>
            <a:ext cx="3673136" cy="994172"/>
          </a:xfrm>
        </p:spPr>
        <p:txBody>
          <a:bodyPr>
            <a:normAutofit fontScale="90000"/>
          </a:bodyPr>
          <a:lstStyle/>
          <a:p>
            <a:r>
              <a:rPr lang="en-CH"/>
              <a:t>An intuitive definition of learning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51900E-884A-7706-FC27-62DB14B34982}"/>
              </a:ext>
            </a:extLst>
          </p:cNvPr>
          <p:cNvSpPr txBox="1"/>
          <p:nvPr/>
        </p:nvSpPr>
        <p:spPr>
          <a:xfrm>
            <a:off x="1785523" y="4731156"/>
            <a:ext cx="55729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>
                <a:latin typeface="Arial" panose="020B0604020202020204" pitchFamily="34" charset="0"/>
              </a:rPr>
              <a:t>U. Michelucci, </a:t>
            </a:r>
            <a:r>
              <a:rPr lang="en-GB" sz="1200" i="1">
                <a:latin typeface="Arial" panose="020B0604020202020204" pitchFamily="34" charset="0"/>
              </a:rPr>
              <a:t>Applied Deep Learning with TensorFlow 2</a:t>
            </a:r>
            <a:r>
              <a:rPr lang="en-GB" sz="1200">
                <a:latin typeface="Arial" panose="020B0604020202020204" pitchFamily="34" charset="0"/>
              </a:rPr>
              <a:t>, Springer Nature, 2022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570D28-FE2D-309E-EAEF-6E37CA6F6487}"/>
              </a:ext>
            </a:extLst>
          </p:cNvPr>
          <p:cNvSpPr txBox="1"/>
          <p:nvPr/>
        </p:nvSpPr>
        <p:spPr>
          <a:xfrm>
            <a:off x="3717839" y="3921269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 Function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58A341-6C15-79A1-EE06-CC7ADA6537C9}"/>
              </a:ext>
            </a:extLst>
          </p:cNvPr>
          <p:cNvSpPr/>
          <p:nvPr/>
        </p:nvSpPr>
        <p:spPr>
          <a:xfrm>
            <a:off x="3324988" y="1900820"/>
            <a:ext cx="1878780" cy="3380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500B6A2-40E5-33A8-8E6C-CC50BE300C5A}"/>
              </a:ext>
            </a:extLst>
          </p:cNvPr>
          <p:cNvCxnSpPr>
            <a:cxnSpLocks/>
          </p:cNvCxnSpPr>
          <p:nvPr/>
        </p:nvCxnSpPr>
        <p:spPr>
          <a:xfrm flipV="1">
            <a:off x="4635627" y="2237859"/>
            <a:ext cx="270152" cy="16834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A08E3C5-AC9F-B73A-4085-062A957291D9}"/>
              </a:ext>
            </a:extLst>
          </p:cNvPr>
          <p:cNvSpPr txBox="1"/>
          <p:nvPr/>
        </p:nvSpPr>
        <p:spPr>
          <a:xfrm>
            <a:off x="634330" y="3188905"/>
            <a:ext cx="2690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Optimiser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13BC231-EE00-CF4E-D27B-A5572DFAECAF}"/>
              </a:ext>
            </a:extLst>
          </p:cNvPr>
          <p:cNvSpPr/>
          <p:nvPr/>
        </p:nvSpPr>
        <p:spPr>
          <a:xfrm>
            <a:off x="4436901" y="1597532"/>
            <a:ext cx="663734" cy="3380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80F4B7-7FFD-FA46-A49A-51F8FB4FEAF0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979659" y="1841152"/>
            <a:ext cx="2457166" cy="134775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98D97D7-6AE8-5420-CC84-C54B6AC30D0D}"/>
              </a:ext>
            </a:extLst>
          </p:cNvPr>
          <p:cNvSpPr/>
          <p:nvPr/>
        </p:nvSpPr>
        <p:spPr>
          <a:xfrm>
            <a:off x="5897651" y="1388744"/>
            <a:ext cx="2262793" cy="2634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B17883D-CFB7-AD66-8F68-8500D86C0B1E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6561460" y="1652196"/>
            <a:ext cx="935174" cy="14273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FB1AFA6-D0B7-8FE8-AE4C-42EADBE4C768}"/>
              </a:ext>
            </a:extLst>
          </p:cNvPr>
          <p:cNvSpPr txBox="1"/>
          <p:nvPr/>
        </p:nvSpPr>
        <p:spPr>
          <a:xfrm>
            <a:off x="6310010" y="3079564"/>
            <a:ext cx="2373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de-DE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Type</a:t>
            </a:r>
            <a:endParaRPr lang="en-CH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156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16" grpId="0"/>
      <p:bldP spid="17" grpId="0" animBg="1"/>
      <p:bldP spid="29" grpId="0" animBg="1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B38F0-100C-41FE-AA45-3352DAA67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H" dirty="0"/>
              <a:t>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ADDB87-C558-BD91-F871-E44D416C36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69219"/>
                <a:ext cx="7886700" cy="277208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CH" dirty="0"/>
                  <a:t>Learning for an algorithm means finding the best parameters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CH" dirty="0"/>
                  <a:t> </a:t>
                </a:r>
                <a:r>
                  <a:rPr lang="en-US" dirty="0"/>
                  <a:t>to </a:t>
                </a:r>
                <a:r>
                  <a:rPr lang="en-US" b="1" u="sng" dirty="0"/>
                  <a:t>minimize</a:t>
                </a:r>
                <a:r>
                  <a:rPr lang="en-US" dirty="0"/>
                  <a:t> the loss function given a set of tuples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Remember: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H" dirty="0"/>
                  <a:t> </a:t>
                </a:r>
                <a:r>
                  <a:rPr lang="en-CH" dirty="0">
                    <a:sym typeface="Wingdings" pitchFamily="2" charset="2"/>
                  </a:rPr>
                  <a:t> Inputs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H" dirty="0"/>
                  <a:t> </a:t>
                </a:r>
                <a:r>
                  <a:rPr lang="en-CH" dirty="0">
                    <a:sym typeface="Wingdings" pitchFamily="2" charset="2"/>
                  </a:rPr>
                  <a:t> Labels (or target variables)</a:t>
                </a:r>
                <a:endParaRPr lang="en-CH" dirty="0"/>
              </a:p>
              <a:p>
                <a:pPr marL="0" indent="0">
                  <a:buNone/>
                </a:pPr>
                <a:endParaRPr lang="en-CH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ADDB87-C558-BD91-F871-E44D416C36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69219"/>
                <a:ext cx="7886700" cy="2772085"/>
              </a:xfrm>
              <a:blipFill>
                <a:blip r:embed="rId2"/>
                <a:stretch>
                  <a:fillRect l="-804" t="-2752" r="-1286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5B2BAED-24D3-20CA-314F-ED0734A8150C}"/>
              </a:ext>
            </a:extLst>
          </p:cNvPr>
          <p:cNvSpPr txBox="1"/>
          <p:nvPr/>
        </p:nvSpPr>
        <p:spPr>
          <a:xfrm>
            <a:off x="5148302" y="2653599"/>
            <a:ext cx="34708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mathematical formula</a:t>
            </a:r>
          </a:p>
          <a:p>
            <a:r>
              <a:rPr lang="en-CH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measure “closeness”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444BE6-7B1E-D64E-330F-921588D8B415}"/>
              </a:ext>
            </a:extLst>
          </p:cNvPr>
          <p:cNvSpPr/>
          <p:nvPr/>
        </p:nvSpPr>
        <p:spPr>
          <a:xfrm>
            <a:off x="2277840" y="1684541"/>
            <a:ext cx="1636699" cy="3380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D97CF34-D0D3-3136-D2C8-5FF0AABEF979}"/>
              </a:ext>
            </a:extLst>
          </p:cNvPr>
          <p:cNvCxnSpPr>
            <a:cxnSpLocks/>
          </p:cNvCxnSpPr>
          <p:nvPr/>
        </p:nvCxnSpPr>
        <p:spPr>
          <a:xfrm flipH="1" flipV="1">
            <a:off x="3733170" y="2022639"/>
            <a:ext cx="1468921" cy="8819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624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85E5A-B5A2-531F-6EF1-4847B6970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56" y="135532"/>
            <a:ext cx="7886700" cy="502243"/>
          </a:xfrm>
        </p:spPr>
        <p:txBody>
          <a:bodyPr>
            <a:normAutofit fontScale="90000"/>
          </a:bodyPr>
          <a:lstStyle/>
          <a:p>
            <a:r>
              <a:rPr lang="en-CH"/>
              <a:t>Example of learning</a:t>
            </a:r>
          </a:p>
        </p:txBody>
      </p:sp>
      <p:pic>
        <p:nvPicPr>
          <p:cNvPr id="3074" name="Picture 2" descr="A Practical Approach to Linear Regression in Machine Learning | by Ashwin  Raj | Towards Data Science">
            <a:extLst>
              <a:ext uri="{FF2B5EF4-FFF2-40B4-BE49-F238E27FC236}">
                <a16:creationId xmlns:a16="http://schemas.microsoft.com/office/drawing/2014/main" id="{04788929-A5E0-C7D1-C405-9B7F1856F5C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708" y="637775"/>
            <a:ext cx="5106583" cy="382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C4DAC0-61B2-02C0-4DE8-8D0E91B1702D}"/>
              </a:ext>
            </a:extLst>
          </p:cNvPr>
          <p:cNvSpPr txBox="1"/>
          <p:nvPr/>
        </p:nvSpPr>
        <p:spPr>
          <a:xfrm>
            <a:off x="7388391" y="4881010"/>
            <a:ext cx="17556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050"/>
              <a:t>Image © Towarddatascience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9D88843-BA68-45EC-319A-B62833A19C12}"/>
              </a:ext>
            </a:extLst>
          </p:cNvPr>
          <p:cNvCxnSpPr/>
          <p:nvPr/>
        </p:nvCxnSpPr>
        <p:spPr>
          <a:xfrm flipV="1">
            <a:off x="2351314" y="1191025"/>
            <a:ext cx="5037077" cy="27508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196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12732</TotalTime>
  <Words>674</Words>
  <Application>Microsoft Macintosh PowerPoint</Application>
  <PresentationFormat>On-screen Show (16:9)</PresentationFormat>
  <Paragraphs>53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 Narrow</vt:lpstr>
      <vt:lpstr>Cambria Math</vt:lpstr>
      <vt:lpstr>Wingdings</vt:lpstr>
      <vt:lpstr>Arial</vt:lpstr>
      <vt:lpstr>Office Theme</vt:lpstr>
      <vt:lpstr>PowerPoint Presentation</vt:lpstr>
      <vt:lpstr>Terminology</vt:lpstr>
      <vt:lpstr>PowerPoint Presentation</vt:lpstr>
      <vt:lpstr>PowerPoint Presentation</vt:lpstr>
      <vt:lpstr>PowerPoint Presentation</vt:lpstr>
      <vt:lpstr>An intuitive understanding of learning</vt:lpstr>
      <vt:lpstr>An intuitive definition of learning</vt:lpstr>
      <vt:lpstr>Learning</vt:lpstr>
      <vt:lpstr>Example of learning</vt:lpstr>
      <vt:lpstr>Learning is in its most fundamental form an optimisation problem</vt:lpstr>
      <vt:lpstr>Optimisation in Mathematics</vt:lpstr>
      <vt:lpstr>Optimisation in Machine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Chalk Talk Neural Networks </dc:title>
  <cp:lastModifiedBy>Michelucci Umberto HSLU I</cp:lastModifiedBy>
  <cp:revision>153</cp:revision>
  <dcterms:modified xsi:type="dcterms:W3CDTF">2024-01-14T15:53:14Z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8b0afbd-3cf7-4707-aee4-8dc9d855de29_Enabled">
    <vt:lpwstr>true</vt:lpwstr>
  </property>
  <property fmtid="{D5CDD505-2E9C-101B-9397-08002B2CF9AE}" pid="3" name="MSIP_Label_e8b0afbd-3cf7-4707-aee4-8dc9d855de29_SetDate">
    <vt:lpwstr>2023-10-02T13:26:16Z</vt:lpwstr>
  </property>
  <property fmtid="{D5CDD505-2E9C-101B-9397-08002B2CF9AE}" pid="4" name="MSIP_Label_e8b0afbd-3cf7-4707-aee4-8dc9d855de29_Method">
    <vt:lpwstr>Standard</vt:lpwstr>
  </property>
  <property fmtid="{D5CDD505-2E9C-101B-9397-08002B2CF9AE}" pid="5" name="MSIP_Label_e8b0afbd-3cf7-4707-aee4-8dc9d855de29_Name">
    <vt:lpwstr>intern</vt:lpwstr>
  </property>
  <property fmtid="{D5CDD505-2E9C-101B-9397-08002B2CF9AE}" pid="6" name="MSIP_Label_e8b0afbd-3cf7-4707-aee4-8dc9d855de29_SiteId">
    <vt:lpwstr>75a34008-d7d1-4924-8e78-31fea86f6e68</vt:lpwstr>
  </property>
  <property fmtid="{D5CDD505-2E9C-101B-9397-08002B2CF9AE}" pid="7" name="MSIP_Label_e8b0afbd-3cf7-4707-aee4-8dc9d855de29_ActionId">
    <vt:lpwstr>f0aa4c1c-4928-4284-ac0a-34bcf3060b30</vt:lpwstr>
  </property>
  <property fmtid="{D5CDD505-2E9C-101B-9397-08002B2CF9AE}" pid="8" name="MSIP_Label_e8b0afbd-3cf7-4707-aee4-8dc9d855de29_ContentBits">
    <vt:lpwstr>0</vt:lpwstr>
  </property>
</Properties>
</file>