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352" r:id="rId3"/>
    <p:sldId id="348" r:id="rId4"/>
    <p:sldId id="349" r:id="rId5"/>
    <p:sldId id="350" r:id="rId6"/>
    <p:sldId id="301" r:id="rId7"/>
    <p:sldId id="321" r:id="rId8"/>
    <p:sldId id="303" r:id="rId9"/>
    <p:sldId id="320" r:id="rId10"/>
    <p:sldId id="351" r:id="rId11"/>
    <p:sldId id="353" r:id="rId12"/>
    <p:sldId id="354" r:id="rId13"/>
    <p:sldId id="355" r:id="rId14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0068"/>
  </p:normalViewPr>
  <p:slideViewPr>
    <p:cSldViewPr snapToGrid="0">
      <p:cViewPr varScale="1">
        <p:scale>
          <a:sx n="153" d="100"/>
          <a:sy n="153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16.07.2024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16.07.2024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Dr.</a:t>
            </a:r>
            <a:r>
              <a:rPr lang="en-GB" sz="20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E33F8-843B-32FA-0AA1-479614162EBA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F49C6-9F98-8480-B98F-A0A790BB583B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Mathematics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Optimization involves finding the maximum or minimum value of a function within its domain. It often deals with determining the best allocation of resources under given constraints. Examples include minimizing cost, maximizing efficiency, or finding the best fit of a model to data.</a:t>
            </a:r>
            <a:endParaRPr lang="en-C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09D9C-83B0-24B3-FCBE-CB3D5D659010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9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1" y="107589"/>
            <a:ext cx="7886700" cy="590680"/>
          </a:xfrm>
        </p:spPr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Machine Learning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2590"/>
            <a:ext cx="7886700" cy="389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Optimization is the process of adjusting a model's parameters to minimize the difference between the predicted output and the actual output (i.e., the error)*. This is typically done through iterative methods like gradient descent (more on that later). The goal is to improve the model's performance on a given task, such as classification or regression, by minimizing a loss function.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/>
              <a:t>* In supervised learning.</a:t>
            </a:r>
            <a:endParaRPr lang="en-C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0E420-42EF-126D-63ED-DDC021D4DC79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9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F7C5-CF57-25B7-E636-CA2176EB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Classification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AD76-F98F-ADFF-6FA3-651522C1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Classification: the task of assigning a class (i.e. a color, a type of plant, etc.) to an object (image, data record, etc.)</a:t>
            </a:r>
          </a:p>
          <a:p>
            <a:r>
              <a:rPr lang="en-CH" dirty="0"/>
              <a:t>Regression: the task of predicting a continous variable (i.e. humidity percent,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D4004-8CB9-822B-0F9A-CDCEE214FE00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© </a:t>
            </a:r>
            <a:r>
              <a:rPr lang="en-GB" sz="105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Dr.</a:t>
            </a:r>
            <a:r>
              <a:rPr lang="en-GB" sz="105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 Umberto Michelucci - </a:t>
            </a:r>
            <a:r>
              <a:rPr lang="en-GB" sz="105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umberto.michelucci@toelt.ai</a:t>
            </a:r>
            <a:endParaRPr lang="en-GB" sz="105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1083-6EE7-939D-4BED-28BE4048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C8E1-6D4C-A05D-7842-67906065A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“The limits of my language mean the limits of my world.” </a:t>
            </a:r>
          </a:p>
          <a:p>
            <a:pPr algn="r"/>
            <a:r>
              <a:rPr lang="en-GB" dirty="0"/>
              <a:t>— Ludwig Wittgenstein.</a:t>
            </a:r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E615D-1F18-3E5C-B7D7-875CC5882711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9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https://developers.google.com/machine-learning/glossary#supervised_machine_learning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178B1-89EF-3029-B71B-53FC48C9D349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525036"/>
            <a:ext cx="79310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93585-25A6-0BC7-50C0-737356B165CE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4383-B2B1-5BDB-E90F-92B3D7F83DA4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FCDA4-BDE5-6FE2-4B2B-7F18190FE486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58E28-53BA-C88D-3B01-BE7FE654CFFF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05B684-9748-1B1A-4C67-0CCE26987B50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A1BA68-0133-3A8D-2C35-B22FFBD14394}"/>
              </a:ext>
            </a:extLst>
          </p:cNvPr>
          <p:cNvSpPr txBox="1"/>
          <p:nvPr/>
        </p:nvSpPr>
        <p:spPr>
          <a:xfrm rot="16200000">
            <a:off x="-1847624" y="2440944"/>
            <a:ext cx="3956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CH"/>
            </a:defPPr>
            <a:lvl1pPr algn="ctr">
              <a:spcBef>
                <a:spcPts val="0"/>
              </a:spcBef>
              <a:defRPr sz="105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© </a:t>
            </a:r>
            <a:r>
              <a:rPr lang="en-GB" dirty="0" err="1"/>
              <a:t>Dr.</a:t>
            </a:r>
            <a:r>
              <a:rPr lang="en-GB" dirty="0"/>
              <a:t> Umberto Michelucci - </a:t>
            </a:r>
            <a:r>
              <a:rPr lang="en-GB" dirty="0" err="1"/>
              <a:t>umberto.michelucci@toelt.ai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12734</TotalTime>
  <Words>899</Words>
  <Application>Microsoft Macintosh PowerPoint</Application>
  <PresentationFormat>On-screen Show (16:9)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Narrow</vt:lpstr>
      <vt:lpstr>Cambria Math</vt:lpstr>
      <vt:lpstr>Wingdings</vt:lpstr>
      <vt:lpstr>Arial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Learning</vt:lpstr>
      <vt:lpstr>Example of learning</vt:lpstr>
      <vt:lpstr>Learning is in its most fundamental form an optimisation problem</vt:lpstr>
      <vt:lpstr>Optimisation in Mathematics</vt:lpstr>
      <vt:lpstr>Optimisation in Machine Learning</vt:lpstr>
      <vt:lpstr>Classification and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155</cp:revision>
  <dcterms:modified xsi:type="dcterms:W3CDTF">2024-07-16T17:41:10Z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