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7"/>
  </p:notesMasterIdLst>
  <p:sldIdLst>
    <p:sldId id="256" r:id="rId2"/>
    <p:sldId id="301" r:id="rId3"/>
    <p:sldId id="302" r:id="rId4"/>
    <p:sldId id="321" r:id="rId5"/>
    <p:sldId id="303" r:id="rId6"/>
    <p:sldId id="304" r:id="rId7"/>
    <p:sldId id="327" r:id="rId8"/>
    <p:sldId id="313" r:id="rId9"/>
    <p:sldId id="260" r:id="rId10"/>
    <p:sldId id="261" r:id="rId11"/>
    <p:sldId id="311" r:id="rId12"/>
    <p:sldId id="312" r:id="rId13"/>
    <p:sldId id="314" r:id="rId14"/>
    <p:sldId id="315" r:id="rId15"/>
    <p:sldId id="263" r:id="rId16"/>
    <p:sldId id="306" r:id="rId17"/>
    <p:sldId id="265" r:id="rId18"/>
    <p:sldId id="307" r:id="rId19"/>
    <p:sldId id="316" r:id="rId20"/>
    <p:sldId id="268" r:id="rId21"/>
    <p:sldId id="269" r:id="rId22"/>
    <p:sldId id="322" r:id="rId23"/>
    <p:sldId id="308" r:id="rId24"/>
    <p:sldId id="309" r:id="rId25"/>
    <p:sldId id="310" r:id="rId26"/>
    <p:sldId id="323" r:id="rId27"/>
    <p:sldId id="324" r:id="rId28"/>
    <p:sldId id="341" r:id="rId29"/>
    <p:sldId id="340" r:id="rId30"/>
    <p:sldId id="342" r:id="rId31"/>
    <p:sldId id="273" r:id="rId32"/>
    <p:sldId id="326" r:id="rId33"/>
    <p:sldId id="299" r:id="rId34"/>
    <p:sldId id="345" r:id="rId35"/>
    <p:sldId id="300" r:id="rId36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38"/>
      <p:bold r:id="rId39"/>
      <p:italic r:id="rId40"/>
      <p:boldItalic r:id="rId41"/>
    </p:embeddedFont>
    <p:embeddedFont>
      <p:font typeface="Cambria Math" panose="02040503050406030204" pitchFamily="18" charset="0"/>
      <p:regular r:id="rId42"/>
    </p:embeddedFont>
    <p:embeddedFont>
      <p:font typeface="Franklin Gothic Book" panose="020B0503020102020204" pitchFamily="34" charset="0"/>
      <p:regular r:id="rId43"/>
      <p:italic r:id="rId44"/>
    </p:embeddedFont>
    <p:embeddedFont>
      <p:font typeface="Karla" pitchFamily="2" charset="77"/>
      <p:regular r:id="rId45"/>
      <p:bold r:id="rId46"/>
      <p:italic r:id="rId47"/>
      <p:boldItalic r:id="rId48"/>
    </p:embeddedFont>
    <p:embeddedFont>
      <p:font typeface="Lato" panose="020F0502020204030203" pitchFamily="34" charset="0"/>
      <p:regular r:id="rId49"/>
      <p:bold r:id="rId50"/>
      <p:italic r:id="rId51"/>
      <p:boldItalic r:id="rId52"/>
    </p:embeddedFont>
    <p:embeddedFont>
      <p:font typeface="Raleway" pitchFamily="2" charset="77"/>
      <p:regular r:id="rId53"/>
      <p:bold r:id="rId54"/>
      <p:italic r:id="rId55"/>
      <p:boldItalic r:id="rId56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/>
    <p:restoredTop sz="90068"/>
  </p:normalViewPr>
  <p:slideViewPr>
    <p:cSldViewPr snapToGrid="0">
      <p:cViewPr varScale="1">
        <p:scale>
          <a:sx n="153" d="100"/>
          <a:sy n="153" d="100"/>
        </p:scale>
        <p:origin x="9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dd385286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dd385286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dd3852867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6dd3852867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6dd3852867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6dd3852867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6452e3b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6452e3b1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452e3b1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452e3b13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6452e3b1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6452e3b13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6452e3b1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6452e3b1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/>
              <a:t>Draw on the blackboard all the components of a neuron and the 3 components of a model and ask students which part is relevant</a:t>
            </a:r>
          </a:p>
        </p:txBody>
      </p:sp>
    </p:spTree>
    <p:extLst>
      <p:ext uri="{BB962C8B-B14F-4D97-AF65-F5344CB8AC3E}">
        <p14:creationId xmlns:p14="http://schemas.microsoft.com/office/powerpoint/2010/main" val="258491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3218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6452e3b1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6452e3b1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dd38528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dd38528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447-B0F6-F0D5-7653-F27C2504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39723-5E46-2E1A-5D27-B64D1C62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0E08-A48A-AB28-ECB1-03B6AA7C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26A2-6ADD-A115-D781-B4207DBF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DA7E-4E26-BE86-CE14-5AF9FE4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6308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8BC-7271-F02F-276C-00C6F002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1AF4F-9DD0-37B4-6315-56EA12B6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AC8D-DAB8-E0CF-3D96-01880C7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D502-1103-6C64-C5D1-8C17B172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EB52-1705-E5BC-C1D5-2901AFA9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344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279FD-8BFA-E047-47E0-0FEB5975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4073D-B3D3-6B38-C8AF-2365CBEB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19FD-76FB-ACFB-7E25-3B7E8321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E4A3-8F7F-75EC-FA98-68597E6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F659-5AE3-A70C-86EA-BED6180F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41367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7708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0">
  <p:cSld name="Title Only 0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375223" y="266614"/>
            <a:ext cx="75675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686423" y="4918793"/>
            <a:ext cx="1857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0" marR="0" lvl="1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0" marR="0" lvl="2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0" marR="0" lvl="3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0" marR="0" lvl="4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0" marR="0" lvl="5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0" marR="0" lvl="6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0" marR="0" lvl="7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0" marR="0" lvl="8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5080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0410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050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08CA-B4A0-7774-F40D-9999D0BC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3CBF-5145-B96A-0D4D-E698F2C3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2BF4-37BB-7B06-7673-A0A29C1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9BE-49D0-9F8E-C0C0-F69AB72B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DBB6-A2BC-DAB6-AF82-A6B0B9F0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060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A038-13FC-14CD-564F-22E956AD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331A-86A1-3AB5-07D7-351950D6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7967-8998-30AA-B036-E8BCC69C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0E01-5D61-5557-19B3-D5C3B19B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025B-44E7-2741-7EB6-FD19796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6318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330-7233-03DE-14BD-C0B39153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E178-890D-148C-159B-A4AA099A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E0E4-4AE6-9597-2501-9902E5F5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8D6E-6128-A60B-3C84-B4716F9B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0A78-41E8-7365-2272-B0C9D98F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1D7B-8382-5466-58E8-B0B9BCE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708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999F-ABBD-A26F-443F-3956CDB5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32F9-5012-0CEF-B164-6766E674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1153-5C16-24DE-1CD2-BDBC86AF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E2454-B65C-6898-F2D6-1180B0D0B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9F4E5-D3D8-D6F7-0C38-A49474964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A1123-7B3F-7592-F417-C552122F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DA411-A721-3E9B-E705-C1AE96FF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40E71-C48F-578D-2D0A-6433389F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663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4FA-75E1-59FF-8767-009C3DA8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D68C8-A5E7-2861-6722-BCA4B1C9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02712-3074-00D0-68F8-943183F2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FD2C2-D499-48CE-AC1B-90B9B0F0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25212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CD8A-6DD1-DA9E-8CA3-CB69EE5F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DE98A-E748-8D99-B7B8-E76635C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F601-1072-D7E4-7FE9-446DD655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7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3384-76F9-FEDA-BED1-4B94693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36B6-D1C6-09F5-0B08-F3C3706B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93C86-F587-44DB-34E7-2685C3F9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A5A8-643B-07C3-4213-15DD674E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686B-38AB-087F-C952-289E41D8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64ED-5080-5F3E-7124-C97B03E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29543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780-0E79-C392-3C93-EE87DB31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22BAA-DC96-87FA-9ADC-DBC8D5CAE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D41F-E20F-BAB2-36E2-93F9AE25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D1C2-3802-70C1-FDF9-009ACA37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11.01.2024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4547-B40B-B61E-8BB4-57D5098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357B-44EE-2B18-3D00-D14BEA1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4912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B44EA-2FE7-BEC3-614F-B5EE3CF5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C288E-6383-BDE1-9067-4994D727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8E38-701F-2151-343D-205275F6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83FCE59-ED68-1145-BEA5-66C22E95295E}" type="datetimeFigureOut">
              <a:rPr lang="en-CH"/>
              <a:pPr/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5E1F-73B2-5B80-A5F2-A2824424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31D7-966E-973F-D5CC-573AC84C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22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deepideas.net/deep-learning-from-scratch-i-computational-graph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775252" y="2308889"/>
            <a:ext cx="7688100" cy="7752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3500" dirty="0">
                <a:latin typeface="Arial" panose="020B0604020202020204" pitchFamily="34" charset="0"/>
              </a:rPr>
              <a:t>Neural Networks Introduction</a:t>
            </a:r>
          </a:p>
        </p:txBody>
      </p:sp>
      <p:sp>
        <p:nvSpPr>
          <p:cNvPr id="5" name="Google Shape;141;p18">
            <a:extLst>
              <a:ext uri="{FF2B5EF4-FFF2-40B4-BE49-F238E27FC236}">
                <a16:creationId xmlns:a16="http://schemas.microsoft.com/office/drawing/2014/main" id="{483CA9A4-68E8-EA01-231B-927598F3571C}"/>
              </a:ext>
            </a:extLst>
          </p:cNvPr>
          <p:cNvSpPr txBox="1">
            <a:spLocks/>
          </p:cNvSpPr>
          <p:nvPr/>
        </p:nvSpPr>
        <p:spPr>
          <a:xfrm>
            <a:off x="727950" y="3950879"/>
            <a:ext cx="7688100" cy="97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2200">
                <a:latin typeface="Arial" panose="020B0604020202020204" pitchFamily="34" charset="0"/>
              </a:rPr>
              <a:t>Dr. U. Michelucci (TOELT)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727650" y="616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Steps of a single neuron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 b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4813300" y="4701334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772" y="1691494"/>
            <a:ext cx="5828456" cy="21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195575-F286-1C51-8716-9A60A96A8FE8}"/>
              </a:ext>
            </a:extLst>
          </p:cNvPr>
          <p:cNvSpPr/>
          <p:nvPr/>
        </p:nvSpPr>
        <p:spPr>
          <a:xfrm>
            <a:off x="2813992" y="2571750"/>
            <a:ext cx="271371" cy="271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1841E0-F21B-8E32-BD86-077216817B1D}"/>
              </a:ext>
            </a:extLst>
          </p:cNvPr>
          <p:cNvSpPr/>
          <p:nvPr/>
        </p:nvSpPr>
        <p:spPr>
          <a:xfrm>
            <a:off x="3450139" y="2571750"/>
            <a:ext cx="313649" cy="271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F8C99-88DA-8658-50E6-F63776D0236B}"/>
              </a:ext>
            </a:extLst>
          </p:cNvPr>
          <p:cNvSpPr/>
          <p:nvPr/>
        </p:nvSpPr>
        <p:spPr>
          <a:xfrm>
            <a:off x="4475125" y="2571749"/>
            <a:ext cx="403641" cy="318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27C35-EDFF-FF54-F505-4E83C9E60845}"/>
              </a:ext>
            </a:extLst>
          </p:cNvPr>
          <p:cNvSpPr txBox="1"/>
          <p:nvPr/>
        </p:nvSpPr>
        <p:spPr>
          <a:xfrm>
            <a:off x="594907" y="2202417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CE6606-F519-6BD7-A17B-4F7215B8B957}"/>
              </a:ext>
            </a:extLst>
          </p:cNvPr>
          <p:cNvCxnSpPr>
            <a:stCxn id="6" idx="3"/>
          </p:cNvCxnSpPr>
          <p:nvPr/>
        </p:nvCxnSpPr>
        <p:spPr>
          <a:xfrm>
            <a:off x="1608967" y="2387083"/>
            <a:ext cx="1151754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06BC6A-90EB-E13C-D033-8DFA2C10BF6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967" y="2387083"/>
            <a:ext cx="1858413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7BBC83-D207-CB9F-AC2A-446171BC5F2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967" y="2387083"/>
            <a:ext cx="2866158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570A4FE-C75D-8BFA-01F9-3DF3D4D87FB8}"/>
              </a:ext>
            </a:extLst>
          </p:cNvPr>
          <p:cNvSpPr/>
          <p:nvPr/>
        </p:nvSpPr>
        <p:spPr>
          <a:xfrm>
            <a:off x="5287365" y="2524554"/>
            <a:ext cx="290710" cy="318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366023-06D9-6414-7231-78D63F706B41}"/>
              </a:ext>
            </a:extLst>
          </p:cNvPr>
          <p:cNvSpPr txBox="1"/>
          <p:nvPr/>
        </p:nvSpPr>
        <p:spPr>
          <a:xfrm>
            <a:off x="6276416" y="265882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2B6FBD-982F-17B6-3A69-00A44ADBFC58}"/>
              </a:ext>
            </a:extLst>
          </p:cNvPr>
          <p:cNvCxnSpPr/>
          <p:nvPr/>
        </p:nvCxnSpPr>
        <p:spPr>
          <a:xfrm flipH="1" flipV="1">
            <a:off x="5578075" y="2707619"/>
            <a:ext cx="698341" cy="135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E2059C9-CEF5-8AA2-1859-3475122BF192}"/>
              </a:ext>
            </a:extLst>
          </p:cNvPr>
          <p:cNvSpPr/>
          <p:nvPr/>
        </p:nvSpPr>
        <p:spPr>
          <a:xfrm>
            <a:off x="3492417" y="3354416"/>
            <a:ext cx="271371" cy="338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6915F8-D665-2DA5-85A5-93A9FF758C55}"/>
              </a:ext>
            </a:extLst>
          </p:cNvPr>
          <p:cNvSpPr txBox="1"/>
          <p:nvPr/>
        </p:nvSpPr>
        <p:spPr>
          <a:xfrm>
            <a:off x="2438082" y="403566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32A817-3953-5937-1053-ED95FD94E7FF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3505041" y="3692996"/>
            <a:ext cx="123062" cy="342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/>
      <p:bldP spid="15" grpId="0" animBg="1"/>
      <p:bldP spid="15" grpId="1" animBg="1"/>
      <p:bldP spid="16" grpId="0"/>
      <p:bldP spid="16" grpId="1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7E52-2FDA-6F53-B7AE-F96FD980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790"/>
            <a:ext cx="7886700" cy="994172"/>
          </a:xfrm>
        </p:spPr>
        <p:txBody>
          <a:bodyPr/>
          <a:lstStyle/>
          <a:p>
            <a:r>
              <a:rPr lang="en-CH"/>
              <a:t>Components of a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38BCA-9EC0-4077-EC03-CBBCAEBF2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07962"/>
                <a:ext cx="7886700" cy="32635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/>
                  <a:t>A neuron has two main components:</a:t>
                </a:r>
              </a:p>
              <a:p>
                <a:pPr marL="0" indent="0">
                  <a:buNone/>
                </a:pPr>
                <a:endParaRPr lang="en-CH"/>
              </a:p>
              <a:p>
                <a:r>
                  <a:rPr lang="en-CH"/>
                  <a:t>The weights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) (the bias 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H"/>
                  <a:t> is sometime included in the weights)</a:t>
                </a:r>
              </a:p>
              <a:p>
                <a:r>
                  <a:rPr lang="en-CH"/>
                  <a:t>The </a:t>
                </a:r>
                <a:r>
                  <a:rPr lang="en-CH" i="1"/>
                  <a:t>activation function</a:t>
                </a:r>
                <a:r>
                  <a:rPr lang="en-CH"/>
                  <a:t> (the 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H"/>
                  <a:t> in the previous slide)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38BCA-9EC0-4077-EC03-CBBCAEBF2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07962"/>
                <a:ext cx="7886700" cy="3263504"/>
              </a:xfrm>
              <a:blipFill>
                <a:blip r:embed="rId2"/>
                <a:stretch>
                  <a:fillRect l="-804" t="-193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CD503AC-2EE9-6212-B2FE-C5B3EEC7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201" y="3304135"/>
            <a:ext cx="5718357" cy="1718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B3CDC8-9C1C-8E19-2F7F-51AF7535BE25}"/>
              </a:ext>
            </a:extLst>
          </p:cNvPr>
          <p:cNvSpPr txBox="1"/>
          <p:nvPr/>
        </p:nvSpPr>
        <p:spPr>
          <a:xfrm rot="16200000">
            <a:off x="6226718" y="2105285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267370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81BA61-A64D-9FC5-26F7-3F1003DF93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5292" y="97684"/>
                <a:ext cx="7886700" cy="627435"/>
              </a:xfrm>
            </p:spPr>
            <p:txBody>
              <a:bodyPr/>
              <a:lstStyle/>
              <a:p>
                <a:r>
                  <a:rPr lang="en-CH"/>
                  <a:t>Activation Functions (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81BA61-A64D-9FC5-26F7-3F1003DF9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5292" y="97684"/>
                <a:ext cx="7886700" cy="627435"/>
              </a:xfrm>
              <a:blipFill>
                <a:blip r:embed="rId2"/>
                <a:stretch>
                  <a:fillRect l="-2087" t="-13725" b="-2745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1D203D-D5FE-EC53-0783-04FA6498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12" y="1523579"/>
            <a:ext cx="3900396" cy="2835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13E21-927C-8F18-FEA2-3527AEF8B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185" y="4103274"/>
            <a:ext cx="2921000" cy="92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AE8669-CBD8-6D34-6003-FCA15C22D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172" y="4358837"/>
            <a:ext cx="2159000" cy="62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D3E4DD-FA73-0235-5BB5-FB1030B26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460117"/>
            <a:ext cx="3947731" cy="2835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D5A72-94A6-055A-2592-8608AF066F6B}"/>
              </a:ext>
            </a:extLst>
          </p:cNvPr>
          <p:cNvSpPr txBox="1"/>
          <p:nvPr/>
        </p:nvSpPr>
        <p:spPr>
          <a:xfrm>
            <a:off x="2011515" y="1090785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Identity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F7CAB-C3B2-28DD-2BE3-FA0705C79632}"/>
              </a:ext>
            </a:extLst>
          </p:cNvPr>
          <p:cNvSpPr txBox="1"/>
          <p:nvPr/>
        </p:nvSpPr>
        <p:spPr>
          <a:xfrm>
            <a:off x="6397817" y="115424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Sigmoid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1E2D6-5E8B-1EB7-6747-7656B25EAFD1}"/>
              </a:ext>
            </a:extLst>
          </p:cNvPr>
          <p:cNvSpPr txBox="1"/>
          <p:nvPr/>
        </p:nvSpPr>
        <p:spPr>
          <a:xfrm rot="16200000">
            <a:off x="6226718" y="2105285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102309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81BA61-A64D-9FC5-26F7-3F1003DF93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5292" y="97684"/>
                <a:ext cx="7886700" cy="627435"/>
              </a:xfrm>
            </p:spPr>
            <p:txBody>
              <a:bodyPr/>
              <a:lstStyle/>
              <a:p>
                <a:r>
                  <a:rPr lang="en-CH"/>
                  <a:t>Activation Functions (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81BA61-A64D-9FC5-26F7-3F1003DF9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5292" y="97684"/>
                <a:ext cx="7886700" cy="627435"/>
              </a:xfrm>
              <a:blipFill>
                <a:blip r:embed="rId2"/>
                <a:stretch>
                  <a:fillRect l="-2087" t="-13725" b="-2745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7FD5A72-94A6-055A-2592-8608AF066F6B}"/>
              </a:ext>
            </a:extLst>
          </p:cNvPr>
          <p:cNvSpPr txBox="1"/>
          <p:nvPr/>
        </p:nvSpPr>
        <p:spPr>
          <a:xfrm>
            <a:off x="1607680" y="1154247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Hyperbolic Tangent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F7CAB-C3B2-28DD-2BE3-FA0705C79632}"/>
              </a:ext>
            </a:extLst>
          </p:cNvPr>
          <p:cNvSpPr txBox="1"/>
          <p:nvPr/>
        </p:nvSpPr>
        <p:spPr>
          <a:xfrm>
            <a:off x="5102540" y="1154246"/>
            <a:ext cx="276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ReLU (Rectified Linear Unit)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E7FAB-52AC-9E35-9FC2-3F82C60D6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81" y="4418251"/>
            <a:ext cx="1888243" cy="612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CD8E72-CF6E-251C-9306-BC14A9182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54" y="1581725"/>
            <a:ext cx="3823200" cy="2714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A582E3-CB0E-2E5E-EFC3-D218DCF19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693" y="4416984"/>
            <a:ext cx="2311400" cy="546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FEF466-3A26-EEC0-8A2E-953BB5ABA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660349"/>
            <a:ext cx="3449023" cy="2619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96B11-FF47-DB7C-85F0-B7692E8E1E7E}"/>
              </a:ext>
            </a:extLst>
          </p:cNvPr>
          <p:cNvSpPr txBox="1"/>
          <p:nvPr/>
        </p:nvSpPr>
        <p:spPr>
          <a:xfrm rot="16200000">
            <a:off x="6501911" y="2380478"/>
            <a:ext cx="50225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20301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81BA61-A64D-9FC5-26F7-3F1003DF93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5292" y="97684"/>
                <a:ext cx="7886700" cy="627435"/>
              </a:xfrm>
            </p:spPr>
            <p:txBody>
              <a:bodyPr/>
              <a:lstStyle/>
              <a:p>
                <a:r>
                  <a:rPr lang="en-CH"/>
                  <a:t>Activation Functions (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81BA61-A64D-9FC5-26F7-3F1003DF9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5292" y="97684"/>
                <a:ext cx="7886700" cy="627435"/>
              </a:xfrm>
              <a:blipFill>
                <a:blip r:embed="rId2"/>
                <a:stretch>
                  <a:fillRect l="-2087" t="-13725" b="-2745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9753341-5E89-8673-202D-C11F1C940832}"/>
              </a:ext>
            </a:extLst>
          </p:cNvPr>
          <p:cNvSpPr txBox="1"/>
          <p:nvPr/>
        </p:nvSpPr>
        <p:spPr>
          <a:xfrm>
            <a:off x="377687" y="1477617"/>
            <a:ext cx="7898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>
                <a:latin typeface="Arial" panose="020B0604020202020204" pitchFamily="34" charset="0"/>
                <a:cs typeface="Arial" panose="020B0604020202020204" pitchFamily="34" charset="0"/>
              </a:rPr>
              <a:t>Many others:</a:t>
            </a:r>
          </a:p>
          <a:p>
            <a:endParaRPr lang="en-CH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>
                <a:latin typeface="Arial" panose="020B0604020202020204" pitchFamily="34" charset="0"/>
                <a:cs typeface="Arial" panose="020B0604020202020204" pitchFamily="34" charset="0"/>
              </a:rPr>
              <a:t>Leaky 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>
                <a:latin typeface="Arial" panose="020B0604020202020204" pitchFamily="34" charset="0"/>
                <a:cs typeface="Arial" panose="020B0604020202020204" pitchFamily="34" charset="0"/>
              </a:rPr>
              <a:t>Swish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>
                <a:latin typeface="Arial" panose="020B0604020202020204" pitchFamily="34" charset="0"/>
                <a:cs typeface="Arial" panose="020B0604020202020204" pitchFamily="34" charset="0"/>
              </a:rPr>
              <a:t>ArcTan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>
                <a:latin typeface="Arial" panose="020B0604020202020204" pitchFamily="34" charset="0"/>
                <a:cs typeface="Arial" panose="020B0604020202020204" pitchFamily="34" charset="0"/>
              </a:rPr>
              <a:t>Exponential Linear Unit (ELU)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>
                <a:latin typeface="Arial" panose="020B0604020202020204" pitchFamily="34" charset="0"/>
                <a:cs typeface="Arial" panose="020B0604020202020204" pitchFamily="34" charset="0"/>
              </a:rPr>
              <a:t>Softplus</a:t>
            </a:r>
          </a:p>
          <a:p>
            <a:endParaRPr lang="en-CH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6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375223" y="148595"/>
            <a:ext cx="7567500" cy="295800"/>
          </a:xfrm>
          <a:prstGeom prst="rect">
            <a:avLst/>
          </a:prstGeom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network seen as a computational graph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792" y="1648157"/>
            <a:ext cx="6836951" cy="297071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4999125" y="4692109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375226" y="662702"/>
            <a:ext cx="8586000" cy="10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7474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 computational graph is a directed graph where the nodes correspond to </a:t>
            </a:r>
            <a:r>
              <a:rPr lang="en" sz="1400">
                <a:solidFill>
                  <a:srgbClr val="747474"/>
                </a:solidFill>
                <a:latin typeface="Arial" panose="020B0604020202020204" pitchFamily="34" charset="0"/>
              </a:rPr>
              <a:t>operations</a:t>
            </a:r>
            <a:r>
              <a:rPr lang="en" sz="1400">
                <a:solidFill>
                  <a:srgbClr val="747474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or </a:t>
            </a:r>
            <a:r>
              <a:rPr lang="en" sz="1400">
                <a:solidFill>
                  <a:srgbClr val="747474"/>
                </a:solidFill>
                <a:latin typeface="Arial" panose="020B0604020202020204" pitchFamily="34" charset="0"/>
              </a:rPr>
              <a:t>variables</a:t>
            </a:r>
            <a:r>
              <a:rPr lang="en" sz="1400">
                <a:solidFill>
                  <a:srgbClr val="747474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. Variables can feed their value into operations, and operations can feed their output into other operations. This way, every node in the graph defines a function of the variables. (From: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4"/>
              </a:rPr>
              <a:t>http://www.deepideas.net/deep-learning-from-scratch-i-computational-graphs/</a:t>
            </a:r>
            <a:r>
              <a:rPr lang="en" sz="1400">
                <a:solidFill>
                  <a:srgbClr val="747474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) </a:t>
            </a:r>
            <a:endParaRPr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764B-D9B8-D3D3-9033-AF252873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What is a tensor (why TensorFlow?)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E5DC-2E64-E5AC-B21F-37569A39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2904"/>
            <a:ext cx="7886700" cy="29298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H" sz="3200"/>
              <a:t>In its simplest (and somehow incorrect) definition a </a:t>
            </a:r>
            <a:r>
              <a:rPr lang="en-CH" sz="3200" b="1"/>
              <a:t>Tensor</a:t>
            </a:r>
            <a:r>
              <a:rPr lang="en-CH" sz="3200"/>
              <a:t> is simply a multi-dimensional array of numbers.</a:t>
            </a:r>
          </a:p>
          <a:p>
            <a:pPr marL="0" indent="0">
              <a:buNone/>
            </a:pPr>
            <a:endParaRPr lang="en-CH" sz="3200"/>
          </a:p>
          <a:p>
            <a:pPr marL="0" indent="0">
              <a:buNone/>
            </a:pPr>
            <a:r>
              <a:rPr lang="en-CH" sz="3200"/>
              <a:t>An image is a tensor of 3-dimensions (the horizontal and vertical resolution and the colors, RGB).</a:t>
            </a:r>
          </a:p>
        </p:txBody>
      </p:sp>
    </p:spTree>
    <p:extLst>
      <p:ext uri="{BB962C8B-B14F-4D97-AF65-F5344CB8AC3E}">
        <p14:creationId xmlns:p14="http://schemas.microsoft.com/office/powerpoint/2010/main" val="365539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for a neuron includes 3 components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826950" y="1566096"/>
            <a:ext cx="76884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 neural network (defined by its architecture, in other words the computational steps to evaluate the network output)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 loss function (a function to measure how good or bad the network is predicting the outputs)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An algorithm to minimize the loss function (also called </a:t>
            </a: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optimizer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4813300" y="4701334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4890-DEF3-16DA-83B9-8885F23C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Quiz: What can a neuron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AD1F-6D5C-2893-897C-084B002E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670"/>
            <a:ext cx="7886700" cy="3391986"/>
          </a:xfrm>
        </p:spPr>
        <p:txBody>
          <a:bodyPr>
            <a:normAutofit/>
          </a:bodyPr>
          <a:lstStyle/>
          <a:p>
            <a:r>
              <a:rPr lang="en-CH"/>
              <a:t>We have discussed how a neuron looks like. B</a:t>
            </a:r>
            <a:r>
              <a:rPr lang="en-GB"/>
              <a:t>u</a:t>
            </a:r>
            <a:r>
              <a:rPr lang="en-CH"/>
              <a:t>t how can a neuron solve any type of problem? </a:t>
            </a:r>
          </a:p>
          <a:p>
            <a:r>
              <a:rPr lang="en-CH"/>
              <a:t>Can a neuron solve a classification and a regression problem? How can we do that?</a:t>
            </a:r>
          </a:p>
          <a:p>
            <a:endParaRPr lang="en-CH"/>
          </a:p>
          <a:p>
            <a:endParaRPr lang="en-CH"/>
          </a:p>
          <a:p>
            <a:pPr marL="0" indent="0" algn="ctr">
              <a:buNone/>
            </a:pPr>
            <a:r>
              <a:rPr lang="en-CH" sz="2800">
                <a:solidFill>
                  <a:srgbClr val="FF0000"/>
                </a:solidFill>
              </a:rPr>
              <a:t>Question to you: which component of a neuron is responsible for the type of problem we want to solve?</a:t>
            </a:r>
          </a:p>
        </p:txBody>
      </p:sp>
    </p:spTree>
    <p:extLst>
      <p:ext uri="{BB962C8B-B14F-4D97-AF65-F5344CB8AC3E}">
        <p14:creationId xmlns:p14="http://schemas.microsoft.com/office/powerpoint/2010/main" val="161014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6EA1-02E5-94FB-A75F-981EDB27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1382678"/>
          </a:xfrm>
        </p:spPr>
        <p:txBody>
          <a:bodyPr>
            <a:normAutofit fontScale="90000"/>
          </a:bodyPr>
          <a:lstStyle/>
          <a:p>
            <a:r>
              <a:rPr lang="en-CH"/>
              <a:t>Which portion of a </a:t>
            </a:r>
            <a:r>
              <a:rPr lang="en-CH" i="1"/>
              <a:t>neural network model</a:t>
            </a:r>
            <a:r>
              <a:rPr lang="en-CH"/>
              <a:t> is responsible for the type of problem that can be solved?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5D97-B32F-677C-EA03-F41AEBB6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9529"/>
            <a:ext cx="7886700" cy="2923193"/>
          </a:xfrm>
        </p:spPr>
        <p:txBody>
          <a:bodyPr/>
          <a:lstStyle/>
          <a:p>
            <a:pPr marL="0" indent="0">
              <a:buNone/>
            </a:pPr>
            <a:r>
              <a:rPr lang="en-CH"/>
              <a:t>Two main components are responsible for the type of problem that can be solved:</a:t>
            </a:r>
          </a:p>
          <a:p>
            <a:r>
              <a:rPr lang="en-CH"/>
              <a:t>The output activation function</a:t>
            </a:r>
          </a:p>
          <a:p>
            <a:r>
              <a:rPr lang="en-CH"/>
              <a:t>The loss function</a:t>
            </a:r>
          </a:p>
          <a:p>
            <a:pPr marL="0" indent="0">
              <a:buNone/>
            </a:pPr>
            <a:r>
              <a:rPr lang="en-CH">
                <a:sym typeface="Wingdings" pitchFamily="2" charset="2"/>
              </a:rPr>
              <a:t> The optimiser is not related in any way to the type of problem solved.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48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B6E6-73B2-AD25-4753-1E2A5DCF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4" y="37129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CH"/>
              <a:t>An intuitive understanding of a neural network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2B238C8-E7DB-20D1-EEDE-4539EBC1A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121438"/>
            <a:ext cx="3556000" cy="2383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C865E6-BBD5-ED28-B6F3-692C00331FCF}"/>
                  </a:ext>
                </a:extLst>
              </p:cNvPr>
              <p:cNvSpPr txBox="1"/>
              <p:nvPr/>
            </p:nvSpPr>
            <p:spPr>
              <a:xfrm>
                <a:off x="628650" y="3669327"/>
                <a:ext cx="78867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2000"/>
                  </a:spcBef>
                  <a:spcAft>
                    <a:spcPts val="1200"/>
                  </a:spcAft>
                  <a:tabLst>
                    <a:tab pos="365760" algn="l"/>
                  </a:tabLst>
                </a:pPr>
                <a:r>
                  <a:rPr lang="en-US" sz="1800" i="1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diagram that gives an intuitive understanding of what is a neural network.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inputs (for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numbers (or parameters) (for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i="1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output of the network. The network itself is the depicted intuitively as the irregular shape in the middle of the figure.</a:t>
                </a:r>
                <a:endParaRPr lang="en-CH" sz="1800" i="1">
                  <a:effectLst/>
                  <a:latin typeface="Arial Narrow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C865E6-BBD5-ED28-B6F3-692C00331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69327"/>
                <a:ext cx="7886700" cy="1200329"/>
              </a:xfrm>
              <a:prstGeom prst="rect">
                <a:avLst/>
              </a:prstGeom>
              <a:blipFill>
                <a:blip r:embed="rId3"/>
                <a:stretch>
                  <a:fillRect l="-482" t="-2083" r="-1125" b="-6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5D8ED34-3FEA-6613-E79E-AAEC5718ADA0}"/>
              </a:ext>
            </a:extLst>
          </p:cNvPr>
          <p:cNvSpPr txBox="1"/>
          <p:nvPr/>
        </p:nvSpPr>
        <p:spPr>
          <a:xfrm>
            <a:off x="843762" y="311349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34856-910C-CBED-CC7C-BE2CDBCAFB5D}"/>
              </a:ext>
            </a:extLst>
          </p:cNvPr>
          <p:cNvSpPr/>
          <p:nvPr/>
        </p:nvSpPr>
        <p:spPr>
          <a:xfrm>
            <a:off x="2716696" y="2313333"/>
            <a:ext cx="304800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4906FF-8790-D13F-1344-DFE93F31B0F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656805" y="2442542"/>
            <a:ext cx="1059891" cy="855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32257-7E66-9F82-CF3C-E13EE063B7C2}"/>
              </a:ext>
            </a:extLst>
          </p:cNvPr>
          <p:cNvSpPr txBox="1"/>
          <p:nvPr/>
        </p:nvSpPr>
        <p:spPr>
          <a:xfrm>
            <a:off x="6849578" y="132336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FB755-BBE1-F2A4-3F98-F724C6C4933F}"/>
              </a:ext>
            </a:extLst>
          </p:cNvPr>
          <p:cNvSpPr/>
          <p:nvPr/>
        </p:nvSpPr>
        <p:spPr>
          <a:xfrm>
            <a:off x="6122506" y="2313333"/>
            <a:ext cx="304800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9F47A-D21D-458B-FC99-D2FAD91A29D9}"/>
              </a:ext>
            </a:extLst>
          </p:cNvPr>
          <p:cNvCxnSpPr>
            <a:cxnSpLocks/>
            <a:stCxn id="10" idx="2"/>
            <a:endCxn id="3" idx="3"/>
          </p:cNvCxnSpPr>
          <p:nvPr/>
        </p:nvCxnSpPr>
        <p:spPr>
          <a:xfrm flipH="1">
            <a:off x="6350000" y="1692693"/>
            <a:ext cx="995868" cy="620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Normal brain MRI | Radiology Case | Radiopaedia.org">
            <a:extLst>
              <a:ext uri="{FF2B5EF4-FFF2-40B4-BE49-F238E27FC236}">
                <a16:creationId xmlns:a16="http://schemas.microsoft.com/office/drawing/2014/main" id="{AAF8A79B-207E-80BF-BDD9-9C0914E9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9" y="1298875"/>
            <a:ext cx="716444" cy="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cel Tabular Data • Excel Table • My Online Training Hub">
            <a:extLst>
              <a:ext uri="{FF2B5EF4-FFF2-40B4-BE49-F238E27FC236}">
                <a16:creationId xmlns:a16="http://schemas.microsoft.com/office/drawing/2014/main" id="{EAB10227-202B-F740-50F5-B8CCC5E7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47" y="1083305"/>
            <a:ext cx="1713271" cy="7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s apparent fixational drift in eye-tracking data due to filters or eyeball  rotation? | SpringerLink">
            <a:extLst>
              <a:ext uri="{FF2B5EF4-FFF2-40B4-BE49-F238E27FC236}">
                <a16:creationId xmlns:a16="http://schemas.microsoft.com/office/drawing/2014/main" id="{2F272628-389B-BFCF-1760-7ED9177A0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1" y="2027980"/>
            <a:ext cx="998032" cy="6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3B69BC-D893-C7BE-5CF0-56F4A338C8B6}"/>
              </a:ext>
            </a:extLst>
          </p:cNvPr>
          <p:cNvSpPr txBox="1"/>
          <p:nvPr/>
        </p:nvSpPr>
        <p:spPr>
          <a:xfrm>
            <a:off x="8022131" y="788859"/>
            <a:ext cx="739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1,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2,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3,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C6F5E-FF08-B901-1886-345C8BCB767A}"/>
              </a:ext>
            </a:extLst>
          </p:cNvPr>
          <p:cNvSpPr txBox="1"/>
          <p:nvPr/>
        </p:nvSpPr>
        <p:spPr>
          <a:xfrm>
            <a:off x="7908959" y="174935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>
                <a:latin typeface="Arial" panose="020B0604020202020204" pitchFamily="34" charset="0"/>
                <a:cs typeface="Arial" panose="020B0604020202020204" pitchFamily="34" charset="0"/>
              </a:rPr>
              <a:t>1.73</a:t>
            </a:r>
            <a:endParaRPr lang="en-CH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 descr="Normal brain MRI | Radiology Case | Radiopaedia.org">
            <a:extLst>
              <a:ext uri="{FF2B5EF4-FFF2-40B4-BE49-F238E27FC236}">
                <a16:creationId xmlns:a16="http://schemas.microsoft.com/office/drawing/2014/main" id="{6F39E6A4-B0F1-6CE6-6EB2-1A0D7381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53" y="2175265"/>
            <a:ext cx="716444" cy="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4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236975" y="265527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neuron can do a lot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306875" y="2078875"/>
            <a:ext cx="37743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latin typeface="Raleway"/>
                <a:ea typeface="Raleway"/>
                <a:cs typeface="Raleway"/>
                <a:sym typeface="Raleway"/>
              </a:rPr>
              <a:t>Logistic regression (binary classification)</a:t>
            </a:r>
            <a:endParaRPr sz="14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Google Shape;240;p28"/>
          <p:cNvSpPr txBox="1">
            <a:spLocks noGrp="1"/>
          </p:cNvSpPr>
          <p:nvPr>
            <p:ph type="body" idx="2"/>
          </p:nvPr>
        </p:nvSpPr>
        <p:spPr>
          <a:xfrm>
            <a:off x="4643600" y="2078875"/>
            <a:ext cx="3774300" cy="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latin typeface="Raleway"/>
                <a:ea typeface="Raleway"/>
                <a:cs typeface="Raleway"/>
                <a:sym typeface="Raleway"/>
              </a:rPr>
              <a:t>Linear regression</a:t>
            </a:r>
            <a:endParaRPr sz="1400"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901" y="675826"/>
            <a:ext cx="2316951" cy="12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25" y="2771875"/>
            <a:ext cx="2446629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00" y="3369975"/>
            <a:ext cx="4491300" cy="6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3100" y="2898837"/>
            <a:ext cx="995900" cy="2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3100" y="3544038"/>
            <a:ext cx="2701491" cy="2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9913" y="4225100"/>
            <a:ext cx="4192338" cy="2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925" y="4548688"/>
            <a:ext cx="4192325" cy="29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14475" y="4249063"/>
            <a:ext cx="2832550" cy="23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28"/>
          <p:cNvCxnSpPr/>
          <p:nvPr/>
        </p:nvCxnSpPr>
        <p:spPr>
          <a:xfrm>
            <a:off x="359925" y="4138388"/>
            <a:ext cx="82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266475" y="24619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neurons / multiple layers</a:t>
            </a:r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675" y="1052420"/>
            <a:ext cx="4298549" cy="26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075" y="4205788"/>
            <a:ext cx="2629701" cy="7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051" y="4093551"/>
            <a:ext cx="5627726" cy="9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 txBox="1"/>
          <p:nvPr/>
        </p:nvSpPr>
        <p:spPr>
          <a:xfrm rot="-5400000">
            <a:off x="6965825" y="2423859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548AFC-761E-5CCC-72B2-701819C487D9}"/>
              </a:ext>
            </a:extLst>
          </p:cNvPr>
          <p:cNvSpPr/>
          <p:nvPr/>
        </p:nvSpPr>
        <p:spPr>
          <a:xfrm>
            <a:off x="1828800" y="972922"/>
            <a:ext cx="724205" cy="2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0AA10-5CAD-4548-64AF-C89B9729C756}"/>
              </a:ext>
            </a:extLst>
          </p:cNvPr>
          <p:cNvSpPr txBox="1"/>
          <p:nvPr/>
        </p:nvSpPr>
        <p:spPr>
          <a:xfrm>
            <a:off x="5618073" y="781395"/>
            <a:ext cx="2337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(no intra-layer connection)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CA130A-68D2-70AA-2FF6-9DC58A0BA11A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553005" y="1052420"/>
            <a:ext cx="3065068" cy="521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BF3308-DF59-99DD-F161-513E3F3F1105}"/>
              </a:ext>
            </a:extLst>
          </p:cNvPr>
          <p:cNvSpPr txBox="1"/>
          <p:nvPr/>
        </p:nvSpPr>
        <p:spPr>
          <a:xfrm>
            <a:off x="5618073" y="1739319"/>
            <a:ext cx="2355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Quiz: Do you think there is any rule or best practice in deciding how many neurons/layers you should use?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4226-6F2B-E946-457C-EFA4CB7F1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H" sz="4000"/>
              <a:t>How to do classification if the output is a real number?</a:t>
            </a:r>
          </a:p>
        </p:txBody>
      </p:sp>
    </p:spTree>
    <p:extLst>
      <p:ext uri="{BB962C8B-B14F-4D97-AF65-F5344CB8AC3E}">
        <p14:creationId xmlns:p14="http://schemas.microsoft.com/office/powerpoint/2010/main" val="856784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BE4C-DAA1-1FF3-516A-EA966C562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79009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CH"/>
              <a:t>Classification Problem</a:t>
            </a:r>
            <a:br>
              <a:rPr lang="en-CH"/>
            </a:br>
            <a:r>
              <a:rPr lang="en-CH"/>
              <a:t>and output activation function</a:t>
            </a:r>
            <a:br>
              <a:rPr lang="en-CH"/>
            </a:br>
            <a:br>
              <a:rPr lang="en-CH"/>
            </a:br>
            <a:r>
              <a:rPr lang="en-CH"/>
              <a:t>The Softmax function</a:t>
            </a:r>
          </a:p>
        </p:txBody>
      </p:sp>
    </p:spTree>
    <p:extLst>
      <p:ext uri="{BB962C8B-B14F-4D97-AF65-F5344CB8AC3E}">
        <p14:creationId xmlns:p14="http://schemas.microsoft.com/office/powerpoint/2010/main" val="114032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35740-CC70-94FA-22C2-28F79D44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5" y="2737402"/>
            <a:ext cx="407130" cy="30783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23EE29-92DE-CAE0-DA8B-5ACB67B709D0}"/>
              </a:ext>
            </a:extLst>
          </p:cNvPr>
          <p:cNvSpPr/>
          <p:nvPr/>
        </p:nvSpPr>
        <p:spPr>
          <a:xfrm>
            <a:off x="2067339" y="2265068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E66B01-0551-3EA6-0A10-CF0E7D0A6F4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98713" y="2891317"/>
            <a:ext cx="768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4A71E0-DEC3-1A1E-CF96-4D43735832F0}"/>
              </a:ext>
            </a:extLst>
          </p:cNvPr>
          <p:cNvSpPr txBox="1"/>
          <p:nvPr/>
        </p:nvSpPr>
        <p:spPr>
          <a:xfrm>
            <a:off x="569638" y="30452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Input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8C369A-C8F5-A4F9-17B7-474C333A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41" y="2205922"/>
            <a:ext cx="405979" cy="334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70F4FC-31CD-4588-AA79-E1DA3E17B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41" y="2760291"/>
            <a:ext cx="416129" cy="334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C8B858-8150-B981-AAE1-C8E7CE589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41" y="3300106"/>
            <a:ext cx="426278" cy="3349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DB57D-942D-5FD1-E171-AC11B228A13B}"/>
              </a:ext>
            </a:extLst>
          </p:cNvPr>
          <p:cNvCxnSpPr>
            <a:stCxn id="5" idx="3"/>
          </p:cNvCxnSpPr>
          <p:nvPr/>
        </p:nvCxnSpPr>
        <p:spPr>
          <a:xfrm flipV="1">
            <a:off x="3465443" y="2438400"/>
            <a:ext cx="649357" cy="45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7F7B31-B3AC-E031-1B44-865A31B60485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62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C63027-2B93-3DF2-E668-B32B0A116518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49357" cy="52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562C98-4F8B-C73D-E925-39BB2CF57C13}"/>
              </a:ext>
            </a:extLst>
          </p:cNvPr>
          <p:cNvSpPr txBox="1"/>
          <p:nvPr/>
        </p:nvSpPr>
        <p:spPr>
          <a:xfrm>
            <a:off x="5367130" y="1875654"/>
            <a:ext cx="3021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How should we interpret those numbers?</a:t>
            </a:r>
          </a:p>
          <a:p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We would like to interpret them as the probability of the input observation to be in class 1, 2 or 3.</a:t>
            </a:r>
          </a:p>
        </p:txBody>
      </p:sp>
    </p:spTree>
    <p:extLst>
      <p:ext uri="{BB962C8B-B14F-4D97-AF65-F5344CB8AC3E}">
        <p14:creationId xmlns:p14="http://schemas.microsoft.com/office/powerpoint/2010/main" val="19582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35740-CC70-94FA-22C2-28F79D44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5" y="2737402"/>
            <a:ext cx="407130" cy="30783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23EE29-92DE-CAE0-DA8B-5ACB67B709D0}"/>
              </a:ext>
            </a:extLst>
          </p:cNvPr>
          <p:cNvSpPr/>
          <p:nvPr/>
        </p:nvSpPr>
        <p:spPr>
          <a:xfrm>
            <a:off x="2067339" y="2265068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E66B01-0551-3EA6-0A10-CF0E7D0A6F4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98713" y="2891317"/>
            <a:ext cx="768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4A71E0-DEC3-1A1E-CF96-4D43735832F0}"/>
              </a:ext>
            </a:extLst>
          </p:cNvPr>
          <p:cNvSpPr txBox="1"/>
          <p:nvPr/>
        </p:nvSpPr>
        <p:spPr>
          <a:xfrm>
            <a:off x="569638" y="30452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Input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8C369A-C8F5-A4F9-17B7-474C333A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41" y="2205922"/>
            <a:ext cx="405979" cy="334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70F4FC-31CD-4588-AA79-E1DA3E17B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41" y="2760291"/>
            <a:ext cx="416129" cy="334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C8B858-8150-B981-AAE1-C8E7CE589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41" y="3300106"/>
            <a:ext cx="426278" cy="3349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DB57D-942D-5FD1-E171-AC11B228A13B}"/>
              </a:ext>
            </a:extLst>
          </p:cNvPr>
          <p:cNvCxnSpPr>
            <a:stCxn id="5" idx="3"/>
          </p:cNvCxnSpPr>
          <p:nvPr/>
        </p:nvCxnSpPr>
        <p:spPr>
          <a:xfrm flipV="1">
            <a:off x="3465443" y="2438400"/>
            <a:ext cx="649357" cy="45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7F7B31-B3AC-E031-1B44-865A31B60485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62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C63027-2B93-3DF2-E668-B32B0A116518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49357" cy="52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562C98-4F8B-C73D-E925-39BB2CF57C13}"/>
                  </a:ext>
                </a:extLst>
              </p:cNvPr>
              <p:cNvSpPr txBox="1"/>
              <p:nvPr/>
            </p:nvSpPr>
            <p:spPr>
              <a:xfrm>
                <a:off x="5049080" y="994384"/>
                <a:ext cx="302149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/>
                  <a:t>If we do not pay attention it can happen that the values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 are large or negative. For example it can happen that</a:t>
                </a:r>
              </a:p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>
                          <a:latin typeface="Cambria Math" panose="02040503050406030204" pitchFamily="18" charset="0"/>
                        </a:rPr>
                        <m:t>=5.4</m:t>
                      </m:r>
                    </m:oMath>
                  </m:oMathPara>
                </a14:m>
                <a:endParaRPr lang="de-CH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.4</m:t>
                      </m:r>
                    </m:oMath>
                  </m:oMathPara>
                </a14:m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12.5</m:t>
                      </m:r>
                    </m:oMath>
                  </m:oMathPara>
                </a14:m>
                <a:endParaRPr lang="en-CH"/>
              </a:p>
              <a:p>
                <a:endParaRPr lang="en-CH"/>
              </a:p>
              <a:p>
                <a:r>
                  <a:rPr lang="en-CH"/>
                  <a:t>But how can those be interpreted as probabilities? REMEMBER: proability &lt; 1 and the sum should be 1 (100%)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562C98-4F8B-C73D-E925-39BB2CF57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080" y="994384"/>
                <a:ext cx="3021496" cy="3970318"/>
              </a:xfrm>
              <a:prstGeom prst="rect">
                <a:avLst/>
              </a:prstGeom>
              <a:blipFill>
                <a:blip r:embed="rId6"/>
                <a:stretch>
                  <a:fillRect l="-1674" t="-639" r="-3347" b="-159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555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35740-CC70-94FA-22C2-28F79D44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5" y="2737402"/>
            <a:ext cx="407130" cy="30783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23EE29-92DE-CAE0-DA8B-5ACB67B709D0}"/>
              </a:ext>
            </a:extLst>
          </p:cNvPr>
          <p:cNvSpPr/>
          <p:nvPr/>
        </p:nvSpPr>
        <p:spPr>
          <a:xfrm>
            <a:off x="2067339" y="2265068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E66B01-0551-3EA6-0A10-CF0E7D0A6F4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98713" y="2891317"/>
            <a:ext cx="768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4A71E0-DEC3-1A1E-CF96-4D43735832F0}"/>
              </a:ext>
            </a:extLst>
          </p:cNvPr>
          <p:cNvSpPr txBox="1"/>
          <p:nvPr/>
        </p:nvSpPr>
        <p:spPr>
          <a:xfrm>
            <a:off x="569638" y="30452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Input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8C369A-C8F5-A4F9-17B7-474C333A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41" y="2205922"/>
            <a:ext cx="405979" cy="334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70F4FC-31CD-4588-AA79-E1DA3E17B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41" y="2760291"/>
            <a:ext cx="416129" cy="334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C8B858-8150-B981-AAE1-C8E7CE589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41" y="3300106"/>
            <a:ext cx="426278" cy="3349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DB57D-942D-5FD1-E171-AC11B228A13B}"/>
              </a:ext>
            </a:extLst>
          </p:cNvPr>
          <p:cNvCxnSpPr>
            <a:stCxn id="5" idx="3"/>
          </p:cNvCxnSpPr>
          <p:nvPr/>
        </p:nvCxnSpPr>
        <p:spPr>
          <a:xfrm flipV="1">
            <a:off x="3465443" y="2438400"/>
            <a:ext cx="649357" cy="45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7F7B31-B3AC-E031-1B44-865A31B60485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62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C63027-2B93-3DF2-E668-B32B0A116518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49357" cy="52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DB758-8F60-B6A9-DB31-38599DABF538}"/>
                  </a:ext>
                </a:extLst>
              </p:cNvPr>
              <p:cNvSpPr txBox="1"/>
              <p:nvPr/>
            </p:nvSpPr>
            <p:spPr>
              <a:xfrm>
                <a:off x="5208106" y="1329130"/>
                <a:ext cx="321447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>
                          <a:latin typeface="Cambria Math" panose="02040503050406030204" pitchFamily="18" charset="0"/>
                        </a:rPr>
                        <m:t>=5.4</m:t>
                      </m:r>
                    </m:oMath>
                  </m:oMathPara>
                </a14:m>
                <a:endParaRPr lang="de-CH" b="0"/>
              </a:p>
              <a:p>
                <a:endParaRPr lang="de-CH"/>
              </a:p>
              <a:p>
                <a:endParaRPr lang="de-CH"/>
              </a:p>
              <a:p>
                <a:endParaRPr lang="de-CH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.4</m:t>
                      </m:r>
                    </m:oMath>
                  </m:oMathPara>
                </a14:m>
                <a:endParaRPr lang="en-CH"/>
              </a:p>
              <a:p>
                <a:endParaRPr lang="en-CH"/>
              </a:p>
              <a:p>
                <a:endParaRPr lang="en-CH"/>
              </a:p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12.5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DB758-8F60-B6A9-DB31-38599DABF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106" y="1329130"/>
                <a:ext cx="3214479" cy="28623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015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35740-CC70-94FA-22C2-28F79D44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5" y="2737402"/>
            <a:ext cx="407130" cy="30783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23EE29-92DE-CAE0-DA8B-5ACB67B709D0}"/>
              </a:ext>
            </a:extLst>
          </p:cNvPr>
          <p:cNvSpPr/>
          <p:nvPr/>
        </p:nvSpPr>
        <p:spPr>
          <a:xfrm>
            <a:off x="2067339" y="2265068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E66B01-0551-3EA6-0A10-CF0E7D0A6F4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98713" y="2891317"/>
            <a:ext cx="768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4A71E0-DEC3-1A1E-CF96-4D43735832F0}"/>
              </a:ext>
            </a:extLst>
          </p:cNvPr>
          <p:cNvSpPr txBox="1"/>
          <p:nvPr/>
        </p:nvSpPr>
        <p:spPr>
          <a:xfrm>
            <a:off x="569638" y="30452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Input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8C369A-C8F5-A4F9-17B7-474C333A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41" y="2205922"/>
            <a:ext cx="405979" cy="334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70F4FC-31CD-4588-AA79-E1DA3E17B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41" y="2760291"/>
            <a:ext cx="416129" cy="334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C8B858-8150-B981-AAE1-C8E7CE589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41" y="3300106"/>
            <a:ext cx="426278" cy="3349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DB57D-942D-5FD1-E171-AC11B228A13B}"/>
              </a:ext>
            </a:extLst>
          </p:cNvPr>
          <p:cNvCxnSpPr>
            <a:stCxn id="5" idx="3"/>
          </p:cNvCxnSpPr>
          <p:nvPr/>
        </p:nvCxnSpPr>
        <p:spPr>
          <a:xfrm flipV="1">
            <a:off x="3465443" y="2438400"/>
            <a:ext cx="649357" cy="45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7F7B31-B3AC-E031-1B44-865A31B60485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62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C63027-2B93-3DF2-E668-B32B0A116518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49357" cy="52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C4B13F2-0CF2-F9B4-37F2-AFEB81D3C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2732" y="2180202"/>
            <a:ext cx="424248" cy="334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7DB09-4BDB-1662-1C27-FE5C77BD8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7287" y="2734572"/>
            <a:ext cx="446577" cy="334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691AA6-8F19-F8AF-73F2-70F7D410B5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2732" y="3288942"/>
            <a:ext cx="446577" cy="346097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5D5059-0E43-4159-2E2B-655A01186F5B}"/>
              </a:ext>
            </a:extLst>
          </p:cNvPr>
          <p:cNvSpPr/>
          <p:nvPr/>
        </p:nvSpPr>
        <p:spPr>
          <a:xfrm>
            <a:off x="5239575" y="2275789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5498A9-8D6B-FD4A-2EC2-91923DD166AF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4684320" y="2373389"/>
            <a:ext cx="555255" cy="52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0E713D-8223-C899-702F-5EAC1C73ED6A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4694470" y="2902038"/>
            <a:ext cx="545105" cy="2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D79FEB-86AF-DA0F-1A07-7BEB7652B2E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704619" y="2902038"/>
            <a:ext cx="534956" cy="56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AE1723-A24F-3058-16D5-C7004A8CA21B}"/>
              </a:ext>
            </a:extLst>
          </p:cNvPr>
          <p:cNvCxnSpPr>
            <a:stCxn id="14" idx="3"/>
            <a:endCxn id="6" idx="1"/>
          </p:cNvCxnSpPr>
          <p:nvPr/>
        </p:nvCxnSpPr>
        <p:spPr>
          <a:xfrm flipV="1">
            <a:off x="6637679" y="2347669"/>
            <a:ext cx="565053" cy="55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F08166-87DA-5B71-6459-866D140FEAA0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6637679" y="2902038"/>
            <a:ext cx="549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CE3ADC-F598-D0B5-FD86-38A60878DE75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6637679" y="2902038"/>
            <a:ext cx="565053" cy="55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4ACC0CF-2BDB-3028-5D3F-294645BD68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2704" y="4177521"/>
            <a:ext cx="3129949" cy="3821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B9BEA7B-38B0-67AE-E66A-501A7E07BF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280" y="4203353"/>
            <a:ext cx="3452520" cy="37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00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AD5514-2F6D-B8B9-B24C-1E6F57A373B5}"/>
                  </a:ext>
                </a:extLst>
              </p:cNvPr>
              <p:cNvSpPr txBox="1"/>
              <p:nvPr/>
            </p:nvSpPr>
            <p:spPr>
              <a:xfrm>
                <a:off x="5707320" y="1072537"/>
                <a:ext cx="3214479" cy="371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de-CH" b="0"/>
              </a:p>
              <a:p>
                <a:endParaRPr lang="de-CH"/>
              </a:p>
              <a:p>
                <a:endParaRPr lang="de-CH"/>
              </a:p>
              <a:p>
                <a:endParaRPr lang="de-CH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CH"/>
              </a:p>
              <a:p>
                <a:endParaRPr lang="en-CH"/>
              </a:p>
              <a:p>
                <a:endParaRPr lang="en-CH"/>
              </a:p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AD5514-2F6D-B8B9-B24C-1E6F57A3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320" y="1072537"/>
                <a:ext cx="3214479" cy="3710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09D5D4B-ECE3-8B7E-7C52-DDC20DA3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20" y="2132770"/>
            <a:ext cx="405979" cy="334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4E174B-FE32-08EC-EB08-30E747FE0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520" y="2687139"/>
            <a:ext cx="416129" cy="3349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24363E-A3E7-A0C5-4E0D-F5E2B8073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520" y="3226954"/>
            <a:ext cx="426278" cy="3349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E3330C-0D3E-3440-5C1B-9016E8421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911" y="2107050"/>
            <a:ext cx="424248" cy="3349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31E0BF-66DF-8A33-286A-136A0EB40E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466" y="2661420"/>
            <a:ext cx="446577" cy="3349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BBADCFE-A4A9-398A-4B35-C386B4ECD1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8911" y="3215790"/>
            <a:ext cx="446577" cy="346097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93D8AE3-E0EE-1E5E-B25D-5F3DF72221B3}"/>
              </a:ext>
            </a:extLst>
          </p:cNvPr>
          <p:cNvSpPr/>
          <p:nvPr/>
        </p:nvSpPr>
        <p:spPr>
          <a:xfrm>
            <a:off x="3015754" y="2202637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Function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A67FAD-6841-F35D-AD70-D1681A405CEC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>
            <a:off x="2460499" y="2300237"/>
            <a:ext cx="555255" cy="52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55694F-DF77-81C5-5344-7C3846FEBFCD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 flipV="1">
            <a:off x="2470649" y="2828886"/>
            <a:ext cx="545105" cy="2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2BBCB5-EA90-6665-BF56-CE1B87F1E0CD}"/>
              </a:ext>
            </a:extLst>
          </p:cNvPr>
          <p:cNvCxnSpPr>
            <a:stCxn id="18" idx="3"/>
            <a:endCxn id="23" idx="1"/>
          </p:cNvCxnSpPr>
          <p:nvPr/>
        </p:nvCxnSpPr>
        <p:spPr>
          <a:xfrm flipV="1">
            <a:off x="2480798" y="2828886"/>
            <a:ext cx="534956" cy="56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42FEEE-A6D3-493A-A5DC-4DF8E4A3694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 flipV="1">
            <a:off x="4413858" y="2274517"/>
            <a:ext cx="565053" cy="55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BC902D-96F4-EF8F-D7A4-8BFCD81C39D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4413858" y="2828886"/>
            <a:ext cx="549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72F77E-A76A-FF3B-690C-6D21B1D05F1F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4413858" y="2828886"/>
            <a:ext cx="565053" cy="55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6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AD5514-2F6D-B8B9-B24C-1E6F57A373B5}"/>
                  </a:ext>
                </a:extLst>
              </p:cNvPr>
              <p:cNvSpPr txBox="1"/>
              <p:nvPr/>
            </p:nvSpPr>
            <p:spPr>
              <a:xfrm>
                <a:off x="5811962" y="1072537"/>
                <a:ext cx="2610623" cy="371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5.4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5.4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CH" b="0"/>
              </a:p>
              <a:p>
                <a:endParaRPr lang="de-CH"/>
              </a:p>
              <a:p>
                <a:endParaRPr lang="de-CH"/>
              </a:p>
              <a:p>
                <a:endParaRPr lang="de-CH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5.4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H"/>
              </a:p>
              <a:p>
                <a:endParaRPr lang="en-CH"/>
              </a:p>
              <a:p>
                <a:endParaRPr lang="en-CH"/>
              </a:p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5.4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AD5514-2F6D-B8B9-B24C-1E6F57A3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62" y="1072537"/>
                <a:ext cx="2610623" cy="3710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912D98-A38E-9D55-4820-0F8831D0C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20" y="2132770"/>
            <a:ext cx="405979" cy="334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32864-B163-DA9F-6D79-5CA1A9CF9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520" y="2687139"/>
            <a:ext cx="416129" cy="334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B60E4-FA0F-B135-F79C-CC1ED07A8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520" y="3226954"/>
            <a:ext cx="426278" cy="334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FC5EDB-B104-5F24-0EF3-2783EC2D7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911" y="2107050"/>
            <a:ext cx="424248" cy="334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C1E2A8-273A-D923-CE95-18A0FD692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466" y="2661420"/>
            <a:ext cx="446577" cy="3349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BF9522-0F62-1B32-7685-68281A64A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8911" y="3215790"/>
            <a:ext cx="446577" cy="346097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EEF812D-DDF9-C9F7-335F-21C536995BB0}"/>
              </a:ext>
            </a:extLst>
          </p:cNvPr>
          <p:cNvSpPr/>
          <p:nvPr/>
        </p:nvSpPr>
        <p:spPr>
          <a:xfrm>
            <a:off x="3015754" y="2202637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858B7D-53FA-2EBA-CF81-4623F3E5805C}"/>
              </a:ext>
            </a:extLst>
          </p:cNvPr>
          <p:cNvCxnSpPr>
            <a:stCxn id="6" idx="3"/>
            <a:endCxn id="20" idx="1"/>
          </p:cNvCxnSpPr>
          <p:nvPr/>
        </p:nvCxnSpPr>
        <p:spPr>
          <a:xfrm>
            <a:off x="2460499" y="2300237"/>
            <a:ext cx="555255" cy="52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0BDCDC-7232-58F3-862E-5040304FFE8A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2470649" y="2828886"/>
            <a:ext cx="545105" cy="2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C0CFEF-0F6C-2697-8E77-FB16464D27A6}"/>
              </a:ext>
            </a:extLst>
          </p:cNvPr>
          <p:cNvCxnSpPr>
            <a:stCxn id="9" idx="3"/>
            <a:endCxn id="20" idx="1"/>
          </p:cNvCxnSpPr>
          <p:nvPr/>
        </p:nvCxnSpPr>
        <p:spPr>
          <a:xfrm flipV="1">
            <a:off x="2480798" y="2828886"/>
            <a:ext cx="534956" cy="56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65105D-0E12-A091-6D97-2F19284560E0}"/>
              </a:ext>
            </a:extLst>
          </p:cNvPr>
          <p:cNvCxnSpPr>
            <a:stCxn id="20" idx="3"/>
            <a:endCxn id="14" idx="1"/>
          </p:cNvCxnSpPr>
          <p:nvPr/>
        </p:nvCxnSpPr>
        <p:spPr>
          <a:xfrm flipV="1">
            <a:off x="4413858" y="2274517"/>
            <a:ext cx="565053" cy="55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469AC5-CBB6-46C7-2E92-E06BC8B5A6F6}"/>
              </a:ext>
            </a:extLst>
          </p:cNvPr>
          <p:cNvCxnSpPr>
            <a:stCxn id="20" idx="3"/>
            <a:endCxn id="16" idx="1"/>
          </p:cNvCxnSpPr>
          <p:nvPr/>
        </p:nvCxnSpPr>
        <p:spPr>
          <a:xfrm>
            <a:off x="4413858" y="2828886"/>
            <a:ext cx="549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ED2FFE-D0D8-1CA9-210A-BF6F9A113E01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4413858" y="2828886"/>
            <a:ext cx="565053" cy="55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02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AC2-3A75-D2DD-4D18-BBC501C1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66160"/>
            <a:ext cx="7886700" cy="994172"/>
          </a:xfrm>
        </p:spPr>
        <p:txBody>
          <a:bodyPr/>
          <a:lstStyle/>
          <a:p>
            <a:r>
              <a:rPr lang="en-CH"/>
              <a:t>An intuitive definition of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6CD94-BFEE-9551-15B0-488C6880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" y="1430170"/>
            <a:ext cx="8468139" cy="1141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51900E-884A-7706-FC27-62DB14B34982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883B4-51BF-7EB6-85AC-F33A46195842}"/>
              </a:ext>
            </a:extLst>
          </p:cNvPr>
          <p:cNvSpPr txBox="1"/>
          <p:nvPr/>
        </p:nvSpPr>
        <p:spPr>
          <a:xfrm>
            <a:off x="630856" y="3127350"/>
            <a:ext cx="788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it mean “as close as possible”?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50C6C-9A4A-079B-DCB0-719421785BF8}"/>
              </a:ext>
            </a:extLst>
          </p:cNvPr>
          <p:cNvSpPr txBox="1"/>
          <p:nvPr/>
        </p:nvSpPr>
        <p:spPr>
          <a:xfrm>
            <a:off x="699368" y="3936832"/>
            <a:ext cx="7745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latin typeface="Arial" panose="020B0604020202020204" pitchFamily="34" charset="0"/>
                <a:cs typeface="Arial" panose="020B0604020202020204" pitchFamily="34" charset="0"/>
              </a:rPr>
              <a:t>We need a mathematical way of measuring “closeness”</a:t>
            </a:r>
          </a:p>
        </p:txBody>
      </p:sp>
    </p:spTree>
    <p:extLst>
      <p:ext uri="{BB962C8B-B14F-4D97-AF65-F5344CB8AC3E}">
        <p14:creationId xmlns:p14="http://schemas.microsoft.com/office/powerpoint/2010/main" val="36227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AD5514-2F6D-B8B9-B24C-1E6F57A373B5}"/>
                  </a:ext>
                </a:extLst>
              </p:cNvPr>
              <p:cNvSpPr txBox="1"/>
              <p:nvPr/>
            </p:nvSpPr>
            <p:spPr>
              <a:xfrm>
                <a:off x="5811962" y="1072537"/>
                <a:ext cx="261062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.08%</m:t>
                      </m:r>
                    </m:oMath>
                  </m:oMathPara>
                </a14:m>
                <a:endParaRPr lang="de-CH" b="0"/>
              </a:p>
              <a:p>
                <a:endParaRPr lang="de-CH"/>
              </a:p>
              <a:p>
                <a:endParaRPr lang="de-CH"/>
              </a:p>
              <a:p>
                <a:endParaRPr lang="de-CH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.5⋅</m:t>
                      </m:r>
                      <m:sSup>
                        <m:sSup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CH"/>
              </a:p>
              <a:p>
                <a:endParaRPr lang="en-CH"/>
              </a:p>
              <a:p>
                <a:endParaRPr lang="en-CH"/>
              </a:p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9.91%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AD5514-2F6D-B8B9-B24C-1E6F57A3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62" y="1072537"/>
                <a:ext cx="2610623" cy="28623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912D98-A38E-9D55-4820-0F8831D0C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20" y="2132770"/>
            <a:ext cx="405979" cy="334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32864-B163-DA9F-6D79-5CA1A9CF9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520" y="2687139"/>
            <a:ext cx="416129" cy="334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B60E4-FA0F-B135-F79C-CC1ED07A8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520" y="3226954"/>
            <a:ext cx="426278" cy="334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FC5EDB-B104-5F24-0EF3-2783EC2D7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911" y="2107050"/>
            <a:ext cx="424248" cy="334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C1E2A8-273A-D923-CE95-18A0FD692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466" y="2661420"/>
            <a:ext cx="446577" cy="3349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BF9522-0F62-1B32-7685-68281A64A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8911" y="3215790"/>
            <a:ext cx="446577" cy="346097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EEF812D-DDF9-C9F7-335F-21C536995BB0}"/>
              </a:ext>
            </a:extLst>
          </p:cNvPr>
          <p:cNvSpPr/>
          <p:nvPr/>
        </p:nvSpPr>
        <p:spPr>
          <a:xfrm>
            <a:off x="3015754" y="2202637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858B7D-53FA-2EBA-CF81-4623F3E5805C}"/>
              </a:ext>
            </a:extLst>
          </p:cNvPr>
          <p:cNvCxnSpPr>
            <a:stCxn id="6" idx="3"/>
            <a:endCxn id="20" idx="1"/>
          </p:cNvCxnSpPr>
          <p:nvPr/>
        </p:nvCxnSpPr>
        <p:spPr>
          <a:xfrm>
            <a:off x="2460499" y="2300237"/>
            <a:ext cx="555255" cy="52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0BDCDC-7232-58F3-862E-5040304FFE8A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2470649" y="2828886"/>
            <a:ext cx="545105" cy="2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C0CFEF-0F6C-2697-8E77-FB16464D27A6}"/>
              </a:ext>
            </a:extLst>
          </p:cNvPr>
          <p:cNvCxnSpPr>
            <a:stCxn id="9" idx="3"/>
            <a:endCxn id="20" idx="1"/>
          </p:cNvCxnSpPr>
          <p:nvPr/>
        </p:nvCxnSpPr>
        <p:spPr>
          <a:xfrm flipV="1">
            <a:off x="2480798" y="2828886"/>
            <a:ext cx="534956" cy="56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65105D-0E12-A091-6D97-2F19284560E0}"/>
              </a:ext>
            </a:extLst>
          </p:cNvPr>
          <p:cNvCxnSpPr>
            <a:stCxn id="20" idx="3"/>
            <a:endCxn id="14" idx="1"/>
          </p:cNvCxnSpPr>
          <p:nvPr/>
        </p:nvCxnSpPr>
        <p:spPr>
          <a:xfrm flipV="1">
            <a:off x="4413858" y="2274517"/>
            <a:ext cx="565053" cy="55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469AC5-CBB6-46C7-2E92-E06BC8B5A6F6}"/>
              </a:ext>
            </a:extLst>
          </p:cNvPr>
          <p:cNvCxnSpPr>
            <a:stCxn id="20" idx="3"/>
            <a:endCxn id="16" idx="1"/>
          </p:cNvCxnSpPr>
          <p:nvPr/>
        </p:nvCxnSpPr>
        <p:spPr>
          <a:xfrm>
            <a:off x="4413858" y="2828886"/>
            <a:ext cx="549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ED2FFE-D0D8-1CA9-210A-BF6F9A113E01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4413858" y="2828886"/>
            <a:ext cx="565053" cy="55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4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414626" y="310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output layer for classification</a:t>
            </a:r>
            <a:endParaRPr/>
          </a:p>
        </p:txBody>
      </p:sp>
      <p:pic>
        <p:nvPicPr>
          <p:cNvPr id="294" name="Google Shape;2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26" y="1101438"/>
            <a:ext cx="2295100" cy="12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5" y="2266675"/>
            <a:ext cx="4559500" cy="16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 txBox="1"/>
          <p:nvPr/>
        </p:nvSpPr>
        <p:spPr>
          <a:xfrm>
            <a:off x="3127325" y="1214705"/>
            <a:ext cx="56271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Output of ith neuron of the output layer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25543" y="2393953"/>
            <a:ext cx="39702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Note that they can be interpreted as probability since the sum is equal to 1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8" name="Google Shape;29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3750" y="3797731"/>
            <a:ext cx="6324201" cy="12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3"/>
          <p:cNvSpPr txBox="1"/>
          <p:nvPr/>
        </p:nvSpPr>
        <p:spPr>
          <a:xfrm rot="-5400000">
            <a:off x="6965825" y="2423859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BE63-FC6E-D5AD-4AA4-9FB614C0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Challenges with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74291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 txBox="1">
            <a:spLocks noGrp="1"/>
          </p:cNvSpPr>
          <p:nvPr>
            <p:ph type="title"/>
          </p:nvPr>
        </p:nvSpPr>
        <p:spPr>
          <a:xfrm>
            <a:off x="385992" y="25818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Additional difficulties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98" name="Google Shape;498;p59"/>
          <p:cNvSpPr txBox="1">
            <a:spLocks noGrp="1"/>
          </p:cNvSpPr>
          <p:nvPr>
            <p:ph type="body" idx="1"/>
          </p:nvPr>
        </p:nvSpPr>
        <p:spPr>
          <a:xfrm>
            <a:off x="727650" y="953564"/>
            <a:ext cx="7688700" cy="3931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400" b="1">
                <a:latin typeface="Raleway"/>
                <a:ea typeface="Raleway"/>
                <a:cs typeface="Raleway"/>
                <a:sym typeface="Raleway"/>
              </a:rPr>
              <a:t>Regularisation 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– How to avoid overfitting and make the models generali</a:t>
            </a: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z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e better</a:t>
            </a:r>
            <a:endParaRPr lang="en" sz="24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400" b="1">
                <a:latin typeface="Raleway"/>
                <a:ea typeface="Raleway"/>
                <a:cs typeface="Raleway"/>
                <a:sym typeface="Raleway"/>
              </a:rPr>
              <a:t>Hyperparameter tuning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 - finding the best parameters to obtain the best values for the chosen metric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400" b="1">
                <a:latin typeface="Raleway"/>
                <a:ea typeface="Raleway"/>
                <a:cs typeface="Raleway"/>
                <a:sym typeface="Raleway"/>
              </a:rPr>
              <a:t>Metric analysis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 - detecting possible issues with the datasets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400" b="1">
                <a:latin typeface="Raleway"/>
                <a:ea typeface="Raleway"/>
                <a:cs typeface="Raleway"/>
                <a:sym typeface="Raleway"/>
              </a:rPr>
              <a:t>Training speed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 - optimizing to get the fastest training possible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400" b="1">
                <a:latin typeface="Raleway"/>
                <a:ea typeface="Raleway"/>
                <a:cs typeface="Raleway"/>
                <a:sym typeface="Raleway"/>
              </a:rPr>
              <a:t>Big datasets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 - working with amount of data that does not fit in memory anymore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8B72-9A4A-940B-4138-B94131BB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Additional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0D76-DD1E-FDE3-0AD3-93318269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/>
              <a:t>There are many architectures that are know to work best with different data types:</a:t>
            </a:r>
          </a:p>
          <a:p>
            <a:r>
              <a:rPr lang="en-CH"/>
              <a:t>Convolutional neural networks: for multi-dimensional data types (as images) </a:t>
            </a:r>
          </a:p>
          <a:p>
            <a:r>
              <a:rPr lang="en-CH"/>
              <a:t>Recurrent neural networks: time series, language, etc.</a:t>
            </a:r>
          </a:p>
          <a:p>
            <a:pPr marL="0" indent="0">
              <a:buNone/>
            </a:pPr>
            <a:endParaRPr lang="en-CH"/>
          </a:p>
          <a:p>
            <a:pPr marL="0" indent="0">
              <a:buNone/>
            </a:pPr>
            <a:r>
              <a:rPr lang="en-CH"/>
              <a:t>Many others have been developed to solve specific problem as: object localisation, segmentation (in MRI for example), etc.</a:t>
            </a:r>
          </a:p>
        </p:txBody>
      </p:sp>
    </p:spTree>
    <p:extLst>
      <p:ext uri="{BB962C8B-B14F-4D97-AF65-F5344CB8AC3E}">
        <p14:creationId xmlns:p14="http://schemas.microsoft.com/office/powerpoint/2010/main" val="3303425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0"/>
          <p:cNvSpPr txBox="1">
            <a:spLocks noGrp="1"/>
          </p:cNvSpPr>
          <p:nvPr>
            <p:ph type="ctrTitle"/>
          </p:nvPr>
        </p:nvSpPr>
        <p:spPr>
          <a:xfrm>
            <a:off x="727950" y="15682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anklin Gothic Book" panose="020B0503020102020204" pitchFamily="34" charset="0"/>
              </a:rPr>
              <a:t>From here the only limit is your creativity!</a:t>
            </a:r>
            <a:endParaRPr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AC2-3A75-D2DD-4D18-BBC501C1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66160"/>
            <a:ext cx="3673136" cy="994172"/>
          </a:xfrm>
        </p:spPr>
        <p:txBody>
          <a:bodyPr>
            <a:normAutofit fontScale="90000"/>
          </a:bodyPr>
          <a:lstStyle/>
          <a:p>
            <a:r>
              <a:rPr lang="en-CH"/>
              <a:t>An intuitive definition of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6CD94-BFEE-9551-15B0-488C6880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" y="1430170"/>
            <a:ext cx="8468139" cy="1141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51900E-884A-7706-FC27-62DB14B34982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70D28-FE2D-309E-EAEF-6E37CA6F6487}"/>
              </a:ext>
            </a:extLst>
          </p:cNvPr>
          <p:cNvSpPr txBox="1"/>
          <p:nvPr/>
        </p:nvSpPr>
        <p:spPr>
          <a:xfrm>
            <a:off x="6765395" y="532182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58A341-6C15-79A1-EE06-CC7ADA6537C9}"/>
              </a:ext>
            </a:extLst>
          </p:cNvPr>
          <p:cNvSpPr/>
          <p:nvPr/>
        </p:nvSpPr>
        <p:spPr>
          <a:xfrm>
            <a:off x="7358477" y="1841152"/>
            <a:ext cx="801967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00B6A2-40E5-33A8-8E6C-CC50BE300C5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7759461" y="993847"/>
            <a:ext cx="56863" cy="8473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08E3C5-AC9F-B73A-4085-062A957291D9}"/>
              </a:ext>
            </a:extLst>
          </p:cNvPr>
          <p:cNvSpPr txBox="1"/>
          <p:nvPr/>
        </p:nvSpPr>
        <p:spPr>
          <a:xfrm>
            <a:off x="634330" y="3188905"/>
            <a:ext cx="269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3BC231-EE00-CF4E-D27B-A5572DFAECAF}"/>
              </a:ext>
            </a:extLst>
          </p:cNvPr>
          <p:cNvSpPr/>
          <p:nvPr/>
        </p:nvSpPr>
        <p:spPr>
          <a:xfrm>
            <a:off x="429841" y="1841152"/>
            <a:ext cx="4656989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80F4B7-7FFD-FA46-A49A-51F8FB4FEAF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979659" y="2179250"/>
            <a:ext cx="640596" cy="10096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98D97D7-6AE8-5420-CC84-C54B6AC30D0D}"/>
              </a:ext>
            </a:extLst>
          </p:cNvPr>
          <p:cNvSpPr/>
          <p:nvPr/>
        </p:nvSpPr>
        <p:spPr>
          <a:xfrm>
            <a:off x="4011066" y="1577700"/>
            <a:ext cx="2012967" cy="263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17883D-CFB7-AD66-8F68-8500D86C0B1E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5759494" y="1841152"/>
            <a:ext cx="276316" cy="1428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B1AFA6-D0B7-8FE8-AE4C-42EADBE4C768}"/>
              </a:ext>
            </a:extLst>
          </p:cNvPr>
          <p:cNvSpPr txBox="1"/>
          <p:nvPr/>
        </p:nvSpPr>
        <p:spPr>
          <a:xfrm>
            <a:off x="3911175" y="3269959"/>
            <a:ext cx="424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</a:t>
            </a:r>
            <a:r>
              <a:rPr lang="en-GB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8315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6" grpId="0"/>
      <p:bldP spid="17" grpId="0" animBg="1"/>
      <p:bldP spid="29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38F0-100C-41FE-AA45-3352DAA6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Learning in the context of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DDB87-C558-BD91-F871-E44D416C36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27720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/>
                  <a:t>Learning for a neural network means finding the best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H"/>
                  <a:t> </a:t>
                </a:r>
                <a:r>
                  <a:rPr lang="en-US"/>
                  <a:t>to </a:t>
                </a:r>
                <a:r>
                  <a:rPr lang="en-US" b="1" u="sng"/>
                  <a:t>minimize</a:t>
                </a:r>
                <a:r>
                  <a:rPr lang="en-US"/>
                  <a:t> the loss function given a set of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)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Remember: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 </a:t>
                </a:r>
                <a:r>
                  <a:rPr lang="en-CH">
                    <a:sym typeface="Wingdings" pitchFamily="2" charset="2"/>
                  </a:rPr>
                  <a:t> Inputs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 </a:t>
                </a:r>
                <a:r>
                  <a:rPr lang="en-CH">
                    <a:sym typeface="Wingdings" pitchFamily="2" charset="2"/>
                  </a:rPr>
                  <a:t> Labels (or target variables)</a:t>
                </a:r>
                <a:endParaRPr lang="en-CH"/>
              </a:p>
              <a:p>
                <a:pPr marL="0" indent="0">
                  <a:buNone/>
                </a:pPr>
                <a:endParaRPr lang="en-CH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DDB87-C558-BD91-F871-E44D416C3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2772085"/>
              </a:xfrm>
              <a:blipFill>
                <a:blip r:embed="rId2"/>
                <a:stretch>
                  <a:fillRect l="-804" t="-2752" r="-96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B2BAED-24D3-20CA-314F-ED0734A8150C}"/>
              </a:ext>
            </a:extLst>
          </p:cNvPr>
          <p:cNvSpPr txBox="1"/>
          <p:nvPr/>
        </p:nvSpPr>
        <p:spPr>
          <a:xfrm>
            <a:off x="5148302" y="2653599"/>
            <a:ext cx="3470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mathematical formula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measure “closeness”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444BE6-7B1E-D64E-330F-921588D8B415}"/>
              </a:ext>
            </a:extLst>
          </p:cNvPr>
          <p:cNvSpPr/>
          <p:nvPr/>
        </p:nvSpPr>
        <p:spPr>
          <a:xfrm>
            <a:off x="2835408" y="1678306"/>
            <a:ext cx="1636699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97CF34-D0D3-3136-D2C8-5FF0AABEF979}"/>
              </a:ext>
            </a:extLst>
          </p:cNvPr>
          <p:cNvCxnSpPr>
            <a:cxnSpLocks/>
          </p:cNvCxnSpPr>
          <p:nvPr/>
        </p:nvCxnSpPr>
        <p:spPr>
          <a:xfrm flipH="1" flipV="1">
            <a:off x="4295375" y="2016404"/>
            <a:ext cx="906716" cy="8881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08F4-A817-CC10-BF9C-9596D489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The </a:t>
            </a:r>
            <a:r>
              <a:rPr lang="en-CH" b="1"/>
              <a:t>3 main components </a:t>
            </a:r>
            <a:r>
              <a:rPr lang="en-CH"/>
              <a:t>of a </a:t>
            </a:r>
            <a:r>
              <a:rPr lang="en-CH" i="1"/>
              <a:t>neural 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73A4-D833-EBC0-A50A-B67FD1DE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2173"/>
            <a:ext cx="7886700" cy="2810549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CH"/>
              <a:t>T</a:t>
            </a:r>
            <a:r>
              <a:rPr lang="en-GB"/>
              <a:t>h</a:t>
            </a:r>
            <a:r>
              <a:rPr lang="en-CH"/>
              <a:t>e </a:t>
            </a:r>
            <a:r>
              <a:rPr lang="en-CH" i="1"/>
              <a:t>neural network architecture </a:t>
            </a:r>
            <a:r>
              <a:rPr lang="en-CH"/>
              <a:t>(type of network, number of layers, etc.)</a:t>
            </a:r>
          </a:p>
          <a:p>
            <a:pPr marL="457200" indent="-457200">
              <a:buAutoNum type="arabicParenR"/>
            </a:pPr>
            <a:r>
              <a:rPr lang="en-CH"/>
              <a:t>T</a:t>
            </a:r>
            <a:r>
              <a:rPr lang="en-GB"/>
              <a:t>h</a:t>
            </a:r>
            <a:r>
              <a:rPr lang="en-CH"/>
              <a:t>e </a:t>
            </a:r>
            <a:r>
              <a:rPr lang="en-CH" i="1"/>
              <a:t>loss function </a:t>
            </a:r>
            <a:r>
              <a:rPr lang="en-CH"/>
              <a:t>(the one we want to minimise)</a:t>
            </a:r>
          </a:p>
          <a:p>
            <a:pPr marL="457200" indent="-457200">
              <a:buAutoNum type="arabicParenR"/>
            </a:pPr>
            <a:r>
              <a:rPr lang="en-CH"/>
              <a:t>The </a:t>
            </a:r>
            <a:r>
              <a:rPr lang="en-CH" i="1"/>
              <a:t>optimiser</a:t>
            </a:r>
            <a:r>
              <a:rPr lang="en-CH"/>
              <a:t> (the algorithm to find the minimum of the loss function)</a:t>
            </a:r>
          </a:p>
        </p:txBody>
      </p:sp>
    </p:spTree>
    <p:extLst>
      <p:ext uri="{BB962C8B-B14F-4D97-AF65-F5344CB8AC3E}">
        <p14:creationId xmlns:p14="http://schemas.microsoft.com/office/powerpoint/2010/main" val="299742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Neuron system in 3D rendering">
            <a:extLst>
              <a:ext uri="{FF2B5EF4-FFF2-40B4-BE49-F238E27FC236}">
                <a16:creationId xmlns:a16="http://schemas.microsoft.com/office/drawing/2014/main" id="{241EA15A-E943-C081-B3DF-76B8D2596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4" t="369" r="12066"/>
          <a:stretch/>
        </p:blipFill>
        <p:spPr>
          <a:xfrm>
            <a:off x="2642616" y="10"/>
            <a:ext cx="6501384" cy="5143490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C51FE-6B97-0B90-B5AD-A518FE26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841772"/>
            <a:ext cx="3017520" cy="2403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600">
                <a:cs typeface="Arial" panose="020B0604020202020204" pitchFamily="34" charset="0"/>
              </a:rPr>
              <a:t>Structure of a neuron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137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1CBC-D3D1-721E-E33A-42B537AA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 neuron without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0BECD-E9A9-2D68-019B-D7527EAB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25" y="1453339"/>
            <a:ext cx="4776550" cy="25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4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27650" y="39787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Simplest network possible</a:t>
            </a: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 b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766900" y="1033589"/>
            <a:ext cx="6860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simplest neural network that we can create is made of one single neuron.</a:t>
            </a:r>
            <a:endParaRPr sz="16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051" y="1588092"/>
            <a:ext cx="4034901" cy="216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4813300" y="4777534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070" y="3847697"/>
            <a:ext cx="6523860" cy="9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12718</TotalTime>
  <Words>1346</Words>
  <Application>Microsoft Macintosh PowerPoint</Application>
  <PresentationFormat>On-screen Show (16:9)</PresentationFormat>
  <Paragraphs>188</Paragraphs>
  <Slides>35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 Narrow</vt:lpstr>
      <vt:lpstr>Raleway</vt:lpstr>
      <vt:lpstr>Cambria Math</vt:lpstr>
      <vt:lpstr>Calibri</vt:lpstr>
      <vt:lpstr>Wingdings</vt:lpstr>
      <vt:lpstr>Karla</vt:lpstr>
      <vt:lpstr>Franklin Gothic Book</vt:lpstr>
      <vt:lpstr>Arial</vt:lpstr>
      <vt:lpstr>Lato</vt:lpstr>
      <vt:lpstr>Office Theme</vt:lpstr>
      <vt:lpstr>PowerPoint Presentation</vt:lpstr>
      <vt:lpstr>An intuitive understanding of a neural network</vt:lpstr>
      <vt:lpstr>An intuitive definition of learning</vt:lpstr>
      <vt:lpstr>An intuitive definition of learning</vt:lpstr>
      <vt:lpstr>Learning in the context of neural networks</vt:lpstr>
      <vt:lpstr>The 3 main components of a neural network model</vt:lpstr>
      <vt:lpstr>Structure of a neuron</vt:lpstr>
      <vt:lpstr>A neuron without details</vt:lpstr>
      <vt:lpstr>Simplest network possible</vt:lpstr>
      <vt:lpstr>Computational Steps of a single neuron</vt:lpstr>
      <vt:lpstr>Components of a neuron</vt:lpstr>
      <vt:lpstr>Activation Functions (f(z))</vt:lpstr>
      <vt:lpstr>Activation Functions (f(z))</vt:lpstr>
      <vt:lpstr>Activation Functions (f(z))</vt:lpstr>
      <vt:lpstr>The same network seen as a computational graph</vt:lpstr>
      <vt:lpstr>What is a tensor (why TensorFlow?)</vt:lpstr>
      <vt:lpstr>Learning for a neuron includes 3 components</vt:lpstr>
      <vt:lpstr>Quiz: What can a neuron do?</vt:lpstr>
      <vt:lpstr>Which portion of a neural network model is responsible for the type of problem that can be solved?</vt:lpstr>
      <vt:lpstr>A single neuron can do a lot</vt:lpstr>
      <vt:lpstr>Multiple neurons / multiple layers</vt:lpstr>
      <vt:lpstr>PowerPoint Presentation</vt:lpstr>
      <vt:lpstr>Classification Problem and output activation function  The Softmax function</vt:lpstr>
      <vt:lpstr>Neural Network Architecture (example with 3 classes)</vt:lpstr>
      <vt:lpstr>Neural Network Architecture (example with 3 classes)</vt:lpstr>
      <vt:lpstr>Neural Network Architecture (example with 3 classes)</vt:lpstr>
      <vt:lpstr>Neural Network Architecture (example with 3 classes)</vt:lpstr>
      <vt:lpstr>Neural Network Architecture (example with 3 classes)</vt:lpstr>
      <vt:lpstr>Neural Network Architecture (example with 3 classes)</vt:lpstr>
      <vt:lpstr>Neural Network Architecture (example with 3 classes)</vt:lpstr>
      <vt:lpstr>Softmax output layer for classification</vt:lpstr>
      <vt:lpstr>Challenges with Neural Networks</vt:lpstr>
      <vt:lpstr>Additional difficulties</vt:lpstr>
      <vt:lpstr>Additional architectures</vt:lpstr>
      <vt:lpstr>From here the only limit is your creativity!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 Talk Neural Networks </dc:title>
  <cp:lastModifiedBy>Michelucci Umberto HSLU I</cp:lastModifiedBy>
  <cp:revision>138</cp:revision>
  <dcterms:modified xsi:type="dcterms:W3CDTF">2024-01-11T08:46:37Z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2024-01-11T08:36:41Z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1a8c4690-9031-4e72-b38d-f1e187092537</vt:lpwstr>
  </property>
  <property fmtid="{D5CDD505-2E9C-101B-9397-08002B2CF9AE}" pid="8" name="MSIP_Label_e8b0afbd-3cf7-4707-aee4-8dc9d855de29_ContentBits">
    <vt:lpwstr>0</vt:lpwstr>
  </property>
</Properties>
</file>