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5" r:id="rId2"/>
    <p:sldId id="356" r:id="rId3"/>
    <p:sldId id="357" r:id="rId4"/>
    <p:sldId id="358" r:id="rId5"/>
    <p:sldId id="359" r:id="rId6"/>
    <p:sldId id="360" r:id="rId7"/>
    <p:sldId id="361" r:id="rId8"/>
    <p:sldId id="362" r:id="rId9"/>
    <p:sldId id="363" r:id="rId10"/>
    <p:sldId id="330" r:id="rId11"/>
    <p:sldId id="343" r:id="rId12"/>
    <p:sldId id="331" r:id="rId13"/>
    <p:sldId id="344" r:id="rId14"/>
    <p:sldId id="333" r:id="rId15"/>
    <p:sldId id="334" r:id="rId16"/>
    <p:sldId id="335" r:id="rId17"/>
    <p:sldId id="332" r:id="rId18"/>
    <p:sldId id="364" r:id="rId19"/>
    <p:sldId id="367" r:id="rId20"/>
    <p:sldId id="365" r:id="rId21"/>
    <p:sldId id="366" r:id="rId22"/>
    <p:sldId id="345" r:id="rId23"/>
    <p:sldId id="346" r:id="rId24"/>
    <p:sldId id="347" r:id="rId25"/>
    <p:sldId id="348" r:id="rId26"/>
    <p:sldId id="349" r:id="rId27"/>
    <p:sldId id="350" r:id="rId28"/>
    <p:sldId id="351" r:id="rId29"/>
    <p:sldId id="352" r:id="rId30"/>
    <p:sldId id="353" r:id="rId31"/>
    <p:sldId id="354" r:id="rId3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1"/>
    <p:restoredTop sz="96327"/>
  </p:normalViewPr>
  <p:slideViewPr>
    <p:cSldViewPr snapToGrid="0">
      <p:cViewPr varScale="1">
        <p:scale>
          <a:sx n="128" d="100"/>
          <a:sy n="128"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CF58-7C27-CF40-6779-C7D03DA1E1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50EFD48-067C-F184-003D-4CF51C6CB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38F03C80-CC4E-48E2-5029-06F07AD07C4B}"/>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5" name="Footer Placeholder 4">
            <a:extLst>
              <a:ext uri="{FF2B5EF4-FFF2-40B4-BE49-F238E27FC236}">
                <a16:creationId xmlns:a16="http://schemas.microsoft.com/office/drawing/2014/main" id="{1995BDB7-C5BE-B172-7CD7-68616D9737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796730-566B-9C67-29CC-6261036012D3}"/>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9674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320-F760-A3CE-6045-92A848AF3DA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DC7A3C1-EBB5-82AF-0F55-CDFCD7037E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8EADF9-6A02-4BBD-9EF4-D8C449E7A563}"/>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5" name="Footer Placeholder 4">
            <a:extLst>
              <a:ext uri="{FF2B5EF4-FFF2-40B4-BE49-F238E27FC236}">
                <a16:creationId xmlns:a16="http://schemas.microsoft.com/office/drawing/2014/main" id="{E968D513-8319-DE59-8EC8-4935EEB6AD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572D51-BA74-5F06-6BEB-D46EFBA077A1}"/>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42297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9F1BC-0A32-C263-F3D0-B3E47D8AFE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B44177C-6FB7-E0AB-001F-855C5A1CFF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F97AB20-C383-3000-785D-EB742570C71E}"/>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5" name="Footer Placeholder 4">
            <a:extLst>
              <a:ext uri="{FF2B5EF4-FFF2-40B4-BE49-F238E27FC236}">
                <a16:creationId xmlns:a16="http://schemas.microsoft.com/office/drawing/2014/main" id="{264ADF7F-F312-AD60-0DA0-7C9F1EB9AB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116699F-4FB9-F105-932E-5AC17538CE8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20794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4948-4E69-EF7A-7EE1-9C8AFACC1765}"/>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1BE363A-D90E-7237-CB0D-3A492A33E7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CA12C4-1F14-7E8C-F7F6-39101845ADBA}"/>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5" name="Footer Placeholder 4">
            <a:extLst>
              <a:ext uri="{FF2B5EF4-FFF2-40B4-BE49-F238E27FC236}">
                <a16:creationId xmlns:a16="http://schemas.microsoft.com/office/drawing/2014/main" id="{75D2D04D-A946-6F68-108C-0E3BB63113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924F54-669E-D754-9BF4-F673878B3C28}"/>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8626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50D1-E3F2-002F-4989-7C73EF8EDC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A5A7AA7-D3F4-3ED3-E4D0-808985E8D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708B4D-7841-1BA4-847C-0C89BE68DC4D}"/>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5" name="Footer Placeholder 4">
            <a:extLst>
              <a:ext uri="{FF2B5EF4-FFF2-40B4-BE49-F238E27FC236}">
                <a16:creationId xmlns:a16="http://schemas.microsoft.com/office/drawing/2014/main" id="{F679492E-2F48-F87A-7D4A-9717D6157E7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C39F20F-16E4-37D2-8D77-DC4540E2A586}"/>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94290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A713-4CF2-E5F2-B862-1DF4A7A6FCA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0D54001-AA58-4679-068B-36FCA14FC2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F85FD2F-E310-95F7-6273-67DDA78B4BB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7D86BFA0-2901-99C0-42E3-B0C676A2AA6D}"/>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6" name="Footer Placeholder 5">
            <a:extLst>
              <a:ext uri="{FF2B5EF4-FFF2-40B4-BE49-F238E27FC236}">
                <a16:creationId xmlns:a16="http://schemas.microsoft.com/office/drawing/2014/main" id="{2968640E-5B99-E5DB-46CC-E4C2E21BD89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C6D3677-F554-1D4B-2AF9-BF48FDAB357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64772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8861-52CE-40C3-D3CE-148A2C2827B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708FDE-CFCF-14ED-883B-A90779BDC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9657DC-A90C-2D96-AE94-AC35000588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12B58EC-478A-9CB2-1933-ED60C7A32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76098C-8331-8A62-BCD9-3F5D4494813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53E8EF4-B833-2FD4-CA06-0CC56BA377E7}"/>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8" name="Footer Placeholder 7">
            <a:extLst>
              <a:ext uri="{FF2B5EF4-FFF2-40B4-BE49-F238E27FC236}">
                <a16:creationId xmlns:a16="http://schemas.microsoft.com/office/drawing/2014/main" id="{F955F925-08D4-E0A4-49C8-C691D4B4650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5630493-8B77-55DB-A487-2365FAAE93C9}"/>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38035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C98F-7C3F-68B7-F942-75362783343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8AFB6DB-716D-139E-D8AC-8DD784492B20}"/>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4" name="Footer Placeholder 3">
            <a:extLst>
              <a:ext uri="{FF2B5EF4-FFF2-40B4-BE49-F238E27FC236}">
                <a16:creationId xmlns:a16="http://schemas.microsoft.com/office/drawing/2014/main" id="{9F7DCFB4-4164-1CCB-F345-3EBD58E5F5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7EAE96C-DE76-DCA0-BF77-5EF37BF01A4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7364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FE70C-EC14-16A1-9DFF-7C11FB91E7F9}"/>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3" name="Footer Placeholder 2">
            <a:extLst>
              <a:ext uri="{FF2B5EF4-FFF2-40B4-BE49-F238E27FC236}">
                <a16:creationId xmlns:a16="http://schemas.microsoft.com/office/drawing/2014/main" id="{CCEF2E8F-9352-6757-E5C6-E1E923755E2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68C4B54-9AA9-9316-9E3B-8EF6F8BC9EE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60331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E525-119D-8D7E-BC29-1DD34E5C0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6E90115-3704-B2BF-97C4-3B377E6C5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1F1C4B4-13C8-81A3-1BF6-ED8D5670F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DE196F-873C-B154-059B-8F26F7B0ACF2}"/>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6" name="Footer Placeholder 5">
            <a:extLst>
              <a:ext uri="{FF2B5EF4-FFF2-40B4-BE49-F238E27FC236}">
                <a16:creationId xmlns:a16="http://schemas.microsoft.com/office/drawing/2014/main" id="{84B395BB-E1BD-53C2-93C6-AE685A6E63D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5D5BD22-F8ED-C00F-1CBE-211B5080EDF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36928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7309-378A-320C-4B39-91274B12B6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53DA318-B53C-9682-2D3D-C1E87AF33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C12AACA-D587-CE09-1DB8-7AE1046FE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C98242-E92D-82A1-8A53-B65E11D8D43F}"/>
              </a:ext>
            </a:extLst>
          </p:cNvPr>
          <p:cNvSpPr>
            <a:spLocks noGrp="1"/>
          </p:cNvSpPr>
          <p:nvPr>
            <p:ph type="dt" sz="half" idx="10"/>
          </p:nvPr>
        </p:nvSpPr>
        <p:spPr/>
        <p:txBody>
          <a:bodyPr/>
          <a:lstStyle/>
          <a:p>
            <a:fld id="{2B28F3A4-D681-1B4E-AF2E-6E84AB4A523C}" type="datetimeFigureOut">
              <a:rPr lang="en-CH" smtClean="0"/>
              <a:t>16.07.2024</a:t>
            </a:fld>
            <a:endParaRPr lang="en-CH"/>
          </a:p>
        </p:txBody>
      </p:sp>
      <p:sp>
        <p:nvSpPr>
          <p:cNvPr id="6" name="Footer Placeholder 5">
            <a:extLst>
              <a:ext uri="{FF2B5EF4-FFF2-40B4-BE49-F238E27FC236}">
                <a16:creationId xmlns:a16="http://schemas.microsoft.com/office/drawing/2014/main" id="{127D2892-997E-2DFB-F9B7-42CAC600B4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8CF06DB-211E-FA8E-986D-12D071BF63A4}"/>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448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23774-66A5-1A2C-9649-63696A5FF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5E9A240E-68C6-2D17-85FC-E7954E65B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DC5B8823-C4C9-A3F2-F931-C9AF5D867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B28F3A4-D681-1B4E-AF2E-6E84AB4A523C}" type="datetimeFigureOut">
              <a:rPr lang="en-CH" smtClean="0"/>
              <a:pPr/>
              <a:t>16.07.2024</a:t>
            </a:fld>
            <a:endParaRPr lang="en-CH" dirty="0"/>
          </a:p>
        </p:txBody>
      </p:sp>
      <p:sp>
        <p:nvSpPr>
          <p:cNvPr id="5" name="Footer Placeholder 4">
            <a:extLst>
              <a:ext uri="{FF2B5EF4-FFF2-40B4-BE49-F238E27FC236}">
                <a16:creationId xmlns:a16="http://schemas.microsoft.com/office/drawing/2014/main" id="{015F7E2F-21F5-AE99-BAE2-D32A7C57D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6603E39A-2163-FB55-5BEB-F44AB7AA4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C7CA95DB-BBF2-7146-81BB-7802625E6409}" type="slidenum">
              <a:rPr lang="en-CH" smtClean="0"/>
              <a:pPr/>
              <a:t>‹#›</a:t>
            </a:fld>
            <a:endParaRPr lang="en-CH" dirty="0"/>
          </a:p>
        </p:txBody>
      </p:sp>
    </p:spTree>
    <p:extLst>
      <p:ext uri="{BB962C8B-B14F-4D97-AF65-F5344CB8AC3E}">
        <p14:creationId xmlns:p14="http://schemas.microsoft.com/office/powerpoint/2010/main" val="28244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5B62-D831-803E-A285-CB011E69D8CD}"/>
              </a:ext>
            </a:extLst>
          </p:cNvPr>
          <p:cNvSpPr>
            <a:spLocks noGrp="1"/>
          </p:cNvSpPr>
          <p:nvPr>
            <p:ph type="ctrTitle"/>
          </p:nvPr>
        </p:nvSpPr>
        <p:spPr/>
        <p:txBody>
          <a:bodyPr/>
          <a:lstStyle/>
          <a:p>
            <a:r>
              <a:rPr lang="en-CH" dirty="0"/>
              <a:t>Gradient Descent</a:t>
            </a:r>
          </a:p>
        </p:txBody>
      </p:sp>
      <p:sp>
        <p:nvSpPr>
          <p:cNvPr id="3" name="Subtitle 2">
            <a:extLst>
              <a:ext uri="{FF2B5EF4-FFF2-40B4-BE49-F238E27FC236}">
                <a16:creationId xmlns:a16="http://schemas.microsoft.com/office/drawing/2014/main" id="{E95542A6-C86A-F4A5-6B4E-2044E550156E}"/>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
        <p:nvSpPr>
          <p:cNvPr id="4" name="TextBox 3">
            <a:extLst>
              <a:ext uri="{FF2B5EF4-FFF2-40B4-BE49-F238E27FC236}">
                <a16:creationId xmlns:a16="http://schemas.microsoft.com/office/drawing/2014/main" id="{B4E75420-E8D4-A440-3F6A-1A1D8D92BE20}"/>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12317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75464" y="2069566"/>
            <a:ext cx="6975665" cy="318478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461665"/>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461665"/>
              </a:xfrm>
              <a:prstGeom prst="rect">
                <a:avLst/>
              </a:prstGeom>
              <a:blipFill>
                <a:blip r:embed="rId3"/>
                <a:stretch>
                  <a:fillRect l="-945" t="-10811" b="-27027"/>
                </a:stretch>
              </a:blipFill>
            </p:spPr>
            <p:txBody>
              <a:bodyPr/>
              <a:lstStyle/>
              <a:p>
                <a:r>
                  <a:rPr lang="en-CH">
                    <a:noFill/>
                  </a:rPr>
                  <a:t> </a:t>
                </a:r>
              </a:p>
            </p:txBody>
          </p:sp>
        </mc:Fallback>
      </mc:AlternateContent>
      <p:sp>
        <p:nvSpPr>
          <p:cNvPr id="6" name="Oval 5">
            <a:extLst>
              <a:ext uri="{FF2B5EF4-FFF2-40B4-BE49-F238E27FC236}">
                <a16:creationId xmlns:a16="http://schemas.microsoft.com/office/drawing/2014/main" id="{3BC0A1B3-179A-B203-6CB9-5D6A5EEAB02E}"/>
              </a:ext>
            </a:extLst>
          </p:cNvPr>
          <p:cNvSpPr/>
          <p:nvPr/>
        </p:nvSpPr>
        <p:spPr>
          <a:xfrm>
            <a:off x="5919294" y="354491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7595287" y="4304069"/>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798259" y="1111210"/>
            <a:ext cx="225734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Local minimum</a:t>
            </a:r>
          </a:p>
        </p:txBody>
      </p:sp>
      <p:sp>
        <p:nvSpPr>
          <p:cNvPr id="9" name="TextBox 8">
            <a:extLst>
              <a:ext uri="{FF2B5EF4-FFF2-40B4-BE49-F238E27FC236}">
                <a16:creationId xmlns:a16="http://schemas.microsoft.com/office/drawing/2014/main" id="{A2682A8B-8D36-BE36-9F84-7335B20B261A}"/>
              </a:ext>
            </a:extLst>
          </p:cNvPr>
          <p:cNvSpPr txBox="1"/>
          <p:nvPr/>
        </p:nvSpPr>
        <p:spPr>
          <a:xfrm>
            <a:off x="9113423" y="2436773"/>
            <a:ext cx="2719014"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Absolute minimum</a:t>
            </a:r>
          </a:p>
        </p:txBody>
      </p:sp>
      <p:cxnSp>
        <p:nvCxnSpPr>
          <p:cNvPr id="11" name="Straight Arrow Connector 10">
            <a:extLst>
              <a:ext uri="{FF2B5EF4-FFF2-40B4-BE49-F238E27FC236}">
                <a16:creationId xmlns:a16="http://schemas.microsoft.com/office/drawing/2014/main" id="{CAC1CD09-F785-9EB8-AC30-89CC0D9CFF02}"/>
              </a:ext>
            </a:extLst>
          </p:cNvPr>
          <p:cNvCxnSpPr>
            <a:stCxn id="8" idx="2"/>
          </p:cNvCxnSpPr>
          <p:nvPr/>
        </p:nvCxnSpPr>
        <p:spPr>
          <a:xfrm flipH="1">
            <a:off x="6153380" y="1572875"/>
            <a:ext cx="1773554" cy="1972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7872707" y="3033370"/>
            <a:ext cx="2536003" cy="13830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338CA5-0670-DDE4-B10A-6A70128469E7}"/>
              </a:ext>
            </a:extLst>
          </p:cNvPr>
          <p:cNvSpPr/>
          <p:nvPr/>
        </p:nvSpPr>
        <p:spPr>
          <a:xfrm>
            <a:off x="5471770" y="5452263"/>
            <a:ext cx="2613965" cy="427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6" name="Straight Arrow Connector 15">
            <a:extLst>
              <a:ext uri="{FF2B5EF4-FFF2-40B4-BE49-F238E27FC236}">
                <a16:creationId xmlns:a16="http://schemas.microsoft.com/office/drawing/2014/main" id="{9C34F7F5-6F2A-BA08-94CF-12F6DD4CE4C1}"/>
              </a:ext>
            </a:extLst>
          </p:cNvPr>
          <p:cNvCxnSpPr>
            <a:cxnSpLocks/>
          </p:cNvCxnSpPr>
          <p:nvPr/>
        </p:nvCxnSpPr>
        <p:spPr>
          <a:xfrm flipV="1">
            <a:off x="6915303" y="4549091"/>
            <a:ext cx="679984" cy="831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A074FD-6E35-E754-AE4D-3DB2957BE373}"/>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41314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134C-5B93-A253-3FA6-7987190D6D30}"/>
              </a:ext>
            </a:extLst>
          </p:cNvPr>
          <p:cNvSpPr>
            <a:spLocks noGrp="1"/>
          </p:cNvSpPr>
          <p:nvPr>
            <p:ph type="title"/>
          </p:nvPr>
        </p:nvSpPr>
        <p:spPr/>
        <p:txBody>
          <a:bodyPr/>
          <a:lstStyle/>
          <a:p>
            <a:r>
              <a:rPr lang="en-CH"/>
              <a:t>Gradient Descent II</a:t>
            </a:r>
          </a:p>
        </p:txBody>
      </p:sp>
      <p:sp>
        <p:nvSpPr>
          <p:cNvPr id="3" name="Content Placeholder 2">
            <a:extLst>
              <a:ext uri="{FF2B5EF4-FFF2-40B4-BE49-F238E27FC236}">
                <a16:creationId xmlns:a16="http://schemas.microsoft.com/office/drawing/2014/main" id="{81E5A523-95D2-B761-6AAC-2DC36EC71571}"/>
              </a:ext>
            </a:extLst>
          </p:cNvPr>
          <p:cNvSpPr>
            <a:spLocks noGrp="1"/>
          </p:cNvSpPr>
          <p:nvPr>
            <p:ph idx="1"/>
          </p:nvPr>
        </p:nvSpPr>
        <p:spPr>
          <a:xfrm>
            <a:off x="838200" y="2106777"/>
            <a:ext cx="10515600" cy="4070187"/>
          </a:xfrm>
        </p:spPr>
        <p:txBody>
          <a:bodyPr>
            <a:normAutofit/>
          </a:bodyPr>
          <a:lstStyle/>
          <a:p>
            <a:pPr marL="0" indent="0">
              <a:buNone/>
            </a:pPr>
            <a:r>
              <a:rPr lang="en-CH" sz="3733" dirty="0"/>
              <a:t>T</a:t>
            </a:r>
            <a:r>
              <a:rPr lang="en-GB" sz="3733" dirty="0"/>
              <a:t>h</a:t>
            </a:r>
            <a:r>
              <a:rPr lang="en-CH" sz="3733" dirty="0"/>
              <a:t>ere is no analytical solution to the position of the absolute minimum for a generical algorithm (at least </a:t>
            </a:r>
            <a:r>
              <a:rPr lang="en-CH" sz="3733"/>
              <a:t>not as in </a:t>
            </a:r>
            <a:r>
              <a:rPr lang="en-CH" sz="3733" dirty="0"/>
              <a:t>easy cases as linear regression). </a:t>
            </a:r>
          </a:p>
          <a:p>
            <a:endParaRPr lang="en-CH" sz="3733" dirty="0"/>
          </a:p>
          <a:p>
            <a:pPr marL="0" indent="0">
              <a:buNone/>
            </a:pPr>
            <a:r>
              <a:rPr lang="en-CH" sz="3733" dirty="0"/>
              <a:t>Thus numerical methods are required.</a:t>
            </a:r>
          </a:p>
        </p:txBody>
      </p:sp>
      <p:sp>
        <p:nvSpPr>
          <p:cNvPr id="4" name="TextBox 3">
            <a:extLst>
              <a:ext uri="{FF2B5EF4-FFF2-40B4-BE49-F238E27FC236}">
                <a16:creationId xmlns:a16="http://schemas.microsoft.com/office/drawing/2014/main" id="{C4CB7DD8-5302-A647-B4E2-EBD859969C21}"/>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45096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BF79-7FFA-C8F0-F59B-9FCEB3A58409}"/>
              </a:ext>
            </a:extLst>
          </p:cNvPr>
          <p:cNvSpPr>
            <a:spLocks noGrp="1"/>
          </p:cNvSpPr>
          <p:nvPr>
            <p:ph type="title"/>
          </p:nvPr>
        </p:nvSpPr>
        <p:spPr>
          <a:xfrm>
            <a:off x="122583" y="44857"/>
            <a:ext cx="10515600" cy="779915"/>
          </a:xfrm>
        </p:spPr>
        <p:txBody>
          <a:bodyPr/>
          <a:lstStyle/>
          <a:p>
            <a:r>
              <a:rPr lang="en-CH"/>
              <a:t>Gradient Descent 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9BD9D-1FBF-7B18-D8F7-9FC9E5892620}"/>
                  </a:ext>
                </a:extLst>
              </p:cNvPr>
              <p:cNvSpPr>
                <a:spLocks noGrp="1"/>
              </p:cNvSpPr>
              <p:nvPr>
                <p:ph idx="1"/>
              </p:nvPr>
            </p:nvSpPr>
            <p:spPr>
              <a:xfrm>
                <a:off x="838200" y="995155"/>
                <a:ext cx="10515600" cy="4351339"/>
              </a:xfrm>
            </p:spPr>
            <p:txBody>
              <a:bodyPr/>
              <a:lstStyle/>
              <a:p>
                <a:pPr marL="0" indent="0">
                  <a:buNone/>
                </a:pPr>
                <a:r>
                  <a:rPr lang="en-CH" dirty="0"/>
                  <a:t>The most used method is called Gradient Descent and uses the following formula (in 1-Dimension)</a:t>
                </a:r>
              </a:p>
              <a:p>
                <a:pPr marL="0" indent="0">
                  <a:buNone/>
                </a:pPr>
                <a:endParaRPr lang="en-CH" dirty="0"/>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r>
                            <a:rPr lang="de-CH">
                              <a:latin typeface="Cambria Math" panose="02040503050406030204" pitchFamily="18" charset="0"/>
                            </a:rPr>
                            <m:t>+1</m:t>
                          </m:r>
                        </m:sub>
                      </m:sSub>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r>
                        <a:rPr lang="de-CH">
                          <a:latin typeface="Cambria Math" panose="02040503050406030204" pitchFamily="18" charset="0"/>
                        </a:rPr>
                        <m:t>𝛾</m:t>
                      </m:r>
                      <m:r>
                        <a:rPr lang="de-CH">
                          <a:latin typeface="Cambria Math" panose="02040503050406030204" pitchFamily="18" charset="0"/>
                        </a:rPr>
                        <m:t>  </m:t>
                      </m:r>
                      <m:f>
                        <m:fPr>
                          <m:ctrlPr>
                            <a:rPr lang="de-CH" i="1">
                              <a:latin typeface="Cambria Math" panose="02040503050406030204" pitchFamily="18" charset="0"/>
                            </a:rPr>
                          </m:ctrlPr>
                        </m:fPr>
                        <m:num>
                          <m:r>
                            <a:rPr lang="de-CH">
                              <a:latin typeface="Cambria Math" panose="02040503050406030204" pitchFamily="18" charset="0"/>
                            </a:rPr>
                            <m:t>𝑑𝑓</m:t>
                          </m:r>
                        </m:num>
                        <m:den>
                          <m:r>
                            <a:rPr lang="de-CH">
                              <a:latin typeface="Cambria Math" panose="02040503050406030204" pitchFamily="18" charset="0"/>
                            </a:rPr>
                            <m:t>𝑑𝑥</m:t>
                          </m:r>
                        </m:den>
                      </m:f>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oMath>
                  </m:oMathPara>
                </a14:m>
                <a:endParaRPr lang="en-CH" dirty="0"/>
              </a:p>
            </p:txBody>
          </p:sp>
        </mc:Choice>
        <mc:Fallback xmlns="">
          <p:sp>
            <p:nvSpPr>
              <p:cNvPr id="3" name="Content Placeholder 2">
                <a:extLst>
                  <a:ext uri="{FF2B5EF4-FFF2-40B4-BE49-F238E27FC236}">
                    <a16:creationId xmlns:a16="http://schemas.microsoft.com/office/drawing/2014/main" id="{3A69BD9D-1FBF-7B18-D8F7-9FC9E5892620}"/>
                  </a:ext>
                </a:extLst>
              </p:cNvPr>
              <p:cNvSpPr>
                <a:spLocks noGrp="1" noRot="1" noChangeAspect="1" noMove="1" noResize="1" noEditPoints="1" noAdjustHandles="1" noChangeArrowheads="1" noChangeShapeType="1" noTextEdit="1"/>
              </p:cNvSpPr>
              <p:nvPr>
                <p:ph idx="1"/>
              </p:nvPr>
            </p:nvSpPr>
            <p:spPr>
              <a:xfrm>
                <a:off x="838200" y="995155"/>
                <a:ext cx="10515600" cy="4351339"/>
              </a:xfrm>
              <a:blipFill>
                <a:blip r:embed="rId2"/>
                <a:stretch>
                  <a:fillRect l="-1206" t="-2332"/>
                </a:stretch>
              </a:blipFill>
            </p:spPr>
            <p:txBody>
              <a:bodyPr/>
              <a:lstStyle/>
              <a:p>
                <a:r>
                  <a:rPr lang="en-CH">
                    <a:noFill/>
                  </a:rPr>
                  <a:t> </a:t>
                </a:r>
              </a:p>
            </p:txBody>
          </p:sp>
        </mc:Fallback>
      </mc:AlternateContent>
      <p:sp>
        <p:nvSpPr>
          <p:cNvPr id="4" name="Rectangle 3">
            <a:extLst>
              <a:ext uri="{FF2B5EF4-FFF2-40B4-BE49-F238E27FC236}">
                <a16:creationId xmlns:a16="http://schemas.microsoft.com/office/drawing/2014/main" id="{F34B7FAE-3256-E10C-8C04-49CF9AE181E1}"/>
              </a:ext>
            </a:extLst>
          </p:cNvPr>
          <p:cNvSpPr/>
          <p:nvPr/>
        </p:nvSpPr>
        <p:spPr>
          <a:xfrm>
            <a:off x="4196524" y="2500242"/>
            <a:ext cx="918817"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5" name="TextBox 4">
            <a:extLst>
              <a:ext uri="{FF2B5EF4-FFF2-40B4-BE49-F238E27FC236}">
                <a16:creationId xmlns:a16="http://schemas.microsoft.com/office/drawing/2014/main" id="{7FDD5B40-C3B0-2959-9AD4-EF0FCB131FF7}"/>
              </a:ext>
            </a:extLst>
          </p:cNvPr>
          <p:cNvSpPr txBox="1"/>
          <p:nvPr/>
        </p:nvSpPr>
        <p:spPr>
          <a:xfrm>
            <a:off x="742123" y="3719443"/>
            <a:ext cx="328487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New minimum location</a:t>
            </a:r>
          </a:p>
          <a:p>
            <a:r>
              <a:rPr lang="en-CH" sz="2400">
                <a:solidFill>
                  <a:srgbClr val="FF0000"/>
                </a:solidFill>
                <a:latin typeface="Arial" panose="020B0604020202020204" pitchFamily="34" charset="0"/>
                <a:cs typeface="Arial" panose="020B0604020202020204" pitchFamily="34" charset="0"/>
              </a:rPr>
              <a:t>approximation</a:t>
            </a:r>
          </a:p>
        </p:txBody>
      </p:sp>
      <p:cxnSp>
        <p:nvCxnSpPr>
          <p:cNvPr id="7" name="Straight Arrow Connector 6">
            <a:extLst>
              <a:ext uri="{FF2B5EF4-FFF2-40B4-BE49-F238E27FC236}">
                <a16:creationId xmlns:a16="http://schemas.microsoft.com/office/drawing/2014/main" id="{6C118691-EBB1-743F-1921-8C9443D3BB1B}"/>
              </a:ext>
            </a:extLst>
          </p:cNvPr>
          <p:cNvCxnSpPr>
            <a:cxnSpLocks/>
          </p:cNvCxnSpPr>
          <p:nvPr/>
        </p:nvCxnSpPr>
        <p:spPr>
          <a:xfrm flipV="1">
            <a:off x="2579756" y="2782954"/>
            <a:ext cx="1616765" cy="10071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2F8F016-DB12-53EF-DE68-ED67331D04D9}"/>
              </a:ext>
            </a:extLst>
          </p:cNvPr>
          <p:cNvSpPr/>
          <p:nvPr/>
        </p:nvSpPr>
        <p:spPr>
          <a:xfrm>
            <a:off x="5451062" y="2500242"/>
            <a:ext cx="485913"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0" name="Straight Arrow Connector 9">
            <a:extLst>
              <a:ext uri="{FF2B5EF4-FFF2-40B4-BE49-F238E27FC236}">
                <a16:creationId xmlns:a16="http://schemas.microsoft.com/office/drawing/2014/main" id="{25BDD657-392D-6A41-7D63-5BEB7BFCF860}"/>
              </a:ext>
            </a:extLst>
          </p:cNvPr>
          <p:cNvCxnSpPr>
            <a:cxnSpLocks/>
          </p:cNvCxnSpPr>
          <p:nvPr/>
        </p:nvCxnSpPr>
        <p:spPr>
          <a:xfrm flipV="1">
            <a:off x="5645427" y="3092172"/>
            <a:ext cx="48591" cy="1478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9B3CA2-E615-385A-DE65-43E5BB66AF58}"/>
              </a:ext>
            </a:extLst>
          </p:cNvPr>
          <p:cNvSpPr txBox="1"/>
          <p:nvPr/>
        </p:nvSpPr>
        <p:spPr>
          <a:xfrm>
            <a:off x="3759518" y="4623765"/>
            <a:ext cx="386676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Previous minimum location</a:t>
            </a:r>
          </a:p>
          <a:p>
            <a:r>
              <a:rPr lang="en-CH" sz="2400">
                <a:solidFill>
                  <a:srgbClr val="FF0000"/>
                </a:solidFill>
                <a:latin typeface="Arial" panose="020B0604020202020204" pitchFamily="34" charset="0"/>
                <a:cs typeface="Arial" panose="020B0604020202020204" pitchFamily="34" charset="0"/>
              </a:rPr>
              <a:t>approximation</a:t>
            </a:r>
          </a:p>
        </p:txBody>
      </p:sp>
      <p:sp>
        <p:nvSpPr>
          <p:cNvPr id="14" name="Rectangle 13">
            <a:extLst>
              <a:ext uri="{FF2B5EF4-FFF2-40B4-BE49-F238E27FC236}">
                <a16:creationId xmlns:a16="http://schemas.microsoft.com/office/drawing/2014/main" id="{16B95ACB-6181-0CB6-BE3A-C7FBD3A88A17}"/>
              </a:ext>
            </a:extLst>
          </p:cNvPr>
          <p:cNvSpPr/>
          <p:nvPr/>
        </p:nvSpPr>
        <p:spPr>
          <a:xfrm>
            <a:off x="6255030" y="2500241"/>
            <a:ext cx="326885"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5" name="Straight Arrow Connector 14">
            <a:extLst>
              <a:ext uri="{FF2B5EF4-FFF2-40B4-BE49-F238E27FC236}">
                <a16:creationId xmlns:a16="http://schemas.microsoft.com/office/drawing/2014/main" id="{BBFE1FDF-47C8-98A2-C805-FB08968A73D3}"/>
              </a:ext>
            </a:extLst>
          </p:cNvPr>
          <p:cNvCxnSpPr>
            <a:cxnSpLocks/>
          </p:cNvCxnSpPr>
          <p:nvPr/>
        </p:nvCxnSpPr>
        <p:spPr>
          <a:xfrm flipH="1" flipV="1">
            <a:off x="6467063" y="3102637"/>
            <a:ext cx="1970155" cy="20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EBB7FD-E9E8-F3F3-D42A-ED4052B7BFC7}"/>
              </a:ext>
            </a:extLst>
          </p:cNvPr>
          <p:cNvSpPr txBox="1"/>
          <p:nvPr/>
        </p:nvSpPr>
        <p:spPr>
          <a:xfrm>
            <a:off x="7459197" y="5100273"/>
            <a:ext cx="200086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Learning rate</a:t>
            </a:r>
          </a:p>
        </p:txBody>
      </p:sp>
      <p:sp>
        <p:nvSpPr>
          <p:cNvPr id="18" name="Rectangle 17">
            <a:extLst>
              <a:ext uri="{FF2B5EF4-FFF2-40B4-BE49-F238E27FC236}">
                <a16:creationId xmlns:a16="http://schemas.microsoft.com/office/drawing/2014/main" id="{6D933BB2-03CA-44BF-63A9-171F3A9A590A}"/>
              </a:ext>
            </a:extLst>
          </p:cNvPr>
          <p:cNvSpPr/>
          <p:nvPr/>
        </p:nvSpPr>
        <p:spPr>
          <a:xfrm>
            <a:off x="6677992" y="2203838"/>
            <a:ext cx="1268897" cy="1007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9" name="Straight Arrow Connector 18">
            <a:extLst>
              <a:ext uri="{FF2B5EF4-FFF2-40B4-BE49-F238E27FC236}">
                <a16:creationId xmlns:a16="http://schemas.microsoft.com/office/drawing/2014/main" id="{B00699AE-59D8-39BF-0062-52DC38B6B31A}"/>
              </a:ext>
            </a:extLst>
          </p:cNvPr>
          <p:cNvCxnSpPr>
            <a:cxnSpLocks/>
          </p:cNvCxnSpPr>
          <p:nvPr/>
        </p:nvCxnSpPr>
        <p:spPr>
          <a:xfrm flipH="1" flipV="1">
            <a:off x="7966461" y="2749486"/>
            <a:ext cx="1427236" cy="837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63FA96-2CC4-1896-7B31-0B7ED0EC387F}"/>
              </a:ext>
            </a:extLst>
          </p:cNvPr>
          <p:cNvSpPr txBox="1"/>
          <p:nvPr/>
        </p:nvSpPr>
        <p:spPr>
          <a:xfrm>
            <a:off x="9398366" y="2919223"/>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1B90F5-5FA7-19C1-30A2-7C0C710ED701}"/>
                  </a:ext>
                </a:extLst>
              </p:cNvPr>
              <p:cNvSpPr txBox="1"/>
              <p:nvPr/>
            </p:nvSpPr>
            <p:spPr>
              <a:xfrm>
                <a:off x="2138555" y="5787757"/>
                <a:ext cx="8105937" cy="830997"/>
              </a:xfrm>
              <a:prstGeom prst="rect">
                <a:avLst/>
              </a:prstGeom>
              <a:noFill/>
            </p:spPr>
            <p:txBody>
              <a:bodyPr wrap="none" rtlCol="0">
                <a:spAutoFit/>
              </a:bodyPr>
              <a:lstStyle/>
              <a:p>
                <a:pPr algn="ctr"/>
                <a:r>
                  <a:rPr lang="en-CH" sz="2400" dirty="0">
                    <a:latin typeface="Arial" panose="020B0604020202020204" pitchFamily="34" charset="0"/>
                    <a:cs typeface="Arial" panose="020B0604020202020204" pitchFamily="34" charset="0"/>
                  </a:rPr>
                  <a:t>The starting point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oMath>
                </a14:m>
                <a:r>
                  <a:rPr lang="en-CH" sz="2400" dirty="0">
                    <a:latin typeface="Arial" panose="020B0604020202020204" pitchFamily="34" charset="0"/>
                    <a:cs typeface="Arial" panose="020B0604020202020204" pitchFamily="34" charset="0"/>
                  </a:rPr>
                  <a:t> is crucial. </a:t>
                </a:r>
              </a:p>
              <a:p>
                <a:pPr algn="ctr"/>
                <a:r>
                  <a:rPr lang="en-CH" sz="2400" dirty="0">
                    <a:latin typeface="Arial" panose="020B0604020202020204" pitchFamily="34" charset="0"/>
                    <a:cs typeface="Arial" panose="020B0604020202020204" pitchFamily="34" charset="0"/>
                  </a:rPr>
                  <a:t>Which one should we choose? Does it make a difference?</a:t>
                </a:r>
              </a:p>
            </p:txBody>
          </p:sp>
        </mc:Choice>
        <mc:Fallback xmlns="">
          <p:sp>
            <p:nvSpPr>
              <p:cNvPr id="23" name="TextBox 22">
                <a:extLst>
                  <a:ext uri="{FF2B5EF4-FFF2-40B4-BE49-F238E27FC236}">
                    <a16:creationId xmlns:a16="http://schemas.microsoft.com/office/drawing/2014/main" id="{C91B90F5-5FA7-19C1-30A2-7C0C710ED701}"/>
                  </a:ext>
                </a:extLst>
              </p:cNvPr>
              <p:cNvSpPr txBox="1">
                <a:spLocks noRot="1" noChangeAspect="1" noMove="1" noResize="1" noEditPoints="1" noAdjustHandles="1" noChangeArrowheads="1" noChangeShapeType="1" noTextEdit="1"/>
              </p:cNvSpPr>
              <p:nvPr/>
            </p:nvSpPr>
            <p:spPr>
              <a:xfrm>
                <a:off x="2138555" y="5787757"/>
                <a:ext cx="8105937" cy="830997"/>
              </a:xfrm>
              <a:prstGeom prst="rect">
                <a:avLst/>
              </a:prstGeom>
              <a:blipFill>
                <a:blip r:embed="rId3"/>
                <a:stretch>
                  <a:fillRect l="-626" t="-5970" r="-782" b="-13433"/>
                </a:stretch>
              </a:blipFill>
            </p:spPr>
            <p:txBody>
              <a:bodyPr/>
              <a:lstStyle/>
              <a:p>
                <a:r>
                  <a:rPr lang="en-CH">
                    <a:noFill/>
                  </a:rPr>
                  <a:t> </a:t>
                </a:r>
              </a:p>
            </p:txBody>
          </p:sp>
        </mc:Fallback>
      </mc:AlternateContent>
      <p:sp>
        <p:nvSpPr>
          <p:cNvPr id="6" name="TextBox 5">
            <a:extLst>
              <a:ext uri="{FF2B5EF4-FFF2-40B4-BE49-F238E27FC236}">
                <a16:creationId xmlns:a16="http://schemas.microsoft.com/office/drawing/2014/main" id="{DAF76947-2621-11FB-EEFD-67D6328B7600}"/>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81152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IV</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07190" y="2693795"/>
            <a:ext cx="6975665" cy="3184783"/>
          </a:xfrm>
          <a:prstGeom prst="rect">
            <a:avLst/>
          </a:prstGeom>
        </p:spPr>
      </p:pic>
      <p:sp>
        <p:nvSpPr>
          <p:cNvPr id="6" name="Oval 5">
            <a:extLst>
              <a:ext uri="{FF2B5EF4-FFF2-40B4-BE49-F238E27FC236}">
                <a16:creationId xmlns:a16="http://schemas.microsoft.com/office/drawing/2014/main" id="{3BC0A1B3-179A-B203-6CB9-5D6A5EEAB02E}"/>
              </a:ext>
            </a:extLst>
          </p:cNvPr>
          <p:cNvSpPr/>
          <p:nvPr/>
        </p:nvSpPr>
        <p:spPr>
          <a:xfrm>
            <a:off x="5793641" y="4169142"/>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8053709" y="381914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291073" y="1570437"/>
            <a:ext cx="4602542"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Update slow (slope is near zero)</a:t>
            </a:r>
          </a:p>
        </p:txBody>
      </p:sp>
      <p:sp>
        <p:nvSpPr>
          <p:cNvPr id="9" name="TextBox 8">
            <a:extLst>
              <a:ext uri="{FF2B5EF4-FFF2-40B4-BE49-F238E27FC236}">
                <a16:creationId xmlns:a16="http://schemas.microsoft.com/office/drawing/2014/main" id="{A2682A8B-8D36-BE36-9F84-7335B20B261A}"/>
              </a:ext>
            </a:extLst>
          </p:cNvPr>
          <p:cNvSpPr txBox="1"/>
          <p:nvPr/>
        </p:nvSpPr>
        <p:spPr>
          <a:xfrm>
            <a:off x="9045150" y="3061002"/>
            <a:ext cx="2408673"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Very fast update</a:t>
            </a:r>
          </a:p>
        </p:txBody>
      </p:sp>
      <p:cxnSp>
        <p:nvCxnSpPr>
          <p:cNvPr id="11" name="Straight Arrow Connector 10">
            <a:extLst>
              <a:ext uri="{FF2B5EF4-FFF2-40B4-BE49-F238E27FC236}">
                <a16:creationId xmlns:a16="http://schemas.microsoft.com/office/drawing/2014/main" id="{CAC1CD09-F785-9EB8-AC30-89CC0D9CFF02}"/>
              </a:ext>
            </a:extLst>
          </p:cNvPr>
          <p:cNvCxnSpPr>
            <a:cxnSpLocks/>
            <a:stCxn id="8" idx="2"/>
          </p:cNvCxnSpPr>
          <p:nvPr/>
        </p:nvCxnSpPr>
        <p:spPr>
          <a:xfrm flipH="1">
            <a:off x="5954306" y="2032102"/>
            <a:ext cx="2638038" cy="2100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8287796" y="3657599"/>
            <a:ext cx="2052641" cy="274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22D22B-D8F9-8930-D37A-3330F3C7251C}"/>
                  </a:ext>
                </a:extLst>
              </p:cNvPr>
              <p:cNvSpPr txBox="1"/>
              <p:nvPr/>
            </p:nvSpPr>
            <p:spPr>
              <a:xfrm>
                <a:off x="3086855" y="5845046"/>
                <a:ext cx="6096000" cy="7945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r>
                            <a:rPr lang="de-CH" sz="2400">
                              <a:latin typeface="Cambria Math" panose="02040503050406030204" pitchFamily="18" charset="0"/>
                            </a:rPr>
                            <m:t>+1</m:t>
                          </m:r>
                        </m:sub>
                      </m:sSub>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r>
                        <a:rPr lang="de-CH" sz="2400">
                          <a:latin typeface="Cambria Math" panose="02040503050406030204" pitchFamily="18" charset="0"/>
                        </a:rPr>
                        <m:t>𝛾</m:t>
                      </m:r>
                      <m:r>
                        <a:rPr lang="de-CH" sz="2400">
                          <a:latin typeface="Cambria Math" panose="02040503050406030204" pitchFamily="18" charset="0"/>
                        </a:rPr>
                        <m:t>  </m:t>
                      </m:r>
                      <m:f>
                        <m:fPr>
                          <m:ctrlPr>
                            <a:rPr lang="de-CH" sz="2400" i="1">
                              <a:latin typeface="Cambria Math" panose="02040503050406030204" pitchFamily="18" charset="0"/>
                            </a:rPr>
                          </m:ctrlPr>
                        </m:fPr>
                        <m:num>
                          <m:r>
                            <a:rPr lang="de-CH" sz="2400">
                              <a:latin typeface="Cambria Math" panose="02040503050406030204" pitchFamily="18" charset="0"/>
                            </a:rPr>
                            <m:t>𝑑𝑓</m:t>
                          </m:r>
                        </m:num>
                        <m:den>
                          <m:r>
                            <a:rPr lang="de-CH" sz="2400">
                              <a:latin typeface="Cambria Math" panose="02040503050406030204" pitchFamily="18" charset="0"/>
                            </a:rPr>
                            <m:t>𝑑𝑥</m:t>
                          </m:r>
                        </m:den>
                      </m:f>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oMath>
                  </m:oMathPara>
                </a14:m>
                <a:endParaRPr lang="en-CH" sz="2400" dirty="0">
                  <a:latin typeface="Arial" panose="020B0604020202020204" pitchFamily="34" charset="0"/>
                </a:endParaRPr>
              </a:p>
            </p:txBody>
          </p:sp>
        </mc:Choice>
        <mc:Fallback xmlns="">
          <p:sp>
            <p:nvSpPr>
              <p:cNvPr id="14" name="TextBox 13">
                <a:extLst>
                  <a:ext uri="{FF2B5EF4-FFF2-40B4-BE49-F238E27FC236}">
                    <a16:creationId xmlns:a16="http://schemas.microsoft.com/office/drawing/2014/main" id="{B222D22B-D8F9-8930-D37A-3330F3C7251C}"/>
                  </a:ext>
                </a:extLst>
              </p:cNvPr>
              <p:cNvSpPr txBox="1">
                <a:spLocks noRot="1" noChangeAspect="1" noMove="1" noResize="1" noEditPoints="1" noAdjustHandles="1" noChangeArrowheads="1" noChangeShapeType="1" noTextEdit="1"/>
              </p:cNvSpPr>
              <p:nvPr/>
            </p:nvSpPr>
            <p:spPr>
              <a:xfrm>
                <a:off x="3086855" y="5845046"/>
                <a:ext cx="6096000" cy="794513"/>
              </a:xfrm>
              <a:prstGeom prst="rect">
                <a:avLst/>
              </a:prstGeom>
              <a:blipFill>
                <a:blip r:embed="rId3"/>
                <a:stretch>
                  <a:fillRect b="-7937"/>
                </a:stretch>
              </a:blipFill>
            </p:spPr>
            <p:txBody>
              <a:bodyPr/>
              <a:lstStyle/>
              <a:p>
                <a:r>
                  <a:rPr lang="en-CH">
                    <a:noFill/>
                  </a:rPr>
                  <a:t> </a:t>
                </a:r>
              </a:p>
            </p:txBody>
          </p:sp>
        </mc:Fallback>
      </mc:AlternateContent>
      <p:cxnSp>
        <p:nvCxnSpPr>
          <p:cNvPr id="18" name="Straight Connector 17">
            <a:extLst>
              <a:ext uri="{FF2B5EF4-FFF2-40B4-BE49-F238E27FC236}">
                <a16:creationId xmlns:a16="http://schemas.microsoft.com/office/drawing/2014/main" id="{3A66CFAC-D3B2-C6C7-9B76-7E14511FB2A2}"/>
              </a:ext>
            </a:extLst>
          </p:cNvPr>
          <p:cNvCxnSpPr>
            <a:cxnSpLocks/>
          </p:cNvCxnSpPr>
          <p:nvPr/>
        </p:nvCxnSpPr>
        <p:spPr>
          <a:xfrm flipH="1">
            <a:off x="7805436" y="2325151"/>
            <a:ext cx="704025" cy="355342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FAA85D-20D1-3B28-5CC1-E7DCAF110C38}"/>
              </a:ext>
            </a:extLst>
          </p:cNvPr>
          <p:cNvCxnSpPr>
            <a:cxnSpLocks/>
          </p:cNvCxnSpPr>
          <p:nvPr/>
        </p:nvCxnSpPr>
        <p:spPr>
          <a:xfrm flipH="1" flipV="1">
            <a:off x="4975254" y="4262570"/>
            <a:ext cx="1636773" cy="4722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26A82F-4B2A-AB13-660B-B5338D7EA37E}"/>
              </a:ext>
            </a:extLst>
          </p:cNvPr>
          <p:cNvSpPr/>
          <p:nvPr/>
        </p:nvSpPr>
        <p:spPr>
          <a:xfrm>
            <a:off x="6536538" y="5845046"/>
            <a:ext cx="1158441" cy="825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26" name="Straight Arrow Connector 25">
            <a:extLst>
              <a:ext uri="{FF2B5EF4-FFF2-40B4-BE49-F238E27FC236}">
                <a16:creationId xmlns:a16="http://schemas.microsoft.com/office/drawing/2014/main" id="{7AADFD25-DEA7-85E8-0E32-1A2C88B73030}"/>
              </a:ext>
            </a:extLst>
          </p:cNvPr>
          <p:cNvCxnSpPr>
            <a:cxnSpLocks/>
            <a:stCxn id="27" idx="1"/>
            <a:endCxn id="25" idx="3"/>
          </p:cNvCxnSpPr>
          <p:nvPr/>
        </p:nvCxnSpPr>
        <p:spPr>
          <a:xfrm flipH="1">
            <a:off x="7694979" y="6118426"/>
            <a:ext cx="1667586" cy="1392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AEB065-F070-0EDE-B7E2-942848682575}"/>
              </a:ext>
            </a:extLst>
          </p:cNvPr>
          <p:cNvSpPr txBox="1"/>
          <p:nvPr/>
        </p:nvSpPr>
        <p:spPr>
          <a:xfrm>
            <a:off x="9362565" y="5518261"/>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p:sp>
        <p:nvSpPr>
          <p:cNvPr id="3" name="TextBox 2">
            <a:extLst>
              <a:ext uri="{FF2B5EF4-FFF2-40B4-BE49-F238E27FC236}">
                <a16:creationId xmlns:a16="http://schemas.microsoft.com/office/drawing/2014/main" id="{0A2C6DF9-E0EC-BD61-AF2A-3DD67221DAB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2638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2"/>
                <a:stretch>
                  <a:fillRect l="-945" t="-6061" b="-15152"/>
                </a:stretch>
              </a:blipFill>
            </p:spPr>
            <p:txBody>
              <a:bodyPr/>
              <a:lstStyle/>
              <a:p>
                <a:r>
                  <a:rPr lang="en-CH">
                    <a:noFill/>
                  </a:rPr>
                  <a:t> </a:t>
                </a:r>
              </a:p>
            </p:txBody>
          </p:sp>
        </mc:Fallback>
      </mc:AlternateContent>
      <p:pic>
        <p:nvPicPr>
          <p:cNvPr id="7" name="Content Placeholder 6">
            <a:extLst>
              <a:ext uri="{FF2B5EF4-FFF2-40B4-BE49-F238E27FC236}">
                <a16:creationId xmlns:a16="http://schemas.microsoft.com/office/drawing/2014/main" id="{C8A4D83C-3661-EBA1-2C6C-343A8F4EBAC3}"/>
              </a:ext>
            </a:extLst>
          </p:cNvPr>
          <p:cNvPicPr>
            <a:picLocks noGrp="1" noChangeAspect="1"/>
          </p:cNvPicPr>
          <p:nvPr>
            <p:ph idx="1"/>
          </p:nvPr>
        </p:nvPicPr>
        <p:blipFill rotWithShape="1">
          <a:blip r:embed="rId3"/>
          <a:srcRect t="3927"/>
          <a:stretch/>
        </p:blipFill>
        <p:spPr>
          <a:xfrm>
            <a:off x="1864657" y="1608523"/>
            <a:ext cx="8257776" cy="3686140"/>
          </a:xfrm>
          <a:prstGeom prst="rect">
            <a:avLst/>
          </a:prstGeom>
        </p:spPr>
      </p:pic>
      <p:sp>
        <p:nvSpPr>
          <p:cNvPr id="8" name="Rectangle 7">
            <a:extLst>
              <a:ext uri="{FF2B5EF4-FFF2-40B4-BE49-F238E27FC236}">
                <a16:creationId xmlns:a16="http://schemas.microsoft.com/office/drawing/2014/main" id="{D736E2BF-9751-3DD2-496D-599EF193FC50}"/>
              </a:ext>
            </a:extLst>
          </p:cNvPr>
          <p:cNvSpPr/>
          <p:nvPr/>
        </p:nvSpPr>
        <p:spPr>
          <a:xfrm>
            <a:off x="2506035" y="5817892"/>
            <a:ext cx="1192547" cy="430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8" y="2561345"/>
            <a:ext cx="1680241" cy="3256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E58E42-DC64-40FA-57FB-CB157EB3AF8E}"/>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408748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D920A0-C0B1-CDBD-6D91-B2E0E0650515}"/>
              </a:ext>
            </a:extLst>
          </p:cNvPr>
          <p:cNvPicPr>
            <a:picLocks noChangeAspect="1"/>
          </p:cNvPicPr>
          <p:nvPr/>
        </p:nvPicPr>
        <p:blipFill>
          <a:blip r:embed="rId2"/>
          <a:stretch>
            <a:fillRect/>
          </a:stretch>
        </p:blipFill>
        <p:spPr>
          <a:xfrm>
            <a:off x="1493411" y="1501936"/>
            <a:ext cx="7983733" cy="366962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=−9.5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4" y="5817893"/>
            <a:ext cx="1416609"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341217"/>
            <a:ext cx="5325147" cy="34766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63DED-BBC6-0603-035B-1351B09503D3}"/>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47045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53AE8D-CF98-13B2-BBF1-5A35F1BE802A}"/>
              </a:ext>
            </a:extLst>
          </p:cNvPr>
          <p:cNvPicPr>
            <a:picLocks noChangeAspect="1"/>
          </p:cNvPicPr>
          <p:nvPr/>
        </p:nvPicPr>
        <p:blipFill>
          <a:blip r:embed="rId2"/>
          <a:stretch>
            <a:fillRect/>
          </a:stretch>
        </p:blipFill>
        <p:spPr>
          <a:xfrm>
            <a:off x="1537252" y="1837532"/>
            <a:ext cx="7898297" cy="362586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5" y="5817893"/>
            <a:ext cx="1222245"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871305"/>
            <a:ext cx="1332927" cy="29465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8536BB-1542-01F0-A70B-1B159170F1AC}"/>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05006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6CCA-7881-F3B0-E8D0-A51894F91FE6}"/>
              </a:ext>
            </a:extLst>
          </p:cNvPr>
          <p:cNvSpPr>
            <a:spLocks noGrp="1"/>
          </p:cNvSpPr>
          <p:nvPr>
            <p:ph type="title"/>
          </p:nvPr>
        </p:nvSpPr>
        <p:spPr/>
        <p:txBody>
          <a:bodyPr/>
          <a:lstStyle/>
          <a:p>
            <a:r>
              <a:rPr lang="en-CH"/>
              <a:t>Some remarks about gradient descent</a:t>
            </a:r>
          </a:p>
        </p:txBody>
      </p:sp>
      <p:sp>
        <p:nvSpPr>
          <p:cNvPr id="3" name="Content Placeholder 2">
            <a:extLst>
              <a:ext uri="{FF2B5EF4-FFF2-40B4-BE49-F238E27FC236}">
                <a16:creationId xmlns:a16="http://schemas.microsoft.com/office/drawing/2014/main" id="{BA58C0E1-64E8-64B1-EC50-96383A45C356}"/>
              </a:ext>
            </a:extLst>
          </p:cNvPr>
          <p:cNvSpPr>
            <a:spLocks noGrp="1"/>
          </p:cNvSpPr>
          <p:nvPr>
            <p:ph idx="1"/>
          </p:nvPr>
        </p:nvSpPr>
        <p:spPr>
          <a:xfrm>
            <a:off x="838200" y="1690689"/>
            <a:ext cx="10515600" cy="4486275"/>
          </a:xfrm>
        </p:spPr>
        <p:txBody>
          <a:bodyPr>
            <a:normAutofit/>
          </a:bodyPr>
          <a:lstStyle/>
          <a:p>
            <a:pPr marL="0" indent="0">
              <a:buNone/>
            </a:pPr>
            <a:r>
              <a:rPr lang="en-CH" dirty="0"/>
              <a:t>To use gradient descent you will need the derivative (or gradient in multiple dimensions) of the function you want to minimize.</a:t>
            </a:r>
          </a:p>
          <a:p>
            <a:pPr marL="0" indent="0">
              <a:buNone/>
            </a:pPr>
            <a:endParaRPr lang="en-CH" dirty="0"/>
          </a:p>
          <a:p>
            <a:pPr marL="0" indent="0">
              <a:buNone/>
            </a:pPr>
            <a:r>
              <a:rPr lang="en-CH" dirty="0">
                <a:sym typeface="Wingdings" pitchFamily="2" charset="2"/>
              </a:rPr>
              <a:t> Gradient descent is not the most efficient way of finding minima. It gets easily stuck in local minima. More advanced optimisers have been developed and are typically used (see </a:t>
            </a:r>
            <a:r>
              <a:rPr lang="en-CH" i="1" dirty="0">
                <a:sym typeface="Wingdings" pitchFamily="2" charset="2"/>
              </a:rPr>
              <a:t>Adam</a:t>
            </a:r>
            <a:r>
              <a:rPr lang="en-CH" dirty="0">
                <a:sym typeface="Wingdings" pitchFamily="2" charset="2"/>
              </a:rPr>
              <a:t>).</a:t>
            </a:r>
            <a:endParaRPr lang="en-CH" dirty="0"/>
          </a:p>
        </p:txBody>
      </p:sp>
      <p:sp>
        <p:nvSpPr>
          <p:cNvPr id="4" name="TextBox 3">
            <a:extLst>
              <a:ext uri="{FF2B5EF4-FFF2-40B4-BE49-F238E27FC236}">
                <a16:creationId xmlns:a16="http://schemas.microsoft.com/office/drawing/2014/main" id="{8D60D707-A5DD-B843-5FAE-11E06A3745CF}"/>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86760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2101-83B8-B241-74DF-69367053884E}"/>
              </a:ext>
            </a:extLst>
          </p:cNvPr>
          <p:cNvSpPr>
            <a:spLocks noGrp="1"/>
          </p:cNvSpPr>
          <p:nvPr>
            <p:ph type="title"/>
          </p:nvPr>
        </p:nvSpPr>
        <p:spPr/>
        <p:txBody>
          <a:bodyPr/>
          <a:lstStyle/>
          <a:p>
            <a:r>
              <a:rPr lang="en-CH" dirty="0"/>
              <a:t>Vanishing Gradient Problem</a:t>
            </a:r>
          </a:p>
        </p:txBody>
      </p:sp>
      <p:sp>
        <p:nvSpPr>
          <p:cNvPr id="3" name="Content Placeholder 2">
            <a:extLst>
              <a:ext uri="{FF2B5EF4-FFF2-40B4-BE49-F238E27FC236}">
                <a16:creationId xmlns:a16="http://schemas.microsoft.com/office/drawing/2014/main" id="{22A83E57-3A45-8C5F-88B3-1292DCE6EADF}"/>
              </a:ext>
            </a:extLst>
          </p:cNvPr>
          <p:cNvSpPr>
            <a:spLocks noGrp="1"/>
          </p:cNvSpPr>
          <p:nvPr>
            <p:ph idx="1"/>
          </p:nvPr>
        </p:nvSpPr>
        <p:spPr/>
        <p:txBody>
          <a:bodyPr/>
          <a:lstStyle/>
          <a:p>
            <a:r>
              <a:rPr lang="en-GB" b="1" dirty="0"/>
              <a:t>Cause</a:t>
            </a:r>
            <a:r>
              <a:rPr lang="en-GB" dirty="0"/>
              <a:t>: The issue arises when the gradients of the network's loss function become increasingly small as the backpropagation algorithm progresses through the layers. This phenomenon is particularly pronounced in deep networks with many layers.</a:t>
            </a:r>
          </a:p>
          <a:p>
            <a:r>
              <a:rPr lang="en-GB" b="1" dirty="0"/>
              <a:t>Effect on Learning</a:t>
            </a:r>
            <a:r>
              <a:rPr lang="en-GB" dirty="0"/>
              <a:t>: When the gradients become very small, the updates to the weights in the earlier layers of the network (closer to the input) become negligible. This means that these layers learn very slowly, if at all, impeding the overall training process of the network.</a:t>
            </a:r>
            <a:endParaRPr lang="en-CH" dirty="0"/>
          </a:p>
        </p:txBody>
      </p:sp>
      <p:sp>
        <p:nvSpPr>
          <p:cNvPr id="4" name="TextBox 3">
            <a:extLst>
              <a:ext uri="{FF2B5EF4-FFF2-40B4-BE49-F238E27FC236}">
                <a16:creationId xmlns:a16="http://schemas.microsoft.com/office/drawing/2014/main" id="{A4773ABC-7AA5-E696-259A-5D7C5B468FD0}"/>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46172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CD90-CDD0-59A8-1B14-1D82A1C5F2F6}"/>
              </a:ext>
            </a:extLst>
          </p:cNvPr>
          <p:cNvSpPr>
            <a:spLocks noGrp="1"/>
          </p:cNvSpPr>
          <p:nvPr>
            <p:ph type="title"/>
          </p:nvPr>
        </p:nvSpPr>
        <p:spPr>
          <a:xfrm>
            <a:off x="265632" y="134389"/>
            <a:ext cx="10515600" cy="805649"/>
          </a:xfrm>
        </p:spPr>
        <p:txBody>
          <a:bodyPr/>
          <a:lstStyle/>
          <a:p>
            <a:r>
              <a:rPr lang="en-CH" dirty="0"/>
              <a:t>Small Tip</a:t>
            </a:r>
          </a:p>
        </p:txBody>
      </p:sp>
      <p:sp>
        <p:nvSpPr>
          <p:cNvPr id="3" name="Content Placeholder 2">
            <a:extLst>
              <a:ext uri="{FF2B5EF4-FFF2-40B4-BE49-F238E27FC236}">
                <a16:creationId xmlns:a16="http://schemas.microsoft.com/office/drawing/2014/main" id="{62398CFA-D74C-D4DE-C0A8-97FBBD6A1548}"/>
              </a:ext>
            </a:extLst>
          </p:cNvPr>
          <p:cNvSpPr>
            <a:spLocks noGrp="1"/>
          </p:cNvSpPr>
          <p:nvPr>
            <p:ph idx="1"/>
          </p:nvPr>
        </p:nvSpPr>
        <p:spPr/>
        <p:txBody>
          <a:bodyPr>
            <a:normAutofit/>
          </a:bodyPr>
          <a:lstStyle/>
          <a:p>
            <a:pPr marL="0" indent="0">
              <a:buNone/>
            </a:pPr>
            <a:r>
              <a:rPr lang="en-CH" sz="3200" dirty="0"/>
              <a:t>Slow learning due to the vanishing gradient problem can occur when the input values (typically in neural networks) are too large (more on that will come).</a:t>
            </a:r>
          </a:p>
        </p:txBody>
      </p:sp>
      <p:sp>
        <p:nvSpPr>
          <p:cNvPr id="4" name="TextBox 3">
            <a:extLst>
              <a:ext uri="{FF2B5EF4-FFF2-40B4-BE49-F238E27FC236}">
                <a16:creationId xmlns:a16="http://schemas.microsoft.com/office/drawing/2014/main" id="{AC02310C-EA34-A0E4-E357-33EFF1871E52}"/>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63570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57FC-56DE-C5F5-B66D-773BB1CC4F14}"/>
              </a:ext>
            </a:extLst>
          </p:cNvPr>
          <p:cNvSpPr>
            <a:spLocks noGrp="1"/>
          </p:cNvSpPr>
          <p:nvPr>
            <p:ph type="title"/>
          </p:nvPr>
        </p:nvSpPr>
        <p:spPr/>
        <p:txBody>
          <a:bodyPr/>
          <a:lstStyle/>
          <a:p>
            <a:r>
              <a:rPr lang="en-CH" dirty="0"/>
              <a:t>Optimisers</a:t>
            </a:r>
          </a:p>
        </p:txBody>
      </p:sp>
      <p:sp>
        <p:nvSpPr>
          <p:cNvPr id="3" name="Text Placeholder 2">
            <a:extLst>
              <a:ext uri="{FF2B5EF4-FFF2-40B4-BE49-F238E27FC236}">
                <a16:creationId xmlns:a16="http://schemas.microsoft.com/office/drawing/2014/main" id="{4E7EEF82-50D9-F8D0-251E-4CB46108EF1D}"/>
              </a:ext>
            </a:extLst>
          </p:cNvPr>
          <p:cNvSpPr>
            <a:spLocks noGrp="1"/>
          </p:cNvSpPr>
          <p:nvPr>
            <p:ph type="body" idx="1"/>
          </p:nvPr>
        </p:nvSpPr>
        <p:spPr/>
        <p:txBody>
          <a:bodyPr/>
          <a:lstStyle/>
          <a:p>
            <a:r>
              <a:rPr lang="en-GB" dirty="0"/>
              <a:t>Premature optimization is the root of all evil.</a:t>
            </a:r>
          </a:p>
          <a:p>
            <a:pPr algn="r"/>
            <a:r>
              <a:rPr lang="en-GB" dirty="0"/>
              <a:t>― Donald Ervin Knuth, The Art of Computer Programming, Volume 1</a:t>
            </a:r>
            <a:endParaRPr lang="en-CH" dirty="0"/>
          </a:p>
        </p:txBody>
      </p:sp>
      <p:sp>
        <p:nvSpPr>
          <p:cNvPr id="4" name="TextBox 3">
            <a:extLst>
              <a:ext uri="{FF2B5EF4-FFF2-40B4-BE49-F238E27FC236}">
                <a16:creationId xmlns:a16="http://schemas.microsoft.com/office/drawing/2014/main" id="{CA53A880-2372-C632-9BD7-69AB551FE2F2}"/>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644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dirty="0"/>
              <a:t>Gradient Descent – Vanishing Gradient Problem</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07190" y="2693795"/>
            <a:ext cx="6975665" cy="3184783"/>
          </a:xfrm>
          <a:prstGeom prst="rect">
            <a:avLst/>
          </a:prstGeom>
        </p:spPr>
      </p:pic>
      <p:sp>
        <p:nvSpPr>
          <p:cNvPr id="6" name="Oval 5">
            <a:extLst>
              <a:ext uri="{FF2B5EF4-FFF2-40B4-BE49-F238E27FC236}">
                <a16:creationId xmlns:a16="http://schemas.microsoft.com/office/drawing/2014/main" id="{3BC0A1B3-179A-B203-6CB9-5D6A5EEAB02E}"/>
              </a:ext>
            </a:extLst>
          </p:cNvPr>
          <p:cNvSpPr/>
          <p:nvPr/>
        </p:nvSpPr>
        <p:spPr>
          <a:xfrm>
            <a:off x="5793641" y="4169142"/>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8053709" y="381914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291073" y="1570437"/>
            <a:ext cx="4602542"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Update slow (slope is near zero)</a:t>
            </a:r>
          </a:p>
        </p:txBody>
      </p:sp>
      <p:sp>
        <p:nvSpPr>
          <p:cNvPr id="9" name="TextBox 8">
            <a:extLst>
              <a:ext uri="{FF2B5EF4-FFF2-40B4-BE49-F238E27FC236}">
                <a16:creationId xmlns:a16="http://schemas.microsoft.com/office/drawing/2014/main" id="{A2682A8B-8D36-BE36-9F84-7335B20B261A}"/>
              </a:ext>
            </a:extLst>
          </p:cNvPr>
          <p:cNvSpPr txBox="1"/>
          <p:nvPr/>
        </p:nvSpPr>
        <p:spPr>
          <a:xfrm>
            <a:off x="9045150" y="3061002"/>
            <a:ext cx="2408673"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Very fast update</a:t>
            </a:r>
          </a:p>
        </p:txBody>
      </p:sp>
      <p:cxnSp>
        <p:nvCxnSpPr>
          <p:cNvPr id="11" name="Straight Arrow Connector 10">
            <a:extLst>
              <a:ext uri="{FF2B5EF4-FFF2-40B4-BE49-F238E27FC236}">
                <a16:creationId xmlns:a16="http://schemas.microsoft.com/office/drawing/2014/main" id="{CAC1CD09-F785-9EB8-AC30-89CC0D9CFF02}"/>
              </a:ext>
            </a:extLst>
          </p:cNvPr>
          <p:cNvCxnSpPr>
            <a:cxnSpLocks/>
            <a:stCxn id="8" idx="2"/>
          </p:cNvCxnSpPr>
          <p:nvPr/>
        </p:nvCxnSpPr>
        <p:spPr>
          <a:xfrm flipH="1">
            <a:off x="5954306" y="2032102"/>
            <a:ext cx="2638038" cy="2100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8287796" y="3657599"/>
            <a:ext cx="2052641" cy="274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22D22B-D8F9-8930-D37A-3330F3C7251C}"/>
                  </a:ext>
                </a:extLst>
              </p:cNvPr>
              <p:cNvSpPr txBox="1"/>
              <p:nvPr/>
            </p:nvSpPr>
            <p:spPr>
              <a:xfrm>
                <a:off x="3086855" y="5845046"/>
                <a:ext cx="6096000" cy="7945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r>
                            <a:rPr lang="de-CH" sz="2400">
                              <a:latin typeface="Cambria Math" panose="02040503050406030204" pitchFamily="18" charset="0"/>
                            </a:rPr>
                            <m:t>+1</m:t>
                          </m:r>
                        </m:sub>
                      </m:sSub>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r>
                        <a:rPr lang="de-CH" sz="2400">
                          <a:latin typeface="Cambria Math" panose="02040503050406030204" pitchFamily="18" charset="0"/>
                        </a:rPr>
                        <m:t>𝛾</m:t>
                      </m:r>
                      <m:r>
                        <a:rPr lang="de-CH" sz="2400">
                          <a:latin typeface="Cambria Math" panose="02040503050406030204" pitchFamily="18" charset="0"/>
                        </a:rPr>
                        <m:t>  </m:t>
                      </m:r>
                      <m:f>
                        <m:fPr>
                          <m:ctrlPr>
                            <a:rPr lang="de-CH" sz="2400" i="1">
                              <a:latin typeface="Cambria Math" panose="02040503050406030204" pitchFamily="18" charset="0"/>
                            </a:rPr>
                          </m:ctrlPr>
                        </m:fPr>
                        <m:num>
                          <m:r>
                            <a:rPr lang="de-CH" sz="2400">
                              <a:latin typeface="Cambria Math" panose="02040503050406030204" pitchFamily="18" charset="0"/>
                            </a:rPr>
                            <m:t>𝑑𝑓</m:t>
                          </m:r>
                        </m:num>
                        <m:den>
                          <m:r>
                            <a:rPr lang="de-CH" sz="2400">
                              <a:latin typeface="Cambria Math" panose="02040503050406030204" pitchFamily="18" charset="0"/>
                            </a:rPr>
                            <m:t>𝑑𝑥</m:t>
                          </m:r>
                        </m:den>
                      </m:f>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oMath>
                  </m:oMathPara>
                </a14:m>
                <a:endParaRPr lang="en-CH" sz="2400" dirty="0">
                  <a:latin typeface="Arial" panose="020B0604020202020204" pitchFamily="34" charset="0"/>
                </a:endParaRPr>
              </a:p>
            </p:txBody>
          </p:sp>
        </mc:Choice>
        <mc:Fallback xmlns="">
          <p:sp>
            <p:nvSpPr>
              <p:cNvPr id="14" name="TextBox 13">
                <a:extLst>
                  <a:ext uri="{FF2B5EF4-FFF2-40B4-BE49-F238E27FC236}">
                    <a16:creationId xmlns:a16="http://schemas.microsoft.com/office/drawing/2014/main" id="{B222D22B-D8F9-8930-D37A-3330F3C7251C}"/>
                  </a:ext>
                </a:extLst>
              </p:cNvPr>
              <p:cNvSpPr txBox="1">
                <a:spLocks noRot="1" noChangeAspect="1" noMove="1" noResize="1" noEditPoints="1" noAdjustHandles="1" noChangeArrowheads="1" noChangeShapeType="1" noTextEdit="1"/>
              </p:cNvSpPr>
              <p:nvPr/>
            </p:nvSpPr>
            <p:spPr>
              <a:xfrm>
                <a:off x="3086855" y="5845046"/>
                <a:ext cx="6096000" cy="794513"/>
              </a:xfrm>
              <a:prstGeom prst="rect">
                <a:avLst/>
              </a:prstGeom>
              <a:blipFill>
                <a:blip r:embed="rId3"/>
                <a:stretch>
                  <a:fillRect b="-7937"/>
                </a:stretch>
              </a:blipFill>
            </p:spPr>
            <p:txBody>
              <a:bodyPr/>
              <a:lstStyle/>
              <a:p>
                <a:r>
                  <a:rPr lang="en-CH">
                    <a:noFill/>
                  </a:rPr>
                  <a:t> </a:t>
                </a:r>
              </a:p>
            </p:txBody>
          </p:sp>
        </mc:Fallback>
      </mc:AlternateContent>
      <p:cxnSp>
        <p:nvCxnSpPr>
          <p:cNvPr id="18" name="Straight Connector 17">
            <a:extLst>
              <a:ext uri="{FF2B5EF4-FFF2-40B4-BE49-F238E27FC236}">
                <a16:creationId xmlns:a16="http://schemas.microsoft.com/office/drawing/2014/main" id="{3A66CFAC-D3B2-C6C7-9B76-7E14511FB2A2}"/>
              </a:ext>
            </a:extLst>
          </p:cNvPr>
          <p:cNvCxnSpPr>
            <a:cxnSpLocks/>
          </p:cNvCxnSpPr>
          <p:nvPr/>
        </p:nvCxnSpPr>
        <p:spPr>
          <a:xfrm flipH="1">
            <a:off x="7805436" y="2325151"/>
            <a:ext cx="704025" cy="355342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FAA85D-20D1-3B28-5CC1-E7DCAF110C38}"/>
              </a:ext>
            </a:extLst>
          </p:cNvPr>
          <p:cNvCxnSpPr>
            <a:cxnSpLocks/>
          </p:cNvCxnSpPr>
          <p:nvPr/>
        </p:nvCxnSpPr>
        <p:spPr>
          <a:xfrm flipH="1" flipV="1">
            <a:off x="4975254" y="4262570"/>
            <a:ext cx="1636773" cy="4722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26A82F-4B2A-AB13-660B-B5338D7EA37E}"/>
              </a:ext>
            </a:extLst>
          </p:cNvPr>
          <p:cNvSpPr/>
          <p:nvPr/>
        </p:nvSpPr>
        <p:spPr>
          <a:xfrm>
            <a:off x="6536538" y="5845046"/>
            <a:ext cx="1158441" cy="825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26" name="Straight Arrow Connector 25">
            <a:extLst>
              <a:ext uri="{FF2B5EF4-FFF2-40B4-BE49-F238E27FC236}">
                <a16:creationId xmlns:a16="http://schemas.microsoft.com/office/drawing/2014/main" id="{7AADFD25-DEA7-85E8-0E32-1A2C88B73030}"/>
              </a:ext>
            </a:extLst>
          </p:cNvPr>
          <p:cNvCxnSpPr>
            <a:cxnSpLocks/>
            <a:stCxn id="27" idx="1"/>
            <a:endCxn id="25" idx="3"/>
          </p:cNvCxnSpPr>
          <p:nvPr/>
        </p:nvCxnSpPr>
        <p:spPr>
          <a:xfrm flipH="1">
            <a:off x="7694979" y="6118426"/>
            <a:ext cx="1667586" cy="1392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AEB065-F070-0EDE-B7E2-942848682575}"/>
              </a:ext>
            </a:extLst>
          </p:cNvPr>
          <p:cNvSpPr txBox="1"/>
          <p:nvPr/>
        </p:nvSpPr>
        <p:spPr>
          <a:xfrm>
            <a:off x="9362565" y="5518261"/>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p:sp>
        <p:nvSpPr>
          <p:cNvPr id="3" name="TextBox 2">
            <a:extLst>
              <a:ext uri="{FF2B5EF4-FFF2-40B4-BE49-F238E27FC236}">
                <a16:creationId xmlns:a16="http://schemas.microsoft.com/office/drawing/2014/main" id="{20C337A4-BA57-8922-FF7A-9C1F76B0FAB7}"/>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178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6BC9-F113-AA49-A778-DE27D51FCBB9}"/>
              </a:ext>
            </a:extLst>
          </p:cNvPr>
          <p:cNvSpPr>
            <a:spLocks noGrp="1"/>
          </p:cNvSpPr>
          <p:nvPr>
            <p:ph type="title"/>
          </p:nvPr>
        </p:nvSpPr>
        <p:spPr/>
        <p:txBody>
          <a:bodyPr/>
          <a:lstStyle/>
          <a:p>
            <a:r>
              <a:rPr lang="en-CH" dirty="0"/>
              <a:t>Solutions to the vanishing gradient problem</a:t>
            </a:r>
          </a:p>
        </p:txBody>
      </p:sp>
      <p:sp>
        <p:nvSpPr>
          <p:cNvPr id="3" name="Content Placeholder 2">
            <a:extLst>
              <a:ext uri="{FF2B5EF4-FFF2-40B4-BE49-F238E27FC236}">
                <a16:creationId xmlns:a16="http://schemas.microsoft.com/office/drawing/2014/main" id="{7CF4F498-2795-14BD-12CC-7B5F8F0F5CD5}"/>
              </a:ext>
            </a:extLst>
          </p:cNvPr>
          <p:cNvSpPr>
            <a:spLocks noGrp="1"/>
          </p:cNvSpPr>
          <p:nvPr>
            <p:ph idx="1"/>
          </p:nvPr>
        </p:nvSpPr>
        <p:spPr/>
        <p:txBody>
          <a:bodyPr/>
          <a:lstStyle/>
          <a:p>
            <a:pPr marL="0" indent="0">
              <a:buNone/>
            </a:pPr>
            <a:r>
              <a:rPr lang="en-GB" dirty="0"/>
              <a:t>Various strategies have been developed to mitigate the vanishing gradient problem:</a:t>
            </a:r>
          </a:p>
          <a:p>
            <a:r>
              <a:rPr lang="en-GB" dirty="0"/>
              <a:t>such as using alternative activation functions (e.g., </a:t>
            </a:r>
            <a:r>
              <a:rPr lang="en-GB" dirty="0" err="1"/>
              <a:t>ReLU</a:t>
            </a:r>
            <a:r>
              <a:rPr lang="en-GB" dirty="0"/>
              <a:t>)</a:t>
            </a:r>
          </a:p>
          <a:p>
            <a:r>
              <a:rPr lang="en-GB" dirty="0"/>
              <a:t>Better weight initialization techniques</a:t>
            </a:r>
          </a:p>
          <a:p>
            <a:r>
              <a:rPr lang="en-GB" dirty="0"/>
              <a:t>Other Optimisers (Adam, </a:t>
            </a:r>
            <a:r>
              <a:rPr lang="en-GB" dirty="0" err="1"/>
              <a:t>RMSProp</a:t>
            </a:r>
            <a:r>
              <a:rPr lang="en-GB" dirty="0"/>
              <a:t>, etc.)</a:t>
            </a:r>
            <a:endParaRPr lang="en-CH" dirty="0"/>
          </a:p>
        </p:txBody>
      </p:sp>
      <p:sp>
        <p:nvSpPr>
          <p:cNvPr id="4" name="TextBox 3">
            <a:extLst>
              <a:ext uri="{FF2B5EF4-FFF2-40B4-BE49-F238E27FC236}">
                <a16:creationId xmlns:a16="http://schemas.microsoft.com/office/drawing/2014/main" id="{D450F0A2-5D3F-1337-A745-C1DE94361B9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65841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sp>
        <p:nvSpPr>
          <p:cNvPr id="3" name="Content Placeholder 2">
            <a:extLst>
              <a:ext uri="{FF2B5EF4-FFF2-40B4-BE49-F238E27FC236}">
                <a16:creationId xmlns:a16="http://schemas.microsoft.com/office/drawing/2014/main" id="{35997C8A-611E-2E27-67C2-4818B0CAC580}"/>
              </a:ext>
            </a:extLst>
          </p:cNvPr>
          <p:cNvSpPr>
            <a:spLocks noGrp="1"/>
          </p:cNvSpPr>
          <p:nvPr>
            <p:ph idx="1"/>
          </p:nvPr>
        </p:nvSpPr>
        <p:spPr/>
        <p:txBody>
          <a:bodyPr/>
          <a:lstStyle/>
          <a:p>
            <a:r>
              <a:rPr lang="en-CH" dirty="0"/>
              <a:t>We want to minimize the function</a:t>
            </a:r>
          </a:p>
          <a:p>
            <a:endParaRPr lang="en-CH" dirty="0"/>
          </a:p>
          <a:p>
            <a:endParaRPr lang="en-CH" dirty="0"/>
          </a:p>
          <a:p>
            <a:r>
              <a:rPr lang="en-CH" dirty="0"/>
              <a:t>Gradient Descent Formula</a:t>
            </a:r>
          </a:p>
        </p:txBody>
      </p:sp>
      <p:pic>
        <p:nvPicPr>
          <p:cNvPr id="5" name="Picture 4">
            <a:extLst>
              <a:ext uri="{FF2B5EF4-FFF2-40B4-BE49-F238E27FC236}">
                <a16:creationId xmlns:a16="http://schemas.microsoft.com/office/drawing/2014/main" id="{5F1E2E3D-4118-7AB9-8E9C-901C5C9B6579}"/>
              </a:ext>
            </a:extLst>
          </p:cNvPr>
          <p:cNvPicPr>
            <a:picLocks noChangeAspect="1"/>
          </p:cNvPicPr>
          <p:nvPr/>
        </p:nvPicPr>
        <p:blipFill>
          <a:blip r:embed="rId2"/>
          <a:stretch>
            <a:fillRect/>
          </a:stretch>
        </p:blipFill>
        <p:spPr>
          <a:xfrm>
            <a:off x="5086350" y="2422939"/>
            <a:ext cx="2019300" cy="660400"/>
          </a:xfrm>
          <a:prstGeom prst="rect">
            <a:avLst/>
          </a:prstGeom>
        </p:spPr>
      </p:pic>
      <p:pic>
        <p:nvPicPr>
          <p:cNvPr id="6" name="Picture 5">
            <a:extLst>
              <a:ext uri="{FF2B5EF4-FFF2-40B4-BE49-F238E27FC236}">
                <a16:creationId xmlns:a16="http://schemas.microsoft.com/office/drawing/2014/main" id="{4E29EB06-76E9-1585-0A4F-7AD78EABE80C}"/>
              </a:ext>
            </a:extLst>
          </p:cNvPr>
          <p:cNvPicPr>
            <a:picLocks noChangeAspect="1"/>
          </p:cNvPicPr>
          <p:nvPr/>
        </p:nvPicPr>
        <p:blipFill>
          <a:blip r:embed="rId3"/>
          <a:stretch>
            <a:fillRect/>
          </a:stretch>
        </p:blipFill>
        <p:spPr>
          <a:xfrm>
            <a:off x="3397250" y="5213868"/>
            <a:ext cx="5397500" cy="774700"/>
          </a:xfrm>
          <a:prstGeom prst="rect">
            <a:avLst/>
          </a:prstGeom>
        </p:spPr>
      </p:pic>
      <p:pic>
        <p:nvPicPr>
          <p:cNvPr id="7" name="Picture 6">
            <a:extLst>
              <a:ext uri="{FF2B5EF4-FFF2-40B4-BE49-F238E27FC236}">
                <a16:creationId xmlns:a16="http://schemas.microsoft.com/office/drawing/2014/main" id="{6852B7F9-AEEF-1572-57E0-08D2173A0AB2}"/>
              </a:ext>
            </a:extLst>
          </p:cNvPr>
          <p:cNvPicPr>
            <a:picLocks noChangeAspect="1"/>
          </p:cNvPicPr>
          <p:nvPr/>
        </p:nvPicPr>
        <p:blipFill>
          <a:blip r:embed="rId4"/>
          <a:stretch>
            <a:fillRect/>
          </a:stretch>
        </p:blipFill>
        <p:spPr>
          <a:xfrm>
            <a:off x="4076700" y="4155800"/>
            <a:ext cx="4038600" cy="990600"/>
          </a:xfrm>
          <a:prstGeom prst="rect">
            <a:avLst/>
          </a:prstGeom>
        </p:spPr>
      </p:pic>
      <p:sp>
        <p:nvSpPr>
          <p:cNvPr id="4" name="TextBox 3">
            <a:extLst>
              <a:ext uri="{FF2B5EF4-FFF2-40B4-BE49-F238E27FC236}">
                <a16:creationId xmlns:a16="http://schemas.microsoft.com/office/drawing/2014/main" id="{F591AAF4-6F54-65A3-DEEA-CDEA56ED716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8" name="TextBox 7">
            <a:extLst>
              <a:ext uri="{FF2B5EF4-FFF2-40B4-BE49-F238E27FC236}">
                <a16:creationId xmlns:a16="http://schemas.microsoft.com/office/drawing/2014/main" id="{A18B306E-70F5-55A3-6CF6-08173E8958D0}"/>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00043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9" name="Picture 8">
            <a:extLst>
              <a:ext uri="{FF2B5EF4-FFF2-40B4-BE49-F238E27FC236}">
                <a16:creationId xmlns:a16="http://schemas.microsoft.com/office/drawing/2014/main" id="{4C6C94C2-F62B-EF4D-2DE1-A1DC3D34957F}"/>
              </a:ext>
            </a:extLst>
          </p:cNvPr>
          <p:cNvPicPr>
            <a:picLocks noChangeAspect="1"/>
          </p:cNvPicPr>
          <p:nvPr/>
        </p:nvPicPr>
        <p:blipFill>
          <a:blip r:embed="rId2"/>
          <a:stretch>
            <a:fillRect/>
          </a:stretch>
        </p:blipFill>
        <p:spPr>
          <a:xfrm>
            <a:off x="1772478" y="2101431"/>
            <a:ext cx="7772400" cy="3867711"/>
          </a:xfrm>
          <a:prstGeom prst="rect">
            <a:avLst/>
          </a:prstGeom>
        </p:spPr>
      </p:pic>
      <p:sp>
        <p:nvSpPr>
          <p:cNvPr id="3" name="TextBox 2">
            <a:extLst>
              <a:ext uri="{FF2B5EF4-FFF2-40B4-BE49-F238E27FC236}">
                <a16:creationId xmlns:a16="http://schemas.microsoft.com/office/drawing/2014/main" id="{2F357205-C748-D82A-68B5-0A8D6D261DF3}"/>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4" name="TextBox 3">
            <a:extLst>
              <a:ext uri="{FF2B5EF4-FFF2-40B4-BE49-F238E27FC236}">
                <a16:creationId xmlns:a16="http://schemas.microsoft.com/office/drawing/2014/main" id="{EBC0EC95-AD05-0D88-21F0-468A700400A1}"/>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52438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5" name="Picture 4">
            <a:extLst>
              <a:ext uri="{FF2B5EF4-FFF2-40B4-BE49-F238E27FC236}">
                <a16:creationId xmlns:a16="http://schemas.microsoft.com/office/drawing/2014/main" id="{4405793C-EE98-4159-F210-ED26FCB48010}"/>
              </a:ext>
            </a:extLst>
          </p:cNvPr>
          <p:cNvPicPr>
            <a:picLocks noChangeAspect="1"/>
          </p:cNvPicPr>
          <p:nvPr/>
        </p:nvPicPr>
        <p:blipFill>
          <a:blip r:embed="rId2"/>
          <a:stretch>
            <a:fillRect/>
          </a:stretch>
        </p:blipFill>
        <p:spPr>
          <a:xfrm>
            <a:off x="626241" y="2043009"/>
            <a:ext cx="10727559" cy="3288816"/>
          </a:xfrm>
          <a:prstGeom prst="rect">
            <a:avLst/>
          </a:prstGeom>
        </p:spPr>
      </p:pic>
      <p:sp>
        <p:nvSpPr>
          <p:cNvPr id="3" name="TextBox 2">
            <a:extLst>
              <a:ext uri="{FF2B5EF4-FFF2-40B4-BE49-F238E27FC236}">
                <a16:creationId xmlns:a16="http://schemas.microsoft.com/office/drawing/2014/main" id="{E7CEB79C-52B6-FB16-C083-AA4345B47C96}"/>
              </a:ext>
            </a:extLst>
          </p:cNvPr>
          <p:cNvSpPr txBox="1"/>
          <p:nvPr/>
        </p:nvSpPr>
        <p:spPr>
          <a:xfrm>
            <a:off x="258418" y="6501421"/>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4" name="TextBox 3">
            <a:extLst>
              <a:ext uri="{FF2B5EF4-FFF2-40B4-BE49-F238E27FC236}">
                <a16:creationId xmlns:a16="http://schemas.microsoft.com/office/drawing/2014/main" id="{87F86A28-C8E0-0D7C-E904-C4597FE190EE}"/>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90657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Choosing the right learning rate</a:t>
            </a:r>
          </a:p>
        </p:txBody>
      </p:sp>
      <p:pic>
        <p:nvPicPr>
          <p:cNvPr id="3" name="Picture 2">
            <a:extLst>
              <a:ext uri="{FF2B5EF4-FFF2-40B4-BE49-F238E27FC236}">
                <a16:creationId xmlns:a16="http://schemas.microsoft.com/office/drawing/2014/main" id="{C5C3715F-7F3C-C07E-3493-41E7716EF422}"/>
              </a:ext>
            </a:extLst>
          </p:cNvPr>
          <p:cNvPicPr>
            <a:picLocks noChangeAspect="1"/>
          </p:cNvPicPr>
          <p:nvPr/>
        </p:nvPicPr>
        <p:blipFill>
          <a:blip r:embed="rId2"/>
          <a:stretch>
            <a:fillRect/>
          </a:stretch>
        </p:blipFill>
        <p:spPr>
          <a:xfrm>
            <a:off x="620275" y="1687028"/>
            <a:ext cx="10951450" cy="4436955"/>
          </a:xfrm>
          <a:prstGeom prst="rect">
            <a:avLst/>
          </a:prstGeom>
        </p:spPr>
      </p:pic>
      <p:sp>
        <p:nvSpPr>
          <p:cNvPr id="4" name="TextBox 3">
            <a:extLst>
              <a:ext uri="{FF2B5EF4-FFF2-40B4-BE49-F238E27FC236}">
                <a16:creationId xmlns:a16="http://schemas.microsoft.com/office/drawing/2014/main" id="{D08814BD-7072-691A-8C76-5CFA4CB1CF5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2142068A-1C1F-E13B-5AA1-8D9CDE123D19}"/>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48100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a:xfrm>
            <a:off x="838200" y="365125"/>
            <a:ext cx="10515600" cy="814195"/>
          </a:xfrm>
        </p:spPr>
        <p:txBody>
          <a:bodyPr/>
          <a:lstStyle/>
          <a:p>
            <a:r>
              <a:rPr lang="en-CH" dirty="0"/>
              <a:t>Choosing the right learning rate</a:t>
            </a:r>
          </a:p>
        </p:txBody>
      </p:sp>
      <p:pic>
        <p:nvPicPr>
          <p:cNvPr id="4" name="Picture 3">
            <a:extLst>
              <a:ext uri="{FF2B5EF4-FFF2-40B4-BE49-F238E27FC236}">
                <a16:creationId xmlns:a16="http://schemas.microsoft.com/office/drawing/2014/main" id="{DE815D3B-CEE5-A82D-94BE-E6F4B7A8F0E2}"/>
              </a:ext>
            </a:extLst>
          </p:cNvPr>
          <p:cNvPicPr>
            <a:picLocks noChangeAspect="1"/>
          </p:cNvPicPr>
          <p:nvPr/>
        </p:nvPicPr>
        <p:blipFill>
          <a:blip r:embed="rId2"/>
          <a:stretch>
            <a:fillRect/>
          </a:stretch>
        </p:blipFill>
        <p:spPr>
          <a:xfrm>
            <a:off x="1027043" y="1285096"/>
            <a:ext cx="9766852" cy="5377056"/>
          </a:xfrm>
          <a:prstGeom prst="rect">
            <a:avLst/>
          </a:prstGeom>
        </p:spPr>
      </p:pic>
      <p:sp>
        <p:nvSpPr>
          <p:cNvPr id="3" name="TextBox 2">
            <a:extLst>
              <a:ext uri="{FF2B5EF4-FFF2-40B4-BE49-F238E27FC236}">
                <a16:creationId xmlns:a16="http://schemas.microsoft.com/office/drawing/2014/main" id="{77921459-B6BB-C777-13F4-E95D1726CED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82FA9CB8-FFA2-305E-034A-A50CC42E6A37}"/>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21600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8C6B-0FAB-A3F2-D0E5-D7668B0D1EBC}"/>
              </a:ext>
            </a:extLst>
          </p:cNvPr>
          <p:cNvSpPr>
            <a:spLocks noGrp="1"/>
          </p:cNvSpPr>
          <p:nvPr>
            <p:ph type="title"/>
          </p:nvPr>
        </p:nvSpPr>
        <p:spPr/>
        <p:txBody>
          <a:bodyPr/>
          <a:lstStyle/>
          <a:p>
            <a:r>
              <a:rPr lang="en-CH" dirty="0"/>
              <a:t>Variations of Gradient Descent</a:t>
            </a:r>
          </a:p>
        </p:txBody>
      </p:sp>
      <p:sp>
        <p:nvSpPr>
          <p:cNvPr id="3" name="TextBox 2">
            <a:extLst>
              <a:ext uri="{FF2B5EF4-FFF2-40B4-BE49-F238E27FC236}">
                <a16:creationId xmlns:a16="http://schemas.microsoft.com/office/drawing/2014/main" id="{EE55EAF4-4A2E-30E5-8B93-45A200C8196F}"/>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71169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Plain GD</a:t>
            </a:r>
          </a:p>
        </p:txBody>
      </p:sp>
      <p:pic>
        <p:nvPicPr>
          <p:cNvPr id="4" name="Picture 3">
            <a:extLst>
              <a:ext uri="{FF2B5EF4-FFF2-40B4-BE49-F238E27FC236}">
                <a16:creationId xmlns:a16="http://schemas.microsoft.com/office/drawing/2014/main" id="{53975F8F-B1AD-4A24-CAD0-C3037935635F}"/>
              </a:ext>
            </a:extLst>
          </p:cNvPr>
          <p:cNvPicPr>
            <a:picLocks noChangeAspect="1"/>
          </p:cNvPicPr>
          <p:nvPr/>
        </p:nvPicPr>
        <p:blipFill>
          <a:blip r:embed="rId2"/>
          <a:stretch>
            <a:fillRect/>
          </a:stretch>
        </p:blipFill>
        <p:spPr>
          <a:xfrm>
            <a:off x="4726885" y="215072"/>
            <a:ext cx="6972300" cy="1816100"/>
          </a:xfrm>
          <a:prstGeom prst="rect">
            <a:avLst/>
          </a:prstGeom>
        </p:spPr>
      </p:pic>
      <p:pic>
        <p:nvPicPr>
          <p:cNvPr id="5" name="Picture 4">
            <a:extLst>
              <a:ext uri="{FF2B5EF4-FFF2-40B4-BE49-F238E27FC236}">
                <a16:creationId xmlns:a16="http://schemas.microsoft.com/office/drawing/2014/main" id="{9C646F1B-A6E2-DE7B-9845-7043CC31FDBC}"/>
              </a:ext>
            </a:extLst>
          </p:cNvPr>
          <p:cNvPicPr>
            <a:picLocks noChangeAspect="1"/>
          </p:cNvPicPr>
          <p:nvPr/>
        </p:nvPicPr>
        <p:blipFill>
          <a:blip r:embed="rId3"/>
          <a:stretch>
            <a:fillRect/>
          </a:stretch>
        </p:blipFill>
        <p:spPr>
          <a:xfrm>
            <a:off x="838200" y="2181225"/>
            <a:ext cx="10671313" cy="4150529"/>
          </a:xfrm>
          <a:prstGeom prst="rect">
            <a:avLst/>
          </a:prstGeom>
        </p:spPr>
      </p:pic>
      <p:sp>
        <p:nvSpPr>
          <p:cNvPr id="3" name="TextBox 2">
            <a:extLst>
              <a:ext uri="{FF2B5EF4-FFF2-40B4-BE49-F238E27FC236}">
                <a16:creationId xmlns:a16="http://schemas.microsoft.com/office/drawing/2014/main" id="{6E68ECC1-1640-ABEF-2DE4-D3B1FDFEFF00}"/>
              </a:ext>
            </a:extLst>
          </p:cNvPr>
          <p:cNvSpPr txBox="1"/>
          <p:nvPr/>
        </p:nvSpPr>
        <p:spPr>
          <a:xfrm>
            <a:off x="9481931" y="1811893"/>
            <a:ext cx="179898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output</a:t>
            </a:r>
          </a:p>
        </p:txBody>
      </p:sp>
      <p:cxnSp>
        <p:nvCxnSpPr>
          <p:cNvPr id="7" name="Straight Arrow Connector 6">
            <a:extLst>
              <a:ext uri="{FF2B5EF4-FFF2-40B4-BE49-F238E27FC236}">
                <a16:creationId xmlns:a16="http://schemas.microsoft.com/office/drawing/2014/main" id="{97772D4B-EDFA-7A9D-3663-9ED2C4F25569}"/>
              </a:ext>
            </a:extLst>
          </p:cNvPr>
          <p:cNvCxnSpPr>
            <a:cxnSpLocks/>
          </p:cNvCxnSpPr>
          <p:nvPr/>
        </p:nvCxnSpPr>
        <p:spPr>
          <a:xfrm flipH="1" flipV="1">
            <a:off x="9352722" y="1282148"/>
            <a:ext cx="576469" cy="529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EC0F55-68C9-7DFA-3D39-26471D801596}"/>
              </a:ext>
            </a:extLst>
          </p:cNvPr>
          <p:cNvSpPr txBox="1"/>
          <p:nvPr/>
        </p:nvSpPr>
        <p:spPr>
          <a:xfrm>
            <a:off x="10982739" y="1521411"/>
            <a:ext cx="964096"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Label</a:t>
            </a:r>
          </a:p>
        </p:txBody>
      </p:sp>
      <p:cxnSp>
        <p:nvCxnSpPr>
          <p:cNvPr id="10" name="Straight Arrow Connector 9">
            <a:extLst>
              <a:ext uri="{FF2B5EF4-FFF2-40B4-BE49-F238E27FC236}">
                <a16:creationId xmlns:a16="http://schemas.microsoft.com/office/drawing/2014/main" id="{B6143B51-FE72-B2E1-9196-66613B087F92}"/>
              </a:ext>
            </a:extLst>
          </p:cNvPr>
          <p:cNvCxnSpPr>
            <a:cxnSpLocks/>
            <a:stCxn id="9" idx="1"/>
          </p:cNvCxnSpPr>
          <p:nvPr/>
        </p:nvCxnSpPr>
        <p:spPr>
          <a:xfrm flipH="1" flipV="1">
            <a:off x="10714383" y="1282148"/>
            <a:ext cx="268356" cy="408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4F9469-8199-CF11-6D51-6143955F499D}"/>
              </a:ext>
            </a:extLst>
          </p:cNvPr>
          <p:cNvSpPr txBox="1"/>
          <p:nvPr/>
        </p:nvSpPr>
        <p:spPr>
          <a:xfrm>
            <a:off x="5824330" y="127730"/>
            <a:ext cx="235226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Number of sampes</a:t>
            </a:r>
          </a:p>
        </p:txBody>
      </p:sp>
      <p:cxnSp>
        <p:nvCxnSpPr>
          <p:cNvPr id="14" name="Straight Arrow Connector 13">
            <a:extLst>
              <a:ext uri="{FF2B5EF4-FFF2-40B4-BE49-F238E27FC236}">
                <a16:creationId xmlns:a16="http://schemas.microsoft.com/office/drawing/2014/main" id="{3B79C47D-6AB3-3B41-91AA-003F3C815AA0}"/>
              </a:ext>
            </a:extLst>
          </p:cNvPr>
          <p:cNvCxnSpPr>
            <a:cxnSpLocks/>
          </p:cNvCxnSpPr>
          <p:nvPr/>
        </p:nvCxnSpPr>
        <p:spPr>
          <a:xfrm>
            <a:off x="7702826" y="365125"/>
            <a:ext cx="576469" cy="241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E9AE77-EE20-A548-8123-EB411E1D3E06}"/>
              </a:ext>
            </a:extLst>
          </p:cNvPr>
          <p:cNvSpPr txBox="1"/>
          <p:nvPr/>
        </p:nvSpPr>
        <p:spPr>
          <a:xfrm>
            <a:off x="4118113" y="1574081"/>
            <a:ext cx="1388165"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Loss function</a:t>
            </a:r>
          </a:p>
        </p:txBody>
      </p:sp>
      <p:cxnSp>
        <p:nvCxnSpPr>
          <p:cNvPr id="18" name="Straight Arrow Connector 17">
            <a:extLst>
              <a:ext uri="{FF2B5EF4-FFF2-40B4-BE49-F238E27FC236}">
                <a16:creationId xmlns:a16="http://schemas.microsoft.com/office/drawing/2014/main" id="{C83A2B1E-1679-3276-D8B4-5E2D910418D0}"/>
              </a:ext>
            </a:extLst>
          </p:cNvPr>
          <p:cNvCxnSpPr>
            <a:cxnSpLocks/>
          </p:cNvCxnSpPr>
          <p:nvPr/>
        </p:nvCxnSpPr>
        <p:spPr>
          <a:xfrm flipV="1">
            <a:off x="5029200" y="1252330"/>
            <a:ext cx="238539" cy="3774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9DE24-C176-6E35-8037-E69213F362EF}"/>
              </a:ext>
            </a:extLst>
          </p:cNvPr>
          <p:cNvSpPr txBox="1"/>
          <p:nvPr/>
        </p:nvSpPr>
        <p:spPr>
          <a:xfrm>
            <a:off x="5944223" y="1827282"/>
            <a:ext cx="2155548"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Parameters</a:t>
            </a:r>
          </a:p>
        </p:txBody>
      </p:sp>
      <p:cxnSp>
        <p:nvCxnSpPr>
          <p:cNvPr id="22" name="Straight Arrow Connector 21">
            <a:extLst>
              <a:ext uri="{FF2B5EF4-FFF2-40B4-BE49-F238E27FC236}">
                <a16:creationId xmlns:a16="http://schemas.microsoft.com/office/drawing/2014/main" id="{BEF65B9A-897D-6981-2213-855F9331EAAA}"/>
              </a:ext>
            </a:extLst>
          </p:cNvPr>
          <p:cNvCxnSpPr>
            <a:cxnSpLocks/>
          </p:cNvCxnSpPr>
          <p:nvPr/>
        </p:nvCxnSpPr>
        <p:spPr>
          <a:xfrm flipH="1" flipV="1">
            <a:off x="6115050" y="1252330"/>
            <a:ext cx="653497" cy="620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55333A6-28E2-E890-7216-E0CA40247E4B}"/>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8" name="TextBox 7">
            <a:extLst>
              <a:ext uri="{FF2B5EF4-FFF2-40B4-BE49-F238E27FC236}">
                <a16:creationId xmlns:a16="http://schemas.microsoft.com/office/drawing/2014/main" id="{808861F7-F1D5-387C-8B27-8ECB81939F5D}"/>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46313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GB" dirty="0"/>
              <a:t>M</a:t>
            </a:r>
            <a:r>
              <a:rPr lang="en-CH" dirty="0"/>
              <a:t>ini-Batch GD</a:t>
            </a:r>
          </a:p>
        </p:txBody>
      </p:sp>
      <p:pic>
        <p:nvPicPr>
          <p:cNvPr id="3" name="Picture 2">
            <a:extLst>
              <a:ext uri="{FF2B5EF4-FFF2-40B4-BE49-F238E27FC236}">
                <a16:creationId xmlns:a16="http://schemas.microsoft.com/office/drawing/2014/main" id="{843F815D-6BA4-9772-F3BE-E09B4257B009}"/>
              </a:ext>
            </a:extLst>
          </p:cNvPr>
          <p:cNvPicPr>
            <a:picLocks noChangeAspect="1"/>
          </p:cNvPicPr>
          <p:nvPr/>
        </p:nvPicPr>
        <p:blipFill>
          <a:blip r:embed="rId2"/>
          <a:stretch>
            <a:fillRect/>
          </a:stretch>
        </p:blipFill>
        <p:spPr>
          <a:xfrm>
            <a:off x="5185982" y="32822"/>
            <a:ext cx="6896100" cy="14732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A53650-5B68-AA14-4682-9B72C7BCC13B}"/>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&lt;</m:t>
                      </m:r>
                      <m:r>
                        <a:rPr lang="de-DE" sz="2400" b="0" i="1" smtClean="0">
                          <a:latin typeface="Cambria Math" panose="02040503050406030204" pitchFamily="18" charset="0"/>
                        </a:rPr>
                        <m:t>𝑀</m:t>
                      </m:r>
                    </m:oMath>
                  </m:oMathPara>
                </a14:m>
                <a:endParaRPr lang="en-CH" sz="2400" dirty="0"/>
              </a:p>
            </p:txBody>
          </p:sp>
        </mc:Choice>
        <mc:Fallback xmlns="">
          <p:sp>
            <p:nvSpPr>
              <p:cNvPr id="8" name="TextBox 7">
                <a:extLst>
                  <a:ext uri="{FF2B5EF4-FFF2-40B4-BE49-F238E27FC236}">
                    <a16:creationId xmlns:a16="http://schemas.microsoft.com/office/drawing/2014/main" id="{F1A53650-5B68-AA14-4682-9B72C7BCC13B}"/>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grpSp>
        <p:nvGrpSpPr>
          <p:cNvPr id="11" name="Group 10">
            <a:extLst>
              <a:ext uri="{FF2B5EF4-FFF2-40B4-BE49-F238E27FC236}">
                <a16:creationId xmlns:a16="http://schemas.microsoft.com/office/drawing/2014/main" id="{35C2DD48-2832-B3FC-CC27-4D2DD39785C8}"/>
              </a:ext>
            </a:extLst>
          </p:cNvPr>
          <p:cNvGrpSpPr/>
          <p:nvPr/>
        </p:nvGrpSpPr>
        <p:grpSpPr>
          <a:xfrm>
            <a:off x="2136448" y="2012360"/>
            <a:ext cx="7418603" cy="4553476"/>
            <a:chOff x="2119933" y="2185416"/>
            <a:chExt cx="7772400" cy="4877237"/>
          </a:xfrm>
        </p:grpSpPr>
        <p:pic>
          <p:nvPicPr>
            <p:cNvPr id="9" name="Picture 8">
              <a:extLst>
                <a:ext uri="{FF2B5EF4-FFF2-40B4-BE49-F238E27FC236}">
                  <a16:creationId xmlns:a16="http://schemas.microsoft.com/office/drawing/2014/main" id="{DBBC85CD-B88F-730A-EE46-F4BFAFAC0340}"/>
                </a:ext>
              </a:extLst>
            </p:cNvPr>
            <p:cNvPicPr>
              <a:picLocks noChangeAspect="1"/>
            </p:cNvPicPr>
            <p:nvPr/>
          </p:nvPicPr>
          <p:blipFill>
            <a:blip r:embed="rId4"/>
            <a:stretch>
              <a:fillRect/>
            </a:stretch>
          </p:blipFill>
          <p:spPr>
            <a:xfrm>
              <a:off x="2119933" y="2185416"/>
              <a:ext cx="7772400" cy="1243584"/>
            </a:xfrm>
            <a:prstGeom prst="rect">
              <a:avLst/>
            </a:prstGeom>
          </p:spPr>
        </p:pic>
        <p:pic>
          <p:nvPicPr>
            <p:cNvPr id="10" name="Picture 9">
              <a:extLst>
                <a:ext uri="{FF2B5EF4-FFF2-40B4-BE49-F238E27FC236}">
                  <a16:creationId xmlns:a16="http://schemas.microsoft.com/office/drawing/2014/main" id="{DB0E9B8B-002A-C797-54CD-2727553D300C}"/>
                </a:ext>
              </a:extLst>
            </p:cNvPr>
            <p:cNvPicPr>
              <a:picLocks noChangeAspect="1"/>
            </p:cNvPicPr>
            <p:nvPr/>
          </p:nvPicPr>
          <p:blipFill>
            <a:blip r:embed="rId5"/>
            <a:stretch>
              <a:fillRect/>
            </a:stretch>
          </p:blipFill>
          <p:spPr>
            <a:xfrm>
              <a:off x="2209800" y="3429000"/>
              <a:ext cx="7600122" cy="3633653"/>
            </a:xfrm>
            <a:prstGeom prst="rect">
              <a:avLst/>
            </a:prstGeom>
          </p:spPr>
        </p:pic>
      </p:grpSp>
      <p:sp>
        <p:nvSpPr>
          <p:cNvPr id="4" name="TextBox 3">
            <a:extLst>
              <a:ext uri="{FF2B5EF4-FFF2-40B4-BE49-F238E27FC236}">
                <a16:creationId xmlns:a16="http://schemas.microsoft.com/office/drawing/2014/main" id="{14D2E933-33B5-D3B9-00B3-E0B26D70D43B}"/>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6BABE820-C07C-8F25-98F5-474F6FCCD189}"/>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90704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E573-52F8-95DA-B12D-D8EC2B8E1572}"/>
              </a:ext>
            </a:extLst>
          </p:cNvPr>
          <p:cNvSpPr>
            <a:spLocks noGrp="1"/>
          </p:cNvSpPr>
          <p:nvPr>
            <p:ph type="title"/>
          </p:nvPr>
        </p:nvSpPr>
        <p:spPr/>
        <p:txBody>
          <a:bodyPr/>
          <a:lstStyle/>
          <a:p>
            <a:r>
              <a:rPr lang="en-CH" dirty="0"/>
              <a:t>Optimiser – a definition</a:t>
            </a:r>
          </a:p>
        </p:txBody>
      </p:sp>
      <p:sp>
        <p:nvSpPr>
          <p:cNvPr id="3" name="Content Placeholder 2">
            <a:extLst>
              <a:ext uri="{FF2B5EF4-FFF2-40B4-BE49-F238E27FC236}">
                <a16:creationId xmlns:a16="http://schemas.microsoft.com/office/drawing/2014/main" id="{735606C8-601D-FD44-6591-4316DCB56A22}"/>
              </a:ext>
            </a:extLst>
          </p:cNvPr>
          <p:cNvSpPr>
            <a:spLocks noGrp="1"/>
          </p:cNvSpPr>
          <p:nvPr>
            <p:ph idx="1"/>
          </p:nvPr>
        </p:nvSpPr>
        <p:spPr/>
        <p:txBody>
          <a:bodyPr/>
          <a:lstStyle/>
          <a:p>
            <a:pPr marL="0" indent="0">
              <a:buNone/>
            </a:pPr>
            <a:r>
              <a:rPr lang="en-GB" dirty="0"/>
              <a:t>In machine learning, an </a:t>
            </a:r>
            <a:r>
              <a:rPr lang="en-GB" b="1" dirty="0"/>
              <a:t>optimizer</a:t>
            </a:r>
            <a:r>
              <a:rPr lang="en-GB" dirty="0"/>
              <a:t> is an algorithm or method used to change the attributes of an algorithm (for example a neural network), such as weights, to reduce the loss function. </a:t>
            </a:r>
          </a:p>
          <a:p>
            <a:pPr marL="0" indent="0">
              <a:buNone/>
            </a:pPr>
            <a:r>
              <a:rPr lang="en-GB" dirty="0"/>
              <a:t>Optimizers are used to solve optimization problems by minimizing (or maximizing) an objective function. </a:t>
            </a:r>
          </a:p>
          <a:p>
            <a:pPr marL="0" indent="0">
              <a:buNone/>
            </a:pPr>
            <a:r>
              <a:rPr lang="en-GB" dirty="0"/>
              <a:t>The choice of the optimizer can significantly influence the speed and quality of the learning process.</a:t>
            </a:r>
            <a:br>
              <a:rPr lang="en-GB" dirty="0"/>
            </a:br>
            <a:endParaRPr lang="en-CH" dirty="0"/>
          </a:p>
        </p:txBody>
      </p:sp>
      <p:sp>
        <p:nvSpPr>
          <p:cNvPr id="4" name="TextBox 3">
            <a:extLst>
              <a:ext uri="{FF2B5EF4-FFF2-40B4-BE49-F238E27FC236}">
                <a16:creationId xmlns:a16="http://schemas.microsoft.com/office/drawing/2014/main" id="{26D002C5-482B-0421-EBC1-B84CE69DDB7F}"/>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72973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Stochastic GD</a:t>
            </a:r>
          </a:p>
        </p:txBody>
      </p:sp>
      <p:pic>
        <p:nvPicPr>
          <p:cNvPr id="3" name="Picture 2">
            <a:extLst>
              <a:ext uri="{FF2B5EF4-FFF2-40B4-BE49-F238E27FC236}">
                <a16:creationId xmlns:a16="http://schemas.microsoft.com/office/drawing/2014/main" id="{E6272396-592C-8B93-0CCE-527989429757}"/>
              </a:ext>
            </a:extLst>
          </p:cNvPr>
          <p:cNvPicPr>
            <a:picLocks noChangeAspect="1"/>
          </p:cNvPicPr>
          <p:nvPr/>
        </p:nvPicPr>
        <p:blipFill>
          <a:blip r:embed="rId2"/>
          <a:stretch>
            <a:fillRect/>
          </a:stretch>
        </p:blipFill>
        <p:spPr>
          <a:xfrm>
            <a:off x="4613413" y="365125"/>
            <a:ext cx="6896100" cy="1473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5D7462-B86A-4DC2-564A-CB042B8F6283}"/>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=1</m:t>
                      </m:r>
                    </m:oMath>
                  </m:oMathPara>
                </a14:m>
                <a:endParaRPr lang="en-CH" sz="2400" dirty="0"/>
              </a:p>
            </p:txBody>
          </p:sp>
        </mc:Choice>
        <mc:Fallback xmlns="">
          <p:sp>
            <p:nvSpPr>
              <p:cNvPr id="6" name="TextBox 5">
                <a:extLst>
                  <a:ext uri="{FF2B5EF4-FFF2-40B4-BE49-F238E27FC236}">
                    <a16:creationId xmlns:a16="http://schemas.microsoft.com/office/drawing/2014/main" id="{C35D7462-B86A-4DC2-564A-CB042B8F6283}"/>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pic>
        <p:nvPicPr>
          <p:cNvPr id="7" name="Picture 6">
            <a:extLst>
              <a:ext uri="{FF2B5EF4-FFF2-40B4-BE49-F238E27FC236}">
                <a16:creationId xmlns:a16="http://schemas.microsoft.com/office/drawing/2014/main" id="{2E6EFF1E-DF80-B720-2AE5-F46E1657E871}"/>
              </a:ext>
            </a:extLst>
          </p:cNvPr>
          <p:cNvPicPr>
            <a:picLocks noChangeAspect="1"/>
          </p:cNvPicPr>
          <p:nvPr/>
        </p:nvPicPr>
        <p:blipFill>
          <a:blip r:embed="rId4"/>
          <a:stretch>
            <a:fillRect/>
          </a:stretch>
        </p:blipFill>
        <p:spPr>
          <a:xfrm>
            <a:off x="2324455" y="1967687"/>
            <a:ext cx="6587661" cy="4168463"/>
          </a:xfrm>
          <a:prstGeom prst="rect">
            <a:avLst/>
          </a:prstGeom>
        </p:spPr>
      </p:pic>
      <p:sp>
        <p:nvSpPr>
          <p:cNvPr id="4" name="TextBox 3">
            <a:extLst>
              <a:ext uri="{FF2B5EF4-FFF2-40B4-BE49-F238E27FC236}">
                <a16:creationId xmlns:a16="http://schemas.microsoft.com/office/drawing/2014/main" id="{1CC2B724-B111-496D-FF7E-F6BCBA6792E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B31F8322-ED38-00F0-B216-83A266A8A283}"/>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93355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BA74-E3A0-C3A5-AE69-6A15EB6959C9}"/>
              </a:ext>
            </a:extLst>
          </p:cNvPr>
          <p:cNvSpPr>
            <a:spLocks noGrp="1"/>
          </p:cNvSpPr>
          <p:nvPr>
            <p:ph type="title"/>
          </p:nvPr>
        </p:nvSpPr>
        <p:spPr>
          <a:xfrm>
            <a:off x="299830" y="174683"/>
            <a:ext cx="10515600" cy="750301"/>
          </a:xfrm>
        </p:spPr>
        <p:txBody>
          <a:bodyPr/>
          <a:lstStyle/>
          <a:p>
            <a:r>
              <a:rPr lang="en-CH" dirty="0"/>
              <a:t>The right mini-batch size</a:t>
            </a:r>
          </a:p>
        </p:txBody>
      </p:sp>
      <p:pic>
        <p:nvPicPr>
          <p:cNvPr id="4" name="Picture 3">
            <a:extLst>
              <a:ext uri="{FF2B5EF4-FFF2-40B4-BE49-F238E27FC236}">
                <a16:creationId xmlns:a16="http://schemas.microsoft.com/office/drawing/2014/main" id="{1FD79795-2C5A-13DE-8A70-5A160CA06183}"/>
              </a:ext>
            </a:extLst>
          </p:cNvPr>
          <p:cNvPicPr>
            <a:picLocks noChangeAspect="1"/>
          </p:cNvPicPr>
          <p:nvPr/>
        </p:nvPicPr>
        <p:blipFill>
          <a:blip r:embed="rId2"/>
          <a:stretch>
            <a:fillRect/>
          </a:stretch>
        </p:blipFill>
        <p:spPr>
          <a:xfrm>
            <a:off x="1376569" y="1284703"/>
            <a:ext cx="9438861" cy="5377449"/>
          </a:xfrm>
          <a:prstGeom prst="rect">
            <a:avLst/>
          </a:prstGeom>
        </p:spPr>
      </p:pic>
      <p:sp>
        <p:nvSpPr>
          <p:cNvPr id="3" name="TextBox 2">
            <a:extLst>
              <a:ext uri="{FF2B5EF4-FFF2-40B4-BE49-F238E27FC236}">
                <a16:creationId xmlns:a16="http://schemas.microsoft.com/office/drawing/2014/main" id="{8D02150F-1435-E955-D210-017F3F063DC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86FD4A48-E802-12AA-7708-855F07201A0A}"/>
              </a:ext>
            </a:extLst>
          </p:cNvPr>
          <p:cNvSpPr txBox="1"/>
          <p:nvPr/>
        </p:nvSpPr>
        <p:spPr>
          <a:xfrm>
            <a:off x="4879648" y="1991171"/>
            <a:ext cx="1723549" cy="369332"/>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M</a:t>
            </a:r>
            <a:r>
              <a:rPr lang="en-CH" dirty="0">
                <a:latin typeface="Arial" panose="020B0604020202020204" pitchFamily="34" charset="0"/>
                <a:cs typeface="Arial" panose="020B0604020202020204" pitchFamily="34" charset="0"/>
              </a:rPr>
              <a:t>ini-batch size</a:t>
            </a:r>
          </a:p>
        </p:txBody>
      </p:sp>
      <p:cxnSp>
        <p:nvCxnSpPr>
          <p:cNvPr id="7" name="Straight Arrow Connector 6">
            <a:extLst>
              <a:ext uri="{FF2B5EF4-FFF2-40B4-BE49-F238E27FC236}">
                <a16:creationId xmlns:a16="http://schemas.microsoft.com/office/drawing/2014/main" id="{9FF3AE9D-7C2E-EAF6-A13E-21550222E303}"/>
              </a:ext>
            </a:extLst>
          </p:cNvPr>
          <p:cNvCxnSpPr>
            <a:cxnSpLocks/>
          </p:cNvCxnSpPr>
          <p:nvPr/>
        </p:nvCxnSpPr>
        <p:spPr>
          <a:xfrm flipH="1">
            <a:off x="4418176" y="2360503"/>
            <a:ext cx="1008403" cy="1946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F06ACF-020C-BADB-C1BC-06EB4304DC13}"/>
              </a:ext>
            </a:extLst>
          </p:cNvPr>
          <p:cNvCxnSpPr>
            <a:cxnSpLocks/>
          </p:cNvCxnSpPr>
          <p:nvPr/>
        </p:nvCxnSpPr>
        <p:spPr>
          <a:xfrm flipH="1">
            <a:off x="4520725" y="2360503"/>
            <a:ext cx="905854" cy="13547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B39CC40-F1CF-D396-3106-31313F616632}"/>
              </a:ext>
            </a:extLst>
          </p:cNvPr>
          <p:cNvCxnSpPr>
            <a:cxnSpLocks/>
          </p:cNvCxnSpPr>
          <p:nvPr/>
        </p:nvCxnSpPr>
        <p:spPr>
          <a:xfrm flipH="1">
            <a:off x="4777099" y="2360503"/>
            <a:ext cx="649480" cy="1835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5C1972-9722-F657-6508-0FE69213C68A}"/>
              </a:ext>
            </a:extLst>
          </p:cNvPr>
          <p:cNvCxnSpPr>
            <a:cxnSpLocks/>
          </p:cNvCxnSpPr>
          <p:nvPr/>
        </p:nvCxnSpPr>
        <p:spPr>
          <a:xfrm>
            <a:off x="5426579" y="2360503"/>
            <a:ext cx="0" cy="1920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3E7D524-30F8-6030-6EEB-63FC87A5A31F}"/>
              </a:ext>
            </a:extLst>
          </p:cNvPr>
          <p:cNvCxnSpPr>
            <a:cxnSpLocks/>
          </p:cNvCxnSpPr>
          <p:nvPr/>
        </p:nvCxnSpPr>
        <p:spPr>
          <a:xfrm>
            <a:off x="5426579" y="2360503"/>
            <a:ext cx="2957994" cy="1835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52CA2D-4927-BD01-21FC-28D2197F399A}"/>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97216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fontScale="92500" lnSpcReduction="10000"/>
              </a:bodyPr>
              <a:lstStyle/>
              <a:p>
                <a:pPr marL="0" indent="0">
                  <a:buNone/>
                </a:pPr>
                <a:r>
                  <a:rPr lang="en-GB" dirty="0"/>
                  <a:t>In the </a:t>
                </a:r>
                <a:r>
                  <a:rPr lang="en-GB" b="1" dirty="0"/>
                  <a:t>line search</a:t>
                </a:r>
                <a:r>
                  <a:rPr lang="en-GB" dirty="0"/>
                  <a:t> approach, the algorithm (the optimiser) chooses a direction 𝑝</a:t>
                </a:r>
                <a:r>
                  <a:rPr lang="en-GB" baseline="-25000" dirty="0"/>
                  <a:t>𝑘</a:t>
                </a:r>
                <a:r>
                  <a:rPr lang="en-GB" dirty="0"/>
                  <a:t> and searches along this direction for a new estimate of the location of the extreme value 𝑥</a:t>
                </a:r>
                <a:r>
                  <a:rPr lang="en-GB" baseline="-25000" dirty="0"/>
                  <a:t>𝑘+1</a:t>
                </a:r>
                <a:r>
                  <a:rPr lang="en-GB" dirty="0"/>
                  <a:t> when trying to minimize a generic function 𝐿(𝑥). </a:t>
                </a:r>
              </a:p>
              <a:p>
                <a:pPr marL="0" indent="0">
                  <a:buNone/>
                </a:pPr>
                <a:endParaRPr lang="en-GB" dirty="0"/>
              </a:p>
              <a:p>
                <a:pPr marL="0" indent="0">
                  <a:buNone/>
                </a:pPr>
                <a:r>
                  <a:rPr lang="en-GB" dirty="0"/>
                  <a:t>Once a direction 𝑝</a:t>
                </a:r>
                <a:r>
                  <a:rPr lang="en-GB" baseline="-25000" dirty="0"/>
                  <a:t>𝑘 </a:t>
                </a:r>
                <a:r>
                  <a:rPr lang="en-GB" dirty="0"/>
                  <a:t>have been chosen , the problem consists in solving for </a:t>
                </a:r>
                <a14:m>
                  <m:oMath xmlns:m="http://schemas.openxmlformats.org/officeDocument/2006/math">
                    <m:r>
                      <a:rPr lang="de-CH" b="0" i="1" smtClean="0">
                        <a:latin typeface="Cambria Math" panose="02040503050406030204" pitchFamily="18" charset="0"/>
                      </a:rPr>
                      <m:t>𝛼</m:t>
                    </m:r>
                  </m:oMath>
                </a14:m>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for each iteration, in other words, one would need to choose the optimal 𝛼 along the direction 𝑝</a:t>
                </a:r>
                <a:r>
                  <a:rPr lang="en-GB" baseline="-25000" dirty="0"/>
                  <a:t>𝑘</a:t>
                </a:r>
                <a:r>
                  <a:rPr lang="en-GB" dirty="0"/>
                  <a:t>. </a:t>
                </a:r>
              </a:p>
              <a:p>
                <a:pPr marL="0" indent="0">
                  <a:buNone/>
                </a:pPr>
                <a:endParaRPr lang="en-GB" dirty="0"/>
              </a:p>
              <a:p>
                <a:endParaRPr lang="en-CH" dirty="0"/>
              </a:p>
            </p:txBody>
          </p:sp>
        </mc:Choice>
        <mc:Fallback xmlns="">
          <p:sp>
            <p:nvSpPr>
              <p:cNvPr id="3" name="Content Placeholder 2">
                <a:extLst>
                  <a:ext uri="{FF2B5EF4-FFF2-40B4-BE49-F238E27FC236}">
                    <a16:creationId xmlns:a16="http://schemas.microsoft.com/office/drawing/2014/main" id="{F734B5B0-E634-FFBD-55F6-BC5E6331CEC2}"/>
                  </a:ext>
                </a:extLst>
              </p:cNvPr>
              <p:cNvSpPr>
                <a:spLocks noGrp="1" noRot="1" noChangeAspect="1" noMove="1" noResize="1" noEditPoints="1" noAdjustHandles="1" noChangeArrowheads="1" noChangeShapeType="1" noTextEdit="1"/>
              </p:cNvSpPr>
              <p:nvPr>
                <p:ph idx="1"/>
              </p:nvPr>
            </p:nvSpPr>
            <p:spPr>
              <a:xfrm>
                <a:off x="838200" y="1293362"/>
                <a:ext cx="10515600" cy="5008047"/>
              </a:xfrm>
              <a:blipFill>
                <a:blip r:embed="rId2"/>
                <a:stretch>
                  <a:fillRect l="-1086" t="-2525" r="-1448"/>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58B9FABD-39FC-DB3C-927E-1B6D54B8F967}"/>
              </a:ext>
            </a:extLst>
          </p:cNvPr>
          <p:cNvPicPr>
            <a:picLocks noChangeAspect="1"/>
          </p:cNvPicPr>
          <p:nvPr/>
        </p:nvPicPr>
        <p:blipFill>
          <a:blip r:embed="rId3"/>
          <a:stretch>
            <a:fillRect/>
          </a:stretch>
        </p:blipFill>
        <p:spPr>
          <a:xfrm>
            <a:off x="4117791" y="3923297"/>
            <a:ext cx="3372821" cy="1131819"/>
          </a:xfrm>
          <a:prstGeom prst="rect">
            <a:avLst/>
          </a:prstGeom>
        </p:spPr>
      </p:pic>
      <p:sp>
        <p:nvSpPr>
          <p:cNvPr id="5" name="TextBox 4">
            <a:extLst>
              <a:ext uri="{FF2B5EF4-FFF2-40B4-BE49-F238E27FC236}">
                <a16:creationId xmlns:a16="http://schemas.microsoft.com/office/drawing/2014/main" id="{6F34D1B0-19CA-6888-BF17-880D88E9C6E9}"/>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1289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a:bodyPr>
          <a:lstStyle/>
          <a:p>
            <a:pPr marL="0" indent="0">
              <a:buNone/>
            </a:pPr>
            <a:r>
              <a:rPr lang="de-CH" dirty="0"/>
              <a:t>In </a:t>
            </a:r>
            <a:r>
              <a:rPr lang="de-CH" dirty="0" err="1"/>
              <a:t>general</a:t>
            </a:r>
            <a:r>
              <a:rPr lang="de-CH" dirty="0"/>
              <a:t> </a:t>
            </a:r>
            <a:r>
              <a:rPr lang="de-CH" dirty="0" err="1"/>
              <a:t>this</a:t>
            </a:r>
            <a:r>
              <a:rPr lang="de-CH" dirty="0"/>
              <a:t> </a:t>
            </a:r>
            <a:r>
              <a:rPr lang="de-CH" dirty="0" err="1"/>
              <a:t>cannot</a:t>
            </a:r>
            <a:r>
              <a:rPr lang="de-CH" dirty="0"/>
              <a:t> </a:t>
            </a:r>
            <a:r>
              <a:rPr lang="de-CH" dirty="0" err="1"/>
              <a:t>be</a:t>
            </a:r>
            <a:r>
              <a:rPr lang="de-CH" dirty="0"/>
              <a:t> </a:t>
            </a:r>
            <a:r>
              <a:rPr lang="de-CH" dirty="0" err="1"/>
              <a:t>solved</a:t>
            </a:r>
            <a:r>
              <a:rPr lang="de-CH" dirty="0"/>
              <a:t> </a:t>
            </a:r>
            <a:r>
              <a:rPr lang="de-CH" dirty="0" err="1"/>
              <a:t>exactly</a:t>
            </a:r>
            <a:r>
              <a:rPr lang="de-CH" dirty="0"/>
              <a:t>.</a:t>
            </a:r>
          </a:p>
          <a:p>
            <a:pPr marL="0" indent="0">
              <a:buNone/>
            </a:pPr>
            <a:r>
              <a:rPr lang="en-GB" dirty="0"/>
              <a:t>This approach is used by choosing a fixed 𝛼 (that is called the </a:t>
            </a:r>
            <a:r>
              <a:rPr lang="en-GB" b="1" dirty="0"/>
              <a:t>learning rate</a:t>
            </a:r>
            <a:r>
              <a:rPr lang="en-GB" dirty="0"/>
              <a:t>). After fixing 𝛼 one uses the formula</a:t>
            </a:r>
          </a:p>
          <a:p>
            <a:pPr marL="0" indent="0">
              <a:buNone/>
            </a:pPr>
            <a:endParaRPr lang="en-CH" dirty="0"/>
          </a:p>
        </p:txBody>
      </p:sp>
      <p:grpSp>
        <p:nvGrpSpPr>
          <p:cNvPr id="13" name="Group 12">
            <a:extLst>
              <a:ext uri="{FF2B5EF4-FFF2-40B4-BE49-F238E27FC236}">
                <a16:creationId xmlns:a16="http://schemas.microsoft.com/office/drawing/2014/main" id="{534C8705-E8A8-308F-E49F-DB993212B80B}"/>
              </a:ext>
            </a:extLst>
          </p:cNvPr>
          <p:cNvGrpSpPr/>
          <p:nvPr/>
        </p:nvGrpSpPr>
        <p:grpSpPr>
          <a:xfrm>
            <a:off x="1872987" y="3285721"/>
            <a:ext cx="7932268" cy="1705578"/>
            <a:chOff x="1916530" y="2697892"/>
            <a:chExt cx="7932268" cy="1705578"/>
          </a:xfrm>
        </p:grpSpPr>
        <p:pic>
          <p:nvPicPr>
            <p:cNvPr id="5" name="Picture 4">
              <a:extLst>
                <a:ext uri="{FF2B5EF4-FFF2-40B4-BE49-F238E27FC236}">
                  <a16:creationId xmlns:a16="http://schemas.microsoft.com/office/drawing/2014/main" id="{57F15B14-60A8-B365-5FEF-D1B22DA043AA}"/>
                </a:ext>
              </a:extLst>
            </p:cNvPr>
            <p:cNvPicPr>
              <a:picLocks noChangeAspect="1"/>
            </p:cNvPicPr>
            <p:nvPr/>
          </p:nvPicPr>
          <p:blipFill>
            <a:blip r:embed="rId2"/>
            <a:stretch>
              <a:fillRect/>
            </a:stretch>
          </p:blipFill>
          <p:spPr>
            <a:xfrm>
              <a:off x="4215436" y="2697892"/>
              <a:ext cx="3297471" cy="1057204"/>
            </a:xfrm>
            <a:prstGeom prst="rect">
              <a:avLst/>
            </a:prstGeom>
          </p:spPr>
        </p:pic>
        <p:sp>
          <p:nvSpPr>
            <p:cNvPr id="6" name="TextBox 5">
              <a:extLst>
                <a:ext uri="{FF2B5EF4-FFF2-40B4-BE49-F238E27FC236}">
                  <a16:creationId xmlns:a16="http://schemas.microsoft.com/office/drawing/2014/main" id="{3658A685-4D9F-7E2B-C314-53854A0A35EF}"/>
                </a:ext>
              </a:extLst>
            </p:cNvPr>
            <p:cNvSpPr txBox="1"/>
            <p:nvPr/>
          </p:nvSpPr>
          <p:spPr>
            <a:xfrm>
              <a:off x="7216346" y="3941805"/>
              <a:ext cx="2632452"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Previous estimate</a:t>
              </a:r>
            </a:p>
          </p:txBody>
        </p:sp>
        <p:sp>
          <p:nvSpPr>
            <p:cNvPr id="7" name="TextBox 6">
              <a:extLst>
                <a:ext uri="{FF2B5EF4-FFF2-40B4-BE49-F238E27FC236}">
                  <a16:creationId xmlns:a16="http://schemas.microsoft.com/office/drawing/2014/main" id="{0B0D2B3B-B0D6-DE9D-E77D-01311B1F6282}"/>
                </a:ext>
              </a:extLst>
            </p:cNvPr>
            <p:cNvSpPr txBox="1"/>
            <p:nvPr/>
          </p:nvSpPr>
          <p:spPr>
            <a:xfrm>
              <a:off x="1916530" y="3941804"/>
              <a:ext cx="2050561"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New estimate</a:t>
              </a:r>
            </a:p>
          </p:txBody>
        </p:sp>
        <p:cxnSp>
          <p:nvCxnSpPr>
            <p:cNvPr id="9" name="Straight Arrow Connector 8">
              <a:extLst>
                <a:ext uri="{FF2B5EF4-FFF2-40B4-BE49-F238E27FC236}">
                  <a16:creationId xmlns:a16="http://schemas.microsoft.com/office/drawing/2014/main" id="{F1B482E0-B8F2-0230-BD9A-02158ECEBB9B}"/>
                </a:ext>
              </a:extLst>
            </p:cNvPr>
            <p:cNvCxnSpPr/>
            <p:nvPr/>
          </p:nvCxnSpPr>
          <p:spPr>
            <a:xfrm flipV="1">
              <a:off x="3085032" y="3332860"/>
              <a:ext cx="1230594"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09285D-1106-42BF-722C-44D281FD8B6B}"/>
                </a:ext>
              </a:extLst>
            </p:cNvPr>
            <p:cNvCxnSpPr>
              <a:cxnSpLocks/>
            </p:cNvCxnSpPr>
            <p:nvPr/>
          </p:nvCxnSpPr>
          <p:spPr>
            <a:xfrm flipH="1" flipV="1">
              <a:off x="6096000" y="3332860"/>
              <a:ext cx="2321607"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2855A1C-8537-C3D0-BE46-104728FBE946}"/>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24200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de-CH" dirty="0"/>
              <a:t>Trust Region Approach </a:t>
            </a:r>
            <a:r>
              <a:rPr lang="en-CH" dirty="0"/>
              <a:t>Algorithms</a:t>
            </a:r>
          </a:p>
        </p:txBody>
      </p:sp>
      <p:sp>
        <p:nvSpPr>
          <p:cNvPr id="11" name="TextBox 10">
            <a:extLst>
              <a:ext uri="{FF2B5EF4-FFF2-40B4-BE49-F238E27FC236}">
                <a16:creationId xmlns:a16="http://schemas.microsoft.com/office/drawing/2014/main" id="{CA48A241-D74E-FA06-2F0D-587046A6EC1F}"/>
              </a:ext>
            </a:extLst>
          </p:cNvPr>
          <p:cNvSpPr txBox="1"/>
          <p:nvPr/>
        </p:nvSpPr>
        <p:spPr>
          <a:xfrm>
            <a:off x="391886" y="1376810"/>
            <a:ext cx="10961914" cy="452431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In the trust region approach, the information available on 𝐿 is used to build a model function 𝑚</a:t>
            </a:r>
            <a:r>
              <a:rPr lang="en-GB" sz="3200" baseline="-25000" dirty="0">
                <a:latin typeface="Arial" panose="020B0604020202020204" pitchFamily="34" charset="0"/>
                <a:cs typeface="Arial" panose="020B0604020202020204" pitchFamily="34" charset="0"/>
              </a:rPr>
              <a:t>𝑘</a:t>
            </a:r>
            <a:r>
              <a:rPr lang="en-GB" sz="3200" dirty="0">
                <a:latin typeface="Arial" panose="020B0604020202020204" pitchFamily="34" charset="0"/>
                <a:cs typeface="Arial" panose="020B0604020202020204" pitchFamily="34" charset="0"/>
              </a:rPr>
              <a:t> (typically quadratic in nature) that approximates </a:t>
            </a:r>
            <a:r>
              <a:rPr lang="en-GB" sz="3200" i="1" dirty="0">
                <a:latin typeface="Arial" panose="020B0604020202020204" pitchFamily="34" charset="0"/>
                <a:cs typeface="Arial" panose="020B0604020202020204" pitchFamily="34" charset="0"/>
              </a:rPr>
              <a:t>L</a:t>
            </a:r>
            <a:r>
              <a:rPr lang="en-GB" sz="3200" dirty="0">
                <a:latin typeface="Arial" panose="020B0604020202020204" pitchFamily="34" charset="0"/>
                <a:cs typeface="Arial" panose="020B0604020202020204" pitchFamily="34" charset="0"/>
              </a:rPr>
              <a:t> in a sufficiently small </a:t>
            </a:r>
            <a:r>
              <a:rPr lang="en-GB" sz="3200" dirty="0">
                <a:effectLst/>
                <a:latin typeface="Arial" panose="020B0604020202020204" pitchFamily="34" charset="0"/>
                <a:cs typeface="Arial" panose="020B0604020202020204" pitchFamily="34" charset="0"/>
              </a:rPr>
              <a:t>region around 𝑥</a:t>
            </a:r>
            <a:r>
              <a:rPr lang="en-GB" sz="3200" baseline="-25000" dirty="0">
                <a:effectLst/>
                <a:latin typeface="Arial" panose="020B0604020202020204" pitchFamily="34" charset="0"/>
                <a:cs typeface="Arial" panose="020B0604020202020204" pitchFamily="34" charset="0"/>
              </a:rPr>
              <a:t>𝑘</a:t>
            </a:r>
            <a:r>
              <a:rPr lang="en-GB" sz="3200" dirty="0">
                <a:effectLst/>
                <a:latin typeface="Arial" panose="020B0604020202020204" pitchFamily="34" charset="0"/>
                <a:cs typeface="Arial" panose="020B0604020202020204" pitchFamily="34" charset="0"/>
              </a:rPr>
              <a:t>. Then this approximation is used to choose a new 𝑥</a:t>
            </a:r>
            <a:r>
              <a:rPr lang="en-GB" sz="3200" baseline="-25000" dirty="0">
                <a:effectLst/>
                <a:latin typeface="Arial" panose="020B0604020202020204" pitchFamily="34" charset="0"/>
                <a:cs typeface="Arial" panose="020B0604020202020204" pitchFamily="34" charset="0"/>
              </a:rPr>
              <a:t>𝑘+1</a:t>
            </a:r>
            <a:r>
              <a:rPr lang="en-GB" sz="3200" dirty="0">
                <a:effectLst/>
                <a:latin typeface="Arial" panose="020B0604020202020204" pitchFamily="34" charset="0"/>
                <a:cs typeface="Arial" panose="020B0604020202020204" pitchFamily="34" charset="0"/>
              </a:rPr>
              <a:t>. </a:t>
            </a: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We will not discuss this approach. Is not used in machine learning.</a:t>
            </a:r>
          </a:p>
          <a:p>
            <a:endParaRPr lang="en-CH" sz="3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A35A732-34A2-ED1D-F676-CE964949D7B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4116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3102-582A-9EBC-237C-88F8ED2C396C}"/>
              </a:ext>
            </a:extLst>
          </p:cNvPr>
          <p:cNvSpPr>
            <a:spLocks noGrp="1"/>
          </p:cNvSpPr>
          <p:nvPr>
            <p:ph type="title"/>
          </p:nvPr>
        </p:nvSpPr>
        <p:spPr/>
        <p:txBody>
          <a:bodyPr/>
          <a:lstStyle/>
          <a:p>
            <a:r>
              <a:rPr lang="en-CH" dirty="0"/>
              <a:t>Steepest Descent - a.k.a. gradient descent</a:t>
            </a:r>
          </a:p>
        </p:txBody>
      </p:sp>
      <p:sp>
        <p:nvSpPr>
          <p:cNvPr id="3" name="Text Placeholder 2">
            <a:extLst>
              <a:ext uri="{FF2B5EF4-FFF2-40B4-BE49-F238E27FC236}">
                <a16:creationId xmlns:a16="http://schemas.microsoft.com/office/drawing/2014/main" id="{2BD1E374-FFD5-AD98-7046-8156CDE0667C}"/>
              </a:ext>
            </a:extLst>
          </p:cNvPr>
          <p:cNvSpPr>
            <a:spLocks noGrp="1"/>
          </p:cNvSpPr>
          <p:nvPr>
            <p:ph type="body" idx="1"/>
          </p:nvPr>
        </p:nvSpPr>
        <p:spPr/>
        <p:txBody>
          <a:bodyPr/>
          <a:lstStyle/>
          <a:p>
            <a:r>
              <a:rPr lang="en-GB" dirty="0"/>
              <a:t>Moving fast is not the same as going somewhere.</a:t>
            </a:r>
          </a:p>
          <a:p>
            <a:pPr algn="r"/>
            <a:r>
              <a:rPr lang="en-GB" dirty="0"/>
              <a:t>-- Robert Anthony</a:t>
            </a:r>
          </a:p>
          <a:p>
            <a:endParaRPr lang="en-CH" dirty="0"/>
          </a:p>
        </p:txBody>
      </p:sp>
      <p:sp>
        <p:nvSpPr>
          <p:cNvPr id="4" name="TextBox 3">
            <a:extLst>
              <a:ext uri="{FF2B5EF4-FFF2-40B4-BE49-F238E27FC236}">
                <a16:creationId xmlns:a16="http://schemas.microsoft.com/office/drawing/2014/main" id="{EEBB7608-A723-414E-EDBB-9BFAFAC0782A}"/>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20159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AB74-5272-BC36-1940-879A4C2C6DCF}"/>
              </a:ext>
            </a:extLst>
          </p:cNvPr>
          <p:cNvSpPr>
            <a:spLocks noGrp="1"/>
          </p:cNvSpPr>
          <p:nvPr>
            <p:ph type="title"/>
          </p:nvPr>
        </p:nvSpPr>
        <p:spPr>
          <a:xfrm>
            <a:off x="239486" y="158296"/>
            <a:ext cx="10515600" cy="712561"/>
          </a:xfrm>
        </p:spPr>
        <p:txBody>
          <a:bodyPr/>
          <a:lstStyle/>
          <a:p>
            <a:r>
              <a:rPr lang="en-CH" dirty="0"/>
              <a:t>The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1A23BF-01E2-2AFF-3EB8-2B2965DDAF7D}"/>
                  </a:ext>
                </a:extLst>
              </p:cNvPr>
              <p:cNvSpPr>
                <a:spLocks noGrp="1"/>
              </p:cNvSpPr>
              <p:nvPr>
                <p:ph idx="1"/>
              </p:nvPr>
            </p:nvSpPr>
            <p:spPr>
              <a:xfrm>
                <a:off x="838200" y="1153886"/>
                <a:ext cx="10515600" cy="5338989"/>
              </a:xfrm>
            </p:spPr>
            <p:txBody>
              <a:bodyPr>
                <a:normAutofit/>
              </a:bodyPr>
              <a:lstStyle/>
              <a:p>
                <a:r>
                  <a:rPr lang="en-GB" dirty="0"/>
                  <a:t>The goal is to minimize a function </a:t>
                </a:r>
                <a14:m>
                  <m:oMath xmlns:m="http://schemas.openxmlformats.org/officeDocument/2006/math">
                    <m:r>
                      <a:rPr lang="de-CH" b="0" i="1" smtClean="0">
                        <a:latin typeface="Cambria Math" panose="02040503050406030204" pitchFamily="18" charset="0"/>
                      </a:rPr>
                      <m:t>𝑓</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oMath>
                </a14:m>
                <a:r>
                  <a:rPr lang="en-GB" dirty="0"/>
                  <a:t> by iteratively moving in the direction of the steepest descent, which is the direction of the negative gradient of the function at the current point.</a:t>
                </a:r>
              </a:p>
              <a:p>
                <a:r>
                  <a:rPr lang="en-GB" dirty="0"/>
                  <a:t>Starting from an initial point, the algorithm calculates the gradient (the vector of partial derivatives) at this point. The gradient indicates the direction of the steepest ascent, and its negative gives the direction of the steepest descent.</a:t>
                </a:r>
              </a:p>
              <a:p>
                <a:r>
                  <a:rPr lang="en-GB" dirty="0"/>
                  <a:t>The algorithm then updates the current point by moving a certain step size (learning rate) in the direction of the negative gradient. This step size determines how big a step is taken towards the minimum in each iteration.</a:t>
                </a:r>
                <a:endParaRPr lang="en-CH" dirty="0"/>
              </a:p>
            </p:txBody>
          </p:sp>
        </mc:Choice>
        <mc:Fallback xmlns="">
          <p:sp>
            <p:nvSpPr>
              <p:cNvPr id="3" name="Content Placeholder 2">
                <a:extLst>
                  <a:ext uri="{FF2B5EF4-FFF2-40B4-BE49-F238E27FC236}">
                    <a16:creationId xmlns:a16="http://schemas.microsoft.com/office/drawing/2014/main" id="{AB1A23BF-01E2-2AFF-3EB8-2B2965DDAF7D}"/>
                  </a:ext>
                </a:extLst>
              </p:cNvPr>
              <p:cNvSpPr>
                <a:spLocks noGrp="1" noRot="1" noChangeAspect="1" noMove="1" noResize="1" noEditPoints="1" noAdjustHandles="1" noChangeArrowheads="1" noChangeShapeType="1" noTextEdit="1"/>
              </p:cNvSpPr>
              <p:nvPr>
                <p:ph idx="1"/>
              </p:nvPr>
            </p:nvSpPr>
            <p:spPr>
              <a:xfrm>
                <a:off x="838200" y="1153886"/>
                <a:ext cx="10515600" cy="5338989"/>
              </a:xfrm>
              <a:blipFill>
                <a:blip r:embed="rId2"/>
                <a:stretch>
                  <a:fillRect l="-1086" t="-1896"/>
                </a:stretch>
              </a:blipFill>
            </p:spPr>
            <p:txBody>
              <a:bodyPr/>
              <a:lstStyle/>
              <a:p>
                <a:r>
                  <a:rPr lang="en-CH">
                    <a:noFill/>
                  </a:rPr>
                  <a:t> </a:t>
                </a:r>
              </a:p>
            </p:txBody>
          </p:sp>
        </mc:Fallback>
      </mc:AlternateContent>
      <p:sp>
        <p:nvSpPr>
          <p:cNvPr id="4" name="TextBox 3">
            <a:extLst>
              <a:ext uri="{FF2B5EF4-FFF2-40B4-BE49-F238E27FC236}">
                <a16:creationId xmlns:a16="http://schemas.microsoft.com/office/drawing/2014/main" id="{094E09B4-B9CE-7ACC-3D6E-07D473CEBA0C}"/>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36981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6574-286D-1252-D32C-5843851AEFBE}"/>
              </a:ext>
            </a:extLst>
          </p:cNvPr>
          <p:cNvSpPr>
            <a:spLocks noGrp="1"/>
          </p:cNvSpPr>
          <p:nvPr>
            <p:ph type="title"/>
          </p:nvPr>
        </p:nvSpPr>
        <p:spPr/>
        <p:txBody>
          <a:bodyPr/>
          <a:lstStyle/>
          <a:p>
            <a:r>
              <a:rPr lang="en-CH" dirty="0"/>
              <a:t>The idea – but graphically</a:t>
            </a:r>
          </a:p>
        </p:txBody>
      </p:sp>
      <p:pic>
        <p:nvPicPr>
          <p:cNvPr id="2050" name="Picture 2" descr="Gradient Descent in Machine Learning - Javatpoint">
            <a:extLst>
              <a:ext uri="{FF2B5EF4-FFF2-40B4-BE49-F238E27FC236}">
                <a16:creationId xmlns:a16="http://schemas.microsoft.com/office/drawing/2014/main" id="{92B09C29-5717-7A59-46B3-14E9025A5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7157" y="1690688"/>
            <a:ext cx="6551386" cy="39308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651E01-424A-E1B5-B9AB-C8841258D0BF}"/>
              </a:ext>
            </a:extLst>
          </p:cNvPr>
          <p:cNvSpPr txBox="1"/>
          <p:nvPr/>
        </p:nvSpPr>
        <p:spPr>
          <a:xfrm>
            <a:off x="119743" y="6492875"/>
            <a:ext cx="10874828" cy="307777"/>
          </a:xfrm>
          <a:prstGeom prst="rect">
            <a:avLst/>
          </a:prstGeom>
          <a:noFill/>
        </p:spPr>
        <p:txBody>
          <a:bodyPr wrap="square">
            <a:spAutoFit/>
          </a:bodyPr>
          <a:lstStyle/>
          <a:p>
            <a:r>
              <a:rPr lang="en-CH" sz="1400" dirty="0"/>
              <a:t>Image source: https://www.javatpoint.com/gradient-descent-in-machine-learning</a:t>
            </a:r>
          </a:p>
        </p:txBody>
      </p:sp>
      <p:sp>
        <p:nvSpPr>
          <p:cNvPr id="3" name="TextBox 2">
            <a:extLst>
              <a:ext uri="{FF2B5EF4-FFF2-40B4-BE49-F238E27FC236}">
                <a16:creationId xmlns:a16="http://schemas.microsoft.com/office/drawing/2014/main" id="{417A9B9F-E7EE-DDE5-B310-0BB601D0C55A}"/>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62401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1652</Words>
  <Application>Microsoft Macintosh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Cambria Math</vt:lpstr>
      <vt:lpstr>Wingdings</vt:lpstr>
      <vt:lpstr>Office Theme</vt:lpstr>
      <vt:lpstr>Gradient Descent</vt:lpstr>
      <vt:lpstr>Optimisers</vt:lpstr>
      <vt:lpstr>Optimiser – a definition</vt:lpstr>
      <vt:lpstr>Line Search Algorithms</vt:lpstr>
      <vt:lpstr>Line Search Algorithms</vt:lpstr>
      <vt:lpstr>Trust Region Approach Algorithms</vt:lpstr>
      <vt:lpstr>Steepest Descent - a.k.a. gradient descent</vt:lpstr>
      <vt:lpstr>The idea</vt:lpstr>
      <vt:lpstr>The idea – but graphically</vt:lpstr>
      <vt:lpstr>Gradient Descent I</vt:lpstr>
      <vt:lpstr>Gradient Descent II</vt:lpstr>
      <vt:lpstr>Gradient Descent III</vt:lpstr>
      <vt:lpstr>Gradient Descent IV</vt:lpstr>
      <vt:lpstr>Gradient Descent V</vt:lpstr>
      <vt:lpstr>Gradient Descent VI</vt:lpstr>
      <vt:lpstr>Gradient Descent VII</vt:lpstr>
      <vt:lpstr>Some remarks about gradient descent</vt:lpstr>
      <vt:lpstr>Vanishing Gradient Problem</vt:lpstr>
      <vt:lpstr>Small Tip</vt:lpstr>
      <vt:lpstr>Gradient Descent – Vanishing Gradient Problem</vt:lpstr>
      <vt:lpstr>Solutions to the vanishing gradient problem</vt:lpstr>
      <vt:lpstr>Gradient Descent - Example</vt:lpstr>
      <vt:lpstr>Gradient Descent - Example</vt:lpstr>
      <vt:lpstr>Gradient Descent - Example</vt:lpstr>
      <vt:lpstr>Choosing the right learning rate</vt:lpstr>
      <vt:lpstr>Choosing the right learning rate</vt:lpstr>
      <vt:lpstr>Variations of Gradient Descent</vt:lpstr>
      <vt:lpstr>Plain GD</vt:lpstr>
      <vt:lpstr>Mini-Batch GD</vt:lpstr>
      <vt:lpstr>Stochastic GD</vt:lpstr>
      <vt:lpstr>The right mini-batch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Michelucci Umberto HSLU I</dc:creator>
  <cp:lastModifiedBy>Michelucci Umberto HSLU I</cp:lastModifiedBy>
  <cp:revision>47</cp:revision>
  <dcterms:created xsi:type="dcterms:W3CDTF">2023-10-02T13:39:56Z</dcterms:created>
  <dcterms:modified xsi:type="dcterms:W3CDTF">2024-07-16T19:47:04Z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2023-10-02T13:40:25Z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9013f2e5-57b2-4198-9bac-1f07d3fa0453</vt:lpwstr>
  </property>
  <property fmtid="{D5CDD505-2E9C-101B-9397-08002B2CF9AE}" pid="8" name="MSIP_Label_e8b0afbd-3cf7-4707-aee4-8dc9d855de29_ContentBits">
    <vt:lpwstr>0</vt:lpwstr>
  </property>
</Properties>
</file>