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48" r:id="rId5"/>
    <p:sldId id="326" r:id="rId6"/>
    <p:sldId id="340" r:id="rId7"/>
    <p:sldId id="291" r:id="rId8"/>
    <p:sldId id="341" r:id="rId9"/>
    <p:sldId id="312" r:id="rId10"/>
    <p:sldId id="342" r:id="rId11"/>
    <p:sldId id="327" r:id="rId12"/>
    <p:sldId id="343" r:id="rId13"/>
    <p:sldId id="328" r:id="rId14"/>
    <p:sldId id="346" r:id="rId15"/>
    <p:sldId id="344" r:id="rId16"/>
    <p:sldId id="311" r:id="rId17"/>
    <p:sldId id="345" r:id="rId18"/>
    <p:sldId id="314" r:id="rId19"/>
    <p:sldId id="337" r:id="rId20"/>
    <p:sldId id="336" r:id="rId21"/>
    <p:sldId id="338" r:id="rId22"/>
    <p:sldId id="339" r:id="rId23"/>
    <p:sldId id="347" r:id="rId2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706"/>
  </p:normalViewPr>
  <p:slideViewPr>
    <p:cSldViewPr snapToGrid="0">
      <p:cViewPr varScale="1">
        <p:scale>
          <a:sx n="141" d="100"/>
          <a:sy n="14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E9C-CC62-7751-CF52-ACB91A40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E7CA-2DFB-53E1-9169-42CB6DDC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202C-EC49-0DE1-35BB-933478C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936A-7DE6-2628-1069-58A3BDD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45E4-EFF9-C08B-68F6-DAA0F099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0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D1AB-600F-E78F-3D96-85FE8B1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9A5F-1513-F846-68AC-C29DB4B0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B7A8-7B6C-BCFA-991C-3F13710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2452-ECC1-EF1A-2BFA-A50CADAA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F491-9213-E144-6531-17BDE8C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4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A3DA-9A60-FB1F-FAED-2DE021751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A5E2-D1A9-30F4-6D5F-85DEA4ED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5C16-C965-FDB3-9F77-A99C0D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28B8-E32C-4BCC-1265-4D87A2D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C3B7-DB17-AB64-6AFC-636C9CD3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6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D0D-C13D-3F38-185B-DEF21CCD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62C-C57C-6C47-5BF6-8E7EB835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0172-A21B-98ED-CAC9-6561E62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7D75-0425-9F44-EE59-ED994FDE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88E-AB0D-912D-6E06-9C44CA11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1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D61-4D5F-FF78-560D-F7D5C0E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BB68-CC1E-72D3-DBB9-AE205706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F948-AF6D-E16B-F320-B4B5A80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C8DE-B73A-D5CC-3182-3DFC0B85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F421-95AF-A94D-FD4A-35A27AE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61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15E-FA1E-A2BC-8D15-5C4EFE3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9FEA-FBC1-C65C-03A6-C61E4B9F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B4A7-8BAA-366F-9E51-81A1519F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D26D-9409-B6BD-A09D-0162828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BEB5-1CA1-BD62-FC1D-86200DFA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14-9B55-85E3-B1B5-3C247FD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70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6E8-71A6-E5B2-365A-E9293CE8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703D-642F-2074-AEE3-990F0EE7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C6FF7-C145-0F7C-3ED2-709E4C3C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44B7-0AD7-D21B-9311-CAB266ECA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CCE47-1027-72B5-1310-D4C976D2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0CB2-3B7E-062F-D0C7-ECC21E9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1D06A-9815-B5A6-10A8-5ED8CAC9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2F96B-7059-B88D-B20F-A0F5D8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3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499-904B-13EA-4894-032738E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D23BD-4DA0-4B99-B43E-9B4F647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5E50F-5198-3A9C-0766-0EE048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FF-1502-983C-F516-2552DF63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41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F4C1-DCED-F39A-637F-D72664D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B5FF-EDF2-B13A-D496-2D99E20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B955-1304-5BA6-24E9-DD148278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19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328-6BE4-CD09-A62C-DFFF025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5BB-5511-ED01-1669-B08E1B15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56FB-457B-3E51-29B3-37BB627C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7E5-321A-865D-9854-D6E4A9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66EC-B0E4-3EC8-107B-8DC4AB0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3FF2-A35A-FC54-AA07-9CD001B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6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915-16E3-40B4-D17C-5F67677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EE6F6-0AA7-47D7-CAB0-98A489A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8904-0DAE-CD18-5F1C-28BB57F0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32DA-E9F5-B11B-D96C-0A91489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B3D8-B448-6AE3-F787-6F0610EE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8099-0631-D944-9F0F-5743DA9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0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0220-EC65-9F1A-67AB-A49EA30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2DA1-1C68-7A0F-89AA-3E763C83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3FD-9219-6B4B-332E-C2EEE2E2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F78F56B-BDF6-EF47-AAE0-2E81F2FBAFDF}" type="datetimeFigureOut">
              <a:rPr lang="en-CH" smtClean="0"/>
              <a:pPr/>
              <a:t>14.01.2024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EAEA-2B3D-D921-0B3C-1E369BB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6254-5AC4-BDA8-1876-54E9026DA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F29B63D-66EB-C84F-B026-537327F8FD7C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69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B83-0102-001B-A598-6D6B3C0E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0775-A6B3-7AA3-BE05-727006A8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4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8" y="3565804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48806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0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908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Balanced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4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>
                    <a:latin typeface="Franklin Gothic Book" panose="020B0503020102020204" pitchFamily="34" charset="0"/>
                  </a:rPr>
                  <a:t>Balanced Accuracy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b="1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num>
                      <m:den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H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1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2"/>
    </mc:Choice>
    <mc:Fallback xmlns="">
      <p:transition spd="slow" advTm="21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000371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2799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2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129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6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CH" sz="2400" b="1">
                    <a:latin typeface="Franklin Gothic Book" panose="020B0503020102020204" pitchFamily="34" charset="0"/>
                  </a:rPr>
                  <a:t>F1 </a:t>
                </a:r>
                <a:r>
                  <a:rPr lang="en-GB" sz="2400" b="1">
                    <a:latin typeface="Franklin Gothic Book" panose="020B05030201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𝑆𝑒𝑛𝑠𝑖𝑡𝑖𝑣𝑖𝑡𝑦</m:t>
                            </m:r>
                          </m:den>
                        </m:f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𝑆𝑝𝑒𝑐𝑖𝑓𝑖𝑐𝑖𝑡𝑦</m:t>
                            </m:r>
                          </m:den>
                        </m:f>
                      </m:den>
                    </m:f>
                  </m:oMath>
                </a14:m>
                <a:endParaRPr lang="en-CH" sz="240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blipFill>
                <a:blip r:embed="rId7"/>
                <a:stretch>
                  <a:fillRect l="-1613" r="-645" b="-48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41A568-CA97-F44A-AAAF-593A2EFDB136}"/>
              </a:ext>
            </a:extLst>
          </p:cNvPr>
          <p:cNvSpPr txBox="1"/>
          <p:nvPr/>
        </p:nvSpPr>
        <p:spPr>
          <a:xfrm>
            <a:off x="7237652" y="5501170"/>
            <a:ext cx="2239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* harmonic mean</a:t>
            </a:r>
            <a:endParaRPr lang="en-CH"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2"/>
    </mc:Choice>
    <mc:Fallback xmlns="">
      <p:transition spd="slow" advTm="25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Metric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is the generalised metric of the F1 score.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  <a:blipFill>
                <a:blip r:embed="rId3"/>
                <a:stretch>
                  <a:fillRect l="-362" t="-59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B43959-7D53-2B27-F0D0-876778AA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27" y="3261512"/>
            <a:ext cx="5627700" cy="13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D31-11C4-382A-9BAC-62E97BC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340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A55-7B73-B049-980D-91C3989C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" y="0"/>
            <a:ext cx="10515600" cy="995842"/>
          </a:xfrm>
        </p:spPr>
        <p:txBody>
          <a:bodyPr/>
          <a:lstStyle/>
          <a:p>
            <a:r>
              <a:rPr lang="en-GB"/>
              <a:t>Summary – confusion matrix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BC1E0-3441-364D-BC17-29D3B444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91"/>
            <a:ext cx="12192000" cy="56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1"/>
    </mc:Choice>
    <mc:Fallback xmlns="">
      <p:transition spd="slow" advTm="4094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480205"/>
            <a:ext cx="2366728" cy="916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98771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13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0130-B452-614C-B9DF-15675F7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Receiving Operating Curve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BD0-C446-EF41-92FE-9D7FB87C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/>
              <a:t>The ROC curve is a very important method for studying binary classification metrics.</a:t>
            </a:r>
            <a:br>
              <a:rPr lang="en-GB" sz="3200"/>
            </a:br>
            <a:r>
              <a:rPr lang="en-GB" sz="3200"/>
              <a:t>
It is used to derive the Area Under the Cruve (AUC) metric.</a:t>
            </a:r>
          </a:p>
        </p:txBody>
      </p:sp>
    </p:spTree>
    <p:extLst>
      <p:ext uri="{BB962C8B-B14F-4D97-AF65-F5344CB8AC3E}">
        <p14:creationId xmlns:p14="http://schemas.microsoft.com/office/powerpoint/2010/main" val="41268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07"/>
    </mc:Choice>
    <mc:Fallback xmlns="">
      <p:transition spd="slow" advTm="7450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Let us suppose we have a model that has, as output,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being in class 1.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input observation is classified according to the following rule</a:t>
                </a:r>
                <a:r>
                  <a:rPr lang="en-CH" baseline="30000"/>
                  <a:t>1)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/>
                  <a:t> is a real number. Normally one chooses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CH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4970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224F03-EA02-0FFB-74F5-A3F3D528AD3A}"/>
              </a:ext>
            </a:extLst>
          </p:cNvPr>
          <p:cNvSpPr txBox="1"/>
          <p:nvPr/>
        </p:nvSpPr>
        <p:spPr>
          <a:xfrm>
            <a:off x="89362" y="6423952"/>
            <a:ext cx="922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aseline="30000"/>
              <a:t>1) </a:t>
            </a:r>
            <a:r>
              <a:rPr lang="en-CH"/>
              <a:t>For the more mathematical savy of you, this is the translated H</a:t>
            </a:r>
            <a:r>
              <a:rPr lang="en-GB"/>
              <a:t>e</a:t>
            </a:r>
            <a:r>
              <a:rPr lang="en-CH"/>
              <a:t>aviside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7398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284-90E7-5A3C-BABB-D4A4637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metric (intuitive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0" dirty="0">
                    <a:effectLst/>
                    <a:latin typeface="Arial" panose="020B0604020202020204" pitchFamily="34" charset="0"/>
                  </a:rPr>
                  <a:t>Definition</a:t>
                </a:r>
                <a:r>
                  <a:rPr lang="en-GB" b="0" i="0" dirty="0">
                    <a:effectLst/>
                    <a:latin typeface="Arial" panose="020B0604020202020204" pitchFamily="34" charset="0"/>
                  </a:rPr>
                  <a:t> A metric on a certain set of objects 𝑀 (for example the space containing all possible arrays of the predictions of a model) is a function 𝑑 : 𝑀 × 𝑀 →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 that </a:t>
                </a:r>
                <a:r>
                  <a:rPr lang="en-CH" i="1" dirty="0"/>
                  <a:t>measure</a:t>
                </a:r>
                <a:r>
                  <a:rPr lang="en-CH" dirty="0"/>
                  <a:t> the distance between two objects.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  <a:blipFill>
                <a:blip r:embed="rId2"/>
                <a:stretch>
                  <a:fillRect l="-1206" t="-3214" r="-19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5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056-C362-DE12-AD4B-B7836B7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71B-B29B-2475-CFAD-487BDD51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 </a:t>
            </a:r>
            <a:r>
              <a:rPr lang="en-GB" b="1"/>
              <a:t>ROC curve</a:t>
            </a:r>
            <a:r>
              <a:rPr lang="en-GB"/>
              <a:t> (</a:t>
            </a:r>
            <a:r>
              <a:rPr lang="en-GB" b="1"/>
              <a:t>receiver operating characteristic curve</a:t>
            </a:r>
            <a:r>
              <a:rPr lang="en-GB"/>
              <a:t>) is a graph showing the performance of a classification model at all classification thresholds. This curve plots two parameters: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True Positive Rate (TPR)</a:t>
            </a:r>
          </a:p>
          <a:p>
            <a:r>
              <a:rPr lang="en-GB"/>
              <a:t>False Positive Rate (FPR)</a:t>
            </a:r>
          </a:p>
          <a:p>
            <a:endParaRPr lang="en-CH"/>
          </a:p>
          <a:p>
            <a:pPr marL="0" indent="0">
              <a:buNone/>
            </a:pPr>
            <a:r>
              <a:rPr lang="en-GB"/>
              <a:t>H</a:t>
            </a:r>
            <a:r>
              <a:rPr lang="en-CH"/>
              <a:t>ow can we draw the curve? A model has only one value for TPR and FPR!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F639A-D6F3-02BE-95BF-F5EF4790F631}"/>
              </a:ext>
            </a:extLst>
          </p:cNvPr>
          <p:cNvSpPr txBox="1"/>
          <p:nvPr/>
        </p:nvSpPr>
        <p:spPr>
          <a:xfrm>
            <a:off x="207816" y="6488668"/>
            <a:ext cx="10328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https://developers.google.com/machine-learning/crash-course/classification/roc-and-auc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53E0-928C-6190-816E-84C1F547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2" y="4212569"/>
            <a:ext cx="3408218" cy="66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6A4F6-19DA-2709-4F5D-CBD9E055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2" y="3221414"/>
            <a:ext cx="35052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/>
          <a:lstStyle/>
          <a:p>
            <a:r>
              <a:rPr lang="en-CH"/>
              <a:t>ROC Curve (III)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For each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one get a value of TPR</a:t>
                </a:r>
                <a14:m>
                  <m:oMath xmlns:m="http://schemas.openxmlformats.org/officeDocument/2006/math">
                    <m:r>
                      <a:rPr lang="de-CH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. 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ROC curve is obtained by plotting TPR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by varying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from 0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  <a:blipFill>
                <a:blip r:embed="rId2"/>
                <a:stretch>
                  <a:fillRect l="-1206" t="-7534" b="-205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6" y="3518044"/>
            <a:ext cx="3769439" cy="2707551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9439" h="2707551">
                <a:moveTo>
                  <a:pt x="0" y="2707551"/>
                </a:moveTo>
                <a:cubicBezTo>
                  <a:pt x="15240" y="2427689"/>
                  <a:pt x="30480" y="2147827"/>
                  <a:pt x="116378" y="1859653"/>
                </a:cubicBezTo>
                <a:cubicBezTo>
                  <a:pt x="202276" y="1571479"/>
                  <a:pt x="278476" y="1234813"/>
                  <a:pt x="515389" y="978504"/>
                </a:cubicBezTo>
                <a:cubicBezTo>
                  <a:pt x="752302" y="722195"/>
                  <a:pt x="1054331" y="479740"/>
                  <a:pt x="1537855" y="321798"/>
                </a:cubicBezTo>
                <a:cubicBezTo>
                  <a:pt x="2021379" y="163856"/>
                  <a:pt x="3045229" y="80729"/>
                  <a:pt x="3416531" y="30853"/>
                </a:cubicBezTo>
                <a:cubicBezTo>
                  <a:pt x="3787833" y="-19023"/>
                  <a:pt x="3776749" y="1758"/>
                  <a:pt x="3765666" y="225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6" grpId="0"/>
      <p:bldP spid="30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>
            <a:noAutofit/>
          </a:bodyPr>
          <a:lstStyle/>
          <a:p>
            <a:r>
              <a:rPr lang="en-CH" sz="3600"/>
              <a:t>ROC Curve (IV) – AUC (Area Under the Curve)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/>
                  <a:t>To get a general metric on all possible cases (or possible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), the area under the curve (indicated with A) is often given as a 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  <a:blipFill>
                <a:blip r:embed="rId2"/>
                <a:stretch>
                  <a:fillRect l="-1206" t="-9524" r="-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7" y="3514065"/>
            <a:ext cx="3787946" cy="2711530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  <a:gd name="connsiteX0" fmla="*/ 0 w 3761835"/>
              <a:gd name="connsiteY0" fmla="*/ 2711530 h 2711530"/>
              <a:gd name="connsiteX1" fmla="*/ 116378 w 3761835"/>
              <a:gd name="connsiteY1" fmla="*/ 1863632 h 2711530"/>
              <a:gd name="connsiteX2" fmla="*/ 515389 w 3761835"/>
              <a:gd name="connsiteY2" fmla="*/ 982483 h 2711530"/>
              <a:gd name="connsiteX3" fmla="*/ 1537855 w 3761835"/>
              <a:gd name="connsiteY3" fmla="*/ 325777 h 2711530"/>
              <a:gd name="connsiteX4" fmla="*/ 3416531 w 3761835"/>
              <a:gd name="connsiteY4" fmla="*/ 34832 h 2711530"/>
              <a:gd name="connsiteX5" fmla="*/ 3757354 w 3761835"/>
              <a:gd name="connsiteY5" fmla="*/ 18206 h 2711530"/>
              <a:gd name="connsiteX0" fmla="*/ 0 w 3787946"/>
              <a:gd name="connsiteY0" fmla="*/ 2711530 h 2711530"/>
              <a:gd name="connsiteX1" fmla="*/ 116378 w 3787946"/>
              <a:gd name="connsiteY1" fmla="*/ 1863632 h 2711530"/>
              <a:gd name="connsiteX2" fmla="*/ 515389 w 3787946"/>
              <a:gd name="connsiteY2" fmla="*/ 982483 h 2711530"/>
              <a:gd name="connsiteX3" fmla="*/ 1537855 w 3787946"/>
              <a:gd name="connsiteY3" fmla="*/ 325777 h 2711530"/>
              <a:gd name="connsiteX4" fmla="*/ 3416531 w 3787946"/>
              <a:gd name="connsiteY4" fmla="*/ 34832 h 2711530"/>
              <a:gd name="connsiteX5" fmla="*/ 3757354 w 3787946"/>
              <a:gd name="connsiteY5" fmla="*/ 18206 h 2711530"/>
              <a:gd name="connsiteX6" fmla="*/ 3773979 w 3787946"/>
              <a:gd name="connsiteY6" fmla="*/ 27157 h 271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7946" h="2711530">
                <a:moveTo>
                  <a:pt x="0" y="2711530"/>
                </a:moveTo>
                <a:cubicBezTo>
                  <a:pt x="15240" y="2431668"/>
                  <a:pt x="30480" y="2151806"/>
                  <a:pt x="116378" y="1863632"/>
                </a:cubicBezTo>
                <a:cubicBezTo>
                  <a:pt x="202276" y="1575458"/>
                  <a:pt x="278476" y="1238792"/>
                  <a:pt x="515389" y="982483"/>
                </a:cubicBezTo>
                <a:cubicBezTo>
                  <a:pt x="752302" y="726174"/>
                  <a:pt x="1054331" y="483719"/>
                  <a:pt x="1537855" y="325777"/>
                </a:cubicBezTo>
                <a:cubicBezTo>
                  <a:pt x="2021379" y="167835"/>
                  <a:pt x="3045229" y="84708"/>
                  <a:pt x="3416531" y="34832"/>
                </a:cubicBezTo>
                <a:cubicBezTo>
                  <a:pt x="3787833" y="-15044"/>
                  <a:pt x="3768437" y="-2576"/>
                  <a:pt x="3757354" y="18206"/>
                </a:cubicBezTo>
                <a:cubicBezTo>
                  <a:pt x="3816929" y="16927"/>
                  <a:pt x="3770516" y="25292"/>
                  <a:pt x="3773979" y="2715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3E20E4-8467-298F-E08A-17A78D9E9A45}"/>
              </a:ext>
            </a:extLst>
          </p:cNvPr>
          <p:cNvSpPr txBox="1"/>
          <p:nvPr/>
        </p:nvSpPr>
        <p:spPr>
          <a:xfrm>
            <a:off x="5446617" y="4493378"/>
            <a:ext cx="755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540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14AE1-6FD5-7722-6EC1-2C8069F1DCBE}"/>
              </a:ext>
            </a:extLst>
          </p:cNvPr>
          <p:cNvCxnSpPr>
            <a:cxnSpLocks/>
          </p:cNvCxnSpPr>
          <p:nvPr/>
        </p:nvCxnSpPr>
        <p:spPr>
          <a:xfrm flipV="1">
            <a:off x="3989579" y="4082585"/>
            <a:ext cx="741243" cy="21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B80A30-A513-49F5-95E9-DF9EB5E61B68}"/>
              </a:ext>
            </a:extLst>
          </p:cNvPr>
          <p:cNvCxnSpPr>
            <a:cxnSpLocks/>
          </p:cNvCxnSpPr>
          <p:nvPr/>
        </p:nvCxnSpPr>
        <p:spPr>
          <a:xfrm flipV="1">
            <a:off x="4524683" y="3806006"/>
            <a:ext cx="847121" cy="24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18930-3901-D105-85A7-ECCEA30A4B9B}"/>
              </a:ext>
            </a:extLst>
          </p:cNvPr>
          <p:cNvCxnSpPr>
            <a:cxnSpLocks/>
          </p:cNvCxnSpPr>
          <p:nvPr/>
        </p:nvCxnSpPr>
        <p:spPr>
          <a:xfrm flipV="1">
            <a:off x="5086139" y="3684771"/>
            <a:ext cx="876935" cy="253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A7AA-4B42-EF57-3B9F-17A72D37A682}"/>
              </a:ext>
            </a:extLst>
          </p:cNvPr>
          <p:cNvCxnSpPr>
            <a:cxnSpLocks/>
          </p:cNvCxnSpPr>
          <p:nvPr/>
        </p:nvCxnSpPr>
        <p:spPr>
          <a:xfrm flipV="1">
            <a:off x="5647038" y="3623051"/>
            <a:ext cx="909767" cy="265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1A59A-86D3-9A5A-0BD9-993103D4E8D9}"/>
              </a:ext>
            </a:extLst>
          </p:cNvPr>
          <p:cNvCxnSpPr>
            <a:cxnSpLocks/>
          </p:cNvCxnSpPr>
          <p:nvPr/>
        </p:nvCxnSpPr>
        <p:spPr>
          <a:xfrm flipV="1">
            <a:off x="6228927" y="3595435"/>
            <a:ext cx="917434" cy="262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A3DB6-68A5-3BBE-DB22-A701BFDB28EE}"/>
              </a:ext>
            </a:extLst>
          </p:cNvPr>
          <p:cNvCxnSpPr>
            <a:cxnSpLocks/>
          </p:cNvCxnSpPr>
          <p:nvPr/>
        </p:nvCxnSpPr>
        <p:spPr>
          <a:xfrm flipV="1">
            <a:off x="6797364" y="4296458"/>
            <a:ext cx="679551" cy="196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3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1279699"/>
          </a:xfrm>
        </p:spPr>
        <p:txBody>
          <a:bodyPr>
            <a:noAutofit/>
          </a:bodyPr>
          <a:lstStyle/>
          <a:p>
            <a:r>
              <a:rPr lang="en-CH" sz="3600" dirty="0"/>
              <a:t>ROC Curve (V) – AUC (Area Under the Curve) – Probability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5A60-E415-4978-3705-8EB62F07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" y="2787370"/>
            <a:ext cx="10515600" cy="199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AUC is the probability that given one randomly selected input in class 1 (positives) and one randomly selected negative input in class 0 (negatives), the model (the classifier) will be able to tell which is which.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36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DEF2-1C7A-DDDB-78F7-D9AC83AB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 (mathematical definition)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7084B-1909-9AFF-3DF8-A9D3781A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422"/>
            <a:ext cx="10518169" cy="360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A726FC-27FC-8606-3FBC-AF5A7FA67FD7}"/>
              </a:ext>
            </a:extLst>
          </p:cNvPr>
          <p:cNvSpPr txBox="1"/>
          <p:nvPr/>
        </p:nvSpPr>
        <p:spPr>
          <a:xfrm>
            <a:off x="258418" y="6492875"/>
            <a:ext cx="11675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Fundamental Mathematical Concepts for Machine Learning in Science, Umberto Michelucci, S</a:t>
            </a:r>
            <a:r>
              <a:rPr lang="en-GB" sz="1600" dirty="0"/>
              <a:t>p</a:t>
            </a:r>
            <a:r>
              <a:rPr lang="en-CH" sz="1600" dirty="0"/>
              <a:t>ringer Nature (available in 2024)</a:t>
            </a:r>
          </a:p>
        </p:txBody>
      </p:sp>
    </p:spTree>
    <p:extLst>
      <p:ext uri="{BB962C8B-B14F-4D97-AF65-F5344CB8AC3E}">
        <p14:creationId xmlns:p14="http://schemas.microsoft.com/office/powerpoint/2010/main" val="30264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2490-0730-07C3-8EEF-10929130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Metrics – some examples: the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FBF90-1159-504C-6D98-909D74A23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One of the most known metric is the Mean Squared Error (MSE).</a:t>
                </a:r>
              </a:p>
              <a:p>
                <a:r>
                  <a:rPr lang="en-CH" dirty="0"/>
                  <a:t>In general is used when </a:t>
                </a:r>
                <a:r>
                  <a:rPr lang="en-CH" i="1" dirty="0"/>
                  <a:t>comparing</a:t>
                </a:r>
                <a:r>
                  <a:rPr lang="en-CH" b="1" i="1" dirty="0"/>
                  <a:t> </a:t>
                </a:r>
                <a:r>
                  <a:rPr lang="en-CH" dirty="0"/>
                  <a:t>a set of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with a set of expected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and is given by (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dirty="0"/>
                  <a:t> is the total number of observations)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FBF90-1159-504C-6D98-909D74A23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584FDA-CAA4-F724-C7EF-011D0025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31" y="4527675"/>
            <a:ext cx="3115398" cy="10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7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18257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8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1312752" y="5868365"/>
            <a:ext cx="22995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9721"/>
            <a:ext cx="10515600" cy="1325563"/>
          </a:xfrm>
        </p:spPr>
        <p:txBody>
          <a:bodyPr/>
          <a:lstStyle/>
          <a:p>
            <a:r>
              <a:rPr lang="en-CH"/>
              <a:t>Confusion Matrix (binary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420903" y="1786809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(TRUE POSITIVES, TP)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5227899" y="1786808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(FALSE NEGATIVES, FN)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420903" y="37538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(FALSE POSITIVES, FP)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5227899" y="3753830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(TRUE NEGATIVES, TN)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758680" y="2585653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879655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686653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758680" y="4552675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2A51-FE2E-0347-AE8B-904CD442CD30}"/>
              </a:ext>
            </a:extLst>
          </p:cNvPr>
          <p:cNvSpPr txBox="1"/>
          <p:nvPr/>
        </p:nvSpPr>
        <p:spPr>
          <a:xfrm>
            <a:off x="8277826" y="1929901"/>
            <a:ext cx="391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latin typeface="Franklin Gothic Book" panose="020B0503020102020204" pitchFamily="34" charset="0"/>
              </a:rPr>
              <a:t>In the case of the perfect classifier:</a:t>
            </a:r>
          </a:p>
          <a:p>
            <a:r>
              <a:rPr lang="en-GB">
                <a:latin typeface="Franklin Gothic Book" panose="020B0503020102020204" pitchFamily="34" charset="0"/>
              </a:rPr>
              <a:t>FN = 0 and FP = 0 </a:t>
            </a:r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318B0-C1F2-6248-B8BF-0D152B08E364}"/>
              </a:ext>
            </a:extLst>
          </p:cNvPr>
          <p:cNvCxnSpPr/>
          <p:nvPr/>
        </p:nvCxnSpPr>
        <p:spPr>
          <a:xfrm flipH="1">
            <a:off x="7720314" y="2576232"/>
            <a:ext cx="983848" cy="37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160ED-9E12-ED44-A9B3-6FE034F0D963}"/>
              </a:ext>
            </a:extLst>
          </p:cNvPr>
          <p:cNvCxnSpPr>
            <a:cxnSpLocks/>
          </p:cNvCxnSpPr>
          <p:nvPr/>
        </p:nvCxnSpPr>
        <p:spPr>
          <a:xfrm flipH="1">
            <a:off x="4984968" y="2576231"/>
            <a:ext cx="4786129" cy="196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0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89"/>
    </mc:Choice>
    <mc:Fallback xmlns="">
      <p:transition spd="slow" advTm="18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200" y="2623650"/>
            <a:ext cx="1340250" cy="925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3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2BF1FF-FB4B-C14B-8769-9C324DB6E1A2}"/>
              </a:ext>
            </a:extLst>
          </p:cNvPr>
          <p:cNvSpPr/>
          <p:nvPr/>
        </p:nvSpPr>
        <p:spPr>
          <a:xfrm>
            <a:off x="5670698" y="4456735"/>
            <a:ext cx="4274288" cy="147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Sensitivity und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
"How many sick among all the sick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51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/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u="sng">
                    <a:latin typeface="Franklin Gothic Book" panose="020B0503020102020204" pitchFamily="34" charset="0"/>
                  </a:rPr>
                  <a:t>PAY ATTENTION</a:t>
                </a:r>
                <a:r>
                  <a:rPr lang="en-CH">
                    <a:latin typeface="Franklin Gothic Book" panose="020B0503020102020204" pitchFamily="34" charset="0"/>
                  </a:rPr>
                  <a:t>: Sensitivity + Specificity </a:t>
                </a:r>
                <a14:m>
                  <m:oMath xmlns:m="http://schemas.openxmlformats.org/officeDocument/2006/math">
                    <m:r>
                      <a:rPr lang="en-CH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r>
                  <a:rPr lang="en-GB" b="1" u="sng">
                    <a:latin typeface="Franklin Gothic Book" panose="020B0503020102020204" pitchFamily="34" charset="0"/>
                  </a:rPr>
                  <a:t>In the case of the perfect classifier:</a:t>
                </a:r>
              </a:p>
              <a:p>
                <a:r>
                  <a:rPr lang="en-GB">
                    <a:latin typeface="Franklin Gothic Book" panose="020B0503020102020204" pitchFamily="34" charset="0"/>
                  </a:rPr>
                  <a:t>FN = 0 und FP = 0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 P = TP und TN = N</a:t>
                </a:r>
              </a:p>
              <a:p>
                <a:endParaRPr lang="en-CH">
                  <a:latin typeface="Franklin Gothic Book" panose="020B0503020102020204" pitchFamily="34" charset="0"/>
                  <a:sym typeface="Wingdings" pitchFamily="2" charset="2"/>
                </a:endParaRPr>
              </a:p>
              <a:p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Sensitivity = 1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AND </a:t>
                </a:r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Specificity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blipFill>
                <a:blip r:embed="rId7"/>
                <a:stretch>
                  <a:fillRect l="-1259" t="-1242" b="-37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55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99"/>
    </mc:Choice>
    <mc:Fallback xmlns="">
      <p:transition spd="slow" advTm="11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/>
      <p:bldP spid="6" grpId="0"/>
      <p:bldP spid="9" grpId="0"/>
      <p:bldP spid="10" grpId="0"/>
      <p:bldP spid="1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4.8|45.3|17.1|19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8.2|3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1451</Words>
  <Application>Microsoft Macintosh PowerPoint</Application>
  <PresentationFormat>Widescreen</PresentationFormat>
  <Paragraphs>288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Franklin Gothic Book</vt:lpstr>
      <vt:lpstr>Wingdings</vt:lpstr>
      <vt:lpstr>Office Theme</vt:lpstr>
      <vt:lpstr>Machine Learning Metrics</vt:lpstr>
      <vt:lpstr>What is a metric (intuitive definition)</vt:lpstr>
      <vt:lpstr>Metric (mathematical definition)</vt:lpstr>
      <vt:lpstr>Metrics – some examples: the MSE</vt:lpstr>
      <vt:lpstr>Metrics - Overview</vt:lpstr>
      <vt:lpstr>Metrics - Overview</vt:lpstr>
      <vt:lpstr>Confusion Matrix (binary classification)</vt:lpstr>
      <vt:lpstr>Metrics - Overview</vt:lpstr>
      <vt:lpstr>Sensitivity und Specificity</vt:lpstr>
      <vt:lpstr>Metrics - Overview</vt:lpstr>
      <vt:lpstr>Balanced Accuracy</vt:lpstr>
      <vt:lpstr>Metrics - Overview</vt:lpstr>
      <vt:lpstr>F1 Score</vt:lpstr>
      <vt:lpstr>F_β Metric</vt:lpstr>
      <vt:lpstr>Summary</vt:lpstr>
      <vt:lpstr>Summary – confusion matrix</vt:lpstr>
      <vt:lpstr>Metrics - Overview</vt:lpstr>
      <vt:lpstr>Receiving Operating Curve (ROC)</vt:lpstr>
      <vt:lpstr>ROC Curve (I) - Derivation</vt:lpstr>
      <vt:lpstr>ROC Curve (II)</vt:lpstr>
      <vt:lpstr>ROC Curve (III) - Derivation</vt:lpstr>
      <vt:lpstr>ROC Curve (IV) – AUC (Area Under the Curve)</vt:lpstr>
      <vt:lpstr>ROC Curve (V) – AUC (Area Under the Curve) – Probability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33</cp:revision>
  <dcterms:created xsi:type="dcterms:W3CDTF">2024-01-03T20:43:12Z</dcterms:created>
  <dcterms:modified xsi:type="dcterms:W3CDTF">2024-01-14T18:07:23Z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2024-01-03T20:43:28Z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ed524c47-d9e0-44ba-a7fb-a95b3a254e15</vt:lpwstr>
  </property>
  <property fmtid="{D5CDD505-2E9C-101B-9397-08002B2CF9AE}" pid="8" name="MSIP_Label_e8b0afbd-3cf7-4707-aee4-8dc9d855de29_ContentBits">
    <vt:lpwstr>0</vt:lpwstr>
  </property>
</Properties>
</file>