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07.01.2024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Categorical Variables and one-hot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Categorical Variables Types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Nominal Categorical Variables:</a:t>
            </a:r>
            <a:endParaRPr lang="en-GB" b="0" i="0" dirty="0">
              <a:solidFill>
                <a:srgbClr val="374151"/>
              </a:solidFill>
              <a:effectLst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Gender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Categories like male, female, non-binary.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Marital Status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Categories such as single, married, divorced, widowed.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Blood Type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Groups like A, B, AB, 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Nationality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American, British, Canadian,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Car Make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Ford, Toyota, Honda,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Colors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Red, blue, green, yellow.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Types of Pets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Dog, cat, bird, fish.</a:t>
            </a:r>
          </a:p>
        </p:txBody>
      </p:sp>
    </p:spTree>
    <p:extLst>
      <p:ext uri="{BB962C8B-B14F-4D97-AF65-F5344CB8AC3E}">
        <p14:creationId xmlns:p14="http://schemas.microsoft.com/office/powerpoint/2010/main" val="21114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Categorical Variables Types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Ordinal Categorical Variables:</a:t>
            </a:r>
            <a:endParaRPr lang="en-GB" b="0" i="0" dirty="0">
              <a:solidFill>
                <a:srgbClr val="374151"/>
              </a:solidFill>
              <a:effectLst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Education Level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High school, bachelor's degree, master's degree, doctorate.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Socioeconomic Status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Low, middle, high.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Hotel Ratings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1-star, 2-star, 3-star, 4-star, 5-star.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Customer Satisfaction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Very unsatisfied, unsatisfied, neutral, satisfied, very satisfied.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Size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Small, medium, large, extra-large.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Military Ranks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Private, Corporal, Sergeant, Lieutenant, Captain.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Stages of a Disease</a:t>
            </a:r>
            <a:r>
              <a:rPr lang="en-GB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: Early stage, middle stage, advanced stage.</a:t>
            </a:r>
          </a:p>
        </p:txBody>
      </p:sp>
    </p:spTree>
    <p:extLst>
      <p:ext uri="{BB962C8B-B14F-4D97-AF65-F5344CB8AC3E}">
        <p14:creationId xmlns:p14="http://schemas.microsoft.com/office/powerpoint/2010/main" val="2288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F82-0379-E6C5-4A02-8BD234A9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683"/>
            <a:ext cx="10515600" cy="395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One-hot encoding is a technique used to convert categorical variables into a form that could be provided to machine learning algorithms to do a better job in prediction. It involves representing each categorical variable with a binary vector that has one binary value for each category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839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One-hot encoding – 10 labels (0,1,…,9)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D5043-8B08-3E2D-EE4E-C03861D5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3422"/>
            <a:ext cx="7772400" cy="474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65E10-DEEB-1802-D926-0A48BA8F74FC}"/>
              </a:ext>
            </a:extLst>
          </p:cNvPr>
          <p:cNvSpPr txBox="1"/>
          <p:nvPr/>
        </p:nvSpPr>
        <p:spPr>
          <a:xfrm rot="16200000">
            <a:off x="-2731109" y="3484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Umberto. "Applied deep learning."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Case-Based Approach to Understanding Deep Neural Networks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32807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One-hot encoding – 10 labels (0,1,…,9)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5E10-DEEB-1802-D926-0A48BA8F74FC}"/>
              </a:ext>
            </a:extLst>
          </p:cNvPr>
          <p:cNvSpPr txBox="1"/>
          <p:nvPr/>
        </p:nvSpPr>
        <p:spPr>
          <a:xfrm rot="16200000">
            <a:off x="-2731109" y="3484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Umberto. "Applied deep learning."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Case-Based Approach to Understanding Deep Neural Networks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CH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F29E6-D129-D669-2902-28E85A9B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681"/>
            <a:ext cx="10036193" cy="49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9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One-hot encoding – 10 labels (0,1,…,9)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5E10-DEEB-1802-D926-0A48BA8F74FC}"/>
              </a:ext>
            </a:extLst>
          </p:cNvPr>
          <p:cNvSpPr txBox="1"/>
          <p:nvPr/>
        </p:nvSpPr>
        <p:spPr>
          <a:xfrm rot="16200000">
            <a:off x="-2731109" y="3484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Umberto. "Applied deep learning."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Case-Based Approach to Understanding Deep Neural Networks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CH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55F0F-1756-5640-6D04-CCD843A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55" y="3058948"/>
            <a:ext cx="7366000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69DA5-5E35-26C2-9A7A-55A4D6073914}"/>
              </a:ext>
            </a:extLst>
          </p:cNvPr>
          <p:cNvSpPr txBox="1"/>
          <p:nvPr/>
        </p:nvSpPr>
        <p:spPr>
          <a:xfrm>
            <a:off x="918779" y="1617116"/>
            <a:ext cx="9017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How to do it in Python manually</a:t>
            </a:r>
          </a:p>
        </p:txBody>
      </p:sp>
    </p:spTree>
    <p:extLst>
      <p:ext uri="{BB962C8B-B14F-4D97-AF65-F5344CB8AC3E}">
        <p14:creationId xmlns:p14="http://schemas.microsoft.com/office/powerpoint/2010/main" val="42782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72-D53B-B015-4899-9B1430C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One-hot encoding – 10 labels (0,1,…,9)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5E10-DEEB-1802-D926-0A48BA8F74FC}"/>
              </a:ext>
            </a:extLst>
          </p:cNvPr>
          <p:cNvSpPr txBox="1"/>
          <p:nvPr/>
        </p:nvSpPr>
        <p:spPr>
          <a:xfrm rot="16200000">
            <a:off x="-2731109" y="3484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Umberto. "Applied deep learning."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Case-Based Approach to Understanding Deep Neural Networks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CH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69DA5-5E35-26C2-9A7A-55A4D6073914}"/>
              </a:ext>
            </a:extLst>
          </p:cNvPr>
          <p:cNvSpPr txBox="1"/>
          <p:nvPr/>
        </p:nvSpPr>
        <p:spPr>
          <a:xfrm>
            <a:off x="918779" y="1617116"/>
            <a:ext cx="9017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/>
              <a:t>How to do it in Python with scikit-learn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04CD3-01C3-AA39-2736-BFCFD5488E9D}"/>
              </a:ext>
            </a:extLst>
          </p:cNvPr>
          <p:cNvSpPr txBox="1"/>
          <p:nvPr/>
        </p:nvSpPr>
        <p:spPr>
          <a:xfrm>
            <a:off x="2112579" y="3238352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effectLst/>
                <a:latin typeface="Söhne Mono"/>
              </a:rPr>
              <a:t>encoder = </a:t>
            </a:r>
            <a:r>
              <a:rPr lang="en-GB" sz="2800" b="0" i="0" dirty="0" err="1">
                <a:effectLst/>
                <a:latin typeface="Söhne Mono"/>
              </a:rPr>
              <a:t>OneHotEncoder</a:t>
            </a:r>
            <a:r>
              <a:rPr lang="en-GB" sz="2800" b="0" i="0" dirty="0">
                <a:effectLst/>
                <a:latin typeface="Söhne Mono"/>
              </a:rPr>
              <a:t>(sparse=False) </a:t>
            </a:r>
          </a:p>
          <a:p>
            <a:r>
              <a:rPr lang="en-GB" sz="2800" b="0" i="0" dirty="0" err="1">
                <a:effectLst/>
                <a:latin typeface="Söhne Mono"/>
              </a:rPr>
              <a:t>y_one_hot</a:t>
            </a:r>
            <a:r>
              <a:rPr lang="en-GB" sz="2800" b="0" i="0" dirty="0">
                <a:effectLst/>
                <a:latin typeface="Söhne Mono"/>
              </a:rPr>
              <a:t> = </a:t>
            </a:r>
            <a:r>
              <a:rPr lang="en-GB" sz="2800" b="0" i="0" dirty="0" err="1">
                <a:effectLst/>
                <a:latin typeface="Söhne Mono"/>
              </a:rPr>
              <a:t>encoder.fit_transform</a:t>
            </a:r>
            <a:r>
              <a:rPr lang="en-GB" sz="2800" b="0" i="0" dirty="0">
                <a:effectLst/>
                <a:latin typeface="Söhne Mono"/>
              </a:rPr>
              <a:t>(</a:t>
            </a:r>
            <a:r>
              <a:rPr lang="en-GB" sz="2800" b="0" i="0" dirty="0" err="1">
                <a:effectLst/>
                <a:latin typeface="Söhne Mono"/>
              </a:rPr>
              <a:t>y.reshape</a:t>
            </a:r>
            <a:r>
              <a:rPr lang="en-GB" sz="2800" b="0" i="0" dirty="0">
                <a:effectLst/>
                <a:latin typeface="Söhne Mono"/>
              </a:rPr>
              <a:t>(-1, 1))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4546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417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Söhne Mono</vt:lpstr>
      <vt:lpstr>Office Theme</vt:lpstr>
      <vt:lpstr>Categorical Variables and one-hot encoding</vt:lpstr>
      <vt:lpstr>Categorical Variables Types I</vt:lpstr>
      <vt:lpstr>Categorical Variables Types II</vt:lpstr>
      <vt:lpstr>One-hot encoding</vt:lpstr>
      <vt:lpstr>One-hot encoding – 10 labels (0,1,…,9)</vt:lpstr>
      <vt:lpstr>One-hot encoding – 10 labels (0,1,…,9)</vt:lpstr>
      <vt:lpstr>One-hot encoding – 10 labels (0,1,…,9)</vt:lpstr>
      <vt:lpstr>One-hot encoding – 10 labels (0,1,…,9)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32</cp:revision>
  <dcterms:created xsi:type="dcterms:W3CDTF">2024-01-03T20:31:50Z</dcterms:created>
  <dcterms:modified xsi:type="dcterms:W3CDTF">2024-01-07T14:24:35Z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