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82"/>
    <p:restoredTop sz="94658"/>
  </p:normalViewPr>
  <p:slideViewPr>
    <p:cSldViewPr snapToGrid="0" snapToObjects="1">
      <p:cViewPr>
        <p:scale>
          <a:sx n="94" d="100"/>
          <a:sy n="94" d="100"/>
        </p:scale>
        <p:origin x="38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87BF6-2F74-1C4F-99D0-7C2E558E3848}" type="datetimeFigureOut">
              <a:rPr lang="en-US" smtClean="0"/>
              <a:t>5/3/19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4C2E9-E67B-8E42-9319-54746B5B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find a good balance between coin-age formula</a:t>
            </a:r>
            <a:r>
              <a:rPr lang="en-US" baseline="0" dirty="0" smtClean="0"/>
              <a:t> and eligibility wait time to achieve most distributed and fair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4C2E9-E67B-8E42-9319-54746B5B18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5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TomCoin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Thomas Pedersen, MAY 8</a:t>
            </a:r>
            <a:r>
              <a:rPr lang="en-US" baseline="30000" dirty="0" smtClean="0"/>
              <a:t>th</a:t>
            </a:r>
            <a:r>
              <a:rPr lang="en-US" dirty="0" smtClean="0"/>
              <a:t>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0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Bitcoin Lite homework project</a:t>
            </a:r>
          </a:p>
          <a:p>
            <a:r>
              <a:rPr lang="en-US" dirty="0" smtClean="0"/>
              <a:t>Add Minting Eligibility - Novelty</a:t>
            </a:r>
          </a:p>
          <a:p>
            <a:r>
              <a:rPr lang="en-US" dirty="0" smtClean="0"/>
              <a:t>Add Coin-Age </a:t>
            </a:r>
            <a:r>
              <a:rPr lang="mr-IN" dirty="0" smtClean="0"/>
              <a:t>–</a:t>
            </a:r>
            <a:r>
              <a:rPr lang="en-US" dirty="0" smtClean="0"/>
              <a:t> based on PeerCoin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7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Minting Eligibility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Each miner has to be eligible to mint a coin</a:t>
                </a:r>
              </a:p>
              <a:p>
                <a:pPr lvl="1"/>
                <a:r>
                  <a:rPr lang="en-US" dirty="0" smtClean="0"/>
                  <a:t>Minting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submitting proof of work of a block</a:t>
                </a:r>
                <a:endParaRPr lang="en-US" dirty="0"/>
              </a:p>
              <a:p>
                <a:r>
                  <a:rPr lang="en-US" dirty="0" smtClean="0"/>
                  <a:t>Eligibility determined by comparing hashes of miners UTXO to the previous blocks hash.</a:t>
                </a:r>
              </a:p>
              <a:p>
                <a:pPr lvl="1"/>
                <a:r>
                  <a:rPr lang="en-US" dirty="0" smtClean="0"/>
                  <a:t>If the first N bits of the hashes match, the miner is eligible to mint</a:t>
                </a:r>
              </a:p>
              <a:p>
                <a:pPr lvl="2"/>
                <a:r>
                  <a:rPr lang="en-US" dirty="0" smtClean="0"/>
                  <a:t>If not, miner waits and tries again in 10 seconds. The N value will be lowered by 1 after 10 seconds.</a:t>
                </a:r>
              </a:p>
              <a:p>
                <a:pPr lvl="2"/>
                <a:r>
                  <a:rPr lang="en-US" dirty="0" smtClean="0"/>
                  <a:t>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 smtClean="0"/>
                  <a:t> of the miners will be able to mine initially on average. This ratio will eventually reach 1 over time, allowing all miners to mint.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 r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Coin-Age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0627" y="2052918"/>
                <a:ext cx="10099343" cy="4195481"/>
              </a:xfr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𝐶𝑜𝑖𝑛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𝐴𝑔𝑒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𝑝𝑒𝑟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𝑐𝑜𝑖𝑛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dirty="0" smtClean="0"/>
                      <m:t>⌊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m</m:t>
                    </m:r>
                    <m:r>
                      <a:rPr lang="en-US" b="0" i="1" smtClean="0">
                        <a:latin typeface="Cambria Math" charset="0"/>
                      </a:rPr>
                      <m:t>𝑎𝑥</m:t>
                    </m:r>
                    <m:r>
                      <a:rPr lang="en-US" b="0" i="1" smtClean="0">
                        <a:latin typeface="Cambria Math" charset="0"/>
                      </a:rPr>
                      <m:t>⁡{0,  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𝑐𝑜𝑖𝑛𝑉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𝑎𝑙𝑢𝑒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1000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∗(</m:t>
                    </m:r>
                    <m:r>
                      <a:rPr lang="en-US" b="0" i="1" smtClean="0">
                        <a:latin typeface="Cambria Math" charset="0"/>
                      </a:rPr>
                      <m:t>𝑐𝑜𝑖𝑛𝐶h𝑎𝑖𝑛𝐿𝑒𝑣𝑒𝑙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h𝑒𝑎𝑑𝐶h𝑎𝑖𝑛𝐿𝑒𝑣𝑒𝑙</m:t>
                    </m:r>
                    <m:r>
                      <a:rPr lang="en-US" b="0" i="1" smtClean="0">
                        <a:latin typeface="Cambria Math" charset="0"/>
                      </a:rPr>
                      <m:t>−2)}⌋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𝑇𝑜𝑡𝑎𝑙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𝐶𝑜𝑖𝑛𝐴𝑔𝑒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⌊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m</m:t>
                    </m:r>
                    <m:r>
                      <a:rPr lang="en-US" b="0" i="1" smtClean="0">
                        <a:latin typeface="Cambria Math" charset="0"/>
                      </a:rPr>
                      <m:t>𝑖𝑛</m:t>
                    </m:r>
                    <m:r>
                      <a:rPr lang="en-US" i="1">
                        <a:latin typeface="Cambria Math" charset="0"/>
                      </a:rPr>
                      <m:t>⁡{</m:t>
                    </m:r>
                    <m:r>
                      <a:rPr lang="en-US" b="0" i="1" smtClean="0">
                        <a:latin typeface="Cambria Math" charset="0"/>
                      </a:rPr>
                      <m:t>4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𝐼𝑛𝑑𝑖𝑣𝑖𝑑𝑢𝑎𝑙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𝑐𝑜𝑖𝑛𝐴𝑔𝑒</m:t>
                        </m:r>
                      </m:e>
                    </m:nary>
                    <m:r>
                      <a:rPr lang="en-US" i="1">
                        <a:latin typeface="Cambria Math" charset="0"/>
                      </a:rPr>
                      <m:t>}⌋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Miner creates a coin-age transaction and sends it to self before starting to look for a proof</a:t>
                </a:r>
              </a:p>
              <a:p>
                <a:pPr lvl="1"/>
                <a:r>
                  <a:rPr lang="en-US" dirty="0" smtClean="0"/>
                  <a:t>This depletes the coin age of the coins picked.</a:t>
                </a:r>
              </a:p>
              <a:p>
                <a:r>
                  <a:rPr lang="en-US" dirty="0" smtClean="0"/>
                  <a:t>The coin-age determines the difficulty of the </a:t>
                </a:r>
                <a:r>
                  <a:rPr lang="en-US" dirty="0" err="1" smtClean="0"/>
                  <a:t>PoW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Coins with chain age of less than 2 will not be used as they don</a:t>
                </a:r>
                <a:r>
                  <a:rPr lang="mr-IN" dirty="0" smtClean="0"/>
                  <a:t>’</a:t>
                </a:r>
                <a:r>
                  <a:rPr lang="en-US" dirty="0" smtClean="0"/>
                  <a:t>t contribute to the coin-age value</a:t>
                </a:r>
              </a:p>
              <a:p>
                <a:pPr lvl="1"/>
                <a:r>
                  <a:rPr lang="en-US" dirty="0" smtClean="0"/>
                  <a:t>Improvement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Only pick enough coins to reach max coin-age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0627" y="2052918"/>
                <a:ext cx="10099343" cy="4195481"/>
              </a:xfrm>
              <a:blipFill rotWithShape="0">
                <a:blip r:embed="rId2"/>
                <a:stretch>
                  <a:fillRect l="-241" r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31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857" y="2047300"/>
            <a:ext cx="6089465" cy="43951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Coin-Age comparison with different coin amounts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59734" y="472851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100 </a:t>
            </a:r>
            <a:r>
              <a:rPr lang="en-US" dirty="0" smtClean="0">
                <a:solidFill>
                  <a:schemeClr val="bg1"/>
                </a:solidFill>
              </a:rPr>
              <a:t>coins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1468" y="39458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000 coins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63953" y="472851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500 </a:t>
            </a:r>
            <a:r>
              <a:rPr lang="en-US" dirty="0" smtClean="0">
                <a:solidFill>
                  <a:schemeClr val="bg1"/>
                </a:solidFill>
              </a:rPr>
              <a:t>coins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35733" y="6073119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Chain 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763612" y="4102379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Coin Age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25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819816" cy="4195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Same concept as Bitcoin</a:t>
            </a:r>
          </a:p>
          <a:p>
            <a:r>
              <a:rPr lang="en-US" dirty="0" err="1" smtClean="0"/>
              <a:t>PoW</a:t>
            </a:r>
            <a:r>
              <a:rPr lang="en-US" dirty="0" smtClean="0"/>
              <a:t> requirement depends on coin-age of miner.</a:t>
            </a:r>
          </a:p>
          <a:p>
            <a:pPr lvl="1"/>
            <a:r>
              <a:rPr lang="en-US" dirty="0" smtClean="0"/>
              <a:t>Max difficulty handicap of 1/16</a:t>
            </a:r>
            <a:r>
              <a:rPr lang="en-US" baseline="30000" dirty="0" smtClean="0"/>
              <a:t>th</a:t>
            </a:r>
          </a:p>
          <a:p>
            <a:pPr lvl="1"/>
            <a:r>
              <a:rPr lang="en-US" dirty="0" smtClean="0"/>
              <a:t>Allows for users will less computational power to win sometimes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Default difficulty for coin age 0 is 20 zeros in hash</a:t>
            </a:r>
          </a:p>
          <a:p>
            <a:pPr lvl="1"/>
            <a:r>
              <a:rPr lang="en-US" dirty="0" smtClean="0"/>
              <a:t>Difficulty is halved for each coin-age value up to 4.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362" y="1251991"/>
            <a:ext cx="5432757" cy="5304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70251" y="6248399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Coin-Age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5370286" y="4658041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PoW</a:t>
            </a:r>
            <a:r>
              <a:rPr lang="en-US" dirty="0" smtClean="0">
                <a:solidFill>
                  <a:schemeClr val="bg1"/>
                </a:solidFill>
              </a:rPr>
              <a:t> difficulty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92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a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miners receive:</a:t>
            </a:r>
          </a:p>
          <a:p>
            <a:pPr lvl="1"/>
            <a:r>
              <a:rPr lang="en-US" dirty="0" smtClean="0"/>
              <a:t>block with proof</a:t>
            </a:r>
          </a:p>
          <a:p>
            <a:pPr lvl="1"/>
            <a:r>
              <a:rPr lang="en-US" dirty="0" smtClean="0"/>
              <a:t>context of miner</a:t>
            </a:r>
          </a:p>
          <a:p>
            <a:r>
              <a:rPr lang="en-US" dirty="0" smtClean="0"/>
              <a:t>To Verify:</a:t>
            </a:r>
          </a:p>
          <a:p>
            <a:pPr lvl="1"/>
            <a:r>
              <a:rPr lang="en-US" dirty="0" smtClean="0"/>
              <a:t>Check that the miner is mint eligible by calculating the time difference between the block timestamp and current time.</a:t>
            </a:r>
          </a:p>
          <a:p>
            <a:pPr lvl="1"/>
            <a:r>
              <a:rPr lang="en-US" dirty="0" smtClean="0"/>
              <a:t>Calculate the target </a:t>
            </a:r>
            <a:r>
              <a:rPr lang="en-US" dirty="0" err="1" smtClean="0"/>
              <a:t>PoW</a:t>
            </a:r>
            <a:r>
              <a:rPr lang="en-US" dirty="0" smtClean="0"/>
              <a:t> difficulty based on the coin-age transaction submitted by miner</a:t>
            </a:r>
          </a:p>
          <a:p>
            <a:pPr lvl="1"/>
            <a:r>
              <a:rPr lang="en-US" dirty="0" smtClean="0"/>
              <a:t>Verify the proof is 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0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9" y="2052918"/>
            <a:ext cx="11805313" cy="4195481"/>
          </a:xfrm>
        </p:spPr>
        <p:txBody>
          <a:bodyPr/>
          <a:lstStyle/>
          <a:p>
            <a:r>
              <a:rPr lang="en-US" dirty="0" smtClean="0"/>
              <a:t>4 miners with variable number of coins, </a:t>
            </a:r>
            <a:r>
              <a:rPr lang="en-US" dirty="0" err="1" smtClean="0"/>
              <a:t>coinbase</a:t>
            </a:r>
            <a:r>
              <a:rPr lang="en-US" dirty="0" smtClean="0"/>
              <a:t> of </a:t>
            </a:r>
            <a:r>
              <a:rPr lang="en-US" b="1" dirty="0" smtClean="0"/>
              <a:t>10</a:t>
            </a:r>
            <a:r>
              <a:rPr lang="en-US" dirty="0" smtClean="0"/>
              <a:t>, run for 10 minutes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Minting eligibility wait 10 secs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Minting eligibility wait </a:t>
            </a:r>
            <a:r>
              <a:rPr lang="en-US" dirty="0" smtClean="0"/>
              <a:t>30 </a:t>
            </a:r>
            <a:r>
              <a:rPr lang="en-US" dirty="0"/>
              <a:t>secs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720162"/>
              </p:ext>
            </p:extLst>
          </p:nvPr>
        </p:nvGraphicFramePr>
        <p:xfrm>
          <a:off x="4324839" y="2539999"/>
          <a:ext cx="70028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52879"/>
                <a:gridCol w="1815152"/>
                <a:gridCol w="1692323"/>
                <a:gridCol w="18424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Initial 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Final 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Blocks mined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831073"/>
              </p:ext>
            </p:extLst>
          </p:nvPr>
        </p:nvGraphicFramePr>
        <p:xfrm>
          <a:off x="4324839" y="4643842"/>
          <a:ext cx="7016449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66527"/>
                <a:gridCol w="1815152"/>
                <a:gridCol w="1692322"/>
                <a:gridCol w="18424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Initial 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Final 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Blocks mined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73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experienced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Wallet is separate from </a:t>
            </a:r>
            <a:r>
              <a:rPr lang="en-US" dirty="0" err="1" smtClean="0"/>
              <a:t>blockchain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Difficult for miner to spend their coins only if their block wins..</a:t>
            </a:r>
          </a:p>
          <a:p>
            <a:pPr lvl="1"/>
            <a:r>
              <a:rPr lang="en-US" dirty="0" smtClean="0"/>
              <a:t>Any transactions not in chain is not valid.</a:t>
            </a:r>
          </a:p>
          <a:p>
            <a:pPr lvl="1"/>
            <a:r>
              <a:rPr lang="en-US" dirty="0" smtClean="0"/>
              <a:t>Make wallet just a bunch of keys. Retrieve all info about coin from block.</a:t>
            </a:r>
          </a:p>
          <a:p>
            <a:pPr lvl="2"/>
            <a:r>
              <a:rPr lang="en-US" dirty="0" smtClean="0"/>
              <a:t>Requires access to the block. Only miners have the block history. Not ideal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Implementing minting eligibility</a:t>
            </a:r>
          </a:p>
          <a:p>
            <a:pPr lvl="1"/>
            <a:r>
              <a:rPr lang="en-US" dirty="0" smtClean="0"/>
              <a:t>Miners should only start mining when eligible</a:t>
            </a:r>
          </a:p>
          <a:p>
            <a:pPr lvl="1"/>
            <a:r>
              <a:rPr lang="en-US" dirty="0" smtClean="0"/>
              <a:t>Miners have to verify other miners block and eligibility based on timestamps</a:t>
            </a:r>
          </a:p>
        </p:txBody>
      </p:sp>
    </p:spTree>
    <p:extLst>
      <p:ext uri="{BB962C8B-B14F-4D97-AF65-F5344CB8AC3E}">
        <p14:creationId xmlns:p14="http://schemas.microsoft.com/office/powerpoint/2010/main" val="109388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7384</TotalTime>
  <Words>558</Words>
  <Application>Microsoft Macintosh PowerPoint</Application>
  <PresentationFormat>Widescreen</PresentationFormat>
  <Paragraphs>105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Cambria Math</vt:lpstr>
      <vt:lpstr>Century Gothic</vt:lpstr>
      <vt:lpstr>Mangal</vt:lpstr>
      <vt:lpstr>Wingdings 3</vt:lpstr>
      <vt:lpstr>Arial</vt:lpstr>
      <vt:lpstr>Ion</vt:lpstr>
      <vt:lpstr>TomCoin</vt:lpstr>
      <vt:lpstr>Idea</vt:lpstr>
      <vt:lpstr>Minting Eligibility</vt:lpstr>
      <vt:lpstr>Providing Coin-Age</vt:lpstr>
      <vt:lpstr>Coin-Age comparison with different coin amounts</vt:lpstr>
      <vt:lpstr>Proof of Work</vt:lpstr>
      <vt:lpstr>Verifying a proof</vt:lpstr>
      <vt:lpstr>Test results</vt:lpstr>
      <vt:lpstr>Difficulties experienced</vt:lpstr>
      <vt:lpstr>Thank you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Coin</dc:title>
  <dc:creator>Thomas Pedersen</dc:creator>
  <cp:lastModifiedBy>Thomas Pedersen</cp:lastModifiedBy>
  <cp:revision>42</cp:revision>
  <dcterms:created xsi:type="dcterms:W3CDTF">2019-05-02T17:48:38Z</dcterms:created>
  <dcterms:modified xsi:type="dcterms:W3CDTF">2019-05-07T20:53:25Z</dcterms:modified>
</cp:coreProperties>
</file>