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76" r:id="rId3"/>
    <p:sldId id="277" r:id="rId4"/>
    <p:sldId id="278" r:id="rId5"/>
    <p:sldId id="281" r:id="rId6"/>
    <p:sldId id="282" r:id="rId7"/>
    <p:sldId id="283" r:id="rId8"/>
    <p:sldId id="284" r:id="rId9"/>
    <p:sldId id="285" r:id="rId10"/>
    <p:sldId id="286" r:id="rId11"/>
    <p:sldId id="287" r:id="rId12"/>
    <p:sldId id="27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3704"/>
  </p:normalViewPr>
  <p:slideViewPr>
    <p:cSldViewPr snapToGrid="0" snapToObjects="1">
      <p:cViewPr varScale="1">
        <p:scale>
          <a:sx n="87" d="100"/>
          <a:sy n="87" d="100"/>
        </p:scale>
        <p:origin x="115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43A48E-3D08-FA4B-AD3B-FF1CC44239C9}" type="datetimeFigureOut">
              <a:rPr lang="en-US" smtClean="0"/>
              <a:t>3/19/18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48DF94-8951-3141-BA0C-4B0AA3B949B7}" type="slidenum">
              <a:rPr lang="en-US" smtClean="0"/>
              <a:t>‹#›</a:t>
            </a:fld>
            <a:endParaRPr lang="en-US"/>
          </a:p>
        </p:txBody>
      </p:sp>
    </p:spTree>
    <p:extLst>
      <p:ext uri="{BB962C8B-B14F-4D97-AF65-F5344CB8AC3E}">
        <p14:creationId xmlns:p14="http://schemas.microsoft.com/office/powerpoint/2010/main" val="23628225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415619-D933-9E40-BCA0-8D3E9B26BDB6}" type="datetimeFigureOut">
              <a:rPr lang="en-US" smtClean="0"/>
              <a:t>3/19/18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01FF7B-4DA3-D344-A9E1-93742D94FDFA}" type="slidenum">
              <a:rPr lang="en-US" smtClean="0"/>
              <a:t>‹#›</a:t>
            </a:fld>
            <a:endParaRPr lang="en-US"/>
          </a:p>
        </p:txBody>
      </p:sp>
    </p:spTree>
    <p:extLst>
      <p:ext uri="{BB962C8B-B14F-4D97-AF65-F5344CB8AC3E}">
        <p14:creationId xmlns:p14="http://schemas.microsoft.com/office/powerpoint/2010/main" val="297309627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01FF7B-4DA3-D344-A9E1-93742D94FDFA}" type="slidenum">
              <a:rPr lang="en-US" smtClean="0"/>
              <a:t>1</a:t>
            </a:fld>
            <a:endParaRPr lang="en-US"/>
          </a:p>
        </p:txBody>
      </p:sp>
    </p:spTree>
    <p:extLst>
      <p:ext uri="{BB962C8B-B14F-4D97-AF65-F5344CB8AC3E}">
        <p14:creationId xmlns:p14="http://schemas.microsoft.com/office/powerpoint/2010/main" val="14482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C676727-E999-9941-8593-277C0A130596}" type="datetime1">
              <a:rPr lang="en-GB" smtClean="0"/>
              <a:t>19/03/2018</a:t>
            </a:fld>
            <a:endParaRPr lang="en-US"/>
          </a:p>
        </p:txBody>
      </p:sp>
      <p:sp>
        <p:nvSpPr>
          <p:cNvPr id="5" name="Footer Placeholder 4"/>
          <p:cNvSpPr>
            <a:spLocks noGrp="1"/>
          </p:cNvSpPr>
          <p:nvPr>
            <p:ph type="ftr" sz="quarter" idx="11"/>
          </p:nvPr>
        </p:nvSpPr>
        <p:spPr/>
        <p:txBody>
          <a:bodyPr/>
          <a:lstStyle/>
          <a:p>
            <a:r>
              <a:rPr lang="en-US"/>
              <a:t>draft-acg-mboned-deprecate-interdomain-asm-00</a:t>
            </a:r>
          </a:p>
        </p:txBody>
      </p:sp>
      <p:sp>
        <p:nvSpPr>
          <p:cNvPr id="6" name="Slide Number Placeholder 5"/>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324755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9516869-471C-0746-8498-13887BADFF2B}" type="datetime1">
              <a:rPr lang="en-GB" smtClean="0"/>
              <a:t>19/03/2018</a:t>
            </a:fld>
            <a:endParaRPr lang="en-US"/>
          </a:p>
        </p:txBody>
      </p:sp>
      <p:sp>
        <p:nvSpPr>
          <p:cNvPr id="5" name="Footer Placeholder 4"/>
          <p:cNvSpPr>
            <a:spLocks noGrp="1"/>
          </p:cNvSpPr>
          <p:nvPr>
            <p:ph type="ftr" sz="quarter" idx="11"/>
          </p:nvPr>
        </p:nvSpPr>
        <p:spPr/>
        <p:txBody>
          <a:bodyPr/>
          <a:lstStyle/>
          <a:p>
            <a:r>
              <a:rPr lang="en-US"/>
              <a:t>draft-acg-mboned-deprecate-interdomain-asm-00</a:t>
            </a:r>
          </a:p>
        </p:txBody>
      </p:sp>
      <p:sp>
        <p:nvSpPr>
          <p:cNvPr id="6" name="Slide Number Placeholder 5"/>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128251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7EA65EA-497B-4A42-9BFB-35BB1D1CD766}" type="datetime1">
              <a:rPr lang="en-GB" smtClean="0"/>
              <a:t>19/03/2018</a:t>
            </a:fld>
            <a:endParaRPr lang="en-US"/>
          </a:p>
        </p:txBody>
      </p:sp>
      <p:sp>
        <p:nvSpPr>
          <p:cNvPr id="5" name="Footer Placeholder 4"/>
          <p:cNvSpPr>
            <a:spLocks noGrp="1"/>
          </p:cNvSpPr>
          <p:nvPr>
            <p:ph type="ftr" sz="quarter" idx="11"/>
          </p:nvPr>
        </p:nvSpPr>
        <p:spPr/>
        <p:txBody>
          <a:bodyPr/>
          <a:lstStyle/>
          <a:p>
            <a:r>
              <a:rPr lang="en-US"/>
              <a:t>draft-acg-mboned-deprecate-interdomain-asm-00</a:t>
            </a:r>
          </a:p>
        </p:txBody>
      </p:sp>
      <p:sp>
        <p:nvSpPr>
          <p:cNvPr id="6" name="Slide Number Placeholder 5"/>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393436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8097F05-E3F5-434D-9937-12952A418047}" type="datetime1">
              <a:rPr lang="en-GB" smtClean="0"/>
              <a:t>19/03/2018</a:t>
            </a:fld>
            <a:endParaRPr lang="en-US"/>
          </a:p>
        </p:txBody>
      </p:sp>
      <p:sp>
        <p:nvSpPr>
          <p:cNvPr id="5" name="Footer Placeholder 4"/>
          <p:cNvSpPr>
            <a:spLocks noGrp="1"/>
          </p:cNvSpPr>
          <p:nvPr>
            <p:ph type="ftr" sz="quarter" idx="11"/>
          </p:nvPr>
        </p:nvSpPr>
        <p:spPr/>
        <p:txBody>
          <a:bodyPr/>
          <a:lstStyle/>
          <a:p>
            <a:r>
              <a:rPr lang="en-US"/>
              <a:t>draft-acg-mboned-deprecate-interdomain-asm-00</a:t>
            </a:r>
          </a:p>
        </p:txBody>
      </p:sp>
      <p:sp>
        <p:nvSpPr>
          <p:cNvPr id="6" name="Slide Number Placeholder 5"/>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78844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14BE61-6063-4342-9876-78A8CA9EA6C3}" type="datetime1">
              <a:rPr lang="en-GB" smtClean="0"/>
              <a:t>19/03/2018</a:t>
            </a:fld>
            <a:endParaRPr lang="en-US"/>
          </a:p>
        </p:txBody>
      </p:sp>
      <p:sp>
        <p:nvSpPr>
          <p:cNvPr id="5" name="Footer Placeholder 4"/>
          <p:cNvSpPr>
            <a:spLocks noGrp="1"/>
          </p:cNvSpPr>
          <p:nvPr>
            <p:ph type="ftr" sz="quarter" idx="11"/>
          </p:nvPr>
        </p:nvSpPr>
        <p:spPr/>
        <p:txBody>
          <a:bodyPr/>
          <a:lstStyle/>
          <a:p>
            <a:r>
              <a:rPr lang="en-US"/>
              <a:t>draft-acg-mboned-deprecate-interdomain-asm-00</a:t>
            </a:r>
          </a:p>
        </p:txBody>
      </p:sp>
      <p:sp>
        <p:nvSpPr>
          <p:cNvPr id="6" name="Slide Number Placeholder 5"/>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92619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DF4FD2AD-532E-E141-94B6-42D2AF5A53B7}" type="datetime1">
              <a:rPr lang="en-GB" smtClean="0"/>
              <a:t>19/03/2018</a:t>
            </a:fld>
            <a:endParaRPr lang="en-US"/>
          </a:p>
        </p:txBody>
      </p:sp>
      <p:sp>
        <p:nvSpPr>
          <p:cNvPr id="6" name="Footer Placeholder 5"/>
          <p:cNvSpPr>
            <a:spLocks noGrp="1"/>
          </p:cNvSpPr>
          <p:nvPr>
            <p:ph type="ftr" sz="quarter" idx="11"/>
          </p:nvPr>
        </p:nvSpPr>
        <p:spPr/>
        <p:txBody>
          <a:bodyPr/>
          <a:lstStyle/>
          <a:p>
            <a:r>
              <a:rPr lang="en-US"/>
              <a:t>draft-acg-mboned-deprecate-interdomain-asm-00</a:t>
            </a:r>
          </a:p>
        </p:txBody>
      </p:sp>
      <p:sp>
        <p:nvSpPr>
          <p:cNvPr id="7" name="Slide Number Placeholder 6"/>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280080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6F46E8BD-94A3-EA4F-9A58-563ACB165AE2}" type="datetime1">
              <a:rPr lang="en-GB" smtClean="0"/>
              <a:t>19/03/2018</a:t>
            </a:fld>
            <a:endParaRPr lang="en-US"/>
          </a:p>
        </p:txBody>
      </p:sp>
      <p:sp>
        <p:nvSpPr>
          <p:cNvPr id="8" name="Footer Placeholder 7"/>
          <p:cNvSpPr>
            <a:spLocks noGrp="1"/>
          </p:cNvSpPr>
          <p:nvPr>
            <p:ph type="ftr" sz="quarter" idx="11"/>
          </p:nvPr>
        </p:nvSpPr>
        <p:spPr/>
        <p:txBody>
          <a:bodyPr/>
          <a:lstStyle/>
          <a:p>
            <a:r>
              <a:rPr lang="en-US"/>
              <a:t>draft-acg-mboned-deprecate-interdomain-asm-00</a:t>
            </a:r>
          </a:p>
        </p:txBody>
      </p:sp>
      <p:sp>
        <p:nvSpPr>
          <p:cNvPr id="9" name="Slide Number Placeholder 8"/>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165596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3A675875-B5C4-AD4A-AE77-302919424610}" type="datetime1">
              <a:rPr lang="en-GB" smtClean="0"/>
              <a:t>19/03/2018</a:t>
            </a:fld>
            <a:endParaRPr lang="en-US"/>
          </a:p>
        </p:txBody>
      </p:sp>
      <p:sp>
        <p:nvSpPr>
          <p:cNvPr id="4" name="Footer Placeholder 3"/>
          <p:cNvSpPr>
            <a:spLocks noGrp="1"/>
          </p:cNvSpPr>
          <p:nvPr>
            <p:ph type="ftr" sz="quarter" idx="11"/>
          </p:nvPr>
        </p:nvSpPr>
        <p:spPr/>
        <p:txBody>
          <a:bodyPr/>
          <a:lstStyle/>
          <a:p>
            <a:r>
              <a:rPr lang="en-US"/>
              <a:t>draft-acg-mboned-deprecate-interdomain-asm-00</a:t>
            </a:r>
          </a:p>
        </p:txBody>
      </p:sp>
      <p:sp>
        <p:nvSpPr>
          <p:cNvPr id="5" name="Slide Number Placeholder 4"/>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190128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97DEF-E857-C94D-9F64-6D7BDD88F2BC}" type="datetime1">
              <a:rPr lang="en-GB" smtClean="0"/>
              <a:t>19/03/2018</a:t>
            </a:fld>
            <a:endParaRPr lang="en-US"/>
          </a:p>
        </p:txBody>
      </p:sp>
      <p:sp>
        <p:nvSpPr>
          <p:cNvPr id="3" name="Footer Placeholder 2"/>
          <p:cNvSpPr>
            <a:spLocks noGrp="1"/>
          </p:cNvSpPr>
          <p:nvPr>
            <p:ph type="ftr" sz="quarter" idx="11"/>
          </p:nvPr>
        </p:nvSpPr>
        <p:spPr/>
        <p:txBody>
          <a:bodyPr/>
          <a:lstStyle/>
          <a:p>
            <a:r>
              <a:rPr lang="en-US"/>
              <a:t>draft-acg-mboned-deprecate-interdomain-asm-00</a:t>
            </a:r>
          </a:p>
        </p:txBody>
      </p:sp>
      <p:sp>
        <p:nvSpPr>
          <p:cNvPr id="4" name="Slide Number Placeholder 3"/>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390977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1B4350B-5EAF-8C4D-9C13-EC75FFF9D4EE}" type="datetime1">
              <a:rPr lang="en-GB" smtClean="0"/>
              <a:t>19/03/2018</a:t>
            </a:fld>
            <a:endParaRPr lang="en-US"/>
          </a:p>
        </p:txBody>
      </p:sp>
      <p:sp>
        <p:nvSpPr>
          <p:cNvPr id="6" name="Footer Placeholder 5"/>
          <p:cNvSpPr>
            <a:spLocks noGrp="1"/>
          </p:cNvSpPr>
          <p:nvPr>
            <p:ph type="ftr" sz="quarter" idx="11"/>
          </p:nvPr>
        </p:nvSpPr>
        <p:spPr/>
        <p:txBody>
          <a:bodyPr/>
          <a:lstStyle/>
          <a:p>
            <a:r>
              <a:rPr lang="en-US"/>
              <a:t>draft-acg-mboned-deprecate-interdomain-asm-00</a:t>
            </a:r>
          </a:p>
        </p:txBody>
      </p:sp>
      <p:sp>
        <p:nvSpPr>
          <p:cNvPr id="7" name="Slide Number Placeholder 6"/>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105267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CE68CB6-26D5-E14E-8319-22A45F999666}" type="datetime1">
              <a:rPr lang="en-GB" smtClean="0"/>
              <a:t>19/03/2018</a:t>
            </a:fld>
            <a:endParaRPr lang="en-US"/>
          </a:p>
        </p:txBody>
      </p:sp>
      <p:sp>
        <p:nvSpPr>
          <p:cNvPr id="6" name="Footer Placeholder 5"/>
          <p:cNvSpPr>
            <a:spLocks noGrp="1"/>
          </p:cNvSpPr>
          <p:nvPr>
            <p:ph type="ftr" sz="quarter" idx="11"/>
          </p:nvPr>
        </p:nvSpPr>
        <p:spPr/>
        <p:txBody>
          <a:bodyPr/>
          <a:lstStyle/>
          <a:p>
            <a:r>
              <a:rPr lang="en-US"/>
              <a:t>draft-acg-mboned-deprecate-interdomain-asm-00</a:t>
            </a:r>
          </a:p>
        </p:txBody>
      </p:sp>
      <p:sp>
        <p:nvSpPr>
          <p:cNvPr id="7" name="Slide Number Placeholder 6"/>
          <p:cNvSpPr>
            <a:spLocks noGrp="1"/>
          </p:cNvSpPr>
          <p:nvPr>
            <p:ph type="sldNum" sz="quarter" idx="12"/>
          </p:nvPr>
        </p:nvSpPr>
        <p:spPr/>
        <p:txBody>
          <a:bodyPr/>
          <a:lstStyle/>
          <a:p>
            <a:fld id="{DA5FDD24-D426-8842-B637-44CB5F48C3B9}" type="slidenum">
              <a:rPr lang="en-US" smtClean="0"/>
              <a:t>‹#›</a:t>
            </a:fld>
            <a:endParaRPr lang="en-US"/>
          </a:p>
        </p:txBody>
      </p:sp>
    </p:spTree>
    <p:extLst>
      <p:ext uri="{BB962C8B-B14F-4D97-AF65-F5344CB8AC3E}">
        <p14:creationId xmlns:p14="http://schemas.microsoft.com/office/powerpoint/2010/main" val="80109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DD40A-DFEC-0C43-9AB5-C0F1358BFC6B}" type="datetime1">
              <a:rPr lang="en-GB" smtClean="0"/>
              <a:t>19/03/2018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draft-acg-mboned-deprecate-interdomain-asm-00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FDD24-D426-8842-B637-44CB5F48C3B9}" type="slidenum">
              <a:rPr lang="en-US" smtClean="0"/>
              <a:t>‹#›</a:t>
            </a:fld>
            <a:endParaRPr lang="en-US"/>
          </a:p>
        </p:txBody>
      </p:sp>
    </p:spTree>
    <p:extLst>
      <p:ext uri="{BB962C8B-B14F-4D97-AF65-F5344CB8AC3E}">
        <p14:creationId xmlns:p14="http://schemas.microsoft.com/office/powerpoint/2010/main" val="165364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kael.abrahamsson@t-systems.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lenny@juniper.net" TargetMode="External"/><Relationship Id="rId4" Type="http://schemas.openxmlformats.org/officeDocument/2006/relationships/hyperlink" Target="mailto:tim.chown@jisc.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ists.internet2.edu/sympa/arc/wg-multicast/2017-06/msg0000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955" y="1371051"/>
            <a:ext cx="8637815" cy="1470025"/>
          </a:xfrm>
        </p:spPr>
        <p:txBody>
          <a:bodyPr>
            <a:normAutofit fontScale="90000"/>
          </a:bodyPr>
          <a:lstStyle/>
          <a:p>
            <a:r>
              <a:rPr lang="en-US" dirty="0"/>
              <a:t>Deprecating ASM </a:t>
            </a:r>
            <a:br>
              <a:rPr lang="en-US" dirty="0"/>
            </a:br>
            <a:r>
              <a:rPr lang="en-US" dirty="0"/>
              <a:t>for Interdomain Multicast</a:t>
            </a:r>
            <a:br>
              <a:rPr lang="en-US" dirty="0"/>
            </a:br>
            <a:br>
              <a:rPr lang="en-US" dirty="0"/>
            </a:br>
            <a:r>
              <a:rPr lang="en-US" sz="3600" dirty="0"/>
              <a:t>draft-acg-mboned-deprecate-interdomain-asm-00</a:t>
            </a:r>
          </a:p>
        </p:txBody>
      </p:sp>
      <p:sp>
        <p:nvSpPr>
          <p:cNvPr id="3" name="Subtitle 2"/>
          <p:cNvSpPr>
            <a:spLocks noGrp="1"/>
          </p:cNvSpPr>
          <p:nvPr>
            <p:ph type="subTitle" idx="1"/>
          </p:nvPr>
        </p:nvSpPr>
        <p:spPr>
          <a:xfrm>
            <a:off x="1099679" y="3829050"/>
            <a:ext cx="6892365" cy="2409867"/>
          </a:xfrm>
        </p:spPr>
        <p:txBody>
          <a:bodyPr>
            <a:normAutofit/>
          </a:bodyPr>
          <a:lstStyle/>
          <a:p>
            <a:r>
              <a:rPr lang="en-US" sz="2000" dirty="0"/>
              <a:t>Mikael </a:t>
            </a:r>
            <a:r>
              <a:rPr lang="en-US" sz="2000" dirty="0" err="1"/>
              <a:t>Abrahamsson</a:t>
            </a:r>
            <a:r>
              <a:rPr lang="en-US" sz="2000" dirty="0"/>
              <a:t>, </a:t>
            </a:r>
            <a:r>
              <a:rPr lang="en-US" sz="2000" dirty="0">
                <a:hlinkClick r:id="rId3"/>
              </a:rPr>
              <a:t>mikael.abrahamsson@t-systems.de</a:t>
            </a:r>
            <a:r>
              <a:rPr lang="en-US" sz="2000" dirty="0"/>
              <a:t> </a:t>
            </a:r>
          </a:p>
          <a:p>
            <a:r>
              <a:rPr lang="en-US" sz="2000" dirty="0"/>
              <a:t>Tim Chown, </a:t>
            </a:r>
            <a:r>
              <a:rPr lang="en-US" sz="2000" dirty="0">
                <a:hlinkClick r:id="rId4"/>
              </a:rPr>
              <a:t>tim.chown@jisc.ac.uk</a:t>
            </a:r>
            <a:r>
              <a:rPr lang="en-US" sz="2000" dirty="0"/>
              <a:t> </a:t>
            </a:r>
          </a:p>
          <a:p>
            <a:r>
              <a:rPr lang="en-US" sz="2000" dirty="0"/>
              <a:t>Lenny Giuliano, </a:t>
            </a:r>
            <a:r>
              <a:rPr lang="en-US" sz="2000" dirty="0">
                <a:hlinkClick r:id="rId5"/>
              </a:rPr>
              <a:t>lenny@juniper.net</a:t>
            </a:r>
            <a:r>
              <a:rPr lang="en-US" sz="2000" dirty="0"/>
              <a:t> </a:t>
            </a:r>
          </a:p>
          <a:p>
            <a:r>
              <a:rPr lang="en-US" sz="2000" dirty="0"/>
              <a:t>(and probably </a:t>
            </a:r>
            <a:r>
              <a:rPr lang="en-US" sz="2000" dirty="0" err="1"/>
              <a:t>Toerless</a:t>
            </a:r>
            <a:r>
              <a:rPr lang="en-US" sz="2000" dirty="0"/>
              <a:t> </a:t>
            </a:r>
            <a:r>
              <a:rPr lang="en-US" sz="2000" dirty="0">
                <a:sym typeface="Wingdings" pitchFamily="2" charset="2"/>
              </a:rPr>
              <a:t> </a:t>
            </a:r>
            <a:r>
              <a:rPr lang="en-US" sz="2000" dirty="0"/>
              <a:t>)</a:t>
            </a:r>
          </a:p>
          <a:p>
            <a:endParaRPr lang="en-US" sz="2400" dirty="0"/>
          </a:p>
          <a:p>
            <a:r>
              <a:rPr lang="en-US" sz="2400" dirty="0"/>
              <a:t>IETF 101, London, 20 Mar 2018</a:t>
            </a:r>
          </a:p>
        </p:txBody>
      </p:sp>
      <p:sp>
        <p:nvSpPr>
          <p:cNvPr id="4" name="Footer Placeholder 3"/>
          <p:cNvSpPr>
            <a:spLocks noGrp="1"/>
          </p:cNvSpPr>
          <p:nvPr>
            <p:ph type="ftr" sz="quarter" idx="11"/>
          </p:nvPr>
        </p:nvSpPr>
        <p:spPr/>
        <p:txBody>
          <a:bodyPr/>
          <a:lstStyle/>
          <a:p>
            <a:r>
              <a:rPr lang="en-US"/>
              <a:t>draft-acg-mboned-deprecate-interdomain-asm-00</a:t>
            </a:r>
            <a:endParaRPr lang="en-US" dirty="0"/>
          </a:p>
        </p:txBody>
      </p:sp>
      <p:sp>
        <p:nvSpPr>
          <p:cNvPr id="5" name="Slide Number Placeholder 4"/>
          <p:cNvSpPr>
            <a:spLocks noGrp="1"/>
          </p:cNvSpPr>
          <p:nvPr>
            <p:ph type="sldNum" sz="quarter" idx="12"/>
          </p:nvPr>
        </p:nvSpPr>
        <p:spPr/>
        <p:txBody>
          <a:bodyPr/>
          <a:lstStyle/>
          <a:p>
            <a:fld id="{DA5FDD24-D426-8842-B637-44CB5F48C3B9}" type="slidenum">
              <a:rPr lang="en-US" smtClean="0"/>
              <a:t>1</a:t>
            </a:fld>
            <a:endParaRPr lang="en-US"/>
          </a:p>
        </p:txBody>
      </p:sp>
    </p:spTree>
    <p:extLst>
      <p:ext uri="{BB962C8B-B14F-4D97-AF65-F5344CB8AC3E}">
        <p14:creationId xmlns:p14="http://schemas.microsoft.com/office/powerpoint/2010/main" val="237873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BFEE5-236D-8045-965A-FA8868F35E25}"/>
              </a:ext>
            </a:extLst>
          </p:cNvPr>
          <p:cNvSpPr>
            <a:spLocks noGrp="1"/>
          </p:cNvSpPr>
          <p:nvPr>
            <p:ph type="title"/>
          </p:nvPr>
        </p:nvSpPr>
        <p:spPr/>
        <p:txBody>
          <a:bodyPr/>
          <a:lstStyle/>
          <a:p>
            <a:r>
              <a:rPr lang="en-US" dirty="0"/>
              <a:t>4.7: Filtering ASM ?</a:t>
            </a:r>
          </a:p>
        </p:txBody>
      </p:sp>
      <p:sp>
        <p:nvSpPr>
          <p:cNvPr id="3" name="Content Placeholder 2">
            <a:extLst>
              <a:ext uri="{FF2B5EF4-FFF2-40B4-BE49-F238E27FC236}">
                <a16:creationId xmlns:a16="http://schemas.microsoft.com/office/drawing/2014/main" id="{4E80F0F4-B2AB-B246-8B26-8C7750B7E90D}"/>
              </a:ext>
            </a:extLst>
          </p:cNvPr>
          <p:cNvSpPr>
            <a:spLocks noGrp="1"/>
          </p:cNvSpPr>
          <p:nvPr>
            <p:ph idx="1"/>
          </p:nvPr>
        </p:nvSpPr>
        <p:spPr/>
        <p:txBody>
          <a:bodyPr/>
          <a:lstStyle/>
          <a:p>
            <a:r>
              <a:rPr lang="en-US" dirty="0"/>
              <a:t>While ASM is deprecated interdomain, we recommend NOT filtering such addresses, to allow for development and deployment of the mapping mechanism</a:t>
            </a:r>
          </a:p>
          <a:p>
            <a:endParaRPr lang="en-US" dirty="0"/>
          </a:p>
          <a:p>
            <a:r>
              <a:rPr lang="en-US" dirty="0"/>
              <a:t>May recommend this in the future</a:t>
            </a:r>
          </a:p>
        </p:txBody>
      </p:sp>
      <p:sp>
        <p:nvSpPr>
          <p:cNvPr id="4" name="Footer Placeholder 3">
            <a:extLst>
              <a:ext uri="{FF2B5EF4-FFF2-40B4-BE49-F238E27FC236}">
                <a16:creationId xmlns:a16="http://schemas.microsoft.com/office/drawing/2014/main" id="{ACCFA670-E6BD-1E47-82D3-67BD072BB13A}"/>
              </a:ext>
            </a:extLst>
          </p:cNvPr>
          <p:cNvSpPr>
            <a:spLocks noGrp="1"/>
          </p:cNvSpPr>
          <p:nvPr>
            <p:ph type="ftr" sz="quarter" idx="11"/>
          </p:nvPr>
        </p:nvSpPr>
        <p:spPr/>
        <p:txBody>
          <a:bodyPr/>
          <a:lstStyle/>
          <a:p>
            <a:r>
              <a:rPr lang="en-US"/>
              <a:t>draft-acg-mboned-deprecate-interdomain-asm-00</a:t>
            </a:r>
          </a:p>
        </p:txBody>
      </p:sp>
      <p:sp>
        <p:nvSpPr>
          <p:cNvPr id="5" name="Slide Number Placeholder 4">
            <a:extLst>
              <a:ext uri="{FF2B5EF4-FFF2-40B4-BE49-F238E27FC236}">
                <a16:creationId xmlns:a16="http://schemas.microsoft.com/office/drawing/2014/main" id="{39ACC2EE-44A0-F542-9D81-D1BC05EC2646}"/>
              </a:ext>
            </a:extLst>
          </p:cNvPr>
          <p:cNvSpPr>
            <a:spLocks noGrp="1"/>
          </p:cNvSpPr>
          <p:nvPr>
            <p:ph type="sldNum" sz="quarter" idx="12"/>
          </p:nvPr>
        </p:nvSpPr>
        <p:spPr/>
        <p:txBody>
          <a:bodyPr/>
          <a:lstStyle/>
          <a:p>
            <a:fld id="{DA5FDD24-D426-8842-B637-44CB5F48C3B9}" type="slidenum">
              <a:rPr lang="en-US" smtClean="0"/>
              <a:t>10</a:t>
            </a:fld>
            <a:endParaRPr lang="en-US"/>
          </a:p>
        </p:txBody>
      </p:sp>
    </p:spTree>
    <p:extLst>
      <p:ext uri="{BB962C8B-B14F-4D97-AF65-F5344CB8AC3E}">
        <p14:creationId xmlns:p14="http://schemas.microsoft.com/office/powerpoint/2010/main" val="124883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CF65-1A4E-CD42-B2F5-C953ED18093F}"/>
              </a:ext>
            </a:extLst>
          </p:cNvPr>
          <p:cNvSpPr>
            <a:spLocks noGrp="1"/>
          </p:cNvSpPr>
          <p:nvPr>
            <p:ph type="title"/>
          </p:nvPr>
        </p:nvSpPr>
        <p:spPr/>
        <p:txBody>
          <a:bodyPr>
            <a:normAutofit fontScale="90000"/>
          </a:bodyPr>
          <a:lstStyle/>
          <a:p>
            <a:r>
              <a:rPr lang="en-US" dirty="0"/>
              <a:t>4.8: Not precluding intradomain ASM</a:t>
            </a:r>
          </a:p>
        </p:txBody>
      </p:sp>
      <p:sp>
        <p:nvSpPr>
          <p:cNvPr id="3" name="Content Placeholder 2">
            <a:extLst>
              <a:ext uri="{FF2B5EF4-FFF2-40B4-BE49-F238E27FC236}">
                <a16:creationId xmlns:a16="http://schemas.microsoft.com/office/drawing/2014/main" id="{E382F591-24C0-B042-A421-471DA82D9464}"/>
              </a:ext>
            </a:extLst>
          </p:cNvPr>
          <p:cNvSpPr>
            <a:spLocks noGrp="1"/>
          </p:cNvSpPr>
          <p:nvPr>
            <p:ph idx="1"/>
          </p:nvPr>
        </p:nvSpPr>
        <p:spPr/>
        <p:txBody>
          <a:bodyPr>
            <a:normAutofit fontScale="92500" lnSpcReduction="10000"/>
          </a:bodyPr>
          <a:lstStyle/>
          <a:p>
            <a:r>
              <a:rPr lang="en-US" dirty="0"/>
              <a:t>Intradomain ASM is still common today in enterprises and campuses</a:t>
            </a:r>
          </a:p>
          <a:p>
            <a:endParaRPr lang="en-US" dirty="0"/>
          </a:p>
          <a:p>
            <a:r>
              <a:rPr lang="en-US" dirty="0"/>
              <a:t>“</a:t>
            </a:r>
            <a:r>
              <a:rPr lang="en-GB" i="1" dirty="0"/>
              <a:t>This document does not preclude continued use of ASM in the intradomain scenario. If an organisation, or AS, wishes to use multiple multicast domains within its own network border, that is a choice for that organisation to make, and it may then use MSDP or Embedded-RP internally within its own network</a:t>
            </a:r>
            <a:r>
              <a:rPr lang="en-GB" dirty="0"/>
              <a:t>.”</a:t>
            </a:r>
            <a:endParaRPr lang="en-US" dirty="0"/>
          </a:p>
        </p:txBody>
      </p:sp>
      <p:sp>
        <p:nvSpPr>
          <p:cNvPr id="4" name="Footer Placeholder 3">
            <a:extLst>
              <a:ext uri="{FF2B5EF4-FFF2-40B4-BE49-F238E27FC236}">
                <a16:creationId xmlns:a16="http://schemas.microsoft.com/office/drawing/2014/main" id="{248E67FA-0686-DA43-B8E5-1EDA818191C2}"/>
              </a:ext>
            </a:extLst>
          </p:cNvPr>
          <p:cNvSpPr>
            <a:spLocks noGrp="1"/>
          </p:cNvSpPr>
          <p:nvPr>
            <p:ph type="ftr" sz="quarter" idx="11"/>
          </p:nvPr>
        </p:nvSpPr>
        <p:spPr/>
        <p:txBody>
          <a:bodyPr/>
          <a:lstStyle/>
          <a:p>
            <a:r>
              <a:rPr lang="en-US"/>
              <a:t>draft-acg-mboned-deprecate-interdomain-asm-00</a:t>
            </a:r>
          </a:p>
        </p:txBody>
      </p:sp>
      <p:sp>
        <p:nvSpPr>
          <p:cNvPr id="5" name="Slide Number Placeholder 4">
            <a:extLst>
              <a:ext uri="{FF2B5EF4-FFF2-40B4-BE49-F238E27FC236}">
                <a16:creationId xmlns:a16="http://schemas.microsoft.com/office/drawing/2014/main" id="{A3374A63-C647-E144-BF46-1AB921EBBE9B}"/>
              </a:ext>
            </a:extLst>
          </p:cNvPr>
          <p:cNvSpPr>
            <a:spLocks noGrp="1"/>
          </p:cNvSpPr>
          <p:nvPr>
            <p:ph type="sldNum" sz="quarter" idx="12"/>
          </p:nvPr>
        </p:nvSpPr>
        <p:spPr/>
        <p:txBody>
          <a:bodyPr/>
          <a:lstStyle/>
          <a:p>
            <a:fld id="{DA5FDD24-D426-8842-B637-44CB5F48C3B9}" type="slidenum">
              <a:rPr lang="en-US" smtClean="0"/>
              <a:t>11</a:t>
            </a:fld>
            <a:endParaRPr lang="en-US"/>
          </a:p>
        </p:txBody>
      </p:sp>
    </p:spTree>
    <p:extLst>
      <p:ext uri="{BB962C8B-B14F-4D97-AF65-F5344CB8AC3E}">
        <p14:creationId xmlns:p14="http://schemas.microsoft.com/office/powerpoint/2010/main" val="30851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Thoughts?</a:t>
            </a:r>
          </a:p>
        </p:txBody>
      </p:sp>
      <p:sp>
        <p:nvSpPr>
          <p:cNvPr id="3" name="Content Placeholder 2"/>
          <p:cNvSpPr>
            <a:spLocks noGrp="1"/>
          </p:cNvSpPr>
          <p:nvPr>
            <p:ph idx="1"/>
          </p:nvPr>
        </p:nvSpPr>
        <p:spPr/>
        <p:txBody>
          <a:bodyPr>
            <a:normAutofit fontScale="85000" lnSpcReduction="20000"/>
          </a:bodyPr>
          <a:lstStyle/>
          <a:p>
            <a:r>
              <a:rPr lang="en-US" dirty="0"/>
              <a:t>Are we now heading in the right direction?</a:t>
            </a:r>
          </a:p>
          <a:p>
            <a:endParaRPr lang="en-US" dirty="0"/>
          </a:p>
          <a:p>
            <a:r>
              <a:rPr lang="en-US" dirty="0"/>
              <a:t>What do we do with the text we cut from the previous </a:t>
            </a:r>
            <a:r>
              <a:rPr lang="en-US" i="1" dirty="0"/>
              <a:t>draft-acg-mboned-multicast-models-02</a:t>
            </a:r>
            <a:r>
              <a:rPr lang="en-US" dirty="0"/>
              <a:t> document?</a:t>
            </a:r>
          </a:p>
          <a:p>
            <a:pPr lvl="1"/>
            <a:r>
              <a:rPr lang="en-US" dirty="0"/>
              <a:t>Park it until this document is done?</a:t>
            </a:r>
          </a:p>
          <a:p>
            <a:endParaRPr lang="en-US" dirty="0"/>
          </a:p>
          <a:p>
            <a:r>
              <a:rPr lang="en-US" dirty="0"/>
              <a:t>We made suggestions in the new draft to work on</a:t>
            </a:r>
          </a:p>
          <a:p>
            <a:pPr lvl="1"/>
            <a:r>
              <a:rPr lang="en-US" dirty="0"/>
              <a:t>BCP </a:t>
            </a:r>
            <a:r>
              <a:rPr lang="en-GB" dirty="0"/>
              <a:t>to convert ASM applications into SSM application</a:t>
            </a:r>
          </a:p>
          <a:p>
            <a:pPr lvl="1"/>
            <a:r>
              <a:rPr lang="en-GB" dirty="0"/>
              <a:t>Documenting an ASM/SSM protocol mapping mechanism</a:t>
            </a:r>
            <a:endParaRPr lang="en-US" dirty="0"/>
          </a:p>
          <a:p>
            <a:endParaRPr lang="en-US" dirty="0"/>
          </a:p>
          <a:p>
            <a:r>
              <a:rPr lang="en-US" dirty="0"/>
              <a:t>Comments?</a:t>
            </a:r>
          </a:p>
        </p:txBody>
      </p:sp>
      <p:sp>
        <p:nvSpPr>
          <p:cNvPr id="4" name="Footer Placeholder 3"/>
          <p:cNvSpPr>
            <a:spLocks noGrp="1"/>
          </p:cNvSpPr>
          <p:nvPr>
            <p:ph type="ftr" sz="quarter" idx="11"/>
          </p:nvPr>
        </p:nvSpPr>
        <p:spPr/>
        <p:txBody>
          <a:bodyPr/>
          <a:lstStyle/>
          <a:p>
            <a:r>
              <a:rPr lang="en-US"/>
              <a:t>draft-acg-mboned-deprecate-interdomain-asm-00</a:t>
            </a:r>
          </a:p>
        </p:txBody>
      </p:sp>
      <p:sp>
        <p:nvSpPr>
          <p:cNvPr id="5" name="Slide Number Placeholder 4"/>
          <p:cNvSpPr>
            <a:spLocks noGrp="1"/>
          </p:cNvSpPr>
          <p:nvPr>
            <p:ph type="sldNum" sz="quarter" idx="12"/>
          </p:nvPr>
        </p:nvSpPr>
        <p:spPr/>
        <p:txBody>
          <a:bodyPr/>
          <a:lstStyle/>
          <a:p>
            <a:fld id="{DA5FDD24-D426-8842-B637-44CB5F48C3B9}" type="slidenum">
              <a:rPr lang="en-US" smtClean="0"/>
              <a:t>12</a:t>
            </a:fld>
            <a:endParaRPr lang="en-US"/>
          </a:p>
        </p:txBody>
      </p:sp>
    </p:spTree>
    <p:extLst>
      <p:ext uri="{BB962C8B-B14F-4D97-AF65-F5344CB8AC3E}">
        <p14:creationId xmlns:p14="http://schemas.microsoft.com/office/powerpoint/2010/main" val="142398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history</a:t>
            </a:r>
          </a:p>
        </p:txBody>
      </p:sp>
      <p:sp>
        <p:nvSpPr>
          <p:cNvPr id="3" name="Content Placeholder 2"/>
          <p:cNvSpPr>
            <a:spLocks noGrp="1"/>
          </p:cNvSpPr>
          <p:nvPr>
            <p:ph idx="1"/>
          </p:nvPr>
        </p:nvSpPr>
        <p:spPr/>
        <p:txBody>
          <a:bodyPr>
            <a:normAutofit fontScale="70000" lnSpcReduction="20000"/>
          </a:bodyPr>
          <a:lstStyle/>
          <a:p>
            <a:r>
              <a:rPr lang="en-US" dirty="0"/>
              <a:t>Original purpose:</a:t>
            </a:r>
          </a:p>
          <a:p>
            <a:pPr lvl="1"/>
            <a:r>
              <a:rPr lang="en-US" dirty="0"/>
              <a:t>Document multicast service models (at a high level)</a:t>
            </a:r>
          </a:p>
          <a:p>
            <a:pPr lvl="1"/>
            <a:r>
              <a:rPr lang="en-US" dirty="0"/>
              <a:t>Discuss their use cases; document deployment examples</a:t>
            </a:r>
          </a:p>
          <a:p>
            <a:pPr lvl="1"/>
            <a:r>
              <a:rPr lang="en-US" dirty="0"/>
              <a:t>And, importantly, to </a:t>
            </a:r>
            <a:r>
              <a:rPr lang="en-US" b="1" dirty="0"/>
              <a:t>recommend use of SSM</a:t>
            </a:r>
          </a:p>
          <a:p>
            <a:pPr lvl="1"/>
            <a:endParaRPr lang="en-US" dirty="0"/>
          </a:p>
          <a:p>
            <a:r>
              <a:rPr lang="en-US" dirty="0"/>
              <a:t>Feedback given at IETF 99 and IETF 100:</a:t>
            </a:r>
          </a:p>
          <a:p>
            <a:pPr lvl="1"/>
            <a:r>
              <a:rPr lang="en-US" dirty="0"/>
              <a:t>Strip back on text on the models</a:t>
            </a:r>
          </a:p>
          <a:p>
            <a:pPr lvl="1"/>
            <a:r>
              <a:rPr lang="en-US" dirty="0"/>
              <a:t>Focus on deprecating interdomain ASM and promoting use of SSM</a:t>
            </a:r>
          </a:p>
          <a:p>
            <a:pPr lvl="1"/>
            <a:r>
              <a:rPr lang="en-US" dirty="0"/>
              <a:t>Don’t preclude use of intradomain ASM</a:t>
            </a:r>
          </a:p>
          <a:p>
            <a:endParaRPr lang="en-US" dirty="0"/>
          </a:p>
          <a:p>
            <a:r>
              <a:rPr lang="en-US" dirty="0"/>
              <a:t>Result: </a:t>
            </a:r>
            <a:r>
              <a:rPr lang="en-US" i="1" dirty="0"/>
              <a:t>draft-acg-mboned-deprecate-interdomain-asm-00</a:t>
            </a:r>
            <a:r>
              <a:rPr lang="en-US" dirty="0"/>
              <a:t> posted, which aims to define more specifically what we mean by deprecating interdomain ASM</a:t>
            </a:r>
          </a:p>
        </p:txBody>
      </p:sp>
      <p:sp>
        <p:nvSpPr>
          <p:cNvPr id="4" name="Footer Placeholder 3"/>
          <p:cNvSpPr>
            <a:spLocks noGrp="1"/>
          </p:cNvSpPr>
          <p:nvPr>
            <p:ph type="ftr" sz="quarter" idx="11"/>
          </p:nvPr>
        </p:nvSpPr>
        <p:spPr/>
        <p:txBody>
          <a:bodyPr/>
          <a:lstStyle/>
          <a:p>
            <a:r>
              <a:rPr lang="en-US"/>
              <a:t>draft-acg-mboned-deprecate-interdomain-asm-00</a:t>
            </a:r>
          </a:p>
        </p:txBody>
      </p:sp>
      <p:sp>
        <p:nvSpPr>
          <p:cNvPr id="5" name="Slide Number Placeholder 4"/>
          <p:cNvSpPr>
            <a:spLocks noGrp="1"/>
          </p:cNvSpPr>
          <p:nvPr>
            <p:ph type="sldNum" sz="quarter" idx="12"/>
          </p:nvPr>
        </p:nvSpPr>
        <p:spPr/>
        <p:txBody>
          <a:bodyPr/>
          <a:lstStyle/>
          <a:p>
            <a:fld id="{DA5FDD24-D426-8842-B637-44CB5F48C3B9}" type="slidenum">
              <a:rPr lang="en-US" smtClean="0"/>
              <a:t>2</a:t>
            </a:fld>
            <a:endParaRPr lang="en-US"/>
          </a:p>
        </p:txBody>
      </p:sp>
    </p:spTree>
    <p:extLst>
      <p:ext uri="{BB962C8B-B14F-4D97-AF65-F5344CB8AC3E}">
        <p14:creationId xmlns:p14="http://schemas.microsoft.com/office/powerpoint/2010/main" val="18632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Reminder of one of the drivers for this work…</a:t>
            </a:r>
          </a:p>
        </p:txBody>
      </p:sp>
      <p:sp>
        <p:nvSpPr>
          <p:cNvPr id="3" name="Content Placeholder 2"/>
          <p:cNvSpPr>
            <a:spLocks noGrp="1"/>
          </p:cNvSpPr>
          <p:nvPr>
            <p:ph idx="1"/>
          </p:nvPr>
        </p:nvSpPr>
        <p:spPr/>
        <p:txBody>
          <a:bodyPr>
            <a:normAutofit fontScale="77500" lnSpcReduction="20000"/>
          </a:bodyPr>
          <a:lstStyle/>
          <a:p>
            <a:r>
              <a:rPr lang="en-US" dirty="0"/>
              <a:t>Initial proposal made by David Farmer on Internet2 multicast list</a:t>
            </a:r>
          </a:p>
          <a:p>
            <a:pPr lvl="1"/>
            <a:r>
              <a:rPr lang="en-US" dirty="0"/>
              <a:t>See </a:t>
            </a:r>
            <a:r>
              <a:rPr lang="en-US" dirty="0">
                <a:hlinkClick r:id="rId2"/>
              </a:rPr>
              <a:t>https://lists.internet2.edu/sympa/arc/wg-multicast/2017-06/msg00001.html</a:t>
            </a:r>
            <a:endParaRPr lang="en-US" dirty="0"/>
          </a:p>
          <a:p>
            <a:endParaRPr lang="en-US" dirty="0"/>
          </a:p>
          <a:p>
            <a:r>
              <a:rPr lang="en-US" dirty="0"/>
              <a:t>“I propose that </a:t>
            </a:r>
            <a:r>
              <a:rPr lang="en-US" b="1" dirty="0"/>
              <a:t>general purpose classic IPv4 ASM be deprecated </a:t>
            </a:r>
            <a:r>
              <a:rPr lang="en-US" dirty="0"/>
              <a:t>on the Internet2 R&amp;E Backbone. The primary propose of this change is to simplify multicast support for the new MPLS based R&amp;E Backbone, by mostly eliminating the need for MSDP.   SSM for both IPv4 and IPv6, and Embedded-RP for IPv6, should continue to be supported on the Internet2 R&amp;E Backbone, as they do not require MSDP. ”</a:t>
            </a:r>
          </a:p>
          <a:p>
            <a:endParaRPr lang="en-US" dirty="0"/>
          </a:p>
        </p:txBody>
      </p:sp>
      <p:sp>
        <p:nvSpPr>
          <p:cNvPr id="4" name="Footer Placeholder 3"/>
          <p:cNvSpPr>
            <a:spLocks noGrp="1"/>
          </p:cNvSpPr>
          <p:nvPr>
            <p:ph type="ftr" sz="quarter" idx="11"/>
          </p:nvPr>
        </p:nvSpPr>
        <p:spPr/>
        <p:txBody>
          <a:bodyPr/>
          <a:lstStyle/>
          <a:p>
            <a:r>
              <a:rPr lang="en-US"/>
              <a:t>draft-acg-mboned-deprecate-interdomain-asm-00</a:t>
            </a:r>
          </a:p>
        </p:txBody>
      </p:sp>
      <p:sp>
        <p:nvSpPr>
          <p:cNvPr id="5" name="Slide Number Placeholder 4"/>
          <p:cNvSpPr>
            <a:spLocks noGrp="1"/>
          </p:cNvSpPr>
          <p:nvPr>
            <p:ph type="sldNum" sz="quarter" idx="12"/>
          </p:nvPr>
        </p:nvSpPr>
        <p:spPr/>
        <p:txBody>
          <a:bodyPr/>
          <a:lstStyle/>
          <a:p>
            <a:fld id="{DA5FDD24-D426-8842-B637-44CB5F48C3B9}" type="slidenum">
              <a:rPr lang="en-US" smtClean="0"/>
              <a:t>3</a:t>
            </a:fld>
            <a:endParaRPr lang="en-US"/>
          </a:p>
        </p:txBody>
      </p:sp>
    </p:spTree>
    <p:extLst>
      <p:ext uri="{BB962C8B-B14F-4D97-AF65-F5344CB8AC3E}">
        <p14:creationId xmlns:p14="http://schemas.microsoft.com/office/powerpoint/2010/main" val="166000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structure</a:t>
            </a:r>
          </a:p>
        </p:txBody>
      </p:sp>
      <p:sp>
        <p:nvSpPr>
          <p:cNvPr id="3" name="Content Placeholder 2"/>
          <p:cNvSpPr>
            <a:spLocks noGrp="1"/>
          </p:cNvSpPr>
          <p:nvPr>
            <p:ph idx="1"/>
          </p:nvPr>
        </p:nvSpPr>
        <p:spPr/>
        <p:txBody>
          <a:bodyPr>
            <a:normAutofit fontScale="92500" lnSpcReduction="10000"/>
          </a:bodyPr>
          <a:lstStyle/>
          <a:p>
            <a:r>
              <a:rPr lang="en-US" dirty="0"/>
              <a:t>Intro</a:t>
            </a:r>
          </a:p>
          <a:p>
            <a:r>
              <a:rPr lang="en-US" dirty="0"/>
              <a:t>Brief ASM / SSM description</a:t>
            </a:r>
          </a:p>
          <a:p>
            <a:r>
              <a:rPr lang="en-US" dirty="0"/>
              <a:t>Discussion of ASM and SSM deployment</a:t>
            </a:r>
          </a:p>
          <a:p>
            <a:r>
              <a:rPr lang="en-US" dirty="0"/>
              <a:t>Advantages of SSM for interdomain multicast</a:t>
            </a:r>
          </a:p>
          <a:p>
            <a:r>
              <a:rPr lang="en-US" dirty="0"/>
              <a:t>Recommendations</a:t>
            </a:r>
          </a:p>
          <a:p>
            <a:pPr lvl="1"/>
            <a:r>
              <a:rPr lang="en-US" dirty="0"/>
              <a:t>Primarily deprecating ASM for interdomain</a:t>
            </a:r>
          </a:p>
          <a:p>
            <a:pPr lvl="1"/>
            <a:r>
              <a:rPr lang="en-US" dirty="0"/>
              <a:t>… plus related topics</a:t>
            </a:r>
          </a:p>
          <a:p>
            <a:r>
              <a:rPr lang="en-US" dirty="0"/>
              <a:t>Note on congestion control</a:t>
            </a:r>
          </a:p>
          <a:p>
            <a:r>
              <a:rPr lang="en-US" dirty="0"/>
              <a:t>Security considerations</a:t>
            </a:r>
          </a:p>
        </p:txBody>
      </p:sp>
      <p:sp>
        <p:nvSpPr>
          <p:cNvPr id="4" name="Footer Placeholder 3"/>
          <p:cNvSpPr>
            <a:spLocks noGrp="1"/>
          </p:cNvSpPr>
          <p:nvPr>
            <p:ph type="ftr" sz="quarter" idx="11"/>
          </p:nvPr>
        </p:nvSpPr>
        <p:spPr/>
        <p:txBody>
          <a:bodyPr/>
          <a:lstStyle/>
          <a:p>
            <a:r>
              <a:rPr lang="en-US"/>
              <a:t>draft-acg-mboned-deprecate-interdomain-asm-00</a:t>
            </a:r>
          </a:p>
        </p:txBody>
      </p:sp>
      <p:sp>
        <p:nvSpPr>
          <p:cNvPr id="5" name="Slide Number Placeholder 4"/>
          <p:cNvSpPr>
            <a:spLocks noGrp="1"/>
          </p:cNvSpPr>
          <p:nvPr>
            <p:ph type="sldNum" sz="quarter" idx="12"/>
          </p:nvPr>
        </p:nvSpPr>
        <p:spPr/>
        <p:txBody>
          <a:bodyPr/>
          <a:lstStyle/>
          <a:p>
            <a:fld id="{DA5FDD24-D426-8842-B637-44CB5F48C3B9}" type="slidenum">
              <a:rPr lang="en-US" smtClean="0"/>
              <a:t>4</a:t>
            </a:fld>
            <a:endParaRPr lang="en-US"/>
          </a:p>
        </p:txBody>
      </p:sp>
    </p:spTree>
    <p:extLst>
      <p:ext uri="{BB962C8B-B14F-4D97-AF65-F5344CB8AC3E}">
        <p14:creationId xmlns:p14="http://schemas.microsoft.com/office/powerpoint/2010/main" val="26241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C44A-9031-E949-AEEF-178EA824580C}"/>
              </a:ext>
            </a:extLst>
          </p:cNvPr>
          <p:cNvSpPr>
            <a:spLocks noGrp="1"/>
          </p:cNvSpPr>
          <p:nvPr>
            <p:ph type="title"/>
          </p:nvPr>
        </p:nvSpPr>
        <p:spPr/>
        <p:txBody>
          <a:bodyPr/>
          <a:lstStyle/>
          <a:p>
            <a:r>
              <a:rPr lang="en-US" dirty="0"/>
              <a:t>High-level statement</a:t>
            </a:r>
          </a:p>
        </p:txBody>
      </p:sp>
      <p:sp>
        <p:nvSpPr>
          <p:cNvPr id="3" name="Content Placeholder 2">
            <a:extLst>
              <a:ext uri="{FF2B5EF4-FFF2-40B4-BE49-F238E27FC236}">
                <a16:creationId xmlns:a16="http://schemas.microsoft.com/office/drawing/2014/main" id="{5BB3289F-0F1D-7E44-951E-F4F291C3C74C}"/>
              </a:ext>
            </a:extLst>
          </p:cNvPr>
          <p:cNvSpPr>
            <a:spLocks noGrp="1"/>
          </p:cNvSpPr>
          <p:nvPr>
            <p:ph idx="1"/>
          </p:nvPr>
        </p:nvSpPr>
        <p:spPr/>
        <p:txBody>
          <a:bodyPr>
            <a:normAutofit fontScale="85000" lnSpcReduction="10000"/>
          </a:bodyPr>
          <a:lstStyle/>
          <a:p>
            <a:pPr marL="0" indent="0">
              <a:buNone/>
            </a:pPr>
            <a:r>
              <a:rPr lang="en-US" dirty="0"/>
              <a:t>“</a:t>
            </a:r>
            <a:r>
              <a:rPr lang="en-GB" i="1" dirty="0"/>
              <a:t>This document recommends the deprecation of the use of Any-Source Multicast (ASM) for </a:t>
            </a:r>
            <a:r>
              <a:rPr lang="en-GB" i="1" dirty="0" err="1"/>
              <a:t>interdomain</a:t>
            </a:r>
            <a:r>
              <a:rPr lang="en-GB" i="1" dirty="0"/>
              <a:t> multicast. </a:t>
            </a:r>
          </a:p>
          <a:p>
            <a:pPr marL="0" indent="0">
              <a:buNone/>
            </a:pPr>
            <a:r>
              <a:rPr lang="en-GB" i="1" dirty="0"/>
              <a:t>It recommends the use of Source-Specific Multicast (SSM) for </a:t>
            </a:r>
            <a:r>
              <a:rPr lang="en-GB" i="1" dirty="0" err="1"/>
              <a:t>interdomain</a:t>
            </a:r>
            <a:r>
              <a:rPr lang="en-GB" i="1" dirty="0"/>
              <a:t> multicast applications, and that hosts and routers that are expected to handle such applications fully support SSM. </a:t>
            </a:r>
          </a:p>
          <a:p>
            <a:pPr marL="0" indent="0">
              <a:buNone/>
            </a:pPr>
            <a:r>
              <a:rPr lang="en-GB" i="1" dirty="0"/>
              <a:t>The recommendations in this document do not preclude the continued use of ASM within a single organisation or domain, </a:t>
            </a:r>
            <a:r>
              <a:rPr lang="en-GB" i="1" dirty="0">
                <a:solidFill>
                  <a:srgbClr val="0070C0"/>
                </a:solidFill>
              </a:rPr>
              <a:t>and are especially easy to adopt when already using the preferred ASM protocol options there (PIM-SM).”</a:t>
            </a:r>
            <a:endParaRPr lang="en-US" i="1" dirty="0">
              <a:solidFill>
                <a:srgbClr val="0070C0"/>
              </a:solidFill>
            </a:endParaRPr>
          </a:p>
        </p:txBody>
      </p:sp>
      <p:sp>
        <p:nvSpPr>
          <p:cNvPr id="4" name="Footer Placeholder 3">
            <a:extLst>
              <a:ext uri="{FF2B5EF4-FFF2-40B4-BE49-F238E27FC236}">
                <a16:creationId xmlns:a16="http://schemas.microsoft.com/office/drawing/2014/main" id="{39F0F7A9-6A08-2249-AD76-5FE831F344C8}"/>
              </a:ext>
            </a:extLst>
          </p:cNvPr>
          <p:cNvSpPr>
            <a:spLocks noGrp="1"/>
          </p:cNvSpPr>
          <p:nvPr>
            <p:ph type="ftr" sz="quarter" idx="11"/>
          </p:nvPr>
        </p:nvSpPr>
        <p:spPr/>
        <p:txBody>
          <a:bodyPr/>
          <a:lstStyle/>
          <a:p>
            <a:r>
              <a:rPr lang="en-US"/>
              <a:t>draft-acg-mboned-deprecate-interdomain-asm-00</a:t>
            </a:r>
          </a:p>
        </p:txBody>
      </p:sp>
      <p:sp>
        <p:nvSpPr>
          <p:cNvPr id="5" name="Slide Number Placeholder 4">
            <a:extLst>
              <a:ext uri="{FF2B5EF4-FFF2-40B4-BE49-F238E27FC236}">
                <a16:creationId xmlns:a16="http://schemas.microsoft.com/office/drawing/2014/main" id="{56B30812-3FAC-ED4D-9884-EE1FB61BBC31}"/>
              </a:ext>
            </a:extLst>
          </p:cNvPr>
          <p:cNvSpPr>
            <a:spLocks noGrp="1"/>
          </p:cNvSpPr>
          <p:nvPr>
            <p:ph type="sldNum" sz="quarter" idx="12"/>
          </p:nvPr>
        </p:nvSpPr>
        <p:spPr/>
        <p:txBody>
          <a:bodyPr/>
          <a:lstStyle/>
          <a:p>
            <a:fld id="{DA5FDD24-D426-8842-B637-44CB5F48C3B9}" type="slidenum">
              <a:rPr lang="en-US" smtClean="0"/>
              <a:t>5</a:t>
            </a:fld>
            <a:endParaRPr lang="en-US"/>
          </a:p>
        </p:txBody>
      </p:sp>
    </p:spTree>
    <p:extLst>
      <p:ext uri="{BB962C8B-B14F-4D97-AF65-F5344CB8AC3E}">
        <p14:creationId xmlns:p14="http://schemas.microsoft.com/office/powerpoint/2010/main" val="356819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9BC0-6D75-0B4F-B54B-33EF78480345}"/>
              </a:ext>
            </a:extLst>
          </p:cNvPr>
          <p:cNvSpPr>
            <a:spLocks noGrp="1"/>
          </p:cNvSpPr>
          <p:nvPr>
            <p:ph type="title"/>
          </p:nvPr>
        </p:nvSpPr>
        <p:spPr/>
        <p:txBody>
          <a:bodyPr>
            <a:normAutofit fontScale="90000"/>
          </a:bodyPr>
          <a:lstStyle/>
          <a:p>
            <a:r>
              <a:rPr lang="en-US" dirty="0"/>
              <a:t>4.1: Deprecating ASM for interdomain</a:t>
            </a:r>
          </a:p>
        </p:txBody>
      </p:sp>
      <p:sp>
        <p:nvSpPr>
          <p:cNvPr id="3" name="Content Placeholder 2">
            <a:extLst>
              <a:ext uri="{FF2B5EF4-FFF2-40B4-BE49-F238E27FC236}">
                <a16:creationId xmlns:a16="http://schemas.microsoft.com/office/drawing/2014/main" id="{4AE28E35-5037-5344-A1DE-1F23A2E2C3C2}"/>
              </a:ext>
            </a:extLst>
          </p:cNvPr>
          <p:cNvSpPr>
            <a:spLocks noGrp="1"/>
          </p:cNvSpPr>
          <p:nvPr>
            <p:ph idx="1"/>
          </p:nvPr>
        </p:nvSpPr>
        <p:spPr/>
        <p:txBody>
          <a:bodyPr>
            <a:normAutofit fontScale="77500" lnSpcReduction="20000"/>
          </a:bodyPr>
          <a:lstStyle/>
          <a:p>
            <a:r>
              <a:rPr lang="en-US" dirty="0"/>
              <a:t>Deprecate ASM for interdomain multicast</a:t>
            </a:r>
          </a:p>
          <a:p>
            <a:r>
              <a:rPr lang="en-US" dirty="0"/>
              <a:t>Implicitly all hosts and routers supporting such applications fully support SSM</a:t>
            </a:r>
          </a:p>
          <a:p>
            <a:pPr lvl="1"/>
            <a:r>
              <a:rPr lang="en-US" dirty="0"/>
              <a:t>BCP for interdomain SSM is in RFC 8313</a:t>
            </a:r>
          </a:p>
          <a:p>
            <a:r>
              <a:rPr lang="en-US" dirty="0"/>
              <a:t>Applies to MSDP (IPv4) and Embedded-RP (IPv6)</a:t>
            </a:r>
          </a:p>
          <a:p>
            <a:r>
              <a:rPr lang="en-US" dirty="0"/>
              <a:t>Recommends against use of PIM-SM with an RP where multicast tunnels are used between domains</a:t>
            </a:r>
          </a:p>
          <a:p>
            <a:r>
              <a:rPr lang="en-US" dirty="0"/>
              <a:t>Interdomain means “</a:t>
            </a:r>
            <a:r>
              <a:rPr lang="en-US" i="1" dirty="0"/>
              <a:t>run on routers operated by two or more separate operational entities</a:t>
            </a:r>
            <a:r>
              <a:rPr lang="en-US" dirty="0"/>
              <a:t>”</a:t>
            </a:r>
          </a:p>
          <a:p>
            <a:r>
              <a:rPr lang="en-US" dirty="0"/>
              <a:t>More inclusive interpretation includes devices under different operator control, e.g., set-top boxes</a:t>
            </a:r>
          </a:p>
          <a:p>
            <a:r>
              <a:rPr lang="en-US" b="1" dirty="0"/>
              <a:t>Not</a:t>
            </a:r>
            <a:r>
              <a:rPr lang="en-US" dirty="0"/>
              <a:t> making MSDP Historic (allows for intradomain use)</a:t>
            </a:r>
          </a:p>
        </p:txBody>
      </p:sp>
      <p:sp>
        <p:nvSpPr>
          <p:cNvPr id="4" name="Footer Placeholder 3">
            <a:extLst>
              <a:ext uri="{FF2B5EF4-FFF2-40B4-BE49-F238E27FC236}">
                <a16:creationId xmlns:a16="http://schemas.microsoft.com/office/drawing/2014/main" id="{DAF6BCA2-9C0E-9046-A8CD-529834B2EF31}"/>
              </a:ext>
            </a:extLst>
          </p:cNvPr>
          <p:cNvSpPr>
            <a:spLocks noGrp="1"/>
          </p:cNvSpPr>
          <p:nvPr>
            <p:ph type="ftr" sz="quarter" idx="11"/>
          </p:nvPr>
        </p:nvSpPr>
        <p:spPr/>
        <p:txBody>
          <a:bodyPr/>
          <a:lstStyle/>
          <a:p>
            <a:r>
              <a:rPr lang="en-US"/>
              <a:t>draft-acg-mboned-deprecate-interdomain-asm-00</a:t>
            </a:r>
          </a:p>
        </p:txBody>
      </p:sp>
      <p:sp>
        <p:nvSpPr>
          <p:cNvPr id="5" name="Slide Number Placeholder 4">
            <a:extLst>
              <a:ext uri="{FF2B5EF4-FFF2-40B4-BE49-F238E27FC236}">
                <a16:creationId xmlns:a16="http://schemas.microsoft.com/office/drawing/2014/main" id="{257C139F-C13E-E941-8234-07833DA8D70F}"/>
              </a:ext>
            </a:extLst>
          </p:cNvPr>
          <p:cNvSpPr>
            <a:spLocks noGrp="1"/>
          </p:cNvSpPr>
          <p:nvPr>
            <p:ph type="sldNum" sz="quarter" idx="12"/>
          </p:nvPr>
        </p:nvSpPr>
        <p:spPr/>
        <p:txBody>
          <a:bodyPr/>
          <a:lstStyle/>
          <a:p>
            <a:fld id="{DA5FDD24-D426-8842-B637-44CB5F48C3B9}" type="slidenum">
              <a:rPr lang="en-US" smtClean="0"/>
              <a:t>6</a:t>
            </a:fld>
            <a:endParaRPr lang="en-US"/>
          </a:p>
        </p:txBody>
      </p:sp>
    </p:spTree>
    <p:extLst>
      <p:ext uri="{BB962C8B-B14F-4D97-AF65-F5344CB8AC3E}">
        <p14:creationId xmlns:p14="http://schemas.microsoft.com/office/powerpoint/2010/main" val="89139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6FF0-302C-BE43-98FA-B67777E4B88A}"/>
              </a:ext>
            </a:extLst>
          </p:cNvPr>
          <p:cNvSpPr>
            <a:spLocks noGrp="1"/>
          </p:cNvSpPr>
          <p:nvPr>
            <p:ph type="title"/>
          </p:nvPr>
        </p:nvSpPr>
        <p:spPr/>
        <p:txBody>
          <a:bodyPr>
            <a:normAutofit/>
          </a:bodyPr>
          <a:lstStyle/>
          <a:p>
            <a:r>
              <a:rPr lang="en-US" sz="3600" dirty="0"/>
              <a:t>4.2: Network support for IGMPv3/MLDv2</a:t>
            </a:r>
          </a:p>
        </p:txBody>
      </p:sp>
      <p:sp>
        <p:nvSpPr>
          <p:cNvPr id="3" name="Content Placeholder 2">
            <a:extLst>
              <a:ext uri="{FF2B5EF4-FFF2-40B4-BE49-F238E27FC236}">
                <a16:creationId xmlns:a16="http://schemas.microsoft.com/office/drawing/2014/main" id="{ACA57E54-BF05-6C4A-A50C-827FE973B370}"/>
              </a:ext>
            </a:extLst>
          </p:cNvPr>
          <p:cNvSpPr>
            <a:spLocks noGrp="1"/>
          </p:cNvSpPr>
          <p:nvPr>
            <p:ph idx="1"/>
          </p:nvPr>
        </p:nvSpPr>
        <p:spPr/>
        <p:txBody>
          <a:bodyPr/>
          <a:lstStyle/>
          <a:p>
            <a:r>
              <a:rPr lang="en-US" dirty="0"/>
              <a:t>Recommends all hosts supporting multicast and any security appliances handling it support IGMPv3 and MLDv2</a:t>
            </a:r>
          </a:p>
          <a:p>
            <a:r>
              <a:rPr lang="en-US" dirty="0"/>
              <a:t>(See also RFC 4604)</a:t>
            </a:r>
          </a:p>
          <a:p>
            <a:r>
              <a:rPr lang="en-US" dirty="0"/>
              <a:t>RFC6434-bis makes MLDv2 a MUST in hosts</a:t>
            </a:r>
          </a:p>
          <a:p>
            <a:r>
              <a:rPr lang="en-US" dirty="0"/>
              <a:t>Snooping MUST support IGMPv3 and MLDv2</a:t>
            </a:r>
          </a:p>
          <a:p>
            <a:r>
              <a:rPr lang="en-US" dirty="0"/>
              <a:t>(See also RFC 4541)</a:t>
            </a:r>
          </a:p>
        </p:txBody>
      </p:sp>
      <p:sp>
        <p:nvSpPr>
          <p:cNvPr id="4" name="Footer Placeholder 3">
            <a:extLst>
              <a:ext uri="{FF2B5EF4-FFF2-40B4-BE49-F238E27FC236}">
                <a16:creationId xmlns:a16="http://schemas.microsoft.com/office/drawing/2014/main" id="{15688E06-B9D4-9A4A-9BA5-22126E43AB6C}"/>
              </a:ext>
            </a:extLst>
          </p:cNvPr>
          <p:cNvSpPr>
            <a:spLocks noGrp="1"/>
          </p:cNvSpPr>
          <p:nvPr>
            <p:ph type="ftr" sz="quarter" idx="11"/>
          </p:nvPr>
        </p:nvSpPr>
        <p:spPr/>
        <p:txBody>
          <a:bodyPr/>
          <a:lstStyle/>
          <a:p>
            <a:r>
              <a:rPr lang="en-US"/>
              <a:t>draft-acg-mboned-deprecate-interdomain-asm-00</a:t>
            </a:r>
          </a:p>
        </p:txBody>
      </p:sp>
      <p:sp>
        <p:nvSpPr>
          <p:cNvPr id="5" name="Slide Number Placeholder 4">
            <a:extLst>
              <a:ext uri="{FF2B5EF4-FFF2-40B4-BE49-F238E27FC236}">
                <a16:creationId xmlns:a16="http://schemas.microsoft.com/office/drawing/2014/main" id="{88425689-8D2C-4145-B18D-E00C689263D4}"/>
              </a:ext>
            </a:extLst>
          </p:cNvPr>
          <p:cNvSpPr>
            <a:spLocks noGrp="1"/>
          </p:cNvSpPr>
          <p:nvPr>
            <p:ph type="sldNum" sz="quarter" idx="12"/>
          </p:nvPr>
        </p:nvSpPr>
        <p:spPr/>
        <p:txBody>
          <a:bodyPr/>
          <a:lstStyle/>
          <a:p>
            <a:fld id="{DA5FDD24-D426-8842-B637-44CB5F48C3B9}" type="slidenum">
              <a:rPr lang="en-US" smtClean="0"/>
              <a:t>7</a:t>
            </a:fld>
            <a:endParaRPr lang="en-US"/>
          </a:p>
        </p:txBody>
      </p:sp>
    </p:spTree>
    <p:extLst>
      <p:ext uri="{BB962C8B-B14F-4D97-AF65-F5344CB8AC3E}">
        <p14:creationId xmlns:p14="http://schemas.microsoft.com/office/powerpoint/2010/main" val="206403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0DC7-FA31-A340-95B3-ABEA7BC2667E}"/>
              </a:ext>
            </a:extLst>
          </p:cNvPr>
          <p:cNvSpPr>
            <a:spLocks noGrp="1"/>
          </p:cNvSpPr>
          <p:nvPr>
            <p:ph type="title"/>
          </p:nvPr>
        </p:nvSpPr>
        <p:spPr/>
        <p:txBody>
          <a:bodyPr>
            <a:normAutofit fontScale="90000"/>
          </a:bodyPr>
          <a:lstStyle/>
          <a:p>
            <a:r>
              <a:rPr lang="en-US" sz="3600" dirty="0"/>
              <a:t>4.3/4.4: Building application support for SSM</a:t>
            </a:r>
          </a:p>
        </p:txBody>
      </p:sp>
      <p:sp>
        <p:nvSpPr>
          <p:cNvPr id="3" name="Content Placeholder 2">
            <a:extLst>
              <a:ext uri="{FF2B5EF4-FFF2-40B4-BE49-F238E27FC236}">
                <a16:creationId xmlns:a16="http://schemas.microsoft.com/office/drawing/2014/main" id="{4445A8B4-802C-1C49-A2AA-7599E8FD7B35}"/>
              </a:ext>
            </a:extLst>
          </p:cNvPr>
          <p:cNvSpPr>
            <a:spLocks noGrp="1"/>
          </p:cNvSpPr>
          <p:nvPr>
            <p:ph idx="1"/>
          </p:nvPr>
        </p:nvSpPr>
        <p:spPr/>
        <p:txBody>
          <a:bodyPr>
            <a:normAutofit fontScale="77500" lnSpcReduction="20000"/>
          </a:bodyPr>
          <a:lstStyle/>
          <a:p>
            <a:r>
              <a:rPr lang="en-US" dirty="0"/>
              <a:t>Applications should use SSM, and operate correctly in an SSM environment, triggering IGMPv3/MLDv2 messages to signal use of SSM</a:t>
            </a:r>
          </a:p>
          <a:p>
            <a:r>
              <a:rPr lang="en-US" dirty="0"/>
              <a:t>Added note on programming language support</a:t>
            </a:r>
          </a:p>
          <a:p>
            <a:pPr lvl="1"/>
            <a:r>
              <a:rPr lang="en-US" dirty="0"/>
              <a:t>Noted current websockets limitation</a:t>
            </a:r>
          </a:p>
          <a:p>
            <a:r>
              <a:rPr lang="en-US" dirty="0"/>
              <a:t>If feasible, we recommend making applications use SSM, even if initially for use in an intradomain environment supporting ASM</a:t>
            </a:r>
          </a:p>
          <a:p>
            <a:pPr lvl="1"/>
            <a:r>
              <a:rPr lang="en-US" dirty="0"/>
              <a:t>Noting the operational simplifications also apply intradomain</a:t>
            </a:r>
          </a:p>
          <a:p>
            <a:pPr lvl="1"/>
            <a:r>
              <a:rPr lang="en-US" dirty="0"/>
              <a:t>And that PIM-SSM is a subset of PIM-SM</a:t>
            </a:r>
          </a:p>
          <a:p>
            <a:pPr lvl="1"/>
            <a:endParaRPr lang="en-US" dirty="0"/>
          </a:p>
          <a:p>
            <a:r>
              <a:rPr lang="en-US" b="1" dirty="0"/>
              <a:t>Implicitly pushing source discovery above network layer</a:t>
            </a:r>
          </a:p>
        </p:txBody>
      </p:sp>
      <p:sp>
        <p:nvSpPr>
          <p:cNvPr id="4" name="Footer Placeholder 3">
            <a:extLst>
              <a:ext uri="{FF2B5EF4-FFF2-40B4-BE49-F238E27FC236}">
                <a16:creationId xmlns:a16="http://schemas.microsoft.com/office/drawing/2014/main" id="{64001C57-EE4C-D84C-8ABA-B8964173DDCC}"/>
              </a:ext>
            </a:extLst>
          </p:cNvPr>
          <p:cNvSpPr>
            <a:spLocks noGrp="1"/>
          </p:cNvSpPr>
          <p:nvPr>
            <p:ph type="ftr" sz="quarter" idx="11"/>
          </p:nvPr>
        </p:nvSpPr>
        <p:spPr/>
        <p:txBody>
          <a:bodyPr/>
          <a:lstStyle/>
          <a:p>
            <a:r>
              <a:rPr lang="en-US"/>
              <a:t>draft-acg-mboned-deprecate-interdomain-asm-00</a:t>
            </a:r>
          </a:p>
        </p:txBody>
      </p:sp>
      <p:sp>
        <p:nvSpPr>
          <p:cNvPr id="5" name="Slide Number Placeholder 4">
            <a:extLst>
              <a:ext uri="{FF2B5EF4-FFF2-40B4-BE49-F238E27FC236}">
                <a16:creationId xmlns:a16="http://schemas.microsoft.com/office/drawing/2014/main" id="{AA46A95F-5DBE-D74B-ACEB-B9316F4A3D97}"/>
              </a:ext>
            </a:extLst>
          </p:cNvPr>
          <p:cNvSpPr>
            <a:spLocks noGrp="1"/>
          </p:cNvSpPr>
          <p:nvPr>
            <p:ph type="sldNum" sz="quarter" idx="12"/>
          </p:nvPr>
        </p:nvSpPr>
        <p:spPr/>
        <p:txBody>
          <a:bodyPr/>
          <a:lstStyle/>
          <a:p>
            <a:fld id="{DA5FDD24-D426-8842-B637-44CB5F48C3B9}" type="slidenum">
              <a:rPr lang="en-US" smtClean="0"/>
              <a:t>8</a:t>
            </a:fld>
            <a:endParaRPr lang="en-US"/>
          </a:p>
        </p:txBody>
      </p:sp>
    </p:spTree>
    <p:extLst>
      <p:ext uri="{BB962C8B-B14F-4D97-AF65-F5344CB8AC3E}">
        <p14:creationId xmlns:p14="http://schemas.microsoft.com/office/powerpoint/2010/main" val="372354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911A-687D-BA45-885C-913FC47A36DB}"/>
              </a:ext>
            </a:extLst>
          </p:cNvPr>
          <p:cNvSpPr>
            <a:spLocks noGrp="1"/>
          </p:cNvSpPr>
          <p:nvPr>
            <p:ph type="title"/>
          </p:nvPr>
        </p:nvSpPr>
        <p:spPr/>
        <p:txBody>
          <a:bodyPr/>
          <a:lstStyle/>
          <a:p>
            <a:r>
              <a:rPr lang="en-US" dirty="0"/>
              <a:t>4.5/4.6: Further work for IETF?</a:t>
            </a:r>
          </a:p>
        </p:txBody>
      </p:sp>
      <p:sp>
        <p:nvSpPr>
          <p:cNvPr id="3" name="Content Placeholder 2">
            <a:extLst>
              <a:ext uri="{FF2B5EF4-FFF2-40B4-BE49-F238E27FC236}">
                <a16:creationId xmlns:a16="http://schemas.microsoft.com/office/drawing/2014/main" id="{8248D4EB-BD9F-544D-B5F7-0B1FFCB17868}"/>
              </a:ext>
            </a:extLst>
          </p:cNvPr>
          <p:cNvSpPr>
            <a:spLocks noGrp="1"/>
          </p:cNvSpPr>
          <p:nvPr>
            <p:ph idx="1"/>
          </p:nvPr>
        </p:nvSpPr>
        <p:spPr/>
        <p:txBody>
          <a:bodyPr>
            <a:normAutofit fontScale="85000" lnSpcReduction="20000"/>
          </a:bodyPr>
          <a:lstStyle/>
          <a:p>
            <a:r>
              <a:rPr lang="en-GB" dirty="0"/>
              <a:t>Documenting common practices for SSM support in applications</a:t>
            </a:r>
          </a:p>
          <a:p>
            <a:pPr lvl="1"/>
            <a:r>
              <a:rPr lang="en-GB" dirty="0"/>
              <a:t>Converting ASM applications into SSM ones</a:t>
            </a:r>
          </a:p>
          <a:p>
            <a:pPr lvl="1"/>
            <a:r>
              <a:rPr lang="en-GB" dirty="0"/>
              <a:t>Best practice for SSM support in greenfield designs</a:t>
            </a:r>
          </a:p>
          <a:p>
            <a:endParaRPr lang="en-GB" dirty="0"/>
          </a:p>
          <a:p>
            <a:r>
              <a:rPr lang="en-GB" dirty="0"/>
              <a:t>Documenting an ASM/SSM protocol mapping mechanism</a:t>
            </a:r>
          </a:p>
          <a:p>
            <a:pPr lvl="1"/>
            <a:r>
              <a:rPr lang="en-GB" dirty="0"/>
              <a:t>a mechanism to translate a (*,G) join or leave to a (S,G) join or leave, for a specific source, S</a:t>
            </a:r>
          </a:p>
          <a:p>
            <a:pPr lvl="1"/>
            <a:r>
              <a:rPr lang="en-GB" dirty="0"/>
              <a:t>Some vendor–specific mechanisms exist today; a standardised one would be desirable?</a:t>
            </a:r>
          </a:p>
          <a:p>
            <a:pPr lvl="1"/>
            <a:r>
              <a:rPr lang="en-GB" dirty="0"/>
              <a:t>Would be an </a:t>
            </a:r>
            <a:r>
              <a:rPr lang="en-GB" b="1" dirty="0"/>
              <a:t>interim</a:t>
            </a:r>
            <a:r>
              <a:rPr lang="en-GB" dirty="0"/>
              <a:t> solution </a:t>
            </a:r>
            <a:r>
              <a:rPr lang="en-GB" dirty="0">
                <a:solidFill>
                  <a:schemeClr val="bg1">
                    <a:lumMod val="75000"/>
                  </a:schemeClr>
                </a:solidFill>
              </a:rPr>
              <a:t>(yeah, but….)</a:t>
            </a:r>
            <a:endParaRPr lang="en-US" dirty="0">
              <a:solidFill>
                <a:schemeClr val="bg1">
                  <a:lumMod val="75000"/>
                </a:schemeClr>
              </a:solidFill>
            </a:endParaRPr>
          </a:p>
        </p:txBody>
      </p:sp>
      <p:sp>
        <p:nvSpPr>
          <p:cNvPr id="4" name="Footer Placeholder 3">
            <a:extLst>
              <a:ext uri="{FF2B5EF4-FFF2-40B4-BE49-F238E27FC236}">
                <a16:creationId xmlns:a16="http://schemas.microsoft.com/office/drawing/2014/main" id="{9382CCF5-7132-DC40-8252-9D84F8E4FE21}"/>
              </a:ext>
            </a:extLst>
          </p:cNvPr>
          <p:cNvSpPr>
            <a:spLocks noGrp="1"/>
          </p:cNvSpPr>
          <p:nvPr>
            <p:ph type="ftr" sz="quarter" idx="11"/>
          </p:nvPr>
        </p:nvSpPr>
        <p:spPr/>
        <p:txBody>
          <a:bodyPr/>
          <a:lstStyle/>
          <a:p>
            <a:r>
              <a:rPr lang="en-US"/>
              <a:t>draft-acg-mboned-deprecate-interdomain-asm-00</a:t>
            </a:r>
          </a:p>
        </p:txBody>
      </p:sp>
      <p:sp>
        <p:nvSpPr>
          <p:cNvPr id="5" name="Slide Number Placeholder 4">
            <a:extLst>
              <a:ext uri="{FF2B5EF4-FFF2-40B4-BE49-F238E27FC236}">
                <a16:creationId xmlns:a16="http://schemas.microsoft.com/office/drawing/2014/main" id="{CD7DB327-549B-0147-87E7-2FAE21D202BC}"/>
              </a:ext>
            </a:extLst>
          </p:cNvPr>
          <p:cNvSpPr>
            <a:spLocks noGrp="1"/>
          </p:cNvSpPr>
          <p:nvPr>
            <p:ph type="sldNum" sz="quarter" idx="12"/>
          </p:nvPr>
        </p:nvSpPr>
        <p:spPr/>
        <p:txBody>
          <a:bodyPr/>
          <a:lstStyle/>
          <a:p>
            <a:fld id="{DA5FDD24-D426-8842-B637-44CB5F48C3B9}" type="slidenum">
              <a:rPr lang="en-US" smtClean="0"/>
              <a:t>9</a:t>
            </a:fld>
            <a:endParaRPr lang="en-US"/>
          </a:p>
        </p:txBody>
      </p:sp>
    </p:spTree>
    <p:extLst>
      <p:ext uri="{BB962C8B-B14F-4D97-AF65-F5344CB8AC3E}">
        <p14:creationId xmlns:p14="http://schemas.microsoft.com/office/powerpoint/2010/main" val="1236921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558</TotalTime>
  <Words>887</Words>
  <Application>Microsoft Macintosh PowerPoint</Application>
  <PresentationFormat>On-screen Show (4:3)</PresentationFormat>
  <Paragraphs>115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Deprecating ASM  for Interdomain Multicast  draft-acg-mboned-deprecate-interdomain-asm-00</vt:lpstr>
      <vt:lpstr>Draft history</vt:lpstr>
      <vt:lpstr>Reminder of one of the drivers for this work…</vt:lpstr>
      <vt:lpstr>Draft structure</vt:lpstr>
      <vt:lpstr>High-level statement</vt:lpstr>
      <vt:lpstr>4.1: Deprecating ASM for interdomain</vt:lpstr>
      <vt:lpstr>4.2: Network support for IGMPv3/MLDv2</vt:lpstr>
      <vt:lpstr>4.3/4.4: Building application support for SSM</vt:lpstr>
      <vt:lpstr>4.5/4.6: Further work for IETF?</vt:lpstr>
      <vt:lpstr>4.7: Filtering ASM ?</vt:lpstr>
      <vt:lpstr>4.8: Not precluding intradomain ASM</vt:lpstr>
      <vt:lpstr>Thoughts?</vt:lpstr>
    </vt:vector>
  </TitlesOfParts>
  <Company>University of Southampton</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dnssd WG</dc:title>
  <dc:creator>Tim Chown</dc:creator>
  <cp:lastModifiedBy>Tim Chown</cp:lastModifiedBy>
  <cp:revision>59</cp:revision>
  <dcterms:created xsi:type="dcterms:W3CDTF">2013-11-08T17:26:11Z</dcterms:created>
  <dcterms:modified xsi:type="dcterms:W3CDTF">2018-03-19T21:07:21Z</dcterms:modified>
</cp:coreProperties>
</file>