
<file path=[Content_Types].xml><?xml version="1.0" encoding="utf-8"?>
<Types xmlns="http://schemas.openxmlformats.org/package/2006/content-types">
  <Default Extension="wmf" ContentType="image/x-wmf"/>
  <Default Extension="png" ContentType="image/png"/>
  <Default Extension="xml" ContentType="application/xml"/>
  <Default Extension="jpeg" ContentType="image/jpeg"/>
  <Default Extension="rels" ContentType="application/vnd.openxmlformats-package.relationships+xml"/>
  <Default Extension="bin" ContentType="application/vnd.openxmlformats-officedocument.oleObject"/>
  <Override PartName="/ppt/slides/slide23.xml" ContentType="application/vnd.openxmlformats-officedocument.presentationml.slide+xml"/>
  <Override PartName="/ppt/slides/slide21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9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2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0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12.xml" ContentType="application/vnd.openxmlformats-officedocument.presentationml.slide+xml"/>
  <Override PartName="/ppt/slides/slide7.xml" ContentType="application/vnd.openxmlformats-officedocument.presentationml.slide+xml"/>
  <Override PartName="/ppt/theme/theme1.xml" ContentType="application/vnd.openxmlformats-officedocument.theme+xml"/>
  <Override PartName="/ppt/slideLayouts/slideLayout4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5.xml" ContentType="application/vnd.openxmlformats-officedocument.presentationml.slideLayout+xml"/>
  <Override PartName="/ppt/slides/slide20.xml" ContentType="application/vnd.openxmlformats-officedocument.presentationml.slide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s/slide8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</p:sldIdLst>
  <p:sldSz cx="12192000" cy="6858000"/>
  <p:notesSz cx="12192000" cy="6858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F5AB1C69-6EDB-4FF4-983F-18BD219EF322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>
              <a:solidFill>
                <a:schemeClr val="lt1"/>
              </a:solidFill>
            </a:ln>
          </a:left>
          <a:right>
            <a:ln w="12700">
              <a:solidFill>
                <a:schemeClr val="lt1"/>
              </a:solidFill>
            </a:ln>
          </a:right>
          <a:top>
            <a:ln w="12700">
              <a:solidFill>
                <a:schemeClr val="lt1"/>
              </a:solidFill>
            </a:ln>
          </a:top>
          <a:bottom>
            <a:ln w="12700">
              <a:solidFill>
                <a:schemeClr val="lt1"/>
              </a:solidFill>
            </a:ln>
          </a:bottom>
          <a:insideH>
            <a:ln w="12700">
              <a:solidFill>
                <a:schemeClr val="lt1"/>
              </a:solidFill>
            </a:ln>
          </a:insideH>
          <a:insideV>
            <a:ln w="12700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  <a:fill>
          <a:solidFill>
            <a:schemeClr val="accent3">
              <a:tint val="40000"/>
            </a:schemeClr>
          </a:solidFill>
        </a:fill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prstClr val="black"/>
        </a:fontRef>
        <a:schemeClr val="lt1"/>
      </a:tcTxStyle>
      <a:tcStyle>
        <a:tcBdr>
          <a:bottom>
            <a:ln w="38100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 varScale="1">
        <p:scale>
          <a:sx n="104" d="100"/>
          <a:sy n="104" d="100"/>
        </p:scale>
        <p:origin x="-1236" y="-90"/>
      </p:cViewPr>
      <p:guideLst>
        <p:guide pos="0" orient="horz"/>
        <p:guide pos="2880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presProps" Target="presProps.xml" /><Relationship Id="rId27" Type="http://schemas.openxmlformats.org/officeDocument/2006/relationships/tableStyles" Target="tableStyles.xml" /><Relationship Id="rId28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5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5" name="Text Placeholder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7" name="Date Placeholder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4" name="Footer Placeholder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3" name="Footer Placeholder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hidden="0"/>
          <p:cNvSpPr>
            <a:spLocks noChangeAspect="1" noGrp="1"/>
          </p:cNvSpPr>
          <p:nvPr isPhoto="0" userDrawn="0">
            <p:ph type="pic"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tte@cs.fau.de)" TargetMode="External"/><Relationship Id="rId3" Type="http://schemas.openxmlformats.org/officeDocument/2006/relationships/hyperlink" Target="http://alex@futurewei.com" TargetMode="External"/><Relationship Id="rId4" Type="http://schemas.openxmlformats.org/officeDocument/2006/relationships/hyperlink" Target="http://sb@stewartbryant.com" TargetMode="External"/><Relationship Id="rId5" Type="http://schemas.openxmlformats.org/officeDocument/2006/relationships/hyperlink" Target="mailto:stefan.hommes@zf.de" TargetMode="Externa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iki.ietf.org/en/group/detnet/wmosq" TargetMode="External"/><Relationship Id="rId3" Type="http://schemas.openxmlformats.org/officeDocument/2006/relationships/hyperlink" Target="https://datatracker.ietf.org/meeting/interim-2023-detnet-08/materials/slides-interim-2023-detnet-08-sessa-deterministic-networking-detnet-data-plane-guaranteed-latency-based-forwarding-glbf-00" TargetMode="External"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25915793" name="Title 1" hidden="0"/>
          <p:cNvSpPr/>
          <p:nvPr isPhoto="0" userDrawn="0"/>
        </p:nvSpPr>
        <p:spPr bwMode="auto">
          <a:xfrm>
            <a:off x="170274" y="367391"/>
            <a:ext cx="11919960" cy="3506952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vertOverflow="overflow" horzOverflow="clip" vert="horz" wrap="square" lIns="90000" tIns="45000" rIns="90000" bIns="45000" numCol="1" spcCol="0" rtlCol="0" fromWordArt="0" anchor="b" anchorCtr="0" forceAA="0" upright="0" compatLnSpc="0">
            <a:normAutofit fontScale="85000" lnSpcReduction="3000"/>
          </a:bodyPr>
          <a:lstStyle/>
          <a:p>
            <a:pPr algn="ctr">
              <a:lnSpc>
                <a:spcPct val="90000"/>
              </a:lnSpc>
              <a:defRPr/>
            </a:pPr>
            <a:r>
              <a:rPr lang="en-US" sz="4300" b="0" i="0" u="none" strike="noStrike" cap="none" spc="0">
                <a:solidFill>
                  <a:srgbClr val="000000"/>
                </a:solidFill>
                <a:latin typeface="Calibri Light"/>
                <a:cs typeface="Calibri Light"/>
              </a:rPr>
              <a:t>Deterministic Networking (DetNet) Data Plane</a:t>
            </a:r>
            <a:endParaRPr lang="en-US" sz="4300" b="0" i="0" u="none" strike="noStrike" cap="none" spc="0">
              <a:solidFill>
                <a:srgbClr val="000000"/>
              </a:solidFill>
              <a:latin typeface="Calibri Light"/>
              <a:cs typeface="Calibri Light"/>
            </a:endParaRPr>
          </a:p>
          <a:p>
            <a:pPr algn="ctr">
              <a:lnSpc>
                <a:spcPct val="90000"/>
              </a:lnSpc>
              <a:defRPr/>
            </a:pPr>
            <a:r>
              <a:rPr lang="en-US" sz="4300" b="0" i="0" u="none" strike="noStrike" cap="none" spc="0">
                <a:solidFill>
                  <a:srgbClr val="000000"/>
                </a:solidFill>
                <a:latin typeface="Calibri Light"/>
                <a:cs typeface="Calibri Light"/>
              </a:rPr>
              <a:t>guaranteed Latency Based Forwarding (gLBF)</a:t>
            </a:r>
            <a:endParaRPr lang="en-US" sz="4300" b="0" i="0" u="none" strike="noStrike" cap="none" spc="0">
              <a:solidFill>
                <a:srgbClr val="000000"/>
              </a:solidFill>
              <a:latin typeface="Calibri Light"/>
              <a:cs typeface="Calibri Light"/>
            </a:endParaRPr>
          </a:p>
          <a:p>
            <a:pPr algn="ctr">
              <a:lnSpc>
                <a:spcPct val="90000"/>
              </a:lnSpc>
              <a:defRPr/>
            </a:pPr>
            <a:r>
              <a:rPr lang="en-US" sz="2800" b="0" i="1" u="none" strike="noStrike" cap="none" spc="0">
                <a:solidFill>
                  <a:srgbClr val="000000"/>
                </a:solidFill>
                <a:latin typeface="Calibri Light"/>
                <a:cs typeface="Calibri Light"/>
              </a:rPr>
              <a:t>for bounded latency with low jitter and asynchronous forwarding in Deterministic Networks</a:t>
            </a:r>
            <a:br>
              <a:rPr/>
            </a:br>
            <a:br>
              <a:rPr/>
            </a:br>
            <a:br>
              <a:rPr sz="2000"/>
            </a:br>
            <a:r>
              <a:rPr lang="en-US" sz="4800" b="0" i="0" u="none" strike="noStrike" cap="none" spc="0">
                <a:solidFill>
                  <a:srgbClr val="000000"/>
                </a:solidFill>
                <a:latin typeface="Calibri Light"/>
                <a:cs typeface="Calibri Light"/>
              </a:rPr>
              <a:t>draft-eckert-detnet-glbf-01</a:t>
            </a:r>
            <a:br>
              <a:rPr lang="en-US" sz="4000" b="0" strike="noStrike" spc="0">
                <a:solidFill>
                  <a:srgbClr val="000000"/>
                </a:solidFill>
                <a:latin typeface="Calibri Light"/>
              </a:rPr>
            </a:br>
            <a:br>
              <a:rPr/>
            </a:br>
            <a:endParaRPr lang="en-US" sz="4800" b="0" strike="noStrike" spc="0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951949667" name="Subtitle 2" hidden="0"/>
          <p:cNvSpPr/>
          <p:nvPr isPhoto="0" userDrawn="0"/>
        </p:nvSpPr>
        <p:spPr bwMode="auto">
          <a:xfrm flipH="0" flipV="0">
            <a:off x="170271" y="3555105"/>
            <a:ext cx="11864794" cy="3287853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vertOverflow="overflow" horzOverflow="clip" vert="horz" wrap="square" lIns="90000" tIns="45000" rIns="90000" bIns="45000" numCol="1" spcCol="0" rtlCol="0" fromWordArt="0" anchor="t" anchorCtr="0" forceAA="0" upright="0" compatLnSpc="0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tabLst>
                <a:tab pos="0" algn="l"/>
              </a:tabLst>
              <a:defRPr/>
            </a:pPr>
            <a:r>
              <a:rPr lang="en-US" sz="1800" b="0" strike="noStrike" spc="0">
                <a:solidFill>
                  <a:srgbClr val="000000"/>
                </a:solidFill>
                <a:latin typeface="Calibri Light"/>
                <a:ea typeface="Calibri"/>
                <a:cs typeface="Calibri Light"/>
              </a:rPr>
              <a:t>Toerless Eckert, Futurewei Technologies USA (</a:t>
            </a:r>
            <a:r>
              <a:rPr lang="en-US" sz="1800" b="0" u="sng" strike="noStrike" spc="0">
                <a:solidFill>
                  <a:srgbClr val="0563C1"/>
                </a:solidFill>
                <a:latin typeface="Calibri Light"/>
                <a:ea typeface="Calibri"/>
                <a:cs typeface="Calibri Light"/>
                <a:hlinkClick r:id="rId2" tooltip="mailto:tte@cs.fau.de)"/>
              </a:rPr>
              <a:t>tte@cs.fau.de)</a:t>
            </a:r>
            <a:r>
              <a:rPr sz="1800">
                <a:latin typeface="Calibri Light"/>
                <a:ea typeface="Calibri"/>
                <a:cs typeface="Calibri Light"/>
              </a:rPr>
              <a:t>, </a:t>
            </a:r>
            <a:endParaRPr sz="1800" b="0" i="0" u="none" strike="noStrike" cap="none" spc="0">
              <a:solidFill>
                <a:schemeClr val="tx1"/>
              </a:solidFill>
              <a:latin typeface="Calibri Light"/>
              <a:cs typeface="Calibri Light"/>
            </a:endParaRPr>
          </a:p>
          <a:p>
            <a:pPr algn="ctr">
              <a:lnSpc>
                <a:spcPct val="90000"/>
              </a:lnSpc>
              <a:spcBef>
                <a:spcPts val="999"/>
              </a:spcBef>
              <a:tabLst>
                <a:tab pos="0" algn="l"/>
              </a:tabLst>
              <a:defRPr/>
            </a:pPr>
            <a:r>
              <a:rPr lang="en-US" sz="1800" b="0" i="0" u="none" strike="noStrike" cap="none" spc="0">
                <a:solidFill>
                  <a:schemeClr val="tx1"/>
                </a:solidFill>
                <a:latin typeface="Calibri Light"/>
                <a:ea typeface="Calibri"/>
                <a:cs typeface="Calibri Light"/>
              </a:rPr>
              <a:t>Alexander Clemm, Futurewei Technologies USA (</a:t>
            </a:r>
            <a:r>
              <a:rPr lang="en-US" sz="1800" b="0" i="0" u="sng" strike="noStrike" cap="none" spc="0">
                <a:solidFill>
                  <a:schemeClr val="tx1"/>
                </a:solidFill>
                <a:latin typeface="Calibri Light"/>
                <a:cs typeface="Calibri Light"/>
                <a:hlinkClick r:id="rId3" tooltip="http://alex@futurewei.com"/>
              </a:rPr>
              <a:t>alex@futurewei.com</a:t>
            </a:r>
            <a:r>
              <a:rPr lang="en-US" sz="1800" b="0" i="0" u="none" strike="noStrike" cap="none" spc="0">
                <a:solidFill>
                  <a:schemeClr val="tx1"/>
                </a:solidFill>
                <a:latin typeface="Calibri Light"/>
                <a:ea typeface="Calibri"/>
                <a:cs typeface="Calibri Light"/>
              </a:rPr>
              <a:t>),</a:t>
            </a:r>
            <a:endParaRPr sz="1800" b="0" i="0" u="none" strike="noStrike" cap="none" spc="0">
              <a:solidFill>
                <a:schemeClr val="tx1"/>
              </a:solidFill>
              <a:latin typeface="Calibri Light"/>
              <a:cs typeface="Calibri Light"/>
            </a:endParaRPr>
          </a:p>
          <a:p>
            <a:pPr algn="ctr">
              <a:lnSpc>
                <a:spcPct val="90000"/>
              </a:lnSpc>
              <a:spcBef>
                <a:spcPts val="999"/>
              </a:spcBef>
              <a:tabLst>
                <a:tab pos="0" algn="l"/>
              </a:tabLst>
              <a:defRPr/>
            </a:pPr>
            <a:r>
              <a:rPr lang="en-US" sz="1800" b="0" strike="noStrike" spc="0">
                <a:solidFill>
                  <a:srgbClr val="000000"/>
                </a:solidFill>
                <a:latin typeface="Calibri Light"/>
                <a:ea typeface="Calibri"/>
                <a:cs typeface="Calibri Light"/>
              </a:rPr>
              <a:t>Stewart Bryant, Independent (</a:t>
            </a:r>
            <a:r>
              <a:rPr lang="en-US" sz="1800" b="0" i="0" u="sng" strike="noStrike" cap="none" spc="0">
                <a:solidFill>
                  <a:schemeClr val="tx1"/>
                </a:solidFill>
                <a:latin typeface="Calibri Light"/>
                <a:cs typeface="Calibri Light"/>
                <a:hlinkClick r:id="rId4" tooltip="http://sb@stewartbryant.com"/>
              </a:rPr>
              <a:t>sb@stewartbryant.com</a:t>
            </a:r>
            <a:r>
              <a:rPr lang="en-US" sz="1800" b="0" strike="noStrike" spc="0">
                <a:latin typeface="Calibri Light"/>
                <a:cs typeface="Calibri Light"/>
              </a:rPr>
              <a:t>),</a:t>
            </a:r>
            <a:endParaRPr sz="1800" b="0" i="0" u="none" strike="noStrike" cap="none" spc="0">
              <a:solidFill>
                <a:schemeClr val="tx1"/>
              </a:solidFill>
              <a:latin typeface="Calibri Light"/>
              <a:cs typeface="Calibri Light"/>
            </a:endParaRPr>
          </a:p>
          <a:p>
            <a:pPr algn="ctr">
              <a:lnSpc>
                <a:spcPct val="90000"/>
              </a:lnSpc>
              <a:spcBef>
                <a:spcPts val="999"/>
              </a:spcBef>
              <a:defRPr/>
            </a:pPr>
            <a:r>
              <a:rPr lang="en-US" sz="1800" b="0" i="0" u="none" strike="noStrike" cap="none" spc="0">
                <a:solidFill>
                  <a:schemeClr val="tx1"/>
                </a:solidFill>
                <a:latin typeface="Calibri Light"/>
                <a:cs typeface="Calibri Light"/>
              </a:rPr>
              <a:t>Stefan Hommes, </a:t>
            </a:r>
            <a:r>
              <a:rPr lang="en-US" sz="1800" b="0" i="0" u="none" strike="noStrike" cap="none" spc="0">
                <a:solidFill>
                  <a:schemeClr val="tx1"/>
                </a:solidFill>
                <a:latin typeface="Calibri Light"/>
                <a:ea typeface="Arial"/>
                <a:cs typeface="Calibri Light"/>
              </a:rPr>
              <a:t>ZF Friedrichshafen AG</a:t>
            </a:r>
            <a:r>
              <a:rPr lang="en-US" sz="1800" b="0" i="0" u="none" strike="noStrike" cap="none" spc="0">
                <a:solidFill>
                  <a:schemeClr val="tx1"/>
                </a:solidFill>
                <a:latin typeface="Calibri Light"/>
                <a:cs typeface="Calibri Light"/>
              </a:rPr>
              <a:t> (</a:t>
            </a:r>
            <a:r>
              <a:rPr lang="en-US" sz="1800" b="0" i="0" u="sng" strike="noStrike" cap="none" spc="0">
                <a:solidFill>
                  <a:schemeClr val="tx1"/>
                </a:solidFill>
                <a:latin typeface="Calibri Light"/>
                <a:cs typeface="Calibri Light"/>
                <a:hlinkClick r:id="rId5" tooltip="mailto:stefan.hommes@zf.de"/>
              </a:rPr>
              <a:t>stefan.hommes@zf.de</a:t>
            </a:r>
            <a:r>
              <a:rPr lang="en-US" sz="1800" b="0" i="0" u="none" strike="noStrike" cap="none" spc="0">
                <a:solidFill>
                  <a:schemeClr val="tx1"/>
                </a:solidFill>
                <a:latin typeface="Calibri Light"/>
                <a:cs typeface="Calibri Light"/>
              </a:rPr>
              <a:t>)</a:t>
            </a:r>
            <a:endParaRPr sz="1800" b="0" i="0" u="none" strike="noStrike" cap="none" spc="0">
              <a:solidFill>
                <a:schemeClr val="tx1"/>
              </a:solidFill>
              <a:latin typeface="Calibri Light"/>
              <a:cs typeface="Calibri Light"/>
            </a:endParaRPr>
          </a:p>
          <a:p>
            <a:pPr algn="ctr">
              <a:lnSpc>
                <a:spcPct val="90000"/>
              </a:lnSpc>
              <a:spcBef>
                <a:spcPts val="998"/>
              </a:spcBef>
              <a:tabLst>
                <a:tab pos="0" algn="l"/>
              </a:tabLst>
              <a:defRPr/>
            </a:pPr>
            <a:endParaRPr lang="en-US" sz="2400" b="0" strike="noStrike" spc="0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0"/>
              </a:spcBef>
              <a:tabLst>
                <a:tab pos="0" algn="l"/>
              </a:tabLst>
              <a:defRPr/>
            </a:pPr>
            <a:r>
              <a:rPr lang="en-US" sz="2400" b="0" strike="noStrike" spc="0">
                <a:solidFill>
                  <a:srgbClr val="000000"/>
                </a:solidFill>
                <a:latin typeface="Calibri"/>
              </a:rPr>
              <a:t>IETF117 DetNet WG meeting 07/26/2023, rev 1.0</a:t>
            </a:r>
            <a:endParaRPr lang="en-US" sz="2400" b="0" strike="noStrike" spc="0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90000"/>
              </a:lnSpc>
              <a:spcBef>
                <a:spcPts val="999"/>
              </a:spcBef>
              <a:tabLst>
                <a:tab pos="0" algn="l"/>
              </a:tabLst>
              <a:defRPr/>
            </a:pPr>
            <a:endParaRPr lang="en-US" sz="2400" b="0" strike="noStrike" spc="0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90000"/>
              </a:lnSpc>
              <a:spcBef>
                <a:spcPts val="999"/>
              </a:spcBef>
              <a:tabLst>
                <a:tab pos="0" algn="l"/>
              </a:tabLst>
              <a:defRPr/>
            </a:pPr>
            <a:r>
              <a:rPr lang="en-US" sz="1600" b="0" i="0" u="none" strike="noStrike" cap="none" spc="0">
                <a:solidFill>
                  <a:srgbClr val="000000"/>
                </a:solidFill>
                <a:latin typeface="Calibri"/>
                <a:cs typeface="Calibri"/>
              </a:rPr>
              <a:t>https://github.com/toerless/detnet/tree/main/slides</a:t>
            </a:r>
            <a:endParaRPr sz="1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02965217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 flipH="0" flipV="0">
            <a:off x="838199" y="365124"/>
            <a:ext cx="10515600" cy="920176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/>
              <a:t>Why gLBF instead of UBS/RFC2212</a:t>
            </a:r>
            <a:br>
              <a:rPr/>
            </a:br>
            <a:r>
              <a:rPr/>
              <a:t>1. The stateful shaper (regulator) problems</a:t>
            </a:r>
            <a:br>
              <a:rPr/>
            </a:br>
            <a:endParaRPr sz="3600" i="1"/>
          </a:p>
        </p:txBody>
      </p:sp>
      <p:sp>
        <p:nvSpPr>
          <p:cNvPr id="469365134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838198" y="1504298"/>
            <a:ext cx="10515600" cy="4815043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sz="2000"/>
              <a:t>Operate (download/troubleshoot) per-flow shaper state on every hop. </a:t>
            </a:r>
            <a:endParaRPr sz="2000"/>
          </a:p>
          <a:p>
            <a:pPr lvl="1">
              <a:defRPr/>
            </a:pPr>
            <a:r>
              <a:rPr sz="1600"/>
              <a:t>Increases control-plane load N-times (N=#hops), increases troubleshooting complexity</a:t>
            </a:r>
            <a:endParaRPr sz="2000"/>
          </a:p>
          <a:p>
            <a:pPr lvl="1">
              <a:defRPr/>
            </a:pPr>
            <a:r>
              <a:rPr sz="1600"/>
              <a:t>SPs replaced RSVP-TE with SR to exactly eliminate these problems. And Shaper state is more complex than RSVP-TE “steering state”.</a:t>
            </a:r>
            <a:endParaRPr sz="1600"/>
          </a:p>
          <a:p>
            <a:pPr lvl="1">
              <a:defRPr/>
            </a:pPr>
            <a:r>
              <a:rPr sz="1600"/>
              <a:t>Similarily in multicast, steering/replication state is being eliminated by BIER because of state complexity.</a:t>
            </a:r>
            <a:endParaRPr sz="1600"/>
          </a:p>
          <a:p>
            <a:pPr lvl="0">
              <a:defRPr/>
            </a:pPr>
            <a:r>
              <a:rPr sz="2000"/>
              <a:t>Cost / feasibility of high-speed and large number of hardware shaper</a:t>
            </a:r>
            <a:endParaRPr sz="2000"/>
          </a:p>
          <a:p>
            <a:pPr lvl="1">
              <a:defRPr/>
            </a:pPr>
            <a:r>
              <a:rPr sz="1600"/>
              <a:t>Shaper require read/compute/write cycles to shaper state memory – which may need to have hundred of thousand of entries.</a:t>
            </a:r>
            <a:endParaRPr sz="1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64823399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 flipH="0" flipV="0">
            <a:off x="838198" y="147082"/>
            <a:ext cx="10515600" cy="713608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/>
              <a:t>Benefits of on-time (synchronous)</a:t>
            </a:r>
            <a:endParaRPr/>
          </a:p>
        </p:txBody>
      </p:sp>
      <p:pic>
        <p:nvPicPr>
          <p:cNvPr id="472575486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48212" y="1125149"/>
            <a:ext cx="12095575" cy="5329064"/>
          </a:xfrm>
          <a:prstGeom prst="rect">
            <a:avLst/>
          </a:prstGeom>
        </p:spPr>
      </p:pic>
      <p:sp>
        <p:nvSpPr>
          <p:cNvPr id="571774826" name=""/>
          <p:cNvSpPr txBox="1"/>
          <p:nvPr/>
        </p:nvSpPr>
        <p:spPr bwMode="auto">
          <a:xfrm flipH="0" flipV="0">
            <a:off x="473054" y="6583266"/>
            <a:ext cx="6706022" cy="27467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200"/>
              <a:t>(C) 2023, Springer, </a:t>
            </a:r>
            <a:r>
              <a:rPr lang="en-US" sz="1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Journal of Network and Systems Management, 31, Article number: 34 (2023)</a:t>
            </a:r>
            <a:endParaRPr sz="1200"/>
          </a:p>
        </p:txBody>
      </p:sp>
      <p:sp>
        <p:nvSpPr>
          <p:cNvPr id="825759981" name=""/>
          <p:cNvSpPr/>
          <p:nvPr/>
        </p:nvSpPr>
        <p:spPr bwMode="auto">
          <a:xfrm flipH="0" flipV="0">
            <a:off x="6932620" y="1560722"/>
            <a:ext cx="1836144" cy="872168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6118371" name=""/>
          <p:cNvSpPr/>
          <p:nvPr/>
        </p:nvSpPr>
        <p:spPr bwMode="auto">
          <a:xfrm flipH="0" flipV="0">
            <a:off x="9517655" y="1472127"/>
            <a:ext cx="1836144" cy="872167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6381392" name=""/>
          <p:cNvSpPr/>
          <p:nvPr/>
        </p:nvSpPr>
        <p:spPr bwMode="auto">
          <a:xfrm flipH="0" flipV="0">
            <a:off x="8109333" y="2708313"/>
            <a:ext cx="2326394" cy="83774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46496558" name=""/>
          <p:cNvSpPr/>
          <p:nvPr/>
        </p:nvSpPr>
        <p:spPr bwMode="auto">
          <a:xfrm flipH="0" flipV="0">
            <a:off x="7804788" y="4455862"/>
            <a:ext cx="1227921" cy="129356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29914330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 flipH="0" flipV="0">
            <a:off x="838199" y="365124"/>
            <a:ext cx="10515600" cy="920176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/>
              <a:t>Why gLBF instead of UBS/RFC2212</a:t>
            </a:r>
            <a:br>
              <a:rPr/>
            </a:br>
            <a:r>
              <a:rPr/>
              <a:t>2. On-time is most often better than in-time</a:t>
            </a:r>
            <a:br>
              <a:rPr/>
            </a:br>
            <a:endParaRPr sz="3600" i="1"/>
          </a:p>
        </p:txBody>
      </p:sp>
      <p:sp>
        <p:nvSpPr>
          <p:cNvPr id="2050150792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838198" y="1504298"/>
            <a:ext cx="10515600" cy="4815042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sz="2200"/>
              <a:t>Reduced need for clock synchronization</a:t>
            </a:r>
            <a:endParaRPr sz="2200"/>
          </a:p>
          <a:p>
            <a:pPr lvl="1">
              <a:defRPr/>
            </a:pPr>
            <a:r>
              <a:rPr sz="1800"/>
              <a:t>On-time allows lightweight devices to operate without clock synchronization</a:t>
            </a:r>
            <a:br>
              <a:rPr sz="1800"/>
            </a:br>
            <a:r>
              <a:rPr sz="1800"/>
              <a:t> – because they do not need playout buffering</a:t>
            </a:r>
            <a:r>
              <a:rPr sz="1800"/>
              <a:t>. This simplifies applications / control-loops</a:t>
            </a:r>
            <a:endParaRPr sz="1800"/>
          </a:p>
          <a:p>
            <a:pPr lvl="1">
              <a:defRPr/>
            </a:pPr>
            <a:r>
              <a:rPr sz="1800"/>
              <a:t>Can eliminate need for network to provide “clock synchronization as a service” to applications</a:t>
            </a:r>
            <a:endParaRPr sz="2200"/>
          </a:p>
          <a:p>
            <a:pPr lvl="0">
              <a:defRPr/>
            </a:pPr>
            <a:r>
              <a:rPr sz="2200"/>
              <a:t>No need for network size dependent playout buffering</a:t>
            </a:r>
            <a:endParaRPr sz="2200"/>
          </a:p>
          <a:p>
            <a:pPr lvl="1">
              <a:defRPr/>
            </a:pPr>
            <a:r>
              <a:rPr sz="1800"/>
              <a:t>Network takes care of buffering. Applications do not need to be designed with specific network size (playout buffer) in mind.</a:t>
            </a:r>
            <a:endParaRPr sz="1800"/>
          </a:p>
          <a:p>
            <a:pPr marL="457200" lvl="1" indent="0">
              <a:buFont typeface="Arial"/>
              <a:buNone/>
              <a:defRPr/>
            </a:pPr>
            <a:endParaRPr sz="2200"/>
          </a:p>
          <a:p>
            <a:pPr marL="57150" lvl="0" indent="0">
              <a:buFont typeface="Arial"/>
              <a:buNone/>
              <a:defRPr/>
            </a:pPr>
            <a:r>
              <a:rPr sz="2200"/>
              <a:t>AFAIK: in-time services (guaranteed bouneded latency!) always requires shapers/interleavers (not a UBS specific issue!).</a:t>
            </a:r>
            <a:endParaRPr sz="1800"/>
          </a:p>
          <a:p>
            <a:pPr marL="457200" lvl="1" indent="0">
              <a:buFont typeface="Arial"/>
              <a:buNone/>
              <a:defRPr/>
            </a:pPr>
            <a:r>
              <a:rPr sz="1800"/>
              <a:t>In large networks, this will be most cost/operations expensive.</a:t>
            </a:r>
            <a:endParaRPr sz="2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74017895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1849" y="1709737"/>
            <a:ext cx="10515600" cy="2852736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/>
              <a:t>Why not Damper with ANY queuing/scheduling ?</a:t>
            </a:r>
            <a:endParaRPr/>
          </a:p>
        </p:txBody>
      </p:sp>
      <p:sp>
        <p:nvSpPr>
          <p:cNvPr id="1798404619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1849" y="4589462"/>
            <a:ext cx="10515600" cy="150018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>
                <a:solidFill>
                  <a:schemeClr val="tx1"/>
                </a:solidFill>
              </a:rPr>
              <a:t>Benefits of using UBS</a:t>
            </a:r>
            <a:endParaRPr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14669135" name="Rounded Rectangle 108"/>
          <p:cNvSpPr/>
          <p:nvPr/>
        </p:nvSpPr>
        <p:spPr bwMode="auto">
          <a:xfrm flipH="0" flipV="0">
            <a:off x="4179961" y="804223"/>
            <a:ext cx="4954620" cy="1577025"/>
          </a:xfrm>
          <a:prstGeom prst="roundRect">
            <a:avLst>
              <a:gd name="adj" fmla="val 16667"/>
            </a:avLst>
          </a:prstGeom>
          <a:solidFill>
            <a:srgbClr val="E4D0FF"/>
          </a:solidFill>
          <a:ln>
            <a:solidFill>
              <a:srgbClr val="96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99806885" name="Cloud 90"/>
          <p:cNvSpPr/>
          <p:nvPr/>
        </p:nvSpPr>
        <p:spPr bwMode="auto">
          <a:xfrm>
            <a:off x="2728610" y="3925489"/>
            <a:ext cx="7710616" cy="2322241"/>
          </a:xfrm>
          <a:prstGeom prst="cloud">
            <a:avLst/>
          </a:prstGeom>
          <a:solidFill>
            <a:srgbClr val="D2E7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964429855" name="Straight Connector 87"/>
          <p:cNvCxnSpPr>
            <a:cxnSpLocks/>
            <a:stCxn id="161448011" idx="3"/>
            <a:endCxn id="1754225257" idx="1"/>
          </p:cNvCxnSpPr>
          <p:nvPr/>
        </p:nvCxnSpPr>
        <p:spPr bwMode="auto">
          <a:xfrm>
            <a:off x="2642114" y="5476261"/>
            <a:ext cx="789596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5360755" name="Title 1"/>
          <p:cNvSpPr>
            <a:spLocks noGrp="1"/>
          </p:cNvSpPr>
          <p:nvPr>
            <p:ph type="title"/>
          </p:nvPr>
        </p:nvSpPr>
        <p:spPr bwMode="auto">
          <a:xfrm>
            <a:off x="434907" y="-64347"/>
            <a:ext cx="11410243" cy="72589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/>
              <a:t>Standard system requirement</a:t>
            </a:r>
            <a:endParaRPr lang="en-US" sz="1800"/>
          </a:p>
        </p:txBody>
      </p:sp>
      <p:sp>
        <p:nvSpPr>
          <p:cNvPr id="273788646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  </a:t>
            </a:r>
            <a:endParaRPr/>
          </a:p>
        </p:txBody>
      </p:sp>
      <p:grpSp>
        <p:nvGrpSpPr>
          <p:cNvPr id="584464781" name="Group 84"/>
          <p:cNvGrpSpPr/>
          <p:nvPr/>
        </p:nvGrpSpPr>
        <p:grpSpPr bwMode="auto">
          <a:xfrm>
            <a:off x="1777140" y="5107551"/>
            <a:ext cx="864973" cy="737418"/>
            <a:chOff x="0" y="0"/>
            <a:chExt cx="864973" cy="737418"/>
          </a:xfrm>
          <a:solidFill>
            <a:srgbClr val="C4FEF7"/>
          </a:solidFill>
        </p:grpSpPr>
        <p:sp>
          <p:nvSpPr>
            <p:cNvPr id="161448011" name="Rectangle 5"/>
            <p:cNvSpPr/>
            <p:nvPr/>
          </p:nvSpPr>
          <p:spPr bwMode="auto">
            <a:xfrm>
              <a:off x="0" y="0"/>
              <a:ext cx="864973" cy="737418"/>
            </a:xfrm>
            <a:prstGeom prst="rect">
              <a:avLst/>
            </a:prstGeom>
            <a:grp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07133911" name="TextBox 64"/>
            <p:cNvSpPr txBox="1"/>
            <p:nvPr/>
          </p:nvSpPr>
          <p:spPr bwMode="auto">
            <a:xfrm>
              <a:off x="98854" y="30155"/>
              <a:ext cx="374135" cy="366119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/>
                <a:t>...</a:t>
              </a:r>
              <a:endParaRPr/>
            </a:p>
          </p:txBody>
        </p:sp>
      </p:grpSp>
      <p:grpSp>
        <p:nvGrpSpPr>
          <p:cNvPr id="489947561" name="Group 69"/>
          <p:cNvGrpSpPr/>
          <p:nvPr/>
        </p:nvGrpSpPr>
        <p:grpSpPr bwMode="auto">
          <a:xfrm>
            <a:off x="3175043" y="5105557"/>
            <a:ext cx="914400" cy="741405"/>
            <a:chOff x="2767914" y="4979772"/>
            <a:chExt cx="914400" cy="741405"/>
          </a:xfrm>
        </p:grpSpPr>
        <p:sp>
          <p:nvSpPr>
            <p:cNvPr id="712009950" name="Rectangle 65"/>
            <p:cNvSpPr/>
            <p:nvPr/>
          </p:nvSpPr>
          <p:spPr bwMode="auto">
            <a:xfrm>
              <a:off x="2767914" y="4983759"/>
              <a:ext cx="914400" cy="73741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37261145" name="TextBox 66"/>
            <p:cNvSpPr txBox="1"/>
            <p:nvPr/>
          </p:nvSpPr>
          <p:spPr bwMode="auto">
            <a:xfrm>
              <a:off x="2811462" y="4979772"/>
              <a:ext cx="813042" cy="738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defRPr/>
              </a:pPr>
              <a:r>
                <a:rPr lang="en-US" sz="1400"/>
                <a:t>Policing</a:t>
              </a:r>
              <a:endParaRPr/>
            </a:p>
            <a:p>
              <a:pPr algn="ctr">
                <a:defRPr/>
              </a:pPr>
              <a:r>
                <a:rPr lang="en-US" sz="1400"/>
                <a:t>Ingres</a:t>
              </a:r>
              <a:endParaRPr/>
            </a:p>
            <a:p>
              <a:pPr algn="ctr">
                <a:defRPr/>
              </a:pPr>
              <a:r>
                <a:rPr lang="en-US" sz="1400"/>
                <a:t>Ede</a:t>
              </a:r>
              <a:endParaRPr lang="en-US" sz="1200"/>
            </a:p>
          </p:txBody>
        </p:sp>
      </p:grpSp>
      <p:grpSp>
        <p:nvGrpSpPr>
          <p:cNvPr id="937502305" name="Group 70"/>
          <p:cNvGrpSpPr/>
          <p:nvPr/>
        </p:nvGrpSpPr>
        <p:grpSpPr bwMode="auto">
          <a:xfrm>
            <a:off x="4657537" y="5109544"/>
            <a:ext cx="914400" cy="737418"/>
            <a:chOff x="0" y="0"/>
            <a:chExt cx="914400" cy="737418"/>
          </a:xfrm>
          <a:solidFill>
            <a:srgbClr val="E1FFD4"/>
          </a:solidFill>
        </p:grpSpPr>
        <p:sp>
          <p:nvSpPr>
            <p:cNvPr id="1400409255" name="Rectangle 71"/>
            <p:cNvSpPr/>
            <p:nvPr/>
          </p:nvSpPr>
          <p:spPr bwMode="auto">
            <a:xfrm>
              <a:off x="0" y="0"/>
              <a:ext cx="914400" cy="737418"/>
            </a:xfrm>
            <a:prstGeom prst="rect">
              <a:avLst/>
            </a:prstGeom>
            <a:grp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584661681" name="TextBox 72"/>
            <p:cNvSpPr txBox="1"/>
            <p:nvPr/>
          </p:nvSpPr>
          <p:spPr bwMode="auto">
            <a:xfrm>
              <a:off x="72695" y="132084"/>
              <a:ext cx="759784" cy="457560"/>
            </a:xfrm>
            <a:prstGeom prst="rect">
              <a:avLst/>
            </a:prstGeom>
            <a:grpFill/>
            <a:ln w="28575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pPr algn="ctr">
                <a:defRPr/>
              </a:pPr>
              <a:r>
                <a:rPr lang="en-US" sz="1200"/>
                <a:t>Damper</a:t>
              </a:r>
              <a:endParaRPr lang="en-US" sz="1200"/>
            </a:p>
            <a:p>
              <a:pPr algn="ctr">
                <a:defRPr/>
              </a:pPr>
              <a:r>
                <a:rPr lang="en-US" sz="1200"/>
                <a:t>Vendor1</a:t>
              </a:r>
              <a:endParaRPr lang="en-US" sz="1200"/>
            </a:p>
          </p:txBody>
        </p:sp>
      </p:grpSp>
      <p:grpSp>
        <p:nvGrpSpPr>
          <p:cNvPr id="1797446766" name="Group 73"/>
          <p:cNvGrpSpPr/>
          <p:nvPr/>
        </p:nvGrpSpPr>
        <p:grpSpPr bwMode="auto">
          <a:xfrm>
            <a:off x="6140031" y="5109544"/>
            <a:ext cx="914400" cy="737418"/>
            <a:chOff x="0" y="0"/>
            <a:chExt cx="914400" cy="737418"/>
          </a:xfrm>
          <a:solidFill>
            <a:srgbClr val="E1FFD4"/>
          </a:solidFill>
        </p:grpSpPr>
        <p:sp>
          <p:nvSpPr>
            <p:cNvPr id="1349345315" name="Rectangle 74"/>
            <p:cNvSpPr/>
            <p:nvPr/>
          </p:nvSpPr>
          <p:spPr bwMode="auto">
            <a:xfrm>
              <a:off x="0" y="0"/>
              <a:ext cx="914400" cy="737418"/>
            </a:xfrm>
            <a:prstGeom prst="rect">
              <a:avLst/>
            </a:prstGeom>
            <a:grp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31940725" name="TextBox 75"/>
            <p:cNvSpPr txBox="1"/>
            <p:nvPr/>
          </p:nvSpPr>
          <p:spPr bwMode="auto">
            <a:xfrm>
              <a:off x="51703" y="132084"/>
              <a:ext cx="802125" cy="457560"/>
            </a:xfrm>
            <a:prstGeom prst="rect">
              <a:avLst/>
            </a:prstGeom>
            <a:grpFill/>
            <a:ln w="28575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pPr algn="ctr">
                <a:defRPr/>
              </a:pPr>
              <a:r>
                <a:rPr lang="en-US" sz="1200"/>
                <a:t>Damper</a:t>
              </a:r>
              <a:endParaRPr lang="en-US" sz="1200"/>
            </a:p>
            <a:p>
              <a:pPr algn="ctr">
                <a:defRPr/>
              </a:pPr>
              <a:r>
                <a:rPr lang="en-US" sz="1200"/>
                <a:t>Vendor 2</a:t>
              </a:r>
              <a:endParaRPr lang="en-US" sz="1200"/>
            </a:p>
          </p:txBody>
        </p:sp>
      </p:grpSp>
      <p:grpSp>
        <p:nvGrpSpPr>
          <p:cNvPr id="1454424150" name="Group 76"/>
          <p:cNvGrpSpPr/>
          <p:nvPr/>
        </p:nvGrpSpPr>
        <p:grpSpPr bwMode="auto">
          <a:xfrm>
            <a:off x="7573095" y="5105557"/>
            <a:ext cx="998991" cy="741405"/>
            <a:chOff x="2718484" y="4979772"/>
            <a:chExt cx="998991" cy="741405"/>
          </a:xfrm>
          <a:solidFill>
            <a:srgbClr val="E1FFD4"/>
          </a:solidFill>
        </p:grpSpPr>
        <p:sp>
          <p:nvSpPr>
            <p:cNvPr id="1493091573" name="Rectangle 77"/>
            <p:cNvSpPr/>
            <p:nvPr/>
          </p:nvSpPr>
          <p:spPr bwMode="auto">
            <a:xfrm>
              <a:off x="2767914" y="4983759"/>
              <a:ext cx="914400" cy="737418"/>
            </a:xfrm>
            <a:prstGeom prst="rect">
              <a:avLst/>
            </a:prstGeom>
            <a:grp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9348270" name="TextBox 78"/>
            <p:cNvSpPr txBox="1"/>
            <p:nvPr/>
          </p:nvSpPr>
          <p:spPr bwMode="auto">
            <a:xfrm>
              <a:off x="2718484" y="4979772"/>
              <a:ext cx="998991" cy="738663"/>
            </a:xfrm>
            <a:prstGeom prst="rect">
              <a:avLst/>
            </a:prstGeom>
            <a:solidFill>
              <a:srgbClr val="E1FFD4"/>
            </a:solidFill>
            <a:ln w="28575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pPr algn="ctr">
                <a:defRPr/>
              </a:pPr>
              <a:r>
                <a:rPr lang="en-US" sz="1400"/>
                <a:t>Per-flow</a:t>
              </a:r>
              <a:endParaRPr/>
            </a:p>
            <a:p>
              <a:pPr algn="ctr">
                <a:defRPr/>
              </a:pPr>
              <a:r>
                <a:rPr lang="en-US" sz="1400"/>
                <a:t>stateless</a:t>
              </a:r>
              <a:endParaRPr/>
            </a:p>
            <a:p>
              <a:pPr algn="ctr">
                <a:defRPr/>
              </a:pPr>
              <a:r>
                <a:rPr lang="en-US" sz="1400"/>
                <a:t>Forwarder</a:t>
              </a:r>
              <a:endParaRPr lang="en-US" sz="1200"/>
            </a:p>
          </p:txBody>
        </p:sp>
      </p:grpSp>
      <p:grpSp>
        <p:nvGrpSpPr>
          <p:cNvPr id="2029378775" name="Group 85"/>
          <p:cNvGrpSpPr/>
          <p:nvPr/>
        </p:nvGrpSpPr>
        <p:grpSpPr bwMode="auto">
          <a:xfrm>
            <a:off x="10538084" y="5107551"/>
            <a:ext cx="941017" cy="737418"/>
            <a:chOff x="9873051" y="4975586"/>
            <a:chExt cx="941017" cy="737418"/>
          </a:xfrm>
          <a:solidFill>
            <a:srgbClr val="C4FEF7"/>
          </a:solidFill>
        </p:grpSpPr>
        <p:sp>
          <p:nvSpPr>
            <p:cNvPr id="1754225257" name="Rectangle 79"/>
            <p:cNvSpPr/>
            <p:nvPr/>
          </p:nvSpPr>
          <p:spPr bwMode="auto">
            <a:xfrm>
              <a:off x="9873051" y="4975586"/>
              <a:ext cx="864973" cy="737418"/>
            </a:xfrm>
            <a:prstGeom prst="rect">
              <a:avLst/>
            </a:prstGeom>
            <a:grp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95396609" name="TextBox 80"/>
            <p:cNvSpPr txBox="1"/>
            <p:nvPr/>
          </p:nvSpPr>
          <p:spPr bwMode="auto">
            <a:xfrm>
              <a:off x="9922478" y="5005742"/>
              <a:ext cx="891590" cy="677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1400"/>
                <a:t>Receiver</a:t>
              </a:r>
              <a:endParaRPr/>
            </a:p>
            <a:p>
              <a:pPr>
                <a:defRPr/>
              </a:pPr>
              <a:r>
                <a:rPr lang="en-US" sz="1200"/>
                <a:t>e.g.</a:t>
              </a:r>
              <a:endParaRPr/>
            </a:p>
            <a:p>
              <a:pPr>
                <a:defRPr/>
              </a:pPr>
              <a:r>
                <a:rPr lang="en-US" sz="1200"/>
                <a:t>Flow k</a:t>
              </a:r>
              <a:endParaRPr/>
            </a:p>
          </p:txBody>
        </p:sp>
      </p:grpSp>
      <p:grpSp>
        <p:nvGrpSpPr>
          <p:cNvPr id="515961228" name="Group 81"/>
          <p:cNvGrpSpPr/>
          <p:nvPr/>
        </p:nvGrpSpPr>
        <p:grpSpPr bwMode="auto">
          <a:xfrm>
            <a:off x="9055587" y="5105557"/>
            <a:ext cx="998991" cy="741405"/>
            <a:chOff x="2718484" y="4979772"/>
            <a:chExt cx="998991" cy="741405"/>
          </a:xfrm>
        </p:grpSpPr>
        <p:sp>
          <p:nvSpPr>
            <p:cNvPr id="1298853290" name="Rectangle 82"/>
            <p:cNvSpPr/>
            <p:nvPr/>
          </p:nvSpPr>
          <p:spPr bwMode="auto">
            <a:xfrm>
              <a:off x="2767914" y="4983759"/>
              <a:ext cx="914400" cy="73741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280015468" name="TextBox 83"/>
            <p:cNvSpPr txBox="1"/>
            <p:nvPr/>
          </p:nvSpPr>
          <p:spPr bwMode="auto">
            <a:xfrm>
              <a:off x="2718484" y="4979772"/>
              <a:ext cx="998991" cy="738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defRPr/>
              </a:pPr>
              <a:r>
                <a:rPr lang="en-US" sz="1400"/>
                <a:t>Per-flow</a:t>
              </a:r>
              <a:endParaRPr/>
            </a:p>
            <a:p>
              <a:pPr algn="ctr">
                <a:defRPr/>
              </a:pPr>
              <a:r>
                <a:rPr lang="en-US" sz="1400"/>
                <a:t>stateless</a:t>
              </a:r>
              <a:endParaRPr/>
            </a:p>
            <a:p>
              <a:pPr algn="ctr">
                <a:defRPr/>
              </a:pPr>
              <a:r>
                <a:rPr lang="en-US" sz="1400"/>
                <a:t>Forwarder</a:t>
              </a:r>
              <a:endParaRPr lang="en-US" sz="1200"/>
            </a:p>
          </p:txBody>
        </p:sp>
      </p:grpSp>
      <p:sp>
        <p:nvSpPr>
          <p:cNvPr id="279334434" name="TextBox 99"/>
          <p:cNvSpPr txBox="1"/>
          <p:nvPr/>
        </p:nvSpPr>
        <p:spPr bwMode="auto">
          <a:xfrm>
            <a:off x="2481498" y="1304772"/>
            <a:ext cx="1382577" cy="640440"/>
          </a:xfrm>
          <a:prstGeom prst="rect">
            <a:avLst/>
          </a:prstGeom>
          <a:solidFill>
            <a:srgbClr val="C4FEF7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/>
              <a:t>...</a:t>
            </a:r>
            <a:endParaRPr/>
          </a:p>
          <a:p>
            <a:pPr>
              <a:defRPr/>
            </a:pPr>
            <a:endParaRPr/>
          </a:p>
        </p:txBody>
      </p:sp>
      <p:sp>
        <p:nvSpPr>
          <p:cNvPr id="2118776775" name="TextBox 100"/>
          <p:cNvSpPr txBox="1"/>
          <p:nvPr/>
        </p:nvSpPr>
        <p:spPr bwMode="auto">
          <a:xfrm flipH="0" flipV="0">
            <a:off x="4355678" y="1140824"/>
            <a:ext cx="4327144" cy="1128119"/>
          </a:xfrm>
          <a:prstGeom prst="rect">
            <a:avLst/>
          </a:prstGeom>
          <a:solidFill>
            <a:srgbClr val="F6EDFF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sz="1600" i="1"/>
              <a:t>Calculate MAX through Queuing/Scheduling for each P router - for each flow</a:t>
            </a:r>
            <a:endParaRPr sz="1600" i="1"/>
          </a:p>
          <a:p>
            <a:pPr algn="ctr">
              <a:defRPr/>
            </a:pPr>
            <a:r>
              <a:rPr i="1"/>
              <a:t> with only STANDARD information</a:t>
            </a:r>
            <a:r>
              <a:rPr i="1"/>
              <a:t>/</a:t>
            </a:r>
            <a:endParaRPr i="1"/>
          </a:p>
          <a:p>
            <a:pPr algn="ctr">
              <a:defRPr/>
            </a:pPr>
            <a:r>
              <a:rPr i="1"/>
              <a:t>calculus (not vendor specific)</a:t>
            </a:r>
            <a:endParaRPr i="1"/>
          </a:p>
        </p:txBody>
      </p:sp>
      <p:cxnSp>
        <p:nvCxnSpPr>
          <p:cNvPr id="482522683" name="Straight Arrow Connector 114"/>
          <p:cNvCxnSpPr>
            <a:cxnSpLocks/>
            <a:stCxn id="279334434" idx="3"/>
          </p:cNvCxnSpPr>
          <p:nvPr/>
        </p:nvCxnSpPr>
        <p:spPr bwMode="auto">
          <a:xfrm flipV="1">
            <a:off x="3862275" y="1540647"/>
            <a:ext cx="285977" cy="12217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1010705" name="TextBox 133"/>
          <p:cNvSpPr txBox="1"/>
          <p:nvPr/>
        </p:nvSpPr>
        <p:spPr bwMode="auto">
          <a:xfrm>
            <a:off x="5974398" y="778255"/>
            <a:ext cx="3048517" cy="3965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2000" b="1">
                <a:solidFill>
                  <a:srgbClr val="960000"/>
                </a:solidFill>
              </a:rPr>
              <a:t>DetNet Controller-Plane</a:t>
            </a:r>
            <a:endParaRPr sz="2000" b="1">
              <a:solidFill>
                <a:srgbClr val="960000"/>
              </a:solidFill>
            </a:endParaRPr>
          </a:p>
        </p:txBody>
      </p:sp>
      <p:sp>
        <p:nvSpPr>
          <p:cNvPr id="705277247" name="TextBox 2"/>
          <p:cNvSpPr txBox="1"/>
          <p:nvPr/>
        </p:nvSpPr>
        <p:spPr bwMode="auto">
          <a:xfrm>
            <a:off x="3261197" y="5763211"/>
            <a:ext cx="755527" cy="646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/>
              <a:t>Ingres</a:t>
            </a:r>
            <a:endParaRPr/>
          </a:p>
          <a:p>
            <a:pPr>
              <a:defRPr/>
            </a:pPr>
            <a:r>
              <a:rPr lang="en-US"/>
              <a:t>PE</a:t>
            </a:r>
            <a:endParaRPr/>
          </a:p>
        </p:txBody>
      </p:sp>
      <p:sp>
        <p:nvSpPr>
          <p:cNvPr id="1487698305" name="TextBox 109"/>
          <p:cNvSpPr txBox="1"/>
          <p:nvPr/>
        </p:nvSpPr>
        <p:spPr bwMode="auto">
          <a:xfrm>
            <a:off x="4621456" y="5814814"/>
            <a:ext cx="303287" cy="369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/>
              <a:t>P</a:t>
            </a:r>
            <a:endParaRPr/>
          </a:p>
        </p:txBody>
      </p:sp>
      <p:sp>
        <p:nvSpPr>
          <p:cNvPr id="1560610227" name="TextBox 111"/>
          <p:cNvSpPr txBox="1"/>
          <p:nvPr/>
        </p:nvSpPr>
        <p:spPr bwMode="auto">
          <a:xfrm>
            <a:off x="6121644" y="5853787"/>
            <a:ext cx="436430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/>
              <a:t>P</a:t>
            </a:r>
            <a:endParaRPr/>
          </a:p>
        </p:txBody>
      </p:sp>
      <p:sp>
        <p:nvSpPr>
          <p:cNvPr id="1366524652" name="TextBox 112"/>
          <p:cNvSpPr txBox="1"/>
          <p:nvPr/>
        </p:nvSpPr>
        <p:spPr bwMode="auto">
          <a:xfrm>
            <a:off x="7625347" y="5878399"/>
            <a:ext cx="436430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/>
              <a:t>P</a:t>
            </a:r>
            <a:endParaRPr/>
          </a:p>
        </p:txBody>
      </p:sp>
      <p:sp>
        <p:nvSpPr>
          <p:cNvPr id="172147465" name="TextBox 113"/>
          <p:cNvSpPr txBox="1"/>
          <p:nvPr/>
        </p:nvSpPr>
        <p:spPr bwMode="auto">
          <a:xfrm>
            <a:off x="9105015" y="5845374"/>
            <a:ext cx="921061" cy="646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/>
              <a:t>Egress</a:t>
            </a:r>
            <a:endParaRPr/>
          </a:p>
          <a:p>
            <a:pPr>
              <a:defRPr/>
            </a:pPr>
            <a:r>
              <a:rPr lang="en-US"/>
              <a:t>PE</a:t>
            </a:r>
            <a:endParaRPr/>
          </a:p>
        </p:txBody>
      </p:sp>
      <p:grpSp>
        <p:nvGrpSpPr>
          <p:cNvPr id="1231603593" name=""/>
          <p:cNvGrpSpPr/>
          <p:nvPr/>
        </p:nvGrpSpPr>
        <p:grpSpPr bwMode="auto">
          <a:xfrm>
            <a:off x="1430974" y="3106974"/>
            <a:ext cx="2909494" cy="767865"/>
            <a:chOff x="0" y="0"/>
            <a:chExt cx="2909494" cy="767865"/>
          </a:xfrm>
        </p:grpSpPr>
        <p:sp>
          <p:nvSpPr>
            <p:cNvPr id="1572798435" name=""/>
            <p:cNvSpPr/>
            <p:nvPr/>
          </p:nvSpPr>
          <p:spPr bwMode="auto">
            <a:xfrm rot="0" flipH="0" flipV="0">
              <a:off x="0" y="0"/>
              <a:ext cx="2909494" cy="76786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 sz="1400"/>
            </a:p>
          </p:txBody>
        </p:sp>
        <p:sp>
          <p:nvSpPr>
            <p:cNvPr id="1162278887" name=""/>
            <p:cNvSpPr txBox="1"/>
            <p:nvPr/>
          </p:nvSpPr>
          <p:spPr bwMode="auto">
            <a:xfrm rot="0" flipH="0" flipV="0">
              <a:off x="725774" y="124672"/>
              <a:ext cx="2032074" cy="518519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olid"/>
            </a:ln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sz="1400"/>
                <a:t>Queuing</a:t>
              </a:r>
              <a:r>
                <a:rPr sz="1400"/>
                <a:t>/</a:t>
              </a:r>
              <a:r>
                <a:rPr sz="1400"/>
                <a:t>Scheduling</a:t>
              </a:r>
              <a:endParaRPr sz="1400"/>
            </a:p>
            <a:p>
              <a:pPr>
                <a:defRPr/>
              </a:pPr>
              <a:r>
                <a:rPr sz="1400" b="1">
                  <a:solidFill>
                    <a:srgbClr val="C00000"/>
                  </a:solidFill>
                </a:rPr>
                <a:t>proprietary Vendor 1</a:t>
              </a:r>
              <a:endParaRPr sz="1400" b="1">
                <a:solidFill>
                  <a:srgbClr val="C00000"/>
                </a:solidFill>
              </a:endParaRPr>
            </a:p>
          </p:txBody>
        </p:sp>
        <p:sp>
          <p:nvSpPr>
            <p:cNvPr id="1979818247" name=""/>
            <p:cNvSpPr txBox="1"/>
            <p:nvPr/>
          </p:nvSpPr>
          <p:spPr bwMode="auto">
            <a:xfrm rot="0" flipH="0" flipV="0">
              <a:off x="108856" y="182556"/>
              <a:ext cx="518727" cy="396599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olid"/>
            </a:ln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sz="2000"/>
                <a:t>...</a:t>
              </a:r>
              <a:endParaRPr sz="2000"/>
            </a:p>
          </p:txBody>
        </p:sp>
      </p:grpSp>
      <p:grpSp>
        <p:nvGrpSpPr>
          <p:cNvPr id="147404295" name=""/>
          <p:cNvGrpSpPr/>
          <p:nvPr/>
        </p:nvGrpSpPr>
        <p:grpSpPr bwMode="auto">
          <a:xfrm>
            <a:off x="4557770" y="3079428"/>
            <a:ext cx="2909493" cy="767864"/>
            <a:chOff x="0" y="0"/>
            <a:chExt cx="2909493" cy="767864"/>
          </a:xfrm>
        </p:grpSpPr>
        <p:sp>
          <p:nvSpPr>
            <p:cNvPr id="51557443" name=""/>
            <p:cNvSpPr/>
            <p:nvPr/>
          </p:nvSpPr>
          <p:spPr bwMode="auto">
            <a:xfrm rot="0" flipH="0" flipV="0">
              <a:off x="0" y="0"/>
              <a:ext cx="2909493" cy="76786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 sz="1400"/>
            </a:p>
          </p:txBody>
        </p:sp>
        <p:sp>
          <p:nvSpPr>
            <p:cNvPr id="2091384837" name=""/>
            <p:cNvSpPr txBox="1"/>
            <p:nvPr/>
          </p:nvSpPr>
          <p:spPr bwMode="auto">
            <a:xfrm rot="0" flipH="0" flipV="0">
              <a:off x="725773" y="124671"/>
              <a:ext cx="2033154" cy="518519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olid"/>
            </a:ln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sz="1400"/>
                <a:t>Queuing</a:t>
              </a:r>
              <a:r>
                <a:rPr sz="1400"/>
                <a:t>/</a:t>
              </a:r>
              <a:r>
                <a:rPr sz="1400"/>
                <a:t>Scheduling</a:t>
              </a:r>
              <a:endParaRPr sz="1400"/>
            </a:p>
            <a:p>
              <a:pPr>
                <a:defRPr/>
              </a:pPr>
              <a:r>
                <a:rPr sz="1400" b="1">
                  <a:solidFill>
                    <a:srgbClr val="C00000"/>
                  </a:solidFill>
                </a:rPr>
                <a:t>proprietary Vendor 2</a:t>
              </a:r>
              <a:endParaRPr sz="1400" b="1">
                <a:solidFill>
                  <a:srgbClr val="C00000"/>
                </a:solidFill>
              </a:endParaRPr>
            </a:p>
          </p:txBody>
        </p:sp>
        <p:sp>
          <p:nvSpPr>
            <p:cNvPr id="2061647699" name=""/>
            <p:cNvSpPr txBox="1"/>
            <p:nvPr/>
          </p:nvSpPr>
          <p:spPr bwMode="auto">
            <a:xfrm rot="0" flipH="0" flipV="0">
              <a:off x="108856" y="182556"/>
              <a:ext cx="519086" cy="396599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olid"/>
            </a:ln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sz="2000"/>
                <a:t>...</a:t>
              </a:r>
              <a:endParaRPr sz="2000"/>
            </a:p>
          </p:txBody>
        </p:sp>
      </p:grpSp>
      <p:grpSp>
        <p:nvGrpSpPr>
          <p:cNvPr id="557887240" name=""/>
          <p:cNvGrpSpPr/>
          <p:nvPr/>
        </p:nvGrpSpPr>
        <p:grpSpPr bwMode="auto">
          <a:xfrm>
            <a:off x="7779156" y="3117305"/>
            <a:ext cx="2909493" cy="767864"/>
            <a:chOff x="0" y="0"/>
            <a:chExt cx="2909493" cy="767864"/>
          </a:xfrm>
        </p:grpSpPr>
        <p:sp>
          <p:nvSpPr>
            <p:cNvPr id="1440625155" name=""/>
            <p:cNvSpPr/>
            <p:nvPr/>
          </p:nvSpPr>
          <p:spPr bwMode="auto">
            <a:xfrm rot="0" flipH="0" flipV="0">
              <a:off x="0" y="0"/>
              <a:ext cx="2909493" cy="76786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 sz="1400"/>
            </a:p>
          </p:txBody>
        </p:sp>
        <p:sp>
          <p:nvSpPr>
            <p:cNvPr id="1291553460" name=""/>
            <p:cNvSpPr txBox="1"/>
            <p:nvPr/>
          </p:nvSpPr>
          <p:spPr bwMode="auto">
            <a:xfrm rot="0" flipH="0" flipV="0">
              <a:off x="725773" y="124671"/>
              <a:ext cx="2034234" cy="518519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olid"/>
            </a:ln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sz="1400"/>
                <a:t>Queuing</a:t>
              </a:r>
              <a:r>
                <a:rPr sz="1400"/>
                <a:t>/</a:t>
              </a:r>
              <a:r>
                <a:rPr sz="1400"/>
                <a:t>Scheduling</a:t>
              </a:r>
              <a:endParaRPr sz="1400"/>
            </a:p>
            <a:p>
              <a:pPr>
                <a:defRPr/>
              </a:pPr>
              <a:r>
                <a:rPr sz="1400" b="1">
                  <a:solidFill>
                    <a:srgbClr val="C00000"/>
                  </a:solidFill>
                </a:rPr>
                <a:t>proprietary Vendor 3</a:t>
              </a:r>
              <a:endParaRPr sz="1400" b="1">
                <a:solidFill>
                  <a:srgbClr val="C00000"/>
                </a:solidFill>
              </a:endParaRPr>
            </a:p>
          </p:txBody>
        </p:sp>
        <p:sp>
          <p:nvSpPr>
            <p:cNvPr id="1232636405" name=""/>
            <p:cNvSpPr txBox="1"/>
            <p:nvPr/>
          </p:nvSpPr>
          <p:spPr bwMode="auto">
            <a:xfrm rot="0" flipH="0" flipV="0">
              <a:off x="108856" y="182556"/>
              <a:ext cx="519446" cy="396599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olid"/>
            </a:ln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sz="2000"/>
                <a:t>...</a:t>
              </a:r>
              <a:endParaRPr sz="2000"/>
            </a:p>
          </p:txBody>
        </p:sp>
      </p:grpSp>
      <p:cxnSp>
        <p:nvCxnSpPr>
          <p:cNvPr id="0" name=""/>
          <p:cNvCxnSpPr>
            <a:cxnSpLocks/>
          </p:cNvCxnSpPr>
          <p:nvPr/>
        </p:nvCxnSpPr>
        <p:spPr bwMode="auto">
          <a:xfrm flipH="0" flipV="0">
            <a:off x="3158249" y="3943055"/>
            <a:ext cx="1809749" cy="1064372"/>
          </a:xfrm>
          <a:prstGeom prst="line">
            <a:avLst/>
          </a:prstGeom>
          <a:ln w="57150" cap="flat" cmpd="sng" algn="ctr">
            <a:solidFill>
              <a:srgbClr val="92D050"/>
            </a:solidFill>
            <a:prstDash val="sysDot"/>
            <a:miter lim="800000"/>
            <a:headEnd type="arrow" len="me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6461041" name=""/>
          <p:cNvCxnSpPr>
            <a:cxnSpLocks/>
          </p:cNvCxnSpPr>
          <p:nvPr/>
        </p:nvCxnSpPr>
        <p:spPr bwMode="auto">
          <a:xfrm flipH="0" flipV="0">
            <a:off x="6300121" y="3943055"/>
            <a:ext cx="289977" cy="1064372"/>
          </a:xfrm>
          <a:prstGeom prst="line">
            <a:avLst/>
          </a:prstGeom>
          <a:ln w="57150" cap="flat" cmpd="sng" algn="ctr">
            <a:solidFill>
              <a:srgbClr val="92D050"/>
            </a:solidFill>
            <a:prstDash val="sysDot"/>
            <a:miter lim="800000"/>
            <a:headEnd type="arrow" len="me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042346" name=""/>
          <p:cNvCxnSpPr>
            <a:cxnSpLocks/>
          </p:cNvCxnSpPr>
          <p:nvPr/>
        </p:nvCxnSpPr>
        <p:spPr bwMode="auto">
          <a:xfrm flipH="1" flipV="0">
            <a:off x="8124856" y="3943055"/>
            <a:ext cx="1265464" cy="1064372"/>
          </a:xfrm>
          <a:prstGeom prst="line">
            <a:avLst/>
          </a:prstGeom>
          <a:ln w="57150" cap="flat" cmpd="sng" algn="ctr">
            <a:solidFill>
              <a:srgbClr val="92D050"/>
            </a:solidFill>
            <a:prstDash val="sysDot"/>
            <a:miter lim="800000"/>
            <a:headEnd type="arrow" len="me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1433192" name=""/>
          <p:cNvCxnSpPr>
            <a:cxnSpLocks/>
          </p:cNvCxnSpPr>
          <p:nvPr/>
        </p:nvCxnSpPr>
        <p:spPr bwMode="auto">
          <a:xfrm flipH="0" flipV="1">
            <a:off x="3261197" y="2490107"/>
            <a:ext cx="1601550" cy="530678"/>
          </a:xfrm>
          <a:prstGeom prst="line">
            <a:avLst/>
          </a:prstGeom>
          <a:ln w="57150" cap="flat" cmpd="sng" algn="ctr">
            <a:solidFill>
              <a:schemeClr val="accent4">
                <a:lumMod val="74901"/>
              </a:schemeClr>
            </a:solidFill>
            <a:prstDash val="sysDot"/>
            <a:miter lim="800000"/>
            <a:headEnd type="arrow" len="me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2252824" name=""/>
          <p:cNvCxnSpPr>
            <a:cxnSpLocks/>
          </p:cNvCxnSpPr>
          <p:nvPr/>
        </p:nvCxnSpPr>
        <p:spPr bwMode="auto">
          <a:xfrm flipH="0" flipV="1">
            <a:off x="6228230" y="2381249"/>
            <a:ext cx="111628" cy="597437"/>
          </a:xfrm>
          <a:prstGeom prst="line">
            <a:avLst/>
          </a:prstGeom>
          <a:ln w="57150" cap="flat" cmpd="sng" algn="ctr">
            <a:solidFill>
              <a:schemeClr val="accent4">
                <a:lumMod val="74901"/>
              </a:schemeClr>
            </a:solidFill>
            <a:prstDash val="sysDot"/>
            <a:miter lim="800000"/>
            <a:headEnd type="arrow" len="me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404661" name=""/>
          <p:cNvCxnSpPr>
            <a:cxnSpLocks/>
          </p:cNvCxnSpPr>
          <p:nvPr/>
        </p:nvCxnSpPr>
        <p:spPr bwMode="auto">
          <a:xfrm flipH="1" flipV="1">
            <a:off x="8274534" y="2490107"/>
            <a:ext cx="860046" cy="488580"/>
          </a:xfrm>
          <a:prstGeom prst="line">
            <a:avLst/>
          </a:prstGeom>
          <a:ln w="57150" cap="flat" cmpd="sng" algn="ctr">
            <a:solidFill>
              <a:schemeClr val="accent4">
                <a:lumMod val="74901"/>
              </a:schemeClr>
            </a:solidFill>
            <a:prstDash val="sysDot"/>
            <a:miter lim="800000"/>
            <a:headEnd type="arrow" len="me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6528475" name=""/>
          <p:cNvSpPr txBox="1"/>
          <p:nvPr/>
        </p:nvSpPr>
        <p:spPr bwMode="auto">
          <a:xfrm flipH="0" flipV="0">
            <a:off x="10850840" y="3113727"/>
            <a:ext cx="946415" cy="640440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3600">
                <a:solidFill>
                  <a:srgbClr val="FF0000"/>
                </a:solidFill>
              </a:rPr>
              <a:t>???</a:t>
            </a:r>
            <a:endParaRPr sz="3600">
              <a:solidFill>
                <a:srgbClr val="FF0000"/>
              </a:solidFill>
            </a:endParaRPr>
          </a:p>
        </p:txBody>
      </p:sp>
      <p:sp>
        <p:nvSpPr>
          <p:cNvPr id="538391214" name=""/>
          <p:cNvSpPr txBox="1"/>
          <p:nvPr/>
        </p:nvSpPr>
        <p:spPr bwMode="auto">
          <a:xfrm flipH="0" flipV="0">
            <a:off x="270846" y="3162199"/>
            <a:ext cx="946415" cy="640440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3600">
                <a:solidFill>
                  <a:srgbClr val="FF0000"/>
                </a:solidFill>
              </a:rPr>
              <a:t>???</a:t>
            </a:r>
            <a:endParaRPr sz="36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1" advTm="17463"/>
    </mc:Choice>
    <mc:Fallback>
      <p:transition advClick="1" advTm="17463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50075318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 flipH="0" flipV="0">
            <a:off x="838198" y="365124"/>
            <a:ext cx="10515600" cy="859517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 lang="en-US" sz="4400" b="0" i="0" u="none" strike="noStrike" cap="none" spc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Why not Damper with ANY queuing/scheduling ?</a:t>
            </a:r>
            <a:endParaRPr sz="4400"/>
          </a:p>
        </p:txBody>
      </p:sp>
      <p:sp>
        <p:nvSpPr>
          <p:cNvPr id="1764127507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838198" y="1415142"/>
            <a:ext cx="11219121" cy="4761820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65000" lnSpcReduction="7000"/>
          </a:bodyPr>
          <a:lstStyle/>
          <a:p>
            <a:pPr>
              <a:defRPr/>
            </a:pPr>
            <a:r>
              <a:rPr/>
              <a:t>We can not build a standardized control plane without picking a queuing/scheduling with standardized, public validated calculus.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We can not know whether Damper + “Some Queuing/Scheduling” can be implemented at high-speed/low-cost.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UBS is the most simple calculus (easier than RFC2212) with well vetted calculus</a:t>
            </a:r>
            <a:endParaRPr/>
          </a:p>
          <a:p>
            <a:pPr lvl="1">
              <a:defRPr/>
            </a:pPr>
            <a:r>
              <a:rPr/>
              <a:t>But yet extremely flexible to manage latency for each flow.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Using UBS allows to reuse / share much of controller plane that may be built for TSN-ATS</a:t>
            </a:r>
            <a:endParaRPr/>
          </a:p>
          <a:p>
            <a:pPr lvl="1">
              <a:defRPr/>
            </a:pPr>
            <a:r>
              <a:rPr/>
              <a:t>Includes complex network-wide bandwidth+latency path + queue(priority) selection algorithms</a:t>
            </a:r>
            <a:endParaRPr/>
          </a:p>
          <a:p>
            <a:pPr lvl="1">
              <a:defRPr/>
            </a:pPr>
            <a:r>
              <a:rPr/>
              <a:t>Which may use backtracking or Deep Learning.</a:t>
            </a:r>
            <a:endParaRPr/>
          </a:p>
          <a:p>
            <a:pPr lvl="1">
              <a:defRPr/>
            </a:pPr>
            <a:endParaRPr/>
          </a:p>
          <a:p>
            <a:pPr lvl="0">
              <a:defRPr/>
            </a:pPr>
            <a:r>
              <a:rPr/>
              <a:t>Should even be of interest to small-scale networks (replacing UBS)</a:t>
            </a:r>
            <a:endParaRPr/>
          </a:p>
          <a:p>
            <a:pPr lvl="1">
              <a:defRPr/>
            </a:pPr>
            <a:r>
              <a:rPr/>
              <a:t>With minimal overall design changes.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21643558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Positioning</a:t>
            </a:r>
            <a:endParaRPr/>
          </a:p>
        </p:txBody>
      </p:sp>
      <p:sp>
        <p:nvSpPr>
          <p:cNvPr id="1351578579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94324451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 flipH="0" flipV="0">
            <a:off x="838199" y="365124"/>
            <a:ext cx="10515600" cy="862796"/>
          </a:xfrm>
        </p:spPr>
        <p:txBody>
          <a:bodyPr/>
          <a:lstStyle/>
          <a:p>
            <a:pPr>
              <a:defRPr/>
            </a:pPr>
            <a:r>
              <a:rPr/>
              <a:t>Positioning</a:t>
            </a:r>
            <a:endParaRPr/>
          </a:p>
        </p:txBody>
      </p:sp>
      <p:sp>
        <p:nvSpPr>
          <p:cNvPr id="76810730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838199" y="1227921"/>
            <a:ext cx="10515600" cy="4949040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85000" lnSpcReduction="3000"/>
          </a:bodyPr>
          <a:lstStyle/>
          <a:p>
            <a:pPr>
              <a:defRPr/>
            </a:pPr>
            <a:r>
              <a:rPr/>
              <a:t>Proposed as 2nd gen solution after TCQF/CSQF</a:t>
            </a:r>
            <a:endParaRPr/>
          </a:p>
          <a:p>
            <a:pPr lvl="1">
              <a:defRPr/>
            </a:pPr>
            <a:r>
              <a:rPr/>
              <a:t>These methods already provide on-time, stateless forwarding</a:t>
            </a:r>
            <a:br>
              <a:rPr/>
            </a:br>
            <a:r>
              <a:rPr/>
              <a:t>And have high-speed, low-cost large-scale network validation.</a:t>
            </a:r>
            <a:endParaRPr/>
          </a:p>
          <a:p>
            <a:pPr lvl="1">
              <a:defRPr/>
            </a:pPr>
            <a:r>
              <a:rPr/>
              <a:t>gLBF Adds more flexibility (UBS calculus instead of fixed cycles) and elimination of per-hop clock-synchronization</a:t>
            </a:r>
            <a:endParaRPr/>
          </a:p>
          <a:p>
            <a:pPr lvl="1">
              <a:defRPr/>
            </a:pPr>
            <a:r>
              <a:rPr/>
              <a:t>TCQF / CSQF solutions / deployment should be able to easily evolve / migrate into gLBF</a:t>
            </a:r>
            <a:endParaRPr/>
          </a:p>
          <a:p>
            <a:pPr lvl="2">
              <a:defRPr/>
            </a:pPr>
            <a:r>
              <a:rPr/>
              <a:t>E.g.: configure gLBF buffers to be same size on each hop: ~= TCQF !</a:t>
            </a:r>
            <a:endParaRPr/>
          </a:p>
          <a:p>
            <a:pPr lvl="0">
              <a:defRPr/>
            </a:pPr>
            <a:endParaRPr/>
          </a:p>
          <a:p>
            <a:pPr lvl="0">
              <a:defRPr/>
            </a:pPr>
            <a:r>
              <a:rPr/>
              <a:t>Why longer term ?</a:t>
            </a:r>
            <a:endParaRPr/>
          </a:p>
          <a:p>
            <a:pPr lvl="1">
              <a:defRPr/>
            </a:pPr>
            <a:r>
              <a:rPr/>
              <a:t>gLBF requires new network packet header metadata</a:t>
            </a:r>
            <a:r>
              <a:rPr/>
              <a:t> (delay value)</a:t>
            </a:r>
            <a:endParaRPr/>
          </a:p>
          <a:p>
            <a:pPr lvl="2">
              <a:defRPr/>
            </a:pPr>
            <a:r>
              <a:rPr/>
              <a:t>TCQF (TC, DSCP) and CSQF (SRH) work with existing headers! Faster to adopt!</a:t>
            </a:r>
            <a:endParaRPr/>
          </a:p>
          <a:p>
            <a:pPr lvl="1">
              <a:defRPr/>
            </a:pPr>
            <a:r>
              <a:rPr/>
              <a:t>gLBF has no high-speed implementation, wide-area deployment validation yet</a:t>
            </a:r>
            <a:endParaRPr/>
          </a:p>
          <a:p>
            <a:pPr lvl="2">
              <a:defRPr/>
            </a:pPr>
            <a:r>
              <a:rPr/>
              <a:t>But 2 high-speed algorithm implementation proposals we think can be done at “Low cost”.</a:t>
            </a:r>
            <a:endParaRPr/>
          </a:p>
          <a:p>
            <a:pPr lvl="1"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3679639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Validation</a:t>
            </a:r>
            <a:endParaRPr/>
          </a:p>
        </p:txBody>
      </p:sp>
      <p:sp>
        <p:nvSpPr>
          <p:cNvPr id="155842477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95473177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 flipH="0" flipV="0">
            <a:off x="838198" y="365124"/>
            <a:ext cx="10515600" cy="62180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 fontScale="95000" lnSpcReduction="1000"/>
          </a:bodyPr>
          <a:lstStyle/>
          <a:p>
            <a:pPr>
              <a:defRPr/>
            </a:pPr>
            <a:r>
              <a:rPr/>
              <a:t>Validation</a:t>
            </a:r>
            <a:endParaRPr/>
          </a:p>
        </p:txBody>
      </p:sp>
      <p:sp>
        <p:nvSpPr>
          <p:cNvPr id="2109938667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838198" y="1148546"/>
            <a:ext cx="10515600" cy="2562901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lvl="0">
              <a:defRPr/>
            </a:pPr>
            <a:r>
              <a:rPr/>
              <a:t>Simulation with 2 hops (minimum setup) to prove that without Damper (or Shaper), we can not calculate the bounded latency</a:t>
            </a:r>
            <a:endParaRPr/>
          </a:p>
          <a:p>
            <a:pPr lvl="1">
              <a:defRPr/>
            </a:pPr>
            <a:r>
              <a:rPr/>
              <a:t>Flows will exceed their calculated latency</a:t>
            </a:r>
            <a:endParaRPr/>
          </a:p>
          <a:p>
            <a:pPr lvl="1">
              <a:defRPr/>
            </a:pPr>
            <a:endParaRPr/>
          </a:p>
          <a:p>
            <a:pPr lvl="0">
              <a:defRPr/>
            </a:pPr>
            <a:r>
              <a:rPr/>
              <a:t>With Damper inserted, flows again will be forwarded within calculated maximum queuing latency (in Router4 FIFO).</a:t>
            </a:r>
            <a:endParaRPr/>
          </a:p>
        </p:txBody>
      </p:sp>
      <p:sp>
        <p:nvSpPr>
          <p:cNvPr id="2005910287" name=""/>
          <p:cNvSpPr txBox="1"/>
          <p:nvPr/>
        </p:nvSpPr>
        <p:spPr bwMode="auto">
          <a:xfrm flipH="0" flipV="0">
            <a:off x="1218988" y="6583266"/>
            <a:ext cx="6739352" cy="27467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200"/>
              <a:t>Image (C) </a:t>
            </a:r>
            <a:r>
              <a:rPr lang="en-US" sz="1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from 2020 IEEE/IFIP Network Operations and Management Symposium (NOMS 2020)</a:t>
            </a:r>
            <a:endParaRPr sz="1200"/>
          </a:p>
        </p:txBody>
      </p:sp>
      <p:grpSp>
        <p:nvGrpSpPr>
          <p:cNvPr id="235381511" name="Group 4"/>
          <p:cNvGrpSpPr/>
          <p:nvPr/>
        </p:nvGrpSpPr>
        <p:grpSpPr bwMode="auto">
          <a:xfrm flipH="0" flipV="0">
            <a:off x="1080216" y="3798348"/>
            <a:ext cx="10328422" cy="2568081"/>
            <a:chOff x="0" y="0"/>
            <a:chExt cx="10328422" cy="2568081"/>
          </a:xfrm>
        </p:grpSpPr>
        <p:sp>
          <p:nvSpPr>
            <p:cNvPr id="747473476" name="TextBox 161"/>
            <p:cNvSpPr txBox="1"/>
            <p:nvPr/>
          </p:nvSpPr>
          <p:spPr bwMode="auto">
            <a:xfrm>
              <a:off x="1355190" y="59879"/>
              <a:ext cx="981541" cy="3356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1600" b="0" i="0" u="none" strike="noStrike" cap="none" spc="0">
                  <a:ln>
                    <a:noFill/>
                  </a:ln>
                  <a:solidFill>
                    <a:prstClr val="black"/>
                  </a:solidFill>
                  <a:latin typeface="Calibri"/>
                </a:rPr>
                <a:t>Router 1</a:t>
              </a:r>
              <a:endParaRPr sz="1400"/>
            </a:p>
          </p:txBody>
        </p:sp>
        <p:sp>
          <p:nvSpPr>
            <p:cNvPr id="1270337871" name="Rectangle 162"/>
            <p:cNvSpPr/>
            <p:nvPr/>
          </p:nvSpPr>
          <p:spPr bwMode="auto">
            <a:xfrm>
              <a:off x="1112288" y="328021"/>
              <a:ext cx="1653313" cy="522275"/>
            </a:xfrm>
            <a:prstGeom prst="rect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2400" b="0" i="0" u="none" strike="noStrike" cap="none" spc="0">
                <a:ln>
                  <a:noFill/>
                </a:ln>
                <a:solidFill>
                  <a:prstClr val="white"/>
                </a:solidFill>
                <a:latin typeface="Calibri"/>
                <a:ea typeface="Microsoft YaHei Light"/>
                <a:cs typeface="Arial"/>
              </a:endParaRPr>
            </a:p>
          </p:txBody>
        </p:sp>
        <p:sp>
          <p:nvSpPr>
            <p:cNvPr id="419142075" name="TextBox 163"/>
            <p:cNvSpPr txBox="1"/>
            <p:nvPr/>
          </p:nvSpPr>
          <p:spPr bwMode="auto">
            <a:xfrm>
              <a:off x="2858968" y="585213"/>
              <a:ext cx="987762" cy="5794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1600" b="0" i="0" u="none" strike="noStrike" cap="none" spc="0">
                  <a:ln>
                    <a:noFill/>
                  </a:ln>
                  <a:solidFill>
                    <a:prstClr val="black"/>
                  </a:solidFill>
                  <a:latin typeface="Calibri"/>
                </a:rPr>
                <a:t>Link L1</a:t>
              </a:r>
              <a:endParaRPr sz="1400"/>
            </a:p>
            <a:p>
              <a:pPr marL="0" marR="0" lvl="0" indent="0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1600" b="0" i="0" u="none" strike="noStrike" cap="none" spc="0">
                  <a:ln>
                    <a:noFill/>
                  </a:ln>
                  <a:solidFill>
                    <a:prstClr val="black"/>
                  </a:solidFill>
                  <a:latin typeface="Calibri"/>
                </a:rPr>
                <a:t>30 Mbps</a:t>
              </a:r>
              <a:endParaRPr sz="1400"/>
            </a:p>
          </p:txBody>
        </p:sp>
        <p:sp>
          <p:nvSpPr>
            <p:cNvPr id="180188552" name="TextBox 164"/>
            <p:cNvSpPr txBox="1"/>
            <p:nvPr/>
          </p:nvSpPr>
          <p:spPr bwMode="auto">
            <a:xfrm>
              <a:off x="0" y="188463"/>
              <a:ext cx="733451" cy="3356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1600" b="0" i="0" u="none" strike="noStrike" cap="none" spc="0">
                  <a:ln>
                    <a:noFill/>
                  </a:ln>
                  <a:solidFill>
                    <a:prstClr val="black"/>
                  </a:solidFill>
                  <a:latin typeface="Calibri"/>
                </a:rPr>
                <a:t>Flow1</a:t>
              </a:r>
              <a:endParaRPr lang="en-US" sz="1600" b="0" i="0" u="none" strike="noStrike" cap="none" spc="0">
                <a:ln>
                  <a:noFill/>
                </a:ln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1722522626" name="Straight Arrow Connector 165"/>
            <p:cNvCxnSpPr>
              <a:cxnSpLocks/>
            </p:cNvCxnSpPr>
            <p:nvPr/>
          </p:nvCxnSpPr>
          <p:spPr bwMode="auto">
            <a:xfrm>
              <a:off x="709029" y="377955"/>
              <a:ext cx="390128" cy="0"/>
            </a:xfrm>
            <a:prstGeom prst="straightConnector1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252039612" name="TextBox 166"/>
            <p:cNvSpPr txBox="1"/>
            <p:nvPr/>
          </p:nvSpPr>
          <p:spPr bwMode="auto">
            <a:xfrm>
              <a:off x="1462437" y="451121"/>
              <a:ext cx="929882" cy="335639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12700">
              <a:solidFill>
                <a:sysClr val="windowText" lastClr="000000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1600" b="0" i="0" u="none" strike="noStrike" cap="none" spc="0">
                  <a:ln>
                    <a:noFill/>
                  </a:ln>
                  <a:solidFill>
                    <a:prstClr val="black"/>
                  </a:solidFill>
                  <a:latin typeface="Calibri"/>
                </a:rPr>
                <a:t>FIFO</a:t>
              </a:r>
              <a:endParaRPr lang="en-US" sz="1600" b="0" i="0" u="none" strike="noStrike" cap="none" spc="0">
                <a:ln>
                  <a:noFill/>
                </a:ln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764697340" name="TextBox 167"/>
            <p:cNvSpPr txBox="1"/>
            <p:nvPr/>
          </p:nvSpPr>
          <p:spPr bwMode="auto">
            <a:xfrm>
              <a:off x="0" y="396980"/>
              <a:ext cx="733451" cy="3356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1600" b="0" i="0" u="none" strike="noStrike" cap="none" spc="0">
                  <a:ln>
                    <a:noFill/>
                  </a:ln>
                  <a:solidFill>
                    <a:prstClr val="black"/>
                  </a:solidFill>
                  <a:latin typeface="Calibri"/>
                </a:rPr>
                <a:t>Flow2</a:t>
              </a:r>
              <a:endParaRPr lang="en-US" sz="1600" b="0" i="0" u="none" strike="noStrike" cap="none" spc="0">
                <a:ln>
                  <a:noFill/>
                </a:ln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346211743" name="Straight Arrow Connector 168"/>
            <p:cNvCxnSpPr>
              <a:cxnSpLocks/>
            </p:cNvCxnSpPr>
            <p:nvPr/>
          </p:nvCxnSpPr>
          <p:spPr bwMode="auto">
            <a:xfrm>
              <a:off x="715604" y="584422"/>
              <a:ext cx="390128" cy="0"/>
            </a:xfrm>
            <a:prstGeom prst="straightConnector1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949987669" name="TextBox 169"/>
            <p:cNvSpPr txBox="1"/>
            <p:nvPr/>
          </p:nvSpPr>
          <p:spPr bwMode="auto">
            <a:xfrm>
              <a:off x="0" y="597733"/>
              <a:ext cx="733451" cy="3356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1600" b="0" i="0" u="none" strike="noStrike" cap="none" spc="0">
                  <a:ln>
                    <a:noFill/>
                  </a:ln>
                  <a:solidFill>
                    <a:prstClr val="black"/>
                  </a:solidFill>
                  <a:latin typeface="Calibri"/>
                </a:rPr>
                <a:t>Flow3</a:t>
              </a:r>
              <a:endParaRPr lang="en-US" sz="1600" b="0" i="0" u="none" strike="noStrike" cap="none" spc="0">
                <a:ln>
                  <a:noFill/>
                </a:ln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270474649" name="Straight Arrow Connector 170"/>
            <p:cNvCxnSpPr>
              <a:cxnSpLocks/>
            </p:cNvCxnSpPr>
            <p:nvPr/>
          </p:nvCxnSpPr>
          <p:spPr bwMode="auto">
            <a:xfrm>
              <a:off x="715604" y="785174"/>
              <a:ext cx="390128" cy="0"/>
            </a:xfrm>
            <a:prstGeom prst="straightConnector1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836110228" name="TextBox 171"/>
            <p:cNvSpPr txBox="1"/>
            <p:nvPr/>
          </p:nvSpPr>
          <p:spPr bwMode="auto">
            <a:xfrm>
              <a:off x="4062760" y="0"/>
              <a:ext cx="4017268" cy="5794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1600" b="0" i="1" u="none" strike="noStrike" cap="none" spc="0">
                  <a:ln>
                    <a:noFill/>
                  </a:ln>
                  <a:solidFill>
                    <a:prstClr val="black"/>
                  </a:solidFill>
                  <a:latin typeface="Calibri"/>
                </a:rPr>
                <a:t>X3, Y2, Y3: Measure  per-flow/per-packet</a:t>
              </a:r>
              <a:endParaRPr sz="1400"/>
            </a:p>
            <a:p>
              <a:pPr marL="0" marR="0" lvl="0" indent="0" algn="ct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1600" b="0" i="1" u="none" strike="noStrike" cap="none" spc="0">
                  <a:ln>
                    <a:noFill/>
                  </a:ln>
                  <a:solidFill>
                    <a:prstClr val="black"/>
                  </a:solidFill>
                  <a:latin typeface="Calibri"/>
                </a:rPr>
                <a:t>leaky bucket, buffer and latencies</a:t>
              </a:r>
              <a:endParaRPr sz="1400"/>
            </a:p>
          </p:txBody>
        </p:sp>
        <p:cxnSp>
          <p:nvCxnSpPr>
            <p:cNvPr id="1424553320" name="Straight Arrow Connector 172"/>
            <p:cNvCxnSpPr>
              <a:cxnSpLocks/>
            </p:cNvCxnSpPr>
            <p:nvPr/>
          </p:nvCxnSpPr>
          <p:spPr bwMode="auto">
            <a:xfrm flipH="1">
              <a:off x="3407469" y="251339"/>
              <a:ext cx="504462" cy="142485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ysDash"/>
              <a:miter lim="800000"/>
              <a:tailEnd type="triangle"/>
            </a:ln>
            <a:effectLst/>
          </p:spPr>
        </p:cxnSp>
        <p:sp>
          <p:nvSpPr>
            <p:cNvPr id="759495227" name="TextBox 173"/>
            <p:cNvSpPr txBox="1"/>
            <p:nvPr/>
          </p:nvSpPr>
          <p:spPr bwMode="auto">
            <a:xfrm>
              <a:off x="1355190" y="793559"/>
              <a:ext cx="981541" cy="3356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1600" b="0" i="0" u="none" strike="noStrike" cap="none" spc="0">
                  <a:ln>
                    <a:noFill/>
                  </a:ln>
                  <a:solidFill>
                    <a:prstClr val="black"/>
                  </a:solidFill>
                  <a:latin typeface="Calibri"/>
                </a:rPr>
                <a:t>Router 2</a:t>
              </a:r>
              <a:endParaRPr sz="1400"/>
            </a:p>
          </p:txBody>
        </p:sp>
        <p:sp>
          <p:nvSpPr>
            <p:cNvPr id="379665453" name="Rectangle 174"/>
            <p:cNvSpPr/>
            <p:nvPr/>
          </p:nvSpPr>
          <p:spPr bwMode="auto">
            <a:xfrm>
              <a:off x="1112288" y="1061700"/>
              <a:ext cx="1653313" cy="522275"/>
            </a:xfrm>
            <a:prstGeom prst="rect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2400" b="0" i="0" u="none" strike="noStrike" cap="none" spc="0">
                <a:ln>
                  <a:noFill/>
                </a:ln>
                <a:solidFill>
                  <a:prstClr val="white"/>
                </a:solidFill>
                <a:latin typeface="Calibri"/>
                <a:ea typeface="Microsoft YaHei Light"/>
                <a:cs typeface="Arial"/>
              </a:endParaRPr>
            </a:p>
          </p:txBody>
        </p:sp>
        <p:sp>
          <p:nvSpPr>
            <p:cNvPr id="1912096714" name="TextBox 175"/>
            <p:cNvSpPr txBox="1"/>
            <p:nvPr/>
          </p:nvSpPr>
          <p:spPr bwMode="auto">
            <a:xfrm>
              <a:off x="2843884" y="1323250"/>
              <a:ext cx="987762" cy="5794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1600" b="0" i="0" u="none" strike="noStrike" cap="none" spc="0">
                  <a:ln>
                    <a:noFill/>
                  </a:ln>
                  <a:solidFill>
                    <a:prstClr val="black"/>
                  </a:solidFill>
                  <a:latin typeface="Calibri"/>
                </a:rPr>
                <a:t>Link L2</a:t>
              </a:r>
              <a:endParaRPr sz="1400"/>
            </a:p>
            <a:p>
              <a:pPr marL="0" marR="0" lvl="0" indent="0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1600" b="0" i="0" u="none" strike="noStrike" cap="none" spc="0">
                  <a:ln>
                    <a:noFill/>
                  </a:ln>
                  <a:solidFill>
                    <a:prstClr val="black"/>
                  </a:solidFill>
                  <a:latin typeface="Calibri"/>
                </a:rPr>
                <a:t>30 Mbps</a:t>
              </a:r>
              <a:endParaRPr sz="1400"/>
            </a:p>
          </p:txBody>
        </p:sp>
        <p:sp>
          <p:nvSpPr>
            <p:cNvPr id="1675360511" name="TextBox 176"/>
            <p:cNvSpPr txBox="1"/>
            <p:nvPr/>
          </p:nvSpPr>
          <p:spPr bwMode="auto">
            <a:xfrm>
              <a:off x="0" y="922142"/>
              <a:ext cx="733451" cy="3356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1600" b="0" i="0" u="none" strike="noStrike" cap="none" spc="0">
                  <a:ln>
                    <a:noFill/>
                  </a:ln>
                  <a:solidFill>
                    <a:prstClr val="black"/>
                  </a:solidFill>
                  <a:latin typeface="Calibri"/>
                </a:rPr>
                <a:t>Flow4</a:t>
              </a:r>
              <a:endParaRPr lang="en-US" sz="1600" b="0" i="0" u="none" strike="noStrike" cap="none" spc="0">
                <a:ln>
                  <a:noFill/>
                </a:ln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8208729" name="Straight Arrow Connector 177"/>
            <p:cNvCxnSpPr>
              <a:cxnSpLocks/>
            </p:cNvCxnSpPr>
            <p:nvPr/>
          </p:nvCxnSpPr>
          <p:spPr bwMode="auto">
            <a:xfrm>
              <a:off x="709029" y="1111634"/>
              <a:ext cx="390128" cy="0"/>
            </a:xfrm>
            <a:prstGeom prst="straightConnector1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548939052" name="TextBox 178"/>
            <p:cNvSpPr txBox="1"/>
            <p:nvPr/>
          </p:nvSpPr>
          <p:spPr bwMode="auto">
            <a:xfrm>
              <a:off x="1462437" y="1184800"/>
              <a:ext cx="929882" cy="335639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12700">
              <a:solidFill>
                <a:sysClr val="windowText" lastClr="000000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1400" b="0" i="0" u="none" strike="noStrike" cap="none" spc="0">
                  <a:ln>
                    <a:noFill/>
                  </a:ln>
                  <a:solidFill>
                    <a:prstClr val="black"/>
                  </a:solidFill>
                  <a:latin typeface="Calibri"/>
                </a:rPr>
                <a:t> </a:t>
              </a:r>
              <a:r>
                <a:rPr lang="en-US" sz="1600" b="0" i="0" u="none" strike="noStrike" cap="none" spc="0">
                  <a:ln>
                    <a:noFill/>
                  </a:ln>
                  <a:solidFill>
                    <a:prstClr val="black"/>
                  </a:solidFill>
                  <a:latin typeface="Calibri"/>
                </a:rPr>
                <a:t>FIFO</a:t>
              </a:r>
              <a:endParaRPr lang="en-US" sz="1600" b="0" i="0" u="none" strike="noStrike" cap="none" spc="0">
                <a:ln>
                  <a:noFill/>
                </a:ln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127607837" name="TextBox 179"/>
            <p:cNvSpPr txBox="1"/>
            <p:nvPr/>
          </p:nvSpPr>
          <p:spPr bwMode="auto">
            <a:xfrm>
              <a:off x="0" y="1130660"/>
              <a:ext cx="733451" cy="3356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1600" b="0" i="0" u="none" strike="noStrike" cap="none" spc="0">
                  <a:ln>
                    <a:noFill/>
                  </a:ln>
                  <a:solidFill>
                    <a:prstClr val="black"/>
                  </a:solidFill>
                  <a:latin typeface="Calibri"/>
                </a:rPr>
                <a:t>Flow5</a:t>
              </a:r>
              <a:endParaRPr lang="en-US" sz="1600" b="0" i="0" u="none" strike="noStrike" cap="none" spc="0">
                <a:ln>
                  <a:noFill/>
                </a:ln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1560809695" name="Straight Arrow Connector 180"/>
            <p:cNvCxnSpPr>
              <a:cxnSpLocks/>
            </p:cNvCxnSpPr>
            <p:nvPr/>
          </p:nvCxnSpPr>
          <p:spPr bwMode="auto">
            <a:xfrm>
              <a:off x="715604" y="1318101"/>
              <a:ext cx="390128" cy="0"/>
            </a:xfrm>
            <a:prstGeom prst="straightConnector1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238136423" name="TextBox 181"/>
            <p:cNvSpPr txBox="1"/>
            <p:nvPr/>
          </p:nvSpPr>
          <p:spPr bwMode="auto">
            <a:xfrm>
              <a:off x="0" y="1331411"/>
              <a:ext cx="733451" cy="3356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1600" b="0" i="0" u="none" strike="noStrike" cap="none" spc="0">
                  <a:ln>
                    <a:noFill/>
                  </a:ln>
                  <a:solidFill>
                    <a:prstClr val="black"/>
                  </a:solidFill>
                  <a:latin typeface="Calibri"/>
                </a:rPr>
                <a:t>Flow6</a:t>
              </a:r>
              <a:endParaRPr lang="en-US" sz="1600" b="0" i="0" u="none" strike="noStrike" cap="none" spc="0">
                <a:ln>
                  <a:noFill/>
                </a:ln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1637316441" name="Straight Arrow Connector 182"/>
            <p:cNvCxnSpPr>
              <a:cxnSpLocks/>
            </p:cNvCxnSpPr>
            <p:nvPr/>
          </p:nvCxnSpPr>
          <p:spPr bwMode="auto">
            <a:xfrm>
              <a:off x="715604" y="1518853"/>
              <a:ext cx="390128" cy="0"/>
            </a:xfrm>
            <a:prstGeom prst="straightConnector1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817923784" name="TextBox 183"/>
            <p:cNvSpPr txBox="1"/>
            <p:nvPr/>
          </p:nvSpPr>
          <p:spPr bwMode="auto">
            <a:xfrm>
              <a:off x="1355190" y="1509052"/>
              <a:ext cx="981541" cy="3356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1600" b="0" i="0" u="none" strike="noStrike" cap="none" spc="0">
                  <a:ln>
                    <a:noFill/>
                  </a:ln>
                  <a:solidFill>
                    <a:prstClr val="black"/>
                  </a:solidFill>
                  <a:latin typeface="Calibri"/>
                </a:rPr>
                <a:t>Router 3</a:t>
              </a:r>
              <a:endParaRPr sz="1400"/>
            </a:p>
          </p:txBody>
        </p:sp>
        <p:sp>
          <p:nvSpPr>
            <p:cNvPr id="1487205834" name="Rectangle 184"/>
            <p:cNvSpPr/>
            <p:nvPr/>
          </p:nvSpPr>
          <p:spPr bwMode="auto">
            <a:xfrm>
              <a:off x="1112288" y="1777193"/>
              <a:ext cx="1653313" cy="522275"/>
            </a:xfrm>
            <a:prstGeom prst="rect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2400" b="0" i="0" u="none" strike="noStrike" cap="none" spc="0">
                <a:ln>
                  <a:noFill/>
                </a:ln>
                <a:solidFill>
                  <a:prstClr val="white"/>
                </a:solidFill>
                <a:latin typeface="Calibri"/>
                <a:ea typeface="Microsoft YaHei Light"/>
                <a:cs typeface="Arial"/>
              </a:endParaRPr>
            </a:p>
          </p:txBody>
        </p:sp>
        <p:sp>
          <p:nvSpPr>
            <p:cNvPr id="1056323284" name="TextBox 185"/>
            <p:cNvSpPr txBox="1"/>
            <p:nvPr/>
          </p:nvSpPr>
          <p:spPr bwMode="auto">
            <a:xfrm>
              <a:off x="2870178" y="1988601"/>
              <a:ext cx="987762" cy="5794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1600" b="0" i="0" u="none" strike="noStrike" cap="none" spc="0">
                  <a:ln>
                    <a:noFill/>
                  </a:ln>
                  <a:solidFill>
                    <a:prstClr val="black"/>
                  </a:solidFill>
                  <a:latin typeface="Calibri"/>
                </a:rPr>
                <a:t>Link L3</a:t>
              </a:r>
              <a:endParaRPr sz="1400"/>
            </a:p>
            <a:p>
              <a:pPr marL="0" marR="0" lvl="0" indent="0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1600" b="0" i="0" u="none" strike="noStrike" cap="none" spc="0">
                  <a:ln>
                    <a:noFill/>
                  </a:ln>
                  <a:solidFill>
                    <a:prstClr val="black"/>
                  </a:solidFill>
                  <a:latin typeface="Calibri"/>
                </a:rPr>
                <a:t>30 Mbps</a:t>
              </a:r>
              <a:endParaRPr sz="1400"/>
            </a:p>
          </p:txBody>
        </p:sp>
        <p:sp>
          <p:nvSpPr>
            <p:cNvPr id="1091686366" name="TextBox 186"/>
            <p:cNvSpPr txBox="1"/>
            <p:nvPr/>
          </p:nvSpPr>
          <p:spPr bwMode="auto">
            <a:xfrm>
              <a:off x="0" y="1637635"/>
              <a:ext cx="733451" cy="3356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1600" b="0" i="0" u="none" strike="noStrike" cap="none" spc="0">
                  <a:ln>
                    <a:noFill/>
                  </a:ln>
                  <a:solidFill>
                    <a:prstClr val="black"/>
                  </a:solidFill>
                  <a:latin typeface="Calibri"/>
                </a:rPr>
                <a:t>Flow7</a:t>
              </a:r>
              <a:endParaRPr lang="en-US" sz="1600" b="0" i="0" u="none" strike="noStrike" cap="none" spc="0">
                <a:ln>
                  <a:noFill/>
                </a:ln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1343675180" name="Straight Arrow Connector 187"/>
            <p:cNvCxnSpPr>
              <a:cxnSpLocks/>
            </p:cNvCxnSpPr>
            <p:nvPr/>
          </p:nvCxnSpPr>
          <p:spPr bwMode="auto">
            <a:xfrm>
              <a:off x="709029" y="1827127"/>
              <a:ext cx="390128" cy="0"/>
            </a:xfrm>
            <a:prstGeom prst="straightConnector1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752880069" name="TextBox 188"/>
            <p:cNvSpPr txBox="1"/>
            <p:nvPr/>
          </p:nvSpPr>
          <p:spPr bwMode="auto">
            <a:xfrm>
              <a:off x="1462437" y="1900294"/>
              <a:ext cx="929882" cy="335639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12700">
              <a:solidFill>
                <a:sysClr val="windowText" lastClr="000000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1600" b="0" i="0" u="none" strike="noStrike" cap="none" spc="0">
                  <a:ln>
                    <a:noFill/>
                  </a:ln>
                  <a:solidFill>
                    <a:prstClr val="black"/>
                  </a:solidFill>
                  <a:latin typeface="Calibri"/>
                </a:rPr>
                <a:t>FIFO</a:t>
              </a:r>
              <a:endParaRPr lang="en-US" sz="1600" b="0" i="0" u="none" strike="noStrike" cap="none" spc="0">
                <a:ln>
                  <a:noFill/>
                </a:ln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053005957" name="TextBox 189"/>
            <p:cNvSpPr txBox="1"/>
            <p:nvPr/>
          </p:nvSpPr>
          <p:spPr bwMode="auto">
            <a:xfrm>
              <a:off x="0" y="1846153"/>
              <a:ext cx="733451" cy="3356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1600" b="0" i="0" u="none" strike="noStrike" cap="none" spc="0">
                  <a:ln>
                    <a:noFill/>
                  </a:ln>
                  <a:solidFill>
                    <a:prstClr val="black"/>
                  </a:solidFill>
                  <a:latin typeface="Calibri"/>
                </a:rPr>
                <a:t>Flow8</a:t>
              </a:r>
              <a:endParaRPr lang="en-US" sz="1600" b="0" i="0" u="none" strike="noStrike" cap="none" spc="0">
                <a:ln>
                  <a:noFill/>
                </a:ln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839839276" name="Straight Arrow Connector 190"/>
            <p:cNvCxnSpPr>
              <a:cxnSpLocks/>
            </p:cNvCxnSpPr>
            <p:nvPr/>
          </p:nvCxnSpPr>
          <p:spPr bwMode="auto">
            <a:xfrm>
              <a:off x="715604" y="2033594"/>
              <a:ext cx="390128" cy="0"/>
            </a:xfrm>
            <a:prstGeom prst="straightConnector1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846814705" name="TextBox 191"/>
            <p:cNvSpPr txBox="1"/>
            <p:nvPr/>
          </p:nvSpPr>
          <p:spPr bwMode="auto">
            <a:xfrm>
              <a:off x="0" y="2046905"/>
              <a:ext cx="733451" cy="3356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1600" b="0" i="0" u="none" strike="noStrike" cap="none" spc="0">
                  <a:ln>
                    <a:noFill/>
                  </a:ln>
                  <a:solidFill>
                    <a:prstClr val="black"/>
                  </a:solidFill>
                  <a:latin typeface="Calibri"/>
                </a:rPr>
                <a:t>Flow9</a:t>
              </a:r>
              <a:endParaRPr lang="en-US" sz="1600" b="0" i="0" u="none" strike="noStrike" cap="none" spc="0">
                <a:ln>
                  <a:noFill/>
                </a:ln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571176496" name="Straight Arrow Connector 192"/>
            <p:cNvCxnSpPr>
              <a:cxnSpLocks/>
            </p:cNvCxnSpPr>
            <p:nvPr/>
          </p:nvCxnSpPr>
          <p:spPr bwMode="auto">
            <a:xfrm>
              <a:off x="715604" y="2234346"/>
              <a:ext cx="390128" cy="0"/>
            </a:xfrm>
            <a:prstGeom prst="straightConnector1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769638309" name="TextBox 193"/>
            <p:cNvSpPr txBox="1"/>
            <p:nvPr/>
          </p:nvSpPr>
          <p:spPr bwMode="auto">
            <a:xfrm>
              <a:off x="4254281" y="596193"/>
              <a:ext cx="1612787" cy="3356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1600" b="0" i="0" u="none" strike="noStrike" cap="none" spc="0">
                  <a:ln>
                    <a:noFill/>
                  </a:ln>
                  <a:solidFill>
                    <a:prstClr val="black"/>
                  </a:solidFill>
                  <a:latin typeface="Calibri"/>
                </a:rPr>
                <a:t>(gLBF) Router 4</a:t>
              </a:r>
              <a:endParaRPr sz="1400"/>
            </a:p>
          </p:txBody>
        </p:sp>
        <p:sp>
          <p:nvSpPr>
            <p:cNvPr id="265665744" name="Rectangle 194"/>
            <p:cNvSpPr/>
            <p:nvPr/>
          </p:nvSpPr>
          <p:spPr bwMode="auto">
            <a:xfrm>
              <a:off x="4320098" y="910838"/>
              <a:ext cx="3922218" cy="724158"/>
            </a:xfrm>
            <a:prstGeom prst="rect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2400" b="0" i="0" u="none" strike="noStrike" cap="none" spc="0">
                <a:ln>
                  <a:noFill/>
                </a:ln>
                <a:solidFill>
                  <a:prstClr val="white"/>
                </a:solidFill>
                <a:latin typeface="Calibri"/>
                <a:ea typeface="Microsoft YaHei Light"/>
                <a:cs typeface="Arial"/>
              </a:endParaRPr>
            </a:p>
          </p:txBody>
        </p:sp>
        <p:grpSp>
          <p:nvGrpSpPr>
            <p:cNvPr id="486009413" name="Group 195"/>
            <p:cNvGrpSpPr/>
            <p:nvPr/>
          </p:nvGrpSpPr>
          <p:grpSpPr bwMode="auto">
            <a:xfrm flipH="0" flipV="0">
              <a:off x="4335957" y="1239808"/>
              <a:ext cx="543212" cy="335639"/>
              <a:chOff x="0" y="0"/>
              <a:chExt cx="543212" cy="335639"/>
            </a:xfrm>
          </p:grpSpPr>
          <p:sp>
            <p:nvSpPr>
              <p:cNvPr id="202707587" name="TextBox 235"/>
              <p:cNvSpPr txBox="1"/>
              <p:nvPr/>
            </p:nvSpPr>
            <p:spPr bwMode="auto">
              <a:xfrm>
                <a:off x="0" y="0"/>
                <a:ext cx="543212" cy="3356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en-US" sz="1600" b="0" i="0" u="none" strike="noStrike" cap="none" spc="0">
                    <a:ln>
                      <a:noFill/>
                    </a:ln>
                    <a:solidFill>
                      <a:prstClr val="black"/>
                    </a:solidFill>
                    <a:latin typeface="Calibri"/>
                  </a:rPr>
                  <a:t>Y1</a:t>
                </a:r>
                <a:endParaRPr lang="en-US" sz="1600" b="0" i="0" u="none" strike="noStrike" cap="none" spc="0">
                  <a:ln>
                    <a:noFill/>
                  </a:ln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117717543" name="Oval 236"/>
              <p:cNvSpPr/>
              <p:nvPr/>
            </p:nvSpPr>
            <p:spPr bwMode="auto">
              <a:xfrm>
                <a:off x="71226" y="43890"/>
                <a:ext cx="291925" cy="235371"/>
              </a:xfrm>
              <a:prstGeom prst="ellipse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2400" b="0" i="0" u="none" strike="noStrike" cap="none" spc="0">
                  <a:ln>
                    <a:noFill/>
                  </a:ln>
                  <a:solidFill>
                    <a:prstClr val="white"/>
                  </a:solidFill>
                  <a:latin typeface="Calibri"/>
                  <a:ea typeface="Microsoft YaHei Light"/>
                  <a:cs typeface="Arial"/>
                </a:endParaRPr>
              </a:p>
            </p:txBody>
          </p:sp>
        </p:grpSp>
        <p:cxnSp>
          <p:nvCxnSpPr>
            <p:cNvPr id="1785249164" name="Straight Arrow Connector 196"/>
            <p:cNvCxnSpPr>
              <a:cxnSpLocks/>
            </p:cNvCxnSpPr>
            <p:nvPr/>
          </p:nvCxnSpPr>
          <p:spPr bwMode="auto">
            <a:xfrm>
              <a:off x="8249545" y="1368928"/>
              <a:ext cx="861059" cy="0"/>
            </a:xfrm>
            <a:prstGeom prst="straightConnector1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504066900" name="TextBox 197"/>
            <p:cNvSpPr txBox="1"/>
            <p:nvPr/>
          </p:nvSpPr>
          <p:spPr bwMode="auto">
            <a:xfrm>
              <a:off x="8249545" y="1368928"/>
              <a:ext cx="987762" cy="5794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1600" b="0" i="0" u="none" strike="noStrike" cap="none" spc="0">
                  <a:ln>
                    <a:noFill/>
                  </a:ln>
                  <a:solidFill>
                    <a:prstClr val="black"/>
                  </a:solidFill>
                  <a:latin typeface="Calibri"/>
                </a:rPr>
                <a:t>Link L4</a:t>
              </a:r>
              <a:endParaRPr sz="1400"/>
            </a:p>
            <a:p>
              <a:pPr marL="0" marR="0" lvl="0" indent="0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1600" b="0" i="0" u="none" strike="noStrike" cap="none" spc="0">
                  <a:ln>
                    <a:noFill/>
                  </a:ln>
                  <a:solidFill>
                    <a:prstClr val="black"/>
                  </a:solidFill>
                  <a:latin typeface="Calibri"/>
                </a:rPr>
                <a:t>30 Mbps</a:t>
              </a:r>
              <a:endParaRPr sz="1400"/>
            </a:p>
          </p:txBody>
        </p:sp>
        <p:sp>
          <p:nvSpPr>
            <p:cNvPr id="674222965" name="TextBox 198"/>
            <p:cNvSpPr txBox="1"/>
            <p:nvPr/>
          </p:nvSpPr>
          <p:spPr bwMode="auto">
            <a:xfrm>
              <a:off x="7023307" y="1206514"/>
              <a:ext cx="793829" cy="335639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12700">
              <a:solidFill>
                <a:sysClr val="windowText" lastClr="000000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1400" b="0" i="0" u="none" strike="noStrike" cap="none" spc="0">
                  <a:ln>
                    <a:noFill/>
                  </a:ln>
                  <a:solidFill>
                    <a:prstClr val="black"/>
                  </a:solidFill>
                  <a:latin typeface="Calibri"/>
                </a:rPr>
                <a:t>  </a:t>
              </a:r>
              <a:r>
                <a:rPr lang="en-US" sz="1600" b="0" i="0" u="none" strike="noStrike" cap="none" spc="0">
                  <a:ln>
                    <a:noFill/>
                  </a:ln>
                  <a:solidFill>
                    <a:prstClr val="black"/>
                  </a:solidFill>
                  <a:latin typeface="Calibri"/>
                </a:rPr>
                <a:t>FIFO</a:t>
              </a:r>
              <a:endParaRPr lang="en-US" sz="1600" b="0" i="0" u="none" strike="noStrike" cap="none" spc="0">
                <a:ln>
                  <a:noFill/>
                </a:ln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31140875" name="TextBox 199"/>
            <p:cNvSpPr txBox="1"/>
            <p:nvPr/>
          </p:nvSpPr>
          <p:spPr bwMode="auto">
            <a:xfrm>
              <a:off x="4769479" y="1218227"/>
              <a:ext cx="1833688" cy="335639"/>
            </a:xfrm>
            <a:prstGeom prst="rect">
              <a:avLst/>
            </a:prstGeom>
            <a:pattFill prst="wdUpDiag">
              <a:fgClr>
                <a:srgbClr val="E0CBFF"/>
              </a:fgClr>
              <a:bgClr>
                <a:sysClr val="window" lastClr="FFFFFF"/>
              </a:bgClr>
            </a:pattFill>
            <a:ln w="12700">
              <a:solidFill>
                <a:sysClr val="windowText" lastClr="000000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1600" b="0" i="0" u="none" strike="noStrike" cap="none" spc="0">
                  <a:ln>
                    <a:noFill/>
                  </a:ln>
                  <a:solidFill>
                    <a:prstClr val="black"/>
                  </a:solidFill>
                  <a:latin typeface="Calibri"/>
                </a:rPr>
                <a:t>gLBF delay (PIFO)</a:t>
              </a:r>
              <a:endParaRPr lang="en-US" sz="1600" b="0" i="0" u="none" strike="noStrike" cap="none" spc="0">
                <a:ln>
                  <a:noFill/>
                </a:ln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214443970" name="Straight Arrow Connector 200"/>
            <p:cNvCxnSpPr>
              <a:cxnSpLocks/>
            </p:cNvCxnSpPr>
            <p:nvPr/>
          </p:nvCxnSpPr>
          <p:spPr bwMode="auto">
            <a:xfrm>
              <a:off x="2765600" y="1322839"/>
              <a:ext cx="1565619" cy="13410"/>
            </a:xfrm>
            <a:prstGeom prst="straightConnector1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700592034" name="TextBox 201"/>
            <p:cNvSpPr txBox="1"/>
            <p:nvPr/>
          </p:nvSpPr>
          <p:spPr bwMode="auto">
            <a:xfrm>
              <a:off x="4700105" y="920703"/>
              <a:ext cx="1793622" cy="3356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1600" b="0" i="1" u="none" strike="noStrike" cap="none" spc="0">
                  <a:ln>
                    <a:noFill/>
                  </a:ln>
                  <a:solidFill>
                    <a:prstClr val="black"/>
                  </a:solidFill>
                  <a:latin typeface="Calibri"/>
                </a:rPr>
                <a:t>only for gLBF test</a:t>
              </a:r>
              <a:endParaRPr sz="1400"/>
            </a:p>
          </p:txBody>
        </p:sp>
        <p:cxnSp>
          <p:nvCxnSpPr>
            <p:cNvPr id="575502585" name="Straight Arrow Connector 202"/>
            <p:cNvCxnSpPr>
              <a:cxnSpLocks/>
            </p:cNvCxnSpPr>
            <p:nvPr/>
          </p:nvCxnSpPr>
          <p:spPr bwMode="auto">
            <a:xfrm>
              <a:off x="6735987" y="522219"/>
              <a:ext cx="1282957" cy="697587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ysDash"/>
              <a:miter lim="800000"/>
              <a:tailEnd type="triangle"/>
            </a:ln>
            <a:effectLst/>
          </p:spPr>
        </p:cxnSp>
        <p:cxnSp>
          <p:nvCxnSpPr>
            <p:cNvPr id="66975544" name="Elbow Connector 203"/>
            <p:cNvCxnSpPr>
              <a:cxnSpLocks/>
            </p:cNvCxnSpPr>
            <p:nvPr/>
          </p:nvCxnSpPr>
          <p:spPr bwMode="auto">
            <a:xfrm>
              <a:off x="2765600" y="589159"/>
              <a:ext cx="1526277" cy="532776"/>
            </a:xfrm>
            <a:prstGeom prst="bentConnector3">
              <a:avLst>
                <a:gd name="adj1" fmla="val 75722"/>
              </a:avLst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551097580" name="Elbow Connector 204"/>
            <p:cNvCxnSpPr>
              <a:cxnSpLocks/>
            </p:cNvCxnSpPr>
            <p:nvPr/>
          </p:nvCxnSpPr>
          <p:spPr bwMode="auto">
            <a:xfrm flipV="1">
              <a:off x="2765600" y="1502937"/>
              <a:ext cx="1526466" cy="535395"/>
            </a:xfrm>
            <a:prstGeom prst="bentConnector3">
              <a:avLst>
                <a:gd name="adj1" fmla="val 75719"/>
              </a:avLst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2094396080" name="TextBox 205"/>
            <p:cNvSpPr txBox="1"/>
            <p:nvPr/>
          </p:nvSpPr>
          <p:spPr bwMode="auto">
            <a:xfrm>
              <a:off x="8246133" y="1056427"/>
              <a:ext cx="2082288" cy="3356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1600" b="0" i="0" u="none" strike="noStrike" cap="none" spc="0">
                  <a:ln>
                    <a:noFill/>
                  </a:ln>
                  <a:solidFill>
                    <a:prstClr val="black"/>
                  </a:solidFill>
                  <a:latin typeface="Calibri"/>
                </a:rPr>
                <a:t>Flow3, Flow6, Flow7</a:t>
              </a:r>
              <a:endParaRPr sz="1400"/>
            </a:p>
          </p:txBody>
        </p:sp>
        <p:cxnSp>
          <p:nvCxnSpPr>
            <p:cNvPr id="243425114" name="Straight Arrow Connector 206"/>
            <p:cNvCxnSpPr>
              <a:cxnSpLocks/>
            </p:cNvCxnSpPr>
            <p:nvPr/>
          </p:nvCxnSpPr>
          <p:spPr bwMode="auto">
            <a:xfrm flipH="1">
              <a:off x="3678860" y="305550"/>
              <a:ext cx="356842" cy="156288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ysDash"/>
              <a:miter lim="800000"/>
              <a:tailEnd type="triangle"/>
            </a:ln>
            <a:effectLst/>
          </p:spPr>
        </p:cxnSp>
        <p:cxnSp>
          <p:nvCxnSpPr>
            <p:cNvPr id="1626824955" name="Straight Arrow Connector 207"/>
            <p:cNvCxnSpPr>
              <a:cxnSpLocks/>
            </p:cNvCxnSpPr>
            <p:nvPr/>
          </p:nvCxnSpPr>
          <p:spPr bwMode="auto">
            <a:xfrm flipH="1">
              <a:off x="3922999" y="348696"/>
              <a:ext cx="196413" cy="176206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ysDash"/>
              <a:miter lim="800000"/>
              <a:tailEnd type="triangle"/>
            </a:ln>
            <a:effectLst/>
          </p:spPr>
        </p:cxnSp>
        <p:cxnSp>
          <p:nvCxnSpPr>
            <p:cNvPr id="1096698340" name="Straight Arrow Connector 208"/>
            <p:cNvCxnSpPr>
              <a:cxnSpLocks/>
            </p:cNvCxnSpPr>
            <p:nvPr/>
          </p:nvCxnSpPr>
          <p:spPr bwMode="auto">
            <a:xfrm>
              <a:off x="5961908" y="545792"/>
              <a:ext cx="898655" cy="668107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ysDash"/>
              <a:miter lim="800000"/>
              <a:tailEnd type="triangle"/>
            </a:ln>
            <a:effectLst/>
          </p:spPr>
        </p:cxnSp>
        <p:cxnSp>
          <p:nvCxnSpPr>
            <p:cNvPr id="384494538" name="Straight Arrow Connector 209"/>
            <p:cNvCxnSpPr>
              <a:cxnSpLocks/>
            </p:cNvCxnSpPr>
            <p:nvPr/>
          </p:nvCxnSpPr>
          <p:spPr bwMode="auto">
            <a:xfrm>
              <a:off x="4507618" y="1634997"/>
              <a:ext cx="0" cy="327850"/>
            </a:xfrm>
            <a:prstGeom prst="straightConnector1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746887160" name="TextBox 210"/>
            <p:cNvSpPr txBox="1"/>
            <p:nvPr/>
          </p:nvSpPr>
          <p:spPr bwMode="auto">
            <a:xfrm>
              <a:off x="4352154" y="1900294"/>
              <a:ext cx="4839049" cy="5794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1600" b="0" i="0" u="none" strike="noStrike" cap="none" spc="0">
                  <a:ln>
                    <a:noFill/>
                  </a:ln>
                  <a:solidFill>
                    <a:prstClr val="black"/>
                  </a:solidFill>
                  <a:latin typeface="Calibri"/>
                </a:rPr>
                <a:t>Do not care: </a:t>
              </a:r>
              <a:r>
                <a:rPr lang="en-US" sz="1600" b="0" i="1" u="none" strike="noStrike" cap="none" spc="0">
                  <a:ln>
                    <a:noFill/>
                  </a:ln>
                  <a:solidFill>
                    <a:prstClr val="black"/>
                  </a:solidFill>
                  <a:latin typeface="Calibri"/>
                </a:rPr>
                <a:t>Flow1, Flow2, Flow4,Flow5,</a:t>
              </a:r>
              <a:endParaRPr sz="1400"/>
            </a:p>
            <a:p>
              <a:pPr marL="0" marR="0" lvl="0" indent="0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1600" b="0" i="1" u="none" strike="noStrike" cap="none" spc="0">
                  <a:ln>
                    <a:noFill/>
                  </a:ln>
                  <a:solidFill>
                    <a:prstClr val="black"/>
                  </a:solidFill>
                  <a:latin typeface="Calibri"/>
                </a:rPr>
                <a:t>                       Flow8, Flow9 sent to other interfaces</a:t>
              </a:r>
              <a:endParaRPr sz="1400"/>
            </a:p>
          </p:txBody>
        </p:sp>
        <p:grpSp>
          <p:nvGrpSpPr>
            <p:cNvPr id="1241160296" name="Group 211"/>
            <p:cNvGrpSpPr/>
            <p:nvPr/>
          </p:nvGrpSpPr>
          <p:grpSpPr bwMode="auto">
            <a:xfrm flipH="0" flipV="0">
              <a:off x="6590022" y="1213900"/>
              <a:ext cx="543212" cy="335639"/>
              <a:chOff x="0" y="0"/>
              <a:chExt cx="543212" cy="335639"/>
            </a:xfrm>
          </p:grpSpPr>
          <p:sp>
            <p:nvSpPr>
              <p:cNvPr id="1865041361" name="TextBox 233"/>
              <p:cNvSpPr txBox="1"/>
              <p:nvPr/>
            </p:nvSpPr>
            <p:spPr bwMode="auto">
              <a:xfrm>
                <a:off x="0" y="0"/>
                <a:ext cx="543212" cy="3356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en-US" sz="1600" b="0" i="0" u="none" strike="noStrike" cap="none" spc="0">
                    <a:ln>
                      <a:noFill/>
                    </a:ln>
                    <a:solidFill>
                      <a:prstClr val="black"/>
                    </a:solidFill>
                    <a:latin typeface="Calibri"/>
                  </a:rPr>
                  <a:t>Y2</a:t>
                </a:r>
                <a:endParaRPr lang="en-US" sz="1600" b="0" i="0" u="none" strike="noStrike" cap="none" spc="0">
                  <a:ln>
                    <a:noFill/>
                  </a:ln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885540515" name="Oval 234"/>
              <p:cNvSpPr/>
              <p:nvPr/>
            </p:nvSpPr>
            <p:spPr bwMode="auto">
              <a:xfrm>
                <a:off x="71226" y="43890"/>
                <a:ext cx="291925" cy="235371"/>
              </a:xfrm>
              <a:prstGeom prst="ellipse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2400" b="0" i="0" u="none" strike="noStrike" cap="none" spc="0">
                  <a:ln>
                    <a:noFill/>
                  </a:ln>
                  <a:solidFill>
                    <a:prstClr val="white"/>
                  </a:solidFill>
                  <a:latin typeface="Calibri"/>
                  <a:ea typeface="Microsoft YaHei Light"/>
                  <a:cs typeface="Arial"/>
                </a:endParaRPr>
              </a:p>
            </p:txBody>
          </p:sp>
        </p:grpSp>
        <p:grpSp>
          <p:nvGrpSpPr>
            <p:cNvPr id="2033057736" name="Group 212"/>
            <p:cNvGrpSpPr/>
            <p:nvPr/>
          </p:nvGrpSpPr>
          <p:grpSpPr bwMode="auto">
            <a:xfrm flipH="0" flipV="0">
              <a:off x="7803201" y="1215527"/>
              <a:ext cx="543212" cy="335639"/>
              <a:chOff x="0" y="0"/>
              <a:chExt cx="543212" cy="335639"/>
            </a:xfrm>
          </p:grpSpPr>
          <p:sp>
            <p:nvSpPr>
              <p:cNvPr id="534073392" name="TextBox 231"/>
              <p:cNvSpPr txBox="1"/>
              <p:nvPr/>
            </p:nvSpPr>
            <p:spPr bwMode="auto">
              <a:xfrm>
                <a:off x="0" y="0"/>
                <a:ext cx="543212" cy="3356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en-US" sz="1600" b="0" i="0" u="none" strike="noStrike" cap="none" spc="0">
                    <a:ln>
                      <a:noFill/>
                    </a:ln>
                    <a:solidFill>
                      <a:prstClr val="black"/>
                    </a:solidFill>
                    <a:latin typeface="Calibri"/>
                  </a:rPr>
                  <a:t>Y3</a:t>
                </a:r>
                <a:endParaRPr lang="en-US" sz="1600" b="0" i="0" u="none" strike="noStrike" cap="none" spc="0">
                  <a:ln>
                    <a:noFill/>
                  </a:ln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357371184" name="Oval 232"/>
              <p:cNvSpPr/>
              <p:nvPr/>
            </p:nvSpPr>
            <p:spPr bwMode="auto">
              <a:xfrm>
                <a:off x="71226" y="43890"/>
                <a:ext cx="291925" cy="235371"/>
              </a:xfrm>
              <a:prstGeom prst="ellipse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2400" b="0" i="0" u="none" strike="noStrike" cap="none" spc="0">
                  <a:ln>
                    <a:noFill/>
                  </a:ln>
                  <a:solidFill>
                    <a:prstClr val="white"/>
                  </a:solidFill>
                  <a:latin typeface="Calibri"/>
                  <a:ea typeface="Microsoft YaHei Light"/>
                  <a:cs typeface="Arial"/>
                </a:endParaRPr>
              </a:p>
            </p:txBody>
          </p:sp>
        </p:grpSp>
        <p:grpSp>
          <p:nvGrpSpPr>
            <p:cNvPr id="597254121" name="Group 213"/>
            <p:cNvGrpSpPr/>
            <p:nvPr/>
          </p:nvGrpSpPr>
          <p:grpSpPr bwMode="auto">
            <a:xfrm flipH="0" flipV="0">
              <a:off x="1076641" y="442995"/>
              <a:ext cx="543212" cy="335639"/>
              <a:chOff x="0" y="0"/>
              <a:chExt cx="543212" cy="335639"/>
            </a:xfrm>
          </p:grpSpPr>
          <p:sp>
            <p:nvSpPr>
              <p:cNvPr id="1239479993" name="Oval 230"/>
              <p:cNvSpPr/>
              <p:nvPr/>
            </p:nvSpPr>
            <p:spPr bwMode="auto">
              <a:xfrm>
                <a:off x="71226" y="43890"/>
                <a:ext cx="291925" cy="235371"/>
              </a:xfrm>
              <a:prstGeom prst="ellipse">
                <a:avLst/>
              </a:prstGeom>
              <a:solidFill>
                <a:srgbClr val="E0CB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2400" b="0" i="0" u="none" strike="noStrike" cap="none" spc="0">
                  <a:ln>
                    <a:noFill/>
                  </a:ln>
                  <a:solidFill>
                    <a:prstClr val="white"/>
                  </a:solidFill>
                  <a:latin typeface="Calibri"/>
                  <a:ea typeface="Microsoft YaHei Light"/>
                  <a:cs typeface="Arial"/>
                </a:endParaRPr>
              </a:p>
            </p:txBody>
          </p:sp>
          <p:sp>
            <p:nvSpPr>
              <p:cNvPr id="1270981304" name="TextBox 229"/>
              <p:cNvSpPr txBox="1"/>
              <p:nvPr/>
            </p:nvSpPr>
            <p:spPr bwMode="auto">
              <a:xfrm>
                <a:off x="0" y="0"/>
                <a:ext cx="543212" cy="3356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en-US" sz="1600" b="0" i="0" u="none" strike="noStrike" cap="none" spc="0">
                    <a:ln>
                      <a:noFill/>
                    </a:ln>
                    <a:solidFill>
                      <a:prstClr val="black"/>
                    </a:solidFill>
                    <a:latin typeface="Calibri"/>
                  </a:rPr>
                  <a:t>X1</a:t>
                </a:r>
                <a:endParaRPr sz="1400"/>
              </a:p>
            </p:txBody>
          </p:sp>
        </p:grpSp>
        <p:grpSp>
          <p:nvGrpSpPr>
            <p:cNvPr id="338858961" name="Group 214"/>
            <p:cNvGrpSpPr/>
            <p:nvPr/>
          </p:nvGrpSpPr>
          <p:grpSpPr bwMode="auto">
            <a:xfrm flipH="0" flipV="0">
              <a:off x="2363786" y="433462"/>
              <a:ext cx="543212" cy="335639"/>
              <a:chOff x="0" y="0"/>
              <a:chExt cx="543212" cy="335639"/>
            </a:xfrm>
          </p:grpSpPr>
          <p:sp>
            <p:nvSpPr>
              <p:cNvPr id="1135316168" name="Oval 228"/>
              <p:cNvSpPr/>
              <p:nvPr/>
            </p:nvSpPr>
            <p:spPr bwMode="auto">
              <a:xfrm>
                <a:off x="71226" y="43890"/>
                <a:ext cx="291925" cy="235371"/>
              </a:xfrm>
              <a:prstGeom prst="ellipse">
                <a:avLst/>
              </a:prstGeom>
              <a:solidFill>
                <a:srgbClr val="E0CB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2400" b="0" i="0" u="none" strike="noStrike" cap="none" spc="0">
                  <a:ln>
                    <a:noFill/>
                  </a:ln>
                  <a:solidFill>
                    <a:prstClr val="white"/>
                  </a:solidFill>
                  <a:latin typeface="Calibri"/>
                  <a:ea typeface="Microsoft YaHei Light"/>
                  <a:cs typeface="Arial"/>
                </a:endParaRPr>
              </a:p>
            </p:txBody>
          </p:sp>
          <p:sp>
            <p:nvSpPr>
              <p:cNvPr id="582162507" name="TextBox 227"/>
              <p:cNvSpPr txBox="1"/>
              <p:nvPr/>
            </p:nvSpPr>
            <p:spPr bwMode="auto">
              <a:xfrm>
                <a:off x="0" y="0"/>
                <a:ext cx="543212" cy="3356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en-US" sz="1600" b="0" i="0" u="none" strike="noStrike" cap="none" spc="0">
                    <a:ln>
                      <a:noFill/>
                    </a:ln>
                    <a:solidFill>
                      <a:prstClr val="black"/>
                    </a:solidFill>
                    <a:latin typeface="Calibri"/>
                  </a:rPr>
                  <a:t>X3</a:t>
                </a:r>
                <a:endParaRPr lang="en-US" sz="1600" b="0" i="0" u="none" strike="noStrike" cap="none" spc="0">
                  <a:ln>
                    <a:noFill/>
                  </a:ln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grpSp>
          <p:nvGrpSpPr>
            <p:cNvPr id="1747398327" name="Group 215"/>
            <p:cNvGrpSpPr/>
            <p:nvPr/>
          </p:nvGrpSpPr>
          <p:grpSpPr bwMode="auto">
            <a:xfrm flipH="0" flipV="0">
              <a:off x="2363275" y="1163716"/>
              <a:ext cx="543212" cy="335639"/>
              <a:chOff x="0" y="0"/>
              <a:chExt cx="543212" cy="335639"/>
            </a:xfrm>
          </p:grpSpPr>
          <p:sp>
            <p:nvSpPr>
              <p:cNvPr id="1185970764" name="Oval 226"/>
              <p:cNvSpPr/>
              <p:nvPr/>
            </p:nvSpPr>
            <p:spPr bwMode="auto">
              <a:xfrm>
                <a:off x="71226" y="43890"/>
                <a:ext cx="291925" cy="235371"/>
              </a:xfrm>
              <a:prstGeom prst="ellipse">
                <a:avLst/>
              </a:prstGeom>
              <a:solidFill>
                <a:srgbClr val="E0CB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2400" b="0" i="0" u="none" strike="noStrike" cap="none" spc="0">
                  <a:ln>
                    <a:noFill/>
                  </a:ln>
                  <a:solidFill>
                    <a:prstClr val="white"/>
                  </a:solidFill>
                  <a:latin typeface="Calibri"/>
                  <a:ea typeface="Microsoft YaHei Light"/>
                  <a:cs typeface="Arial"/>
                </a:endParaRPr>
              </a:p>
            </p:txBody>
          </p:sp>
          <p:sp>
            <p:nvSpPr>
              <p:cNvPr id="1533397911" name="TextBox 225"/>
              <p:cNvSpPr txBox="1"/>
              <p:nvPr/>
            </p:nvSpPr>
            <p:spPr bwMode="auto">
              <a:xfrm>
                <a:off x="0" y="0"/>
                <a:ext cx="543212" cy="3356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en-US" sz="1600" b="0" i="0" u="none" strike="noStrike" cap="none" spc="0">
                    <a:ln>
                      <a:noFill/>
                    </a:ln>
                    <a:solidFill>
                      <a:prstClr val="black"/>
                    </a:solidFill>
                    <a:latin typeface="Calibri"/>
                  </a:rPr>
                  <a:t>X3</a:t>
                </a:r>
                <a:endParaRPr lang="en-US" sz="1600" b="0" i="0" u="none" strike="noStrike" cap="none" spc="0">
                  <a:ln>
                    <a:noFill/>
                  </a:ln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grpSp>
          <p:nvGrpSpPr>
            <p:cNvPr id="313422165" name="Group 216"/>
            <p:cNvGrpSpPr/>
            <p:nvPr/>
          </p:nvGrpSpPr>
          <p:grpSpPr bwMode="auto">
            <a:xfrm flipH="0" flipV="0">
              <a:off x="2363786" y="1904886"/>
              <a:ext cx="543212" cy="335639"/>
              <a:chOff x="0" y="0"/>
              <a:chExt cx="543212" cy="335639"/>
            </a:xfrm>
          </p:grpSpPr>
          <p:sp>
            <p:nvSpPr>
              <p:cNvPr id="166628828" name="Oval 224"/>
              <p:cNvSpPr/>
              <p:nvPr/>
            </p:nvSpPr>
            <p:spPr bwMode="auto">
              <a:xfrm>
                <a:off x="71226" y="43890"/>
                <a:ext cx="291925" cy="235371"/>
              </a:xfrm>
              <a:prstGeom prst="ellipse">
                <a:avLst/>
              </a:prstGeom>
              <a:solidFill>
                <a:srgbClr val="E0CB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2400" b="0" i="0" u="none" strike="noStrike" cap="none" spc="0">
                  <a:ln>
                    <a:noFill/>
                  </a:ln>
                  <a:solidFill>
                    <a:prstClr val="white"/>
                  </a:solidFill>
                  <a:latin typeface="Calibri"/>
                  <a:ea typeface="Microsoft YaHei Light"/>
                  <a:cs typeface="Arial"/>
                </a:endParaRPr>
              </a:p>
            </p:txBody>
          </p:sp>
          <p:sp>
            <p:nvSpPr>
              <p:cNvPr id="2136537865" name="TextBox 223"/>
              <p:cNvSpPr txBox="1"/>
              <p:nvPr/>
            </p:nvSpPr>
            <p:spPr bwMode="auto">
              <a:xfrm>
                <a:off x="0" y="0"/>
                <a:ext cx="543212" cy="3356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en-US" sz="1600" b="0" i="0" u="none" strike="noStrike" cap="none" spc="0">
                    <a:ln>
                      <a:noFill/>
                    </a:ln>
                    <a:solidFill>
                      <a:prstClr val="black"/>
                    </a:solidFill>
                    <a:latin typeface="Calibri"/>
                  </a:rPr>
                  <a:t>X3</a:t>
                </a:r>
                <a:endParaRPr lang="en-US" sz="1600" b="0" i="0" u="none" strike="noStrike" cap="none" spc="0">
                  <a:ln>
                    <a:noFill/>
                  </a:ln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grpSp>
          <p:nvGrpSpPr>
            <p:cNvPr id="378173824" name="Group 217"/>
            <p:cNvGrpSpPr/>
            <p:nvPr/>
          </p:nvGrpSpPr>
          <p:grpSpPr bwMode="auto">
            <a:xfrm flipH="0" flipV="0">
              <a:off x="1074728" y="1920579"/>
              <a:ext cx="543212" cy="335639"/>
              <a:chOff x="0" y="0"/>
              <a:chExt cx="543212" cy="335639"/>
            </a:xfrm>
          </p:grpSpPr>
          <p:sp>
            <p:nvSpPr>
              <p:cNvPr id="1943228692" name="Oval 222"/>
              <p:cNvSpPr/>
              <p:nvPr/>
            </p:nvSpPr>
            <p:spPr bwMode="auto">
              <a:xfrm>
                <a:off x="71226" y="43890"/>
                <a:ext cx="291925" cy="235371"/>
              </a:xfrm>
              <a:prstGeom prst="ellipse">
                <a:avLst/>
              </a:prstGeom>
              <a:solidFill>
                <a:srgbClr val="E0CB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2400" b="0" i="0" u="none" strike="noStrike" cap="none" spc="0">
                  <a:ln>
                    <a:noFill/>
                  </a:ln>
                  <a:solidFill>
                    <a:prstClr val="white"/>
                  </a:solidFill>
                  <a:latin typeface="Calibri"/>
                  <a:ea typeface="Microsoft YaHei Light"/>
                  <a:cs typeface="Arial"/>
                </a:endParaRPr>
              </a:p>
            </p:txBody>
          </p:sp>
          <p:sp>
            <p:nvSpPr>
              <p:cNvPr id="1655685894" name="TextBox 221"/>
              <p:cNvSpPr txBox="1"/>
              <p:nvPr/>
            </p:nvSpPr>
            <p:spPr bwMode="auto">
              <a:xfrm>
                <a:off x="0" y="0"/>
                <a:ext cx="543212" cy="3356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en-US" sz="1600" b="0" i="0" u="none" strike="noStrike" cap="none" spc="0">
                    <a:ln>
                      <a:noFill/>
                    </a:ln>
                    <a:solidFill>
                      <a:prstClr val="black"/>
                    </a:solidFill>
                    <a:latin typeface="Calibri"/>
                  </a:rPr>
                  <a:t>X1</a:t>
                </a:r>
                <a:endParaRPr lang="en-US" sz="1600" b="0" i="0" u="none" strike="noStrike" cap="none" spc="0">
                  <a:ln>
                    <a:noFill/>
                  </a:ln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grpSp>
          <p:nvGrpSpPr>
            <p:cNvPr id="167500611" name="Group 218"/>
            <p:cNvGrpSpPr/>
            <p:nvPr/>
          </p:nvGrpSpPr>
          <p:grpSpPr bwMode="auto">
            <a:xfrm flipH="0" flipV="0">
              <a:off x="1096742" y="1172434"/>
              <a:ext cx="543212" cy="335639"/>
              <a:chOff x="0" y="0"/>
              <a:chExt cx="543212" cy="335639"/>
            </a:xfrm>
          </p:grpSpPr>
          <p:sp>
            <p:nvSpPr>
              <p:cNvPr id="1333403904" name="Oval 220"/>
              <p:cNvSpPr/>
              <p:nvPr/>
            </p:nvSpPr>
            <p:spPr bwMode="auto">
              <a:xfrm>
                <a:off x="71226" y="43890"/>
                <a:ext cx="291925" cy="235371"/>
              </a:xfrm>
              <a:prstGeom prst="ellipse">
                <a:avLst/>
              </a:prstGeom>
              <a:solidFill>
                <a:srgbClr val="E0CB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2400" b="0" i="0" u="none" strike="noStrike" cap="none" spc="0">
                  <a:ln>
                    <a:noFill/>
                  </a:ln>
                  <a:solidFill>
                    <a:prstClr val="white"/>
                  </a:solidFill>
                  <a:latin typeface="Calibri"/>
                  <a:ea typeface="Microsoft YaHei Light"/>
                  <a:cs typeface="Arial"/>
                </a:endParaRPr>
              </a:p>
            </p:txBody>
          </p:sp>
          <p:sp>
            <p:nvSpPr>
              <p:cNvPr id="1967594614" name="TextBox 219"/>
              <p:cNvSpPr txBox="1"/>
              <p:nvPr/>
            </p:nvSpPr>
            <p:spPr bwMode="auto">
              <a:xfrm>
                <a:off x="0" y="0"/>
                <a:ext cx="543212" cy="3356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en-US" sz="1600" b="0" i="0" u="none" strike="noStrike" cap="none" spc="0">
                    <a:ln>
                      <a:noFill/>
                    </a:ln>
                    <a:solidFill>
                      <a:prstClr val="black"/>
                    </a:solidFill>
                    <a:latin typeface="Calibri"/>
                  </a:rPr>
                  <a:t>X1</a:t>
                </a:r>
                <a:endParaRPr lang="en-US" sz="1600" b="0" i="0" u="none" strike="noStrike" cap="none" spc="0">
                  <a:ln>
                    <a:noFill/>
                  </a:ln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7614460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Overview</a:t>
            </a:r>
            <a:endParaRPr/>
          </a:p>
        </p:txBody>
      </p:sp>
      <p:sp>
        <p:nvSpPr>
          <p:cNvPr id="1927690820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838199" y="1825624"/>
            <a:ext cx="10983155" cy="4351338"/>
          </a:xfrm>
        </p:spPr>
        <p:txBody>
          <a:bodyPr/>
          <a:lstStyle/>
          <a:p>
            <a:pPr>
              <a:defRPr/>
            </a:pPr>
            <a:r>
              <a:rPr/>
              <a:t>Detailed step-by-step explanation of gLBF in draft</a:t>
            </a:r>
            <a:endParaRPr/>
          </a:p>
          <a:p>
            <a:pPr lvl="1">
              <a:defRPr/>
            </a:pPr>
            <a:r>
              <a:rPr/>
              <a:t>And 07/19/2023 interim</a:t>
            </a:r>
            <a:endParaRPr/>
          </a:p>
          <a:p>
            <a:pPr lvl="1">
              <a:defRPr/>
            </a:pPr>
            <a:r>
              <a:rPr/>
              <a:t>See </a:t>
            </a:r>
            <a:r>
              <a:rPr lang="en-US" sz="2400" b="0" i="0" u="sng" strike="noStrike" cap="none" spc="0">
                <a:solidFill>
                  <a:schemeClr val="tx1"/>
                </a:solidFill>
                <a:latin typeface="Arial"/>
                <a:cs typeface="Arial"/>
                <a:hlinkClick r:id="rId2" tooltip="https://wiki.ietf.org/en/group/detnet/wmosq"/>
              </a:rPr>
              <a:t>https://wiki.ietf.org/en/group/detnet/wmosq</a:t>
            </a:r>
            <a:r>
              <a:rPr/>
              <a:t> (TBD)</a:t>
            </a:r>
            <a:endParaRPr/>
          </a:p>
          <a:p>
            <a:pPr lvl="1">
              <a:defRPr/>
            </a:pPr>
            <a:r>
              <a:rPr lang="en-US" sz="1600" b="0" i="0" u="sng" strike="noStrike" cap="none" spc="0">
                <a:solidFill>
                  <a:schemeClr val="tx1"/>
                </a:solidFill>
                <a:latin typeface="Arial"/>
                <a:cs typeface="Arial"/>
                <a:hlinkClick r:id="rId3" tooltip="https://datatracker.ietf.org/meeting/interim-2023-detnet-08/materials/slides-interim-2023-detnet-08-sessa-deterministic-networking-detnet-data-plane-guaranteed-latency-based-forwarding-glbf-00"/>
              </a:rPr>
              <a:t>https://datatracker.ietf.org/meeting/interim-2023-detnet-08/materials/slides-interim-2023-detnet-08-sessa-deterministic-networking-detnet-data-plane-guaranteed-latency-based-forwarding-glbf-00</a:t>
            </a:r>
            <a:endParaRPr sz="1600"/>
          </a:p>
          <a:p>
            <a:pPr lvl="1">
              <a:defRPr/>
            </a:pPr>
            <a:endParaRPr/>
          </a:p>
          <a:p>
            <a:pPr lvl="0">
              <a:defRPr/>
            </a:pPr>
            <a:r>
              <a:rPr/>
              <a:t>This slide deck focusses on comparison and justification (benefits)</a:t>
            </a:r>
            <a:endParaRPr/>
          </a:p>
          <a:p>
            <a:pPr lvl="1">
              <a:defRPr/>
            </a:pPr>
            <a:r>
              <a:rPr/>
              <a:t>Details aspects that where questioned during interim and on WG list.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9701334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 flipH="0" flipV="0">
            <a:off x="838198" y="365124"/>
            <a:ext cx="10515600" cy="62180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 fontScale="95000" lnSpcReduction="1000"/>
          </a:bodyPr>
          <a:lstStyle/>
          <a:p>
            <a:pPr>
              <a:defRPr/>
            </a:pPr>
            <a:r>
              <a:rPr/>
              <a:t>Validation</a:t>
            </a:r>
            <a:endParaRPr/>
          </a:p>
        </p:txBody>
      </p:sp>
      <p:sp>
        <p:nvSpPr>
          <p:cNvPr id="1441097613" name=""/>
          <p:cNvSpPr txBox="1"/>
          <p:nvPr/>
        </p:nvSpPr>
        <p:spPr bwMode="auto">
          <a:xfrm flipH="0" flipV="0">
            <a:off x="1218988" y="6583266"/>
            <a:ext cx="7248125" cy="27467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200"/>
              <a:t>Images (C) 2023, Springer, </a:t>
            </a:r>
            <a:r>
              <a:rPr lang="en-US" sz="1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Journal of Network and Systems Management, 31, Article number: 34 (2023)</a:t>
            </a:r>
            <a:endParaRPr sz="1200"/>
          </a:p>
        </p:txBody>
      </p:sp>
      <p:pic>
        <p:nvPicPr>
          <p:cNvPr id="1659119577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3650511" y="22246"/>
            <a:ext cx="7489969" cy="3294289"/>
          </a:xfrm>
          <a:prstGeom prst="rect">
            <a:avLst/>
          </a:prstGeom>
        </p:spPr>
      </p:pic>
      <p:pic>
        <p:nvPicPr>
          <p:cNvPr id="171303458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3650511" y="3339487"/>
            <a:ext cx="7508145" cy="3243778"/>
          </a:xfrm>
          <a:prstGeom prst="rect">
            <a:avLst/>
          </a:prstGeom>
        </p:spPr>
      </p:pic>
      <p:sp>
        <p:nvSpPr>
          <p:cNvPr id="1591826061" name=""/>
          <p:cNvSpPr txBox="1"/>
          <p:nvPr/>
        </p:nvSpPr>
        <p:spPr bwMode="auto">
          <a:xfrm flipH="0" flipV="0">
            <a:off x="712680" y="1510506"/>
            <a:ext cx="2662025" cy="365795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Latency of packets of</a:t>
            </a:r>
            <a:endParaRPr/>
          </a:p>
          <a:p>
            <a:pPr>
              <a:defRPr/>
            </a:pPr>
            <a:r>
              <a:rPr/>
              <a:t>one of the 9 flows</a:t>
            </a:r>
            <a:endParaRPr/>
          </a:p>
          <a:p>
            <a:pPr>
              <a:defRPr/>
            </a:pPr>
            <a:r>
              <a:rPr/>
              <a:t>across Router 4</a:t>
            </a:r>
            <a:endParaRPr/>
          </a:p>
          <a:p>
            <a:pPr>
              <a:defRPr/>
            </a:pPr>
            <a:r>
              <a:rPr/>
              <a:t>FIFO queue.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Upper picture: no</a:t>
            </a:r>
            <a:endParaRPr/>
          </a:p>
          <a:p>
            <a:pPr>
              <a:defRPr/>
            </a:pPr>
            <a:r>
              <a:rPr/>
              <a:t>Damper, some packets</a:t>
            </a:r>
            <a:endParaRPr/>
          </a:p>
          <a:p>
            <a:pPr>
              <a:defRPr/>
            </a:pPr>
            <a:r>
              <a:rPr/>
              <a:t>exceed bounded latency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Lower picture: Damper</a:t>
            </a:r>
            <a:endParaRPr/>
          </a:p>
          <a:p>
            <a:pPr>
              <a:defRPr/>
            </a:pPr>
            <a:r>
              <a:rPr/>
              <a:t>added, all packets</a:t>
            </a:r>
            <a:endParaRPr/>
          </a:p>
          <a:p>
            <a:pPr>
              <a:defRPr/>
            </a:pPr>
            <a:r>
              <a:rPr/>
              <a:t>stay within calculated</a:t>
            </a:r>
            <a:endParaRPr/>
          </a:p>
          <a:p>
            <a:pPr>
              <a:defRPr/>
            </a:pPr>
            <a:r>
              <a:rPr/>
              <a:t>limit.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0632971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Questions ?</a:t>
            </a:r>
            <a:endParaRPr/>
          </a:p>
        </p:txBody>
      </p:sp>
      <p:sp>
        <p:nvSpPr>
          <p:cNvPr id="695935689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1849" y="4589462"/>
            <a:ext cx="10515600" cy="150018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27445528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Backup Slides</a:t>
            </a:r>
            <a:endParaRPr/>
          </a:p>
        </p:txBody>
      </p:sp>
      <p:sp>
        <p:nvSpPr>
          <p:cNvPr id="1433424079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1849" y="4589462"/>
            <a:ext cx="10515600" cy="150018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63049338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 flipH="0" flipV="0">
            <a:off x="256267" y="163892"/>
            <a:ext cx="9458477" cy="1056917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/>
              <a:t>gLBF </a:t>
            </a:r>
            <a:r>
              <a:rPr/>
              <a:t>model: metadata, forwarding, state</a:t>
            </a:r>
            <a:endParaRPr/>
          </a:p>
        </p:txBody>
      </p:sp>
      <p:sp>
        <p:nvSpPr>
          <p:cNvPr id="236043204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605070" y="4990562"/>
            <a:ext cx="10748729" cy="1663521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5000" lnSpcReduction="1000"/>
          </a:bodyPr>
          <a:lstStyle/>
          <a:p>
            <a:pPr lvl="0">
              <a:defRPr/>
            </a:pPr>
            <a:r>
              <a:rPr sz="2200"/>
              <a:t>Assumes forward step to have no relevant time variation to allow T measurement to be taken after it (egres linecard). If relevant, move T before forward and include in calculations.</a:t>
            </a:r>
            <a:endParaRPr sz="2200"/>
          </a:p>
          <a:p>
            <a:pPr lvl="0">
              <a:defRPr/>
            </a:pPr>
            <a:r>
              <a:rPr sz="2200"/>
              <a:t>Calculating Td instead of measuring it means Dampen and Queuing/Scheduling can be single-staged in implementation.</a:t>
            </a:r>
            <a:endParaRPr sz="2200"/>
          </a:p>
        </p:txBody>
      </p:sp>
      <p:sp>
        <p:nvSpPr>
          <p:cNvPr id="1295458985" name=""/>
          <p:cNvSpPr/>
          <p:nvPr/>
        </p:nvSpPr>
        <p:spPr bwMode="auto">
          <a:xfrm rot="0" flipH="0" flipV="0">
            <a:off x="2783840" y="1379880"/>
            <a:ext cx="6635208" cy="16520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sz="1400"/>
          </a:p>
        </p:txBody>
      </p:sp>
      <p:sp>
        <p:nvSpPr>
          <p:cNvPr id="895238576" name=""/>
          <p:cNvSpPr txBox="1"/>
          <p:nvPr/>
        </p:nvSpPr>
        <p:spPr bwMode="auto">
          <a:xfrm rot="16199969" flipH="0" flipV="0">
            <a:off x="2448002" y="2025288"/>
            <a:ext cx="1305600" cy="305159"/>
          </a:xfrm>
          <a:prstGeom prst="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400"/>
              <a:t>Deserial</a:t>
            </a:r>
            <a:r>
              <a:rPr sz="1400"/>
              <a:t>izing</a:t>
            </a:r>
            <a:endParaRPr sz="1400"/>
          </a:p>
        </p:txBody>
      </p:sp>
      <p:sp>
        <p:nvSpPr>
          <p:cNvPr id="1980280093" name=""/>
          <p:cNvSpPr txBox="1"/>
          <p:nvPr/>
        </p:nvSpPr>
        <p:spPr bwMode="auto">
          <a:xfrm rot="0" flipH="0" flipV="0">
            <a:off x="5581486" y="1518863"/>
            <a:ext cx="1493811" cy="30515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400"/>
              <a:t>Prio 1 FIFO </a:t>
            </a:r>
            <a:endParaRPr sz="1400"/>
          </a:p>
        </p:txBody>
      </p:sp>
      <p:sp>
        <p:nvSpPr>
          <p:cNvPr id="853905113" name=""/>
          <p:cNvSpPr txBox="1"/>
          <p:nvPr/>
        </p:nvSpPr>
        <p:spPr bwMode="auto">
          <a:xfrm rot="0" flipH="0" flipV="0">
            <a:off x="3319661" y="1585940"/>
            <a:ext cx="932470" cy="1158599"/>
          </a:xfrm>
          <a:prstGeom prst="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 sz="1400"/>
          </a:p>
          <a:p>
            <a:pPr>
              <a:defRPr/>
            </a:pPr>
            <a:endParaRPr sz="1400"/>
          </a:p>
          <a:p>
            <a:pPr>
              <a:defRPr/>
            </a:pPr>
            <a:r>
              <a:rPr sz="1400"/>
              <a:t>Forward</a:t>
            </a:r>
            <a:endParaRPr sz="1400"/>
          </a:p>
          <a:p>
            <a:pPr>
              <a:defRPr/>
            </a:pPr>
            <a:endParaRPr sz="1400"/>
          </a:p>
          <a:p>
            <a:pPr>
              <a:defRPr/>
            </a:pPr>
            <a:endParaRPr sz="1400"/>
          </a:p>
        </p:txBody>
      </p:sp>
      <p:sp>
        <p:nvSpPr>
          <p:cNvPr id="1777178219" name=""/>
          <p:cNvSpPr txBox="1"/>
          <p:nvPr/>
        </p:nvSpPr>
        <p:spPr bwMode="auto">
          <a:xfrm rot="0" flipH="0" flipV="0">
            <a:off x="4393757" y="1585940"/>
            <a:ext cx="901959" cy="11585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 sz="1400"/>
          </a:p>
          <a:p>
            <a:pPr>
              <a:defRPr/>
            </a:pPr>
            <a:r>
              <a:rPr sz="1400"/>
              <a:t>Measureand</a:t>
            </a:r>
            <a:endParaRPr sz="1400"/>
          </a:p>
          <a:p>
            <a:pPr>
              <a:defRPr/>
            </a:pPr>
            <a:r>
              <a:rPr sz="1400"/>
              <a:t>Dampen</a:t>
            </a:r>
            <a:endParaRPr sz="1400"/>
          </a:p>
          <a:p>
            <a:pPr>
              <a:defRPr/>
            </a:pPr>
            <a:endParaRPr sz="1400"/>
          </a:p>
        </p:txBody>
      </p:sp>
      <p:sp>
        <p:nvSpPr>
          <p:cNvPr id="1776096814" name=""/>
          <p:cNvSpPr txBox="1"/>
          <p:nvPr/>
        </p:nvSpPr>
        <p:spPr bwMode="auto">
          <a:xfrm rot="0" flipH="0" flipV="0">
            <a:off x="5581486" y="1976422"/>
            <a:ext cx="1494170" cy="30515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400"/>
              <a:t>Prio 2 FIFO</a:t>
            </a:r>
            <a:endParaRPr sz="1400"/>
          </a:p>
        </p:txBody>
      </p:sp>
      <p:sp>
        <p:nvSpPr>
          <p:cNvPr id="1953497004" name=""/>
          <p:cNvSpPr txBox="1"/>
          <p:nvPr/>
        </p:nvSpPr>
        <p:spPr bwMode="auto">
          <a:xfrm rot="0" flipH="0" flipV="0">
            <a:off x="5581486" y="2516438"/>
            <a:ext cx="1494170" cy="30515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400"/>
              <a:t>Prio 8 FIFO</a:t>
            </a:r>
            <a:endParaRPr sz="1400"/>
          </a:p>
        </p:txBody>
      </p:sp>
      <p:sp>
        <p:nvSpPr>
          <p:cNvPr id="1552488680" name=""/>
          <p:cNvSpPr txBox="1"/>
          <p:nvPr/>
        </p:nvSpPr>
        <p:spPr bwMode="auto">
          <a:xfrm rot="16199969" flipH="0" flipV="0">
            <a:off x="6757791" y="1912050"/>
            <a:ext cx="1304895" cy="51851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400"/>
              <a:t>Strict Priority</a:t>
            </a:r>
            <a:endParaRPr sz="1400"/>
          </a:p>
          <a:p>
            <a:pPr algn="ctr">
              <a:defRPr/>
            </a:pPr>
            <a:r>
              <a:rPr sz="1400"/>
              <a:t>Queue</a:t>
            </a:r>
            <a:r>
              <a:rPr sz="1400"/>
              <a:t>ing</a:t>
            </a:r>
            <a:endParaRPr sz="1400"/>
          </a:p>
        </p:txBody>
      </p:sp>
      <p:sp>
        <p:nvSpPr>
          <p:cNvPr id="1676858129" name=""/>
          <p:cNvSpPr txBox="1"/>
          <p:nvPr/>
        </p:nvSpPr>
        <p:spPr bwMode="auto">
          <a:xfrm flipH="0" flipV="0">
            <a:off x="6046512" y="2135119"/>
            <a:ext cx="416475" cy="42707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200"/>
              <a:t>...</a:t>
            </a:r>
            <a:endParaRPr sz="2200"/>
          </a:p>
        </p:txBody>
      </p:sp>
      <p:sp>
        <p:nvSpPr>
          <p:cNvPr id="455895123" name=""/>
          <p:cNvSpPr txBox="1"/>
          <p:nvPr/>
        </p:nvSpPr>
        <p:spPr bwMode="auto">
          <a:xfrm rot="16199969" flipH="0" flipV="0">
            <a:off x="8476387" y="2017838"/>
            <a:ext cx="1309559" cy="305159"/>
          </a:xfrm>
          <a:prstGeom prst="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400"/>
              <a:t>  Sserial</a:t>
            </a:r>
            <a:r>
              <a:rPr sz="1400"/>
              <a:t>izing</a:t>
            </a:r>
            <a:endParaRPr sz="1400"/>
          </a:p>
        </p:txBody>
      </p:sp>
      <p:sp>
        <p:nvSpPr>
          <p:cNvPr id="912575065" name=""/>
          <p:cNvSpPr txBox="1"/>
          <p:nvPr/>
        </p:nvSpPr>
        <p:spPr bwMode="auto">
          <a:xfrm rot="0" flipH="0" flipV="0">
            <a:off x="7940275" y="1618593"/>
            <a:ext cx="903398" cy="11585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 sz="1400"/>
          </a:p>
          <a:p>
            <a:pPr>
              <a:defRPr/>
            </a:pPr>
            <a:r>
              <a:rPr sz="1400"/>
              <a:t>Measure</a:t>
            </a:r>
            <a:endParaRPr sz="1400"/>
          </a:p>
          <a:p>
            <a:pPr>
              <a:defRPr/>
            </a:pPr>
            <a:r>
              <a:rPr sz="1400"/>
              <a:t>and</a:t>
            </a:r>
            <a:endParaRPr sz="1400"/>
          </a:p>
          <a:p>
            <a:pPr>
              <a:defRPr/>
            </a:pPr>
            <a:r>
              <a:rPr sz="1400"/>
              <a:t>Mark</a:t>
            </a:r>
            <a:endParaRPr sz="1400"/>
          </a:p>
          <a:p>
            <a:pPr>
              <a:defRPr/>
            </a:pPr>
            <a:endParaRPr sz="1400"/>
          </a:p>
        </p:txBody>
      </p:sp>
      <p:sp>
        <p:nvSpPr>
          <p:cNvPr id="886130799" name=""/>
          <p:cNvSpPr/>
          <p:nvPr/>
        </p:nvSpPr>
        <p:spPr bwMode="auto">
          <a:xfrm flipH="0" flipV="0">
            <a:off x="5434647" y="1448872"/>
            <a:ext cx="2347711" cy="1515950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9433799" name=""/>
          <p:cNvSpPr txBox="1"/>
          <p:nvPr/>
        </p:nvSpPr>
        <p:spPr bwMode="auto">
          <a:xfrm flipH="0" flipV="0">
            <a:off x="4165062" y="3215958"/>
            <a:ext cx="323236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T</a:t>
            </a:r>
            <a:endParaRPr/>
          </a:p>
        </p:txBody>
      </p:sp>
      <p:sp>
        <p:nvSpPr>
          <p:cNvPr id="2028841547" name=""/>
          <p:cNvSpPr txBox="1"/>
          <p:nvPr/>
        </p:nvSpPr>
        <p:spPr bwMode="auto">
          <a:xfrm flipH="0" flipV="0">
            <a:off x="9955668" y="1367268"/>
            <a:ext cx="1784457" cy="1737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1">
                <a:lumMod val="50196"/>
              </a:schemeClr>
            </a:solidFill>
            <a:prstDash val="solid"/>
          </a:ln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Per-OIF state: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Prio 1: MAX1[1]</a:t>
            </a:r>
            <a:endParaRPr/>
          </a:p>
          <a:p>
            <a:pPr>
              <a:defRPr/>
            </a:pPr>
            <a:r>
              <a:rPr/>
              <a:t>Prio 2: MAX1[2]</a:t>
            </a:r>
            <a:endParaRPr/>
          </a:p>
          <a:p>
            <a:pPr>
              <a:defRPr/>
            </a:pPr>
            <a:r>
              <a:rPr/>
              <a:t>...</a:t>
            </a:r>
            <a:endParaRPr/>
          </a:p>
          <a:p>
            <a:pPr>
              <a:defRPr/>
            </a:pPr>
            <a:r>
              <a:rPr/>
              <a:t>Prio 8: MAX1[8]</a:t>
            </a:r>
            <a:endParaRPr/>
          </a:p>
        </p:txBody>
      </p:sp>
      <p:sp>
        <p:nvSpPr>
          <p:cNvPr id="1937674135" name=""/>
          <p:cNvSpPr txBox="1"/>
          <p:nvPr/>
        </p:nvSpPr>
        <p:spPr bwMode="auto">
          <a:xfrm flipH="0" flipV="0">
            <a:off x="140357" y="1247640"/>
            <a:ext cx="1911483" cy="19510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50196"/>
              </a:schemeClr>
            </a:solidFill>
            <a:prstDash val="solid"/>
          </a:ln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Packet Metadata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P(rio): </a:t>
            </a:r>
            <a:br>
              <a:rPr/>
            </a:br>
            <a:r>
              <a:rPr/>
              <a:t>  </a:t>
            </a:r>
            <a:r>
              <a:rPr sz="1600"/>
              <a:t>end-to-end or</a:t>
            </a:r>
            <a:br>
              <a:rPr sz="1600"/>
            </a:br>
            <a:r>
              <a:rPr sz="1600"/>
              <a:t>  per-hop</a:t>
            </a:r>
            <a:r>
              <a:rPr sz="1600"/>
              <a:t> (eg:SIDs)</a:t>
            </a:r>
            <a:endParaRPr sz="1600"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D(elay) [nsec]</a:t>
            </a:r>
            <a:endParaRPr/>
          </a:p>
        </p:txBody>
      </p:sp>
      <p:grpSp>
        <p:nvGrpSpPr>
          <p:cNvPr id="1912101016" name=""/>
          <p:cNvGrpSpPr/>
          <p:nvPr/>
        </p:nvGrpSpPr>
        <p:grpSpPr bwMode="auto">
          <a:xfrm>
            <a:off x="4279455" y="2105627"/>
            <a:ext cx="147569" cy="1147221"/>
            <a:chOff x="0" y="0"/>
            <a:chExt cx="147569" cy="1147221"/>
          </a:xfrm>
        </p:grpSpPr>
        <p:sp>
          <p:nvSpPr>
            <p:cNvPr id="1234391216" name=""/>
            <p:cNvSpPr/>
            <p:nvPr/>
          </p:nvSpPr>
          <p:spPr bwMode="auto">
            <a:xfrm flipH="0" flipV="0">
              <a:off x="0" y="0"/>
              <a:ext cx="147569" cy="149916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cxnSp>
          <p:nvCxnSpPr>
            <p:cNvPr id="1054119950" name=""/>
            <p:cNvCxnSpPr>
              <a:cxnSpLocks/>
            </p:cNvCxnSpPr>
            <p:nvPr/>
          </p:nvCxnSpPr>
          <p:spPr bwMode="auto">
            <a:xfrm rot="5399977" flipH="0" flipV="1">
              <a:off x="-424865" y="648569"/>
              <a:ext cx="997301" cy="0"/>
            </a:xfrm>
            <a:prstGeom prst="line">
              <a:avLst/>
            </a:prstGeom>
            <a:ln w="28575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5987356" name=""/>
          <p:cNvGrpSpPr/>
          <p:nvPr/>
        </p:nvGrpSpPr>
        <p:grpSpPr bwMode="auto">
          <a:xfrm flipH="0" flipV="0">
            <a:off x="7799888" y="2177533"/>
            <a:ext cx="147568" cy="927453"/>
            <a:chOff x="0" y="0"/>
            <a:chExt cx="147568" cy="927453"/>
          </a:xfrm>
        </p:grpSpPr>
        <p:sp>
          <p:nvSpPr>
            <p:cNvPr id="1815796824" name=""/>
            <p:cNvSpPr/>
            <p:nvPr/>
          </p:nvSpPr>
          <p:spPr bwMode="auto">
            <a:xfrm flipH="0" flipV="0">
              <a:off x="0" y="0"/>
              <a:ext cx="147569" cy="121198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cxnSp>
          <p:nvCxnSpPr>
            <p:cNvPr id="19125983" name=""/>
            <p:cNvCxnSpPr>
              <a:cxnSpLocks/>
            </p:cNvCxnSpPr>
            <p:nvPr/>
          </p:nvCxnSpPr>
          <p:spPr bwMode="auto">
            <a:xfrm rot="5399977" flipH="0" flipV="1">
              <a:off x="-329342" y="524327"/>
              <a:ext cx="806254" cy="0"/>
            </a:xfrm>
            <a:prstGeom prst="line">
              <a:avLst/>
            </a:prstGeom>
            <a:ln w="28575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1919949" name=""/>
          <p:cNvGrpSpPr/>
          <p:nvPr/>
        </p:nvGrpSpPr>
        <p:grpSpPr bwMode="auto">
          <a:xfrm flipH="0" flipV="0">
            <a:off x="5303862" y="2137287"/>
            <a:ext cx="147568" cy="967701"/>
            <a:chOff x="0" y="0"/>
            <a:chExt cx="147568" cy="967701"/>
          </a:xfrm>
        </p:grpSpPr>
        <p:sp>
          <p:nvSpPr>
            <p:cNvPr id="1943565488" name=""/>
            <p:cNvSpPr/>
            <p:nvPr/>
          </p:nvSpPr>
          <p:spPr bwMode="auto">
            <a:xfrm flipH="0" flipV="0">
              <a:off x="0" y="0"/>
              <a:ext cx="147569" cy="126457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cxnSp>
          <p:nvCxnSpPr>
            <p:cNvPr id="1755016508" name=""/>
            <p:cNvCxnSpPr>
              <a:cxnSpLocks/>
            </p:cNvCxnSpPr>
            <p:nvPr/>
          </p:nvCxnSpPr>
          <p:spPr bwMode="auto">
            <a:xfrm rot="5399977" flipH="0" flipV="1">
              <a:off x="-346835" y="547080"/>
              <a:ext cx="841241" cy="0"/>
            </a:xfrm>
            <a:prstGeom prst="line">
              <a:avLst/>
            </a:prstGeom>
            <a:ln w="28575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2330978" name=""/>
          <p:cNvSpPr txBox="1"/>
          <p:nvPr/>
        </p:nvSpPr>
        <p:spPr bwMode="auto">
          <a:xfrm flipH="0" flipV="0">
            <a:off x="5265268" y="3463738"/>
            <a:ext cx="450371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Td</a:t>
            </a:r>
            <a:endParaRPr/>
          </a:p>
        </p:txBody>
      </p:sp>
      <p:cxnSp>
        <p:nvCxnSpPr>
          <p:cNvPr id="0" name=""/>
          <p:cNvCxnSpPr>
            <a:cxnSpLocks/>
          </p:cNvCxnSpPr>
          <p:nvPr/>
        </p:nvCxnSpPr>
        <p:spPr bwMode="auto">
          <a:xfrm flipH="0" flipV="1">
            <a:off x="2241760" y="2213556"/>
            <a:ext cx="563450" cy="0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5416113" name=""/>
          <p:cNvGrpSpPr/>
          <p:nvPr/>
        </p:nvGrpSpPr>
        <p:grpSpPr bwMode="auto">
          <a:xfrm flipH="0" flipV="0">
            <a:off x="2357282" y="2182362"/>
            <a:ext cx="147568" cy="1033595"/>
            <a:chOff x="0" y="0"/>
            <a:chExt cx="147568" cy="1033595"/>
          </a:xfrm>
        </p:grpSpPr>
        <p:sp>
          <p:nvSpPr>
            <p:cNvPr id="54273838" name=""/>
            <p:cNvSpPr/>
            <p:nvPr/>
          </p:nvSpPr>
          <p:spPr bwMode="auto">
            <a:xfrm flipH="0" flipV="0">
              <a:off x="0" y="0"/>
              <a:ext cx="147569" cy="135068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cxnSp>
          <p:nvCxnSpPr>
            <p:cNvPr id="432846167" name=""/>
            <p:cNvCxnSpPr>
              <a:cxnSpLocks/>
            </p:cNvCxnSpPr>
            <p:nvPr/>
          </p:nvCxnSpPr>
          <p:spPr bwMode="auto">
            <a:xfrm rot="5399977" flipH="0" flipV="1">
              <a:off x="-375477" y="584332"/>
              <a:ext cx="898525" cy="0"/>
            </a:xfrm>
            <a:prstGeom prst="line">
              <a:avLst/>
            </a:prstGeom>
            <a:ln w="28575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9661005" name=""/>
          <p:cNvSpPr txBox="1"/>
          <p:nvPr/>
        </p:nvSpPr>
        <p:spPr bwMode="auto">
          <a:xfrm flipH="0" flipV="0">
            <a:off x="2214929" y="3219717"/>
            <a:ext cx="717144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Tref1</a:t>
            </a:r>
            <a:endParaRPr/>
          </a:p>
        </p:txBody>
      </p:sp>
      <p:sp>
        <p:nvSpPr>
          <p:cNvPr id="414155343" name=""/>
          <p:cNvSpPr/>
          <p:nvPr/>
        </p:nvSpPr>
        <p:spPr bwMode="auto">
          <a:xfrm rot="0" flipH="0" flipV="0">
            <a:off x="873380" y="3069788"/>
            <a:ext cx="4963617" cy="1596913"/>
          </a:xfrm>
          <a:custGeom>
            <a:avLst>
              <a:gd name="adj1" fmla="val 10538"/>
              <a:gd name="adj2" fmla="val -152857"/>
            </a:avLst>
            <a:gdLst/>
            <a:ahLst/>
            <a:cxnLst/>
            <a:rect l="0" t="0" r="r" b="b"/>
            <a:pathLst>
              <a:path w="43200" h="43200" fill="norm" stroke="1" extrusionOk="0">
                <a:moveTo>
                  <a:pt x="0" y="25279"/>
                </a:moveTo>
                <a:lnTo>
                  <a:pt x="33042" y="25460"/>
                </a:lnTo>
                <a:lnTo>
                  <a:pt x="34560" y="0"/>
                </a:lnTo>
                <a:lnTo>
                  <a:pt x="36545" y="25068"/>
                </a:lnTo>
                <a:lnTo>
                  <a:pt x="43200" y="25279"/>
                </a:lnTo>
                <a:lnTo>
                  <a:pt x="43200" y="28266"/>
                </a:lnTo>
                <a:lnTo>
                  <a:pt x="43200" y="28266"/>
                </a:lnTo>
                <a:lnTo>
                  <a:pt x="43200" y="32745"/>
                </a:lnTo>
                <a:lnTo>
                  <a:pt x="43200" y="43200"/>
                </a:lnTo>
                <a:lnTo>
                  <a:pt x="35999" y="43200"/>
                </a:lnTo>
                <a:lnTo>
                  <a:pt x="25200" y="43200"/>
                </a:lnTo>
                <a:lnTo>
                  <a:pt x="25200" y="43200"/>
                </a:lnTo>
                <a:lnTo>
                  <a:pt x="0" y="43200"/>
                </a:lnTo>
                <a:lnTo>
                  <a:pt x="0" y="32745"/>
                </a:lnTo>
                <a:lnTo>
                  <a:pt x="0" y="28266"/>
                </a:lnTo>
                <a:lnTo>
                  <a:pt x="0" y="28266"/>
                </a:lnTo>
                <a:lnTo>
                  <a:pt x="0" y="25279"/>
                </a:lnTo>
                <a:close/>
              </a:path>
            </a:pathLst>
          </a:custGeom>
          <a:solidFill>
            <a:srgbClr val="FFFF00"/>
          </a:solidFill>
          <a:ln w="28575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767972602" name=""/>
          <p:cNvSpPr txBox="1"/>
          <p:nvPr/>
        </p:nvSpPr>
        <p:spPr bwMode="auto">
          <a:xfrm rot="0" flipH="0" flipV="0">
            <a:off x="927042" y="4026262"/>
            <a:ext cx="4938976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sz="1800"/>
              <a:t>Tref1 = T - </a:t>
            </a:r>
            <a:r>
              <a:rPr lang="en-US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packet.psize[bits]  / IIF.speed</a:t>
            </a:r>
            <a:r>
              <a:rPr sz="1800"/>
              <a:t> [bps]</a:t>
            </a:r>
            <a:endParaRPr sz="1800"/>
          </a:p>
          <a:p>
            <a:pPr algn="l">
              <a:defRPr/>
            </a:pPr>
            <a:r>
              <a:rPr sz="1800"/>
              <a:t>Td     = </a:t>
            </a:r>
            <a:r>
              <a:rPr sz="1800"/>
              <a:t>Tref1 + packet.D</a:t>
            </a:r>
            <a:endParaRPr sz="1800"/>
          </a:p>
        </p:txBody>
      </p:sp>
      <p:sp>
        <p:nvSpPr>
          <p:cNvPr id="1076752252" name=""/>
          <p:cNvSpPr txBox="1"/>
          <p:nvPr/>
        </p:nvSpPr>
        <p:spPr bwMode="auto">
          <a:xfrm flipH="0" flipV="0">
            <a:off x="2349084" y="1806584"/>
            <a:ext cx="450259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IIF</a:t>
            </a:r>
            <a:endParaRPr/>
          </a:p>
        </p:txBody>
      </p:sp>
      <p:cxnSp>
        <p:nvCxnSpPr>
          <p:cNvPr id="212724407" name=""/>
          <p:cNvCxnSpPr>
            <a:cxnSpLocks/>
          </p:cNvCxnSpPr>
          <p:nvPr/>
        </p:nvCxnSpPr>
        <p:spPr bwMode="auto">
          <a:xfrm flipH="0" flipV="1">
            <a:off x="9392218" y="2135532"/>
            <a:ext cx="402463" cy="0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56616726" name=""/>
          <p:cNvGrpSpPr/>
          <p:nvPr/>
        </p:nvGrpSpPr>
        <p:grpSpPr bwMode="auto">
          <a:xfrm flipH="0" flipV="0">
            <a:off x="9507741" y="2104340"/>
            <a:ext cx="147568" cy="1033594"/>
            <a:chOff x="0" y="0"/>
            <a:chExt cx="147568" cy="1033594"/>
          </a:xfrm>
        </p:grpSpPr>
        <p:sp>
          <p:nvSpPr>
            <p:cNvPr id="1388725742" name=""/>
            <p:cNvSpPr/>
            <p:nvPr/>
          </p:nvSpPr>
          <p:spPr bwMode="auto">
            <a:xfrm flipH="0" flipV="0">
              <a:off x="0" y="0"/>
              <a:ext cx="147569" cy="135067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cxnSp>
          <p:nvCxnSpPr>
            <p:cNvPr id="1613884442" name=""/>
            <p:cNvCxnSpPr>
              <a:cxnSpLocks/>
            </p:cNvCxnSpPr>
            <p:nvPr/>
          </p:nvCxnSpPr>
          <p:spPr bwMode="auto">
            <a:xfrm rot="5399977" flipH="0" flipV="1">
              <a:off x="-375476" y="584332"/>
              <a:ext cx="898524" cy="0"/>
            </a:xfrm>
            <a:prstGeom prst="line">
              <a:avLst/>
            </a:prstGeom>
            <a:ln w="28575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2846889" name=""/>
          <p:cNvSpPr txBox="1"/>
          <p:nvPr/>
        </p:nvSpPr>
        <p:spPr bwMode="auto">
          <a:xfrm flipH="0" flipV="0">
            <a:off x="9507741" y="3284508"/>
            <a:ext cx="717144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Tref2</a:t>
            </a:r>
            <a:endParaRPr/>
          </a:p>
        </p:txBody>
      </p:sp>
      <p:sp>
        <p:nvSpPr>
          <p:cNvPr id="153626375" name=""/>
          <p:cNvSpPr txBox="1"/>
          <p:nvPr/>
        </p:nvSpPr>
        <p:spPr bwMode="auto">
          <a:xfrm flipH="0" flipV="0">
            <a:off x="9432465" y="1728560"/>
            <a:ext cx="564559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OIF</a:t>
            </a:r>
            <a:endParaRPr/>
          </a:p>
        </p:txBody>
      </p:sp>
      <p:sp>
        <p:nvSpPr>
          <p:cNvPr id="462651844" name=""/>
          <p:cNvSpPr txBox="1"/>
          <p:nvPr/>
        </p:nvSpPr>
        <p:spPr bwMode="auto">
          <a:xfrm flipH="0" flipV="0">
            <a:off x="7648013" y="3069788"/>
            <a:ext cx="450371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T2</a:t>
            </a:r>
            <a:endParaRPr/>
          </a:p>
        </p:txBody>
      </p:sp>
      <p:sp>
        <p:nvSpPr>
          <p:cNvPr id="129183213" name=""/>
          <p:cNvSpPr/>
          <p:nvPr/>
        </p:nvSpPr>
        <p:spPr bwMode="auto">
          <a:xfrm rot="0" flipH="0" flipV="0">
            <a:off x="6254750" y="3198720"/>
            <a:ext cx="5445431" cy="1467981"/>
          </a:xfrm>
          <a:custGeom>
            <a:avLst>
              <a:gd name="adj1" fmla="val 10538"/>
              <a:gd name="adj2" fmla="val -152857"/>
            </a:avLst>
            <a:gdLst/>
            <a:ahLst/>
            <a:cxnLst/>
            <a:rect l="0" t="0" r="r" b="b"/>
            <a:pathLst>
              <a:path w="43200" h="43200" fill="norm" stroke="1" extrusionOk="0">
                <a:moveTo>
                  <a:pt x="0" y="22836"/>
                </a:moveTo>
                <a:lnTo>
                  <a:pt x="16800" y="23271"/>
                </a:lnTo>
                <a:lnTo>
                  <a:pt x="17546" y="0"/>
                </a:lnTo>
                <a:lnTo>
                  <a:pt x="19568" y="22981"/>
                </a:lnTo>
                <a:lnTo>
                  <a:pt x="43200" y="22836"/>
                </a:lnTo>
                <a:lnTo>
                  <a:pt x="43200" y="26229"/>
                </a:lnTo>
                <a:lnTo>
                  <a:pt x="43200" y="26229"/>
                </a:lnTo>
                <a:lnTo>
                  <a:pt x="43200" y="31320"/>
                </a:lnTo>
                <a:lnTo>
                  <a:pt x="43200" y="43200"/>
                </a:lnTo>
                <a:lnTo>
                  <a:pt x="35998" y="43200"/>
                </a:lnTo>
                <a:lnTo>
                  <a:pt x="25200" y="43200"/>
                </a:lnTo>
                <a:lnTo>
                  <a:pt x="25200" y="43200"/>
                </a:lnTo>
                <a:lnTo>
                  <a:pt x="0" y="43200"/>
                </a:lnTo>
                <a:lnTo>
                  <a:pt x="0" y="31320"/>
                </a:lnTo>
                <a:lnTo>
                  <a:pt x="0" y="26229"/>
                </a:lnTo>
                <a:lnTo>
                  <a:pt x="0" y="26229"/>
                </a:lnTo>
                <a:lnTo>
                  <a:pt x="0" y="22836"/>
                </a:lnTo>
                <a:close/>
              </a:path>
            </a:pathLst>
          </a:custGeom>
          <a:solidFill>
            <a:srgbClr val="FFFF00"/>
          </a:solidFill>
          <a:ln w="28575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9127727" name=""/>
          <p:cNvSpPr txBox="1"/>
          <p:nvPr/>
        </p:nvSpPr>
        <p:spPr bwMode="auto">
          <a:xfrm rot="0" flipH="0" flipV="0">
            <a:off x="6254750" y="3993557"/>
            <a:ext cx="5445557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sz="1800"/>
              <a:t>Tref2      = T2 + </a:t>
            </a:r>
            <a:r>
              <a:rPr lang="en-US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packet.psize[bits]</a:t>
            </a:r>
            <a:r>
              <a:rPr lang="en-US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/ OIF.speed</a:t>
            </a:r>
            <a:r>
              <a:rPr sz="1800"/>
              <a:t> [bps]</a:t>
            </a:r>
            <a:endParaRPr sz="1800"/>
          </a:p>
          <a:p>
            <a:pPr algn="l">
              <a:defRPr/>
            </a:pPr>
            <a:r>
              <a:rPr sz="1800"/>
              <a:t>packet.D = MAX1[packet.P] - (</a:t>
            </a:r>
            <a:r>
              <a:rPr sz="1800"/>
              <a:t>Tref2 - Td)</a:t>
            </a:r>
            <a:r>
              <a:rPr sz="1800"/>
              <a:t> </a:t>
            </a:r>
            <a:endParaRPr sz="1800"/>
          </a:p>
        </p:txBody>
      </p:sp>
      <p:sp>
        <p:nvSpPr>
          <p:cNvPr id="1685854753" name=""/>
          <p:cNvSpPr/>
          <p:nvPr/>
        </p:nvSpPr>
        <p:spPr bwMode="auto">
          <a:xfrm rot="16199969" flipH="0" flipV="0">
            <a:off x="7293439" y="1272851"/>
            <a:ext cx="362217" cy="4213956"/>
          </a:xfrm>
          <a:prstGeom prst="leftBrace">
            <a:avLst>
              <a:gd name="adj1" fmla="val 8333"/>
              <a:gd name="adj2" fmla="val 50000"/>
            </a:avLst>
          </a:prstGeom>
          <a:ln w="19049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508358336" name=""/>
          <p:cNvSpPr txBox="1"/>
          <p:nvPr/>
        </p:nvSpPr>
        <p:spPr bwMode="auto">
          <a:xfrm flipH="0" flipV="0">
            <a:off x="6171759" y="3502125"/>
            <a:ext cx="2153138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&lt;= </a:t>
            </a:r>
            <a:r>
              <a:rPr lang="en-US" sz="1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MAX1[packet.P]</a:t>
            </a:r>
            <a:endParaRPr/>
          </a:p>
        </p:txBody>
      </p:sp>
      <p:sp>
        <p:nvSpPr>
          <p:cNvPr id="1621895660" name=""/>
          <p:cNvSpPr/>
          <p:nvPr/>
        </p:nvSpPr>
        <p:spPr bwMode="auto">
          <a:xfrm rot="0" flipH="0" flipV="0">
            <a:off x="9933580" y="433519"/>
            <a:ext cx="147569" cy="149916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2590803" name=""/>
          <p:cNvSpPr/>
          <p:nvPr/>
        </p:nvSpPr>
        <p:spPr bwMode="auto">
          <a:xfrm rot="0" flipH="0" flipV="0">
            <a:off x="9933580" y="854228"/>
            <a:ext cx="147569" cy="149916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23110657" name=""/>
          <p:cNvSpPr txBox="1"/>
          <p:nvPr/>
        </p:nvSpPr>
        <p:spPr bwMode="auto">
          <a:xfrm flipH="0" flipV="0">
            <a:off x="10090731" y="326230"/>
            <a:ext cx="1695498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Measured time</a:t>
            </a:r>
            <a:endParaRPr/>
          </a:p>
        </p:txBody>
      </p:sp>
      <p:sp>
        <p:nvSpPr>
          <p:cNvPr id="121421158" name=""/>
          <p:cNvSpPr txBox="1"/>
          <p:nvPr/>
        </p:nvSpPr>
        <p:spPr bwMode="auto">
          <a:xfrm flipH="0" flipV="0">
            <a:off x="10090731" y="746127"/>
            <a:ext cx="1759124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Calculated time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71988837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1849" y="1709737"/>
            <a:ext cx="10515600" cy="2852736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/>
              <a:t>What is gLBF</a:t>
            </a:r>
            <a:endParaRPr/>
          </a:p>
        </p:txBody>
      </p:sp>
      <p:sp>
        <p:nvSpPr>
          <p:cNvPr id="764976190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1849" y="4589462"/>
            <a:ext cx="10515600" cy="150018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en-US" sz="24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gLBF is UBS (TSB-ATS) with Dampers</a:t>
            </a:r>
            <a:r>
              <a:rPr>
                <a:solidFill>
                  <a:schemeClr val="tx1"/>
                </a:solidFill>
              </a:rPr>
              <a:t> – instead of shapers (regulators)</a:t>
            </a:r>
            <a:endParaRPr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06133333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 flipH="0" flipV="0">
            <a:off x="286055" y="65409"/>
            <a:ext cx="10515600" cy="1024800"/>
          </a:xfrm>
        </p:spPr>
        <p:txBody>
          <a:bodyPr/>
          <a:lstStyle/>
          <a:p>
            <a:pPr>
              <a:defRPr/>
            </a:pPr>
            <a:r>
              <a:rPr/>
              <a:t>UBS (TSN-ATS)</a:t>
            </a:r>
            <a:endParaRPr/>
          </a:p>
        </p:txBody>
      </p:sp>
      <p:sp>
        <p:nvSpPr>
          <p:cNvPr id="163875568" name=""/>
          <p:cNvSpPr/>
          <p:nvPr/>
        </p:nvSpPr>
        <p:spPr bwMode="auto">
          <a:xfrm rot="0" flipH="0" flipV="0">
            <a:off x="333975" y="2023476"/>
            <a:ext cx="2398463" cy="9122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sz="1400"/>
          </a:p>
        </p:txBody>
      </p:sp>
      <p:sp>
        <p:nvSpPr>
          <p:cNvPr id="1017238600" name=""/>
          <p:cNvSpPr txBox="1"/>
          <p:nvPr/>
        </p:nvSpPr>
        <p:spPr bwMode="auto">
          <a:xfrm rot="0" flipH="0" flipV="0">
            <a:off x="1549962" y="2113663"/>
            <a:ext cx="1059300" cy="731879"/>
          </a:xfrm>
          <a:prstGeom prst="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400"/>
              <a:t>UBS</a:t>
            </a:r>
            <a:endParaRPr sz="1400"/>
          </a:p>
          <a:p>
            <a:pPr>
              <a:defRPr/>
            </a:pPr>
            <a:r>
              <a:rPr sz="1400"/>
              <a:t>queuing/</a:t>
            </a:r>
            <a:endParaRPr sz="1400"/>
          </a:p>
          <a:p>
            <a:pPr>
              <a:defRPr/>
            </a:pPr>
            <a:r>
              <a:rPr sz="1400"/>
              <a:t>scheduling</a:t>
            </a:r>
            <a:endParaRPr sz="1400"/>
          </a:p>
        </p:txBody>
      </p:sp>
      <p:cxnSp>
        <p:nvCxnSpPr>
          <p:cNvPr id="1424394668" name=""/>
          <p:cNvCxnSpPr>
            <a:cxnSpLocks/>
            <a:stCxn id="163875568" idx="3"/>
          </p:cNvCxnSpPr>
          <p:nvPr/>
        </p:nvCxnSpPr>
        <p:spPr bwMode="auto">
          <a:xfrm rot="0" flipH="0" flipV="0">
            <a:off x="2732439" y="2482269"/>
            <a:ext cx="608222" cy="0"/>
          </a:xfrm>
          <a:prstGeom prst="line">
            <a:avLst/>
          </a:prstGeom>
          <a:ln w="38099" cap="flat" cmpd="sng" algn="ctr">
            <a:solidFill>
              <a:schemeClr val="tx1"/>
            </a:solidFill>
            <a:prstDash val="solid"/>
            <a:miter lim="800000"/>
            <a:tailEnd type="triangle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0749224" name=""/>
          <p:cNvSpPr txBox="1"/>
          <p:nvPr/>
        </p:nvSpPr>
        <p:spPr bwMode="auto">
          <a:xfrm flipH="0" flipV="0">
            <a:off x="460210" y="2220342"/>
            <a:ext cx="933952" cy="518519"/>
          </a:xfrm>
          <a:prstGeom prst="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400"/>
              <a:t>Per-flow</a:t>
            </a:r>
            <a:endParaRPr sz="1400"/>
          </a:p>
          <a:p>
            <a:pPr>
              <a:defRPr/>
            </a:pPr>
            <a:r>
              <a:rPr sz="1400"/>
              <a:t>shaper</a:t>
            </a:r>
            <a:endParaRPr sz="1400"/>
          </a:p>
        </p:txBody>
      </p:sp>
      <p:grpSp>
        <p:nvGrpSpPr>
          <p:cNvPr id="1672408264" name=""/>
          <p:cNvGrpSpPr/>
          <p:nvPr/>
        </p:nvGrpSpPr>
        <p:grpSpPr bwMode="auto">
          <a:xfrm>
            <a:off x="1791552" y="1525738"/>
            <a:ext cx="592809" cy="447559"/>
            <a:chOff x="0" y="0"/>
            <a:chExt cx="592809" cy="447559"/>
          </a:xfrm>
        </p:grpSpPr>
        <p:sp>
          <p:nvSpPr>
            <p:cNvPr id="120025934" name=""/>
            <p:cNvSpPr txBox="1"/>
            <p:nvPr/>
          </p:nvSpPr>
          <p:spPr bwMode="auto">
            <a:xfrm flipH="0" flipV="0">
              <a:off x="110821" y="0"/>
              <a:ext cx="374135" cy="366119"/>
            </a:xfrm>
            <a:prstGeom prst="rect">
              <a:avLst/>
            </a:prstGeom>
            <a:noFill/>
          </p:spPr>
          <p:txBody>
            <a:bodyPr vertOverflow="overflow" horzOverflow="overflow" vert="horz" wrap="non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/>
                <a:t>...</a:t>
              </a:r>
              <a:endParaRPr/>
            </a:p>
          </p:txBody>
        </p:sp>
        <p:grpSp>
          <p:nvGrpSpPr>
            <p:cNvPr id="119531071" name=""/>
            <p:cNvGrpSpPr/>
            <p:nvPr/>
          </p:nvGrpSpPr>
          <p:grpSpPr bwMode="auto">
            <a:xfrm>
              <a:off x="0" y="92363"/>
              <a:ext cx="592809" cy="355196"/>
              <a:chOff x="0" y="0"/>
              <a:chExt cx="592809" cy="355196"/>
            </a:xfrm>
          </p:grpSpPr>
          <p:cxnSp>
            <p:nvCxnSpPr>
              <p:cNvPr id="0" name=""/>
              <p:cNvCxnSpPr>
                <a:cxnSpLocks/>
              </p:cNvCxnSpPr>
              <p:nvPr/>
            </p:nvCxnSpPr>
            <p:spPr bwMode="auto">
              <a:xfrm rot="0" flipH="0" flipV="0">
                <a:off x="0" y="0"/>
                <a:ext cx="0" cy="355196"/>
              </a:xfrm>
              <a:prstGeom prst="line">
                <a:avLst/>
              </a:prstGeom>
              <a:ln w="28575" cap="flat" cmpd="sng" algn="ctr">
                <a:solidFill>
                  <a:schemeClr val="tx1"/>
                </a:solidFill>
                <a:prstDash val="solid"/>
                <a:miter lim="800000"/>
                <a:headEnd type="none" len="med"/>
                <a:tailEnd type="triangle" len="med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2439730" name=""/>
              <p:cNvCxnSpPr>
                <a:cxnSpLocks/>
              </p:cNvCxnSpPr>
              <p:nvPr/>
            </p:nvCxnSpPr>
            <p:spPr bwMode="auto">
              <a:xfrm rot="0" flipH="0" flipV="0">
                <a:off x="592809" y="0"/>
                <a:ext cx="0" cy="355195"/>
              </a:xfrm>
              <a:prstGeom prst="line">
                <a:avLst/>
              </a:prstGeom>
              <a:ln w="28575" cap="flat" cmpd="sng" algn="ctr">
                <a:solidFill>
                  <a:schemeClr val="tx1"/>
                </a:solidFill>
                <a:prstDash val="solid"/>
                <a:miter lim="800000"/>
                <a:headEnd type="none" len="med"/>
                <a:tailEnd type="triangle" len="med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20445238" name=""/>
          <p:cNvSpPr txBox="1"/>
          <p:nvPr/>
        </p:nvSpPr>
        <p:spPr bwMode="auto">
          <a:xfrm flipH="0" flipV="0">
            <a:off x="1607801" y="1216445"/>
            <a:ext cx="1860697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competing traffic</a:t>
            </a:r>
            <a:endParaRPr/>
          </a:p>
        </p:txBody>
      </p:sp>
      <p:sp>
        <p:nvSpPr>
          <p:cNvPr id="1635806590" name=""/>
          <p:cNvSpPr/>
          <p:nvPr/>
        </p:nvSpPr>
        <p:spPr bwMode="auto">
          <a:xfrm rot="0" flipH="0" flipV="0">
            <a:off x="3327404" y="2012276"/>
            <a:ext cx="2398462" cy="9122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sz="1400"/>
          </a:p>
        </p:txBody>
      </p:sp>
      <p:sp>
        <p:nvSpPr>
          <p:cNvPr id="822500790" name=""/>
          <p:cNvSpPr txBox="1"/>
          <p:nvPr/>
        </p:nvSpPr>
        <p:spPr bwMode="auto">
          <a:xfrm rot="0" flipH="0" flipV="0">
            <a:off x="4543391" y="2102463"/>
            <a:ext cx="1059660" cy="731879"/>
          </a:xfrm>
          <a:prstGeom prst="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400"/>
              <a:t>UBS</a:t>
            </a:r>
            <a:endParaRPr sz="1400"/>
          </a:p>
          <a:p>
            <a:pPr>
              <a:defRPr/>
            </a:pPr>
            <a:r>
              <a:rPr sz="1400"/>
              <a:t>queuing/</a:t>
            </a:r>
            <a:endParaRPr sz="1400"/>
          </a:p>
          <a:p>
            <a:pPr>
              <a:defRPr/>
            </a:pPr>
            <a:r>
              <a:rPr sz="1400"/>
              <a:t>scheduling</a:t>
            </a:r>
            <a:endParaRPr sz="1400"/>
          </a:p>
        </p:txBody>
      </p:sp>
      <p:cxnSp>
        <p:nvCxnSpPr>
          <p:cNvPr id="1195503894" name=""/>
          <p:cNvCxnSpPr>
            <a:cxnSpLocks/>
          </p:cNvCxnSpPr>
          <p:nvPr/>
        </p:nvCxnSpPr>
        <p:spPr bwMode="auto">
          <a:xfrm rot="0" flipH="0" flipV="0">
            <a:off x="5725868" y="2471069"/>
            <a:ext cx="608221" cy="0"/>
          </a:xfrm>
          <a:prstGeom prst="line">
            <a:avLst/>
          </a:prstGeom>
          <a:ln w="38099" cap="flat" cmpd="sng" algn="ctr">
            <a:solidFill>
              <a:schemeClr val="tx1"/>
            </a:solidFill>
            <a:prstDash val="solid"/>
            <a:miter lim="800000"/>
            <a:tailEnd type="triangle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7298589" name=""/>
          <p:cNvSpPr txBox="1"/>
          <p:nvPr/>
        </p:nvSpPr>
        <p:spPr bwMode="auto">
          <a:xfrm flipH="0" flipV="0">
            <a:off x="3453639" y="2209142"/>
            <a:ext cx="934311" cy="518519"/>
          </a:xfrm>
          <a:prstGeom prst="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400"/>
              <a:t>Per-flow</a:t>
            </a:r>
            <a:endParaRPr sz="1400"/>
          </a:p>
          <a:p>
            <a:pPr>
              <a:defRPr/>
            </a:pPr>
            <a:r>
              <a:rPr sz="1400"/>
              <a:t>shaper</a:t>
            </a:r>
            <a:endParaRPr sz="1400"/>
          </a:p>
        </p:txBody>
      </p:sp>
      <p:grpSp>
        <p:nvGrpSpPr>
          <p:cNvPr id="413667727" name=""/>
          <p:cNvGrpSpPr/>
          <p:nvPr/>
        </p:nvGrpSpPr>
        <p:grpSpPr bwMode="auto">
          <a:xfrm>
            <a:off x="3924289" y="1514538"/>
            <a:ext cx="592808" cy="447558"/>
            <a:chOff x="0" y="0"/>
            <a:chExt cx="592808" cy="447558"/>
          </a:xfrm>
        </p:grpSpPr>
        <p:sp>
          <p:nvSpPr>
            <p:cNvPr id="1957574703" name=""/>
            <p:cNvSpPr txBox="1"/>
            <p:nvPr/>
          </p:nvSpPr>
          <p:spPr bwMode="auto">
            <a:xfrm flipH="0" flipV="0">
              <a:off x="110820" y="0"/>
              <a:ext cx="374135" cy="366119"/>
            </a:xfrm>
            <a:prstGeom prst="rect">
              <a:avLst/>
            </a:prstGeom>
            <a:noFill/>
          </p:spPr>
          <p:txBody>
            <a:bodyPr vertOverflow="overflow" horzOverflow="overflow" vert="horz" wrap="non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/>
                <a:t>...</a:t>
              </a:r>
              <a:endParaRPr/>
            </a:p>
          </p:txBody>
        </p:sp>
        <p:grpSp>
          <p:nvGrpSpPr>
            <p:cNvPr id="1250108595" name=""/>
            <p:cNvGrpSpPr/>
            <p:nvPr/>
          </p:nvGrpSpPr>
          <p:grpSpPr bwMode="auto">
            <a:xfrm>
              <a:off x="0" y="92362"/>
              <a:ext cx="592808" cy="355195"/>
              <a:chOff x="0" y="0"/>
              <a:chExt cx="592808" cy="355195"/>
            </a:xfrm>
          </p:grpSpPr>
          <p:cxnSp>
            <p:nvCxnSpPr>
              <p:cNvPr id="1345903768" name=""/>
              <p:cNvCxnSpPr>
                <a:cxnSpLocks/>
              </p:cNvCxnSpPr>
              <p:nvPr/>
            </p:nvCxnSpPr>
            <p:spPr bwMode="auto">
              <a:xfrm rot="0" flipH="0" flipV="0">
                <a:off x="0" y="0"/>
                <a:ext cx="0" cy="355195"/>
              </a:xfrm>
              <a:prstGeom prst="line">
                <a:avLst/>
              </a:prstGeom>
              <a:ln w="28575" cap="flat" cmpd="sng" algn="ctr">
                <a:solidFill>
                  <a:schemeClr val="tx1"/>
                </a:solidFill>
                <a:prstDash val="solid"/>
                <a:miter lim="800000"/>
                <a:headEnd type="none" len="med"/>
                <a:tailEnd type="triangle" len="med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9177595" name=""/>
              <p:cNvCxnSpPr>
                <a:cxnSpLocks/>
              </p:cNvCxnSpPr>
              <p:nvPr/>
            </p:nvCxnSpPr>
            <p:spPr bwMode="auto">
              <a:xfrm rot="0" flipH="0" flipV="0">
                <a:off x="592808" y="0"/>
                <a:ext cx="0" cy="355195"/>
              </a:xfrm>
              <a:prstGeom prst="line">
                <a:avLst/>
              </a:prstGeom>
              <a:ln w="28575" cap="flat" cmpd="sng" algn="ctr">
                <a:solidFill>
                  <a:schemeClr val="tx1"/>
                </a:solidFill>
                <a:prstDash val="solid"/>
                <a:miter lim="800000"/>
                <a:headEnd type="none" len="med"/>
                <a:tailEnd type="triangle" len="med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15193624" name=""/>
          <p:cNvGrpSpPr/>
          <p:nvPr/>
        </p:nvGrpSpPr>
        <p:grpSpPr bwMode="auto">
          <a:xfrm rot="10799990">
            <a:off x="4817962" y="1596339"/>
            <a:ext cx="592808" cy="447557"/>
            <a:chOff x="0" y="0"/>
            <a:chExt cx="592808" cy="447557"/>
          </a:xfrm>
        </p:grpSpPr>
        <p:sp>
          <p:nvSpPr>
            <p:cNvPr id="832290146" name=""/>
            <p:cNvSpPr txBox="1"/>
            <p:nvPr/>
          </p:nvSpPr>
          <p:spPr bwMode="auto">
            <a:xfrm flipH="0" flipV="0">
              <a:off x="110820" y="0"/>
              <a:ext cx="374135" cy="366119"/>
            </a:xfrm>
            <a:prstGeom prst="rect">
              <a:avLst/>
            </a:prstGeom>
            <a:noFill/>
          </p:spPr>
          <p:txBody>
            <a:bodyPr vertOverflow="overflow" horzOverflow="overflow" vert="horz" wrap="non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/>
                <a:t>...</a:t>
              </a:r>
              <a:endParaRPr/>
            </a:p>
          </p:txBody>
        </p:sp>
        <p:grpSp>
          <p:nvGrpSpPr>
            <p:cNvPr id="170297994" name=""/>
            <p:cNvGrpSpPr/>
            <p:nvPr/>
          </p:nvGrpSpPr>
          <p:grpSpPr bwMode="auto">
            <a:xfrm>
              <a:off x="0" y="92361"/>
              <a:ext cx="592808" cy="355195"/>
              <a:chOff x="0" y="0"/>
              <a:chExt cx="592808" cy="355195"/>
            </a:xfrm>
          </p:grpSpPr>
          <p:cxnSp>
            <p:nvCxnSpPr>
              <p:cNvPr id="860389156" name=""/>
              <p:cNvCxnSpPr>
                <a:cxnSpLocks/>
              </p:cNvCxnSpPr>
              <p:nvPr/>
            </p:nvCxnSpPr>
            <p:spPr bwMode="auto">
              <a:xfrm rot="0" flipH="0" flipV="0">
                <a:off x="0" y="0"/>
                <a:ext cx="0" cy="355195"/>
              </a:xfrm>
              <a:prstGeom prst="line">
                <a:avLst/>
              </a:prstGeom>
              <a:ln w="28575" cap="flat" cmpd="sng" algn="ctr">
                <a:solidFill>
                  <a:schemeClr val="tx1"/>
                </a:solidFill>
                <a:prstDash val="solid"/>
                <a:miter lim="800000"/>
                <a:headEnd type="none" len="med"/>
                <a:tailEnd type="triangle" len="med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9248388" name=""/>
              <p:cNvCxnSpPr>
                <a:cxnSpLocks/>
              </p:cNvCxnSpPr>
              <p:nvPr/>
            </p:nvCxnSpPr>
            <p:spPr bwMode="auto">
              <a:xfrm rot="0" flipH="0" flipV="0">
                <a:off x="592808" y="0"/>
                <a:ext cx="0" cy="355195"/>
              </a:xfrm>
              <a:prstGeom prst="line">
                <a:avLst/>
              </a:prstGeom>
              <a:ln w="28575" cap="flat" cmpd="sng" algn="ctr">
                <a:solidFill>
                  <a:schemeClr val="tx1"/>
                </a:solidFill>
                <a:prstDash val="solid"/>
                <a:miter lim="800000"/>
                <a:headEnd type="none" len="med"/>
                <a:tailEnd type="triangle" len="med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72888997" name=""/>
          <p:cNvSpPr txBox="1"/>
          <p:nvPr/>
        </p:nvSpPr>
        <p:spPr bwMode="auto">
          <a:xfrm flipH="0" flipV="0">
            <a:off x="3683157" y="1205245"/>
            <a:ext cx="1860697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competing traffic</a:t>
            </a:r>
            <a:endParaRPr/>
          </a:p>
        </p:txBody>
      </p:sp>
      <p:sp>
        <p:nvSpPr>
          <p:cNvPr id="1954217047" name=""/>
          <p:cNvSpPr/>
          <p:nvPr/>
        </p:nvSpPr>
        <p:spPr bwMode="auto">
          <a:xfrm rot="0" flipH="0" flipV="0">
            <a:off x="6338727" y="2014943"/>
            <a:ext cx="2398462" cy="9122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sz="1400"/>
          </a:p>
        </p:txBody>
      </p:sp>
      <p:sp>
        <p:nvSpPr>
          <p:cNvPr id="425361398" name=""/>
          <p:cNvSpPr txBox="1"/>
          <p:nvPr/>
        </p:nvSpPr>
        <p:spPr bwMode="auto">
          <a:xfrm rot="0" flipH="0" flipV="0">
            <a:off x="7554714" y="2105130"/>
            <a:ext cx="1059660" cy="731879"/>
          </a:xfrm>
          <a:prstGeom prst="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400"/>
              <a:t>UBS</a:t>
            </a:r>
            <a:endParaRPr sz="1400"/>
          </a:p>
          <a:p>
            <a:pPr>
              <a:defRPr/>
            </a:pPr>
            <a:r>
              <a:rPr sz="1400"/>
              <a:t>queuing/</a:t>
            </a:r>
            <a:endParaRPr sz="1400"/>
          </a:p>
          <a:p>
            <a:pPr>
              <a:defRPr/>
            </a:pPr>
            <a:r>
              <a:rPr sz="1400"/>
              <a:t>scheduling</a:t>
            </a:r>
            <a:endParaRPr sz="1400"/>
          </a:p>
        </p:txBody>
      </p:sp>
      <p:cxnSp>
        <p:nvCxnSpPr>
          <p:cNvPr id="1975992883" name=""/>
          <p:cNvCxnSpPr>
            <a:cxnSpLocks/>
          </p:cNvCxnSpPr>
          <p:nvPr/>
        </p:nvCxnSpPr>
        <p:spPr bwMode="auto">
          <a:xfrm rot="0" flipH="0" flipV="0">
            <a:off x="8737191" y="2473736"/>
            <a:ext cx="608221" cy="0"/>
          </a:xfrm>
          <a:prstGeom prst="line">
            <a:avLst/>
          </a:prstGeom>
          <a:ln w="38099" cap="flat" cmpd="sng" algn="ctr">
            <a:solidFill>
              <a:schemeClr val="tx1"/>
            </a:solidFill>
            <a:prstDash val="solid"/>
            <a:miter lim="800000"/>
            <a:tailEnd type="triangle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3302799" name=""/>
          <p:cNvSpPr txBox="1"/>
          <p:nvPr/>
        </p:nvSpPr>
        <p:spPr bwMode="auto">
          <a:xfrm flipH="0" flipV="0">
            <a:off x="6464962" y="2211809"/>
            <a:ext cx="934311" cy="518519"/>
          </a:xfrm>
          <a:prstGeom prst="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400"/>
              <a:t>Per-flow</a:t>
            </a:r>
            <a:endParaRPr sz="1400"/>
          </a:p>
          <a:p>
            <a:pPr>
              <a:defRPr/>
            </a:pPr>
            <a:r>
              <a:rPr sz="1400"/>
              <a:t>shaper</a:t>
            </a:r>
            <a:endParaRPr sz="1400"/>
          </a:p>
        </p:txBody>
      </p:sp>
      <p:grpSp>
        <p:nvGrpSpPr>
          <p:cNvPr id="1520640194" name=""/>
          <p:cNvGrpSpPr/>
          <p:nvPr/>
        </p:nvGrpSpPr>
        <p:grpSpPr bwMode="auto">
          <a:xfrm>
            <a:off x="6935612" y="1517205"/>
            <a:ext cx="592808" cy="447558"/>
            <a:chOff x="0" y="0"/>
            <a:chExt cx="592808" cy="447558"/>
          </a:xfrm>
        </p:grpSpPr>
        <p:sp>
          <p:nvSpPr>
            <p:cNvPr id="1811004217" name=""/>
            <p:cNvSpPr txBox="1"/>
            <p:nvPr/>
          </p:nvSpPr>
          <p:spPr bwMode="auto">
            <a:xfrm flipH="0" flipV="0">
              <a:off x="110820" y="0"/>
              <a:ext cx="374135" cy="366119"/>
            </a:xfrm>
            <a:prstGeom prst="rect">
              <a:avLst/>
            </a:prstGeom>
            <a:noFill/>
          </p:spPr>
          <p:txBody>
            <a:bodyPr vertOverflow="overflow" horzOverflow="overflow" vert="horz" wrap="non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/>
                <a:t>...</a:t>
              </a:r>
              <a:endParaRPr/>
            </a:p>
          </p:txBody>
        </p:sp>
        <p:grpSp>
          <p:nvGrpSpPr>
            <p:cNvPr id="261203599" name=""/>
            <p:cNvGrpSpPr/>
            <p:nvPr/>
          </p:nvGrpSpPr>
          <p:grpSpPr bwMode="auto">
            <a:xfrm>
              <a:off x="0" y="92362"/>
              <a:ext cx="592808" cy="355195"/>
              <a:chOff x="0" y="0"/>
              <a:chExt cx="592808" cy="355195"/>
            </a:xfrm>
          </p:grpSpPr>
          <p:cxnSp>
            <p:nvCxnSpPr>
              <p:cNvPr id="1420647811" name=""/>
              <p:cNvCxnSpPr>
                <a:cxnSpLocks/>
              </p:cNvCxnSpPr>
              <p:nvPr/>
            </p:nvCxnSpPr>
            <p:spPr bwMode="auto">
              <a:xfrm rot="0" flipH="0" flipV="0">
                <a:off x="0" y="0"/>
                <a:ext cx="0" cy="355195"/>
              </a:xfrm>
              <a:prstGeom prst="line">
                <a:avLst/>
              </a:prstGeom>
              <a:ln w="28575" cap="flat" cmpd="sng" algn="ctr">
                <a:solidFill>
                  <a:schemeClr val="tx1"/>
                </a:solidFill>
                <a:prstDash val="solid"/>
                <a:miter lim="800000"/>
                <a:headEnd type="none" len="med"/>
                <a:tailEnd type="triangle" len="med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7750937" name=""/>
              <p:cNvCxnSpPr>
                <a:cxnSpLocks/>
              </p:cNvCxnSpPr>
              <p:nvPr/>
            </p:nvCxnSpPr>
            <p:spPr bwMode="auto">
              <a:xfrm rot="0" flipH="0" flipV="0">
                <a:off x="592808" y="0"/>
                <a:ext cx="0" cy="355195"/>
              </a:xfrm>
              <a:prstGeom prst="line">
                <a:avLst/>
              </a:prstGeom>
              <a:ln w="28575" cap="flat" cmpd="sng" algn="ctr">
                <a:solidFill>
                  <a:schemeClr val="tx1"/>
                </a:solidFill>
                <a:prstDash val="solid"/>
                <a:miter lim="800000"/>
                <a:headEnd type="none" len="med"/>
                <a:tailEnd type="triangle" len="med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38386285" name=""/>
          <p:cNvGrpSpPr/>
          <p:nvPr/>
        </p:nvGrpSpPr>
        <p:grpSpPr bwMode="auto">
          <a:xfrm rot="10799990">
            <a:off x="7829285" y="1599006"/>
            <a:ext cx="592808" cy="447557"/>
            <a:chOff x="0" y="0"/>
            <a:chExt cx="592808" cy="447557"/>
          </a:xfrm>
        </p:grpSpPr>
        <p:sp>
          <p:nvSpPr>
            <p:cNvPr id="2105289098" name=""/>
            <p:cNvSpPr txBox="1"/>
            <p:nvPr/>
          </p:nvSpPr>
          <p:spPr bwMode="auto">
            <a:xfrm flipH="0" flipV="0">
              <a:off x="110820" y="0"/>
              <a:ext cx="374135" cy="366119"/>
            </a:xfrm>
            <a:prstGeom prst="rect">
              <a:avLst/>
            </a:prstGeom>
            <a:noFill/>
          </p:spPr>
          <p:txBody>
            <a:bodyPr vertOverflow="overflow" horzOverflow="overflow" vert="horz" wrap="non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/>
                <a:t>...</a:t>
              </a:r>
              <a:endParaRPr/>
            </a:p>
          </p:txBody>
        </p:sp>
        <p:grpSp>
          <p:nvGrpSpPr>
            <p:cNvPr id="1548318568" name=""/>
            <p:cNvGrpSpPr/>
            <p:nvPr/>
          </p:nvGrpSpPr>
          <p:grpSpPr bwMode="auto">
            <a:xfrm>
              <a:off x="0" y="92361"/>
              <a:ext cx="592808" cy="355195"/>
              <a:chOff x="0" y="0"/>
              <a:chExt cx="592808" cy="355195"/>
            </a:xfrm>
          </p:grpSpPr>
          <p:cxnSp>
            <p:nvCxnSpPr>
              <p:cNvPr id="551913316" name=""/>
              <p:cNvCxnSpPr>
                <a:cxnSpLocks/>
              </p:cNvCxnSpPr>
              <p:nvPr/>
            </p:nvCxnSpPr>
            <p:spPr bwMode="auto">
              <a:xfrm rot="0" flipH="0" flipV="0">
                <a:off x="0" y="0"/>
                <a:ext cx="0" cy="355195"/>
              </a:xfrm>
              <a:prstGeom prst="line">
                <a:avLst/>
              </a:prstGeom>
              <a:ln w="28575" cap="flat" cmpd="sng" algn="ctr">
                <a:solidFill>
                  <a:schemeClr val="tx1"/>
                </a:solidFill>
                <a:prstDash val="solid"/>
                <a:miter lim="800000"/>
                <a:headEnd type="none" len="med"/>
                <a:tailEnd type="triangle" len="med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0566773" name=""/>
              <p:cNvCxnSpPr>
                <a:cxnSpLocks/>
              </p:cNvCxnSpPr>
              <p:nvPr/>
            </p:nvCxnSpPr>
            <p:spPr bwMode="auto">
              <a:xfrm rot="0" flipH="0" flipV="0">
                <a:off x="592808" y="0"/>
                <a:ext cx="0" cy="355195"/>
              </a:xfrm>
              <a:prstGeom prst="line">
                <a:avLst/>
              </a:prstGeom>
              <a:ln w="28575" cap="flat" cmpd="sng" algn="ctr">
                <a:solidFill>
                  <a:schemeClr val="tx1"/>
                </a:solidFill>
                <a:prstDash val="solid"/>
                <a:miter lim="800000"/>
                <a:headEnd type="none" len="med"/>
                <a:tailEnd type="triangle" len="med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8529142" name=""/>
          <p:cNvSpPr txBox="1"/>
          <p:nvPr/>
        </p:nvSpPr>
        <p:spPr bwMode="auto">
          <a:xfrm flipH="0" flipV="0">
            <a:off x="6694480" y="1207912"/>
            <a:ext cx="1860697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competing traffic</a:t>
            </a:r>
            <a:endParaRPr/>
          </a:p>
        </p:txBody>
      </p:sp>
      <p:sp>
        <p:nvSpPr>
          <p:cNvPr id="1757759700" name=""/>
          <p:cNvSpPr/>
          <p:nvPr/>
        </p:nvSpPr>
        <p:spPr bwMode="auto">
          <a:xfrm rot="0" flipH="0" flipV="0">
            <a:off x="9347013" y="1983730"/>
            <a:ext cx="2398462" cy="9122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sz="1400"/>
          </a:p>
        </p:txBody>
      </p:sp>
      <p:sp>
        <p:nvSpPr>
          <p:cNvPr id="849286084" name=""/>
          <p:cNvSpPr txBox="1"/>
          <p:nvPr/>
        </p:nvSpPr>
        <p:spPr bwMode="auto">
          <a:xfrm rot="0" flipH="0" flipV="0">
            <a:off x="10563000" y="2073917"/>
            <a:ext cx="1060020" cy="731879"/>
          </a:xfrm>
          <a:prstGeom prst="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400"/>
              <a:t>UBS</a:t>
            </a:r>
            <a:endParaRPr sz="1400"/>
          </a:p>
          <a:p>
            <a:pPr>
              <a:defRPr/>
            </a:pPr>
            <a:r>
              <a:rPr sz="1400"/>
              <a:t>queuing/</a:t>
            </a:r>
            <a:endParaRPr sz="1400"/>
          </a:p>
          <a:p>
            <a:pPr>
              <a:defRPr/>
            </a:pPr>
            <a:r>
              <a:rPr sz="1400"/>
              <a:t>scheduling</a:t>
            </a:r>
            <a:endParaRPr sz="1400"/>
          </a:p>
        </p:txBody>
      </p:sp>
      <p:sp>
        <p:nvSpPr>
          <p:cNvPr id="1590867995" name=""/>
          <p:cNvSpPr txBox="1"/>
          <p:nvPr/>
        </p:nvSpPr>
        <p:spPr bwMode="auto">
          <a:xfrm flipH="0" flipV="0">
            <a:off x="9473248" y="2180596"/>
            <a:ext cx="934671" cy="518519"/>
          </a:xfrm>
          <a:prstGeom prst="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400"/>
              <a:t>Per-flow</a:t>
            </a:r>
            <a:endParaRPr sz="1400"/>
          </a:p>
          <a:p>
            <a:pPr>
              <a:defRPr/>
            </a:pPr>
            <a:r>
              <a:rPr sz="1400"/>
              <a:t>shaper</a:t>
            </a:r>
            <a:endParaRPr sz="1400"/>
          </a:p>
        </p:txBody>
      </p:sp>
      <p:grpSp>
        <p:nvGrpSpPr>
          <p:cNvPr id="431728189" name=""/>
          <p:cNvGrpSpPr/>
          <p:nvPr/>
        </p:nvGrpSpPr>
        <p:grpSpPr bwMode="auto">
          <a:xfrm>
            <a:off x="10173416" y="1485992"/>
            <a:ext cx="592808" cy="447557"/>
            <a:chOff x="0" y="0"/>
            <a:chExt cx="592808" cy="447557"/>
          </a:xfrm>
        </p:grpSpPr>
        <p:sp>
          <p:nvSpPr>
            <p:cNvPr id="1798124671" name=""/>
            <p:cNvSpPr txBox="1"/>
            <p:nvPr/>
          </p:nvSpPr>
          <p:spPr bwMode="auto">
            <a:xfrm flipH="0" flipV="0">
              <a:off x="110820" y="0"/>
              <a:ext cx="374135" cy="366119"/>
            </a:xfrm>
            <a:prstGeom prst="rect">
              <a:avLst/>
            </a:prstGeom>
            <a:noFill/>
          </p:spPr>
          <p:txBody>
            <a:bodyPr vertOverflow="overflow" horzOverflow="overflow" vert="horz" wrap="non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/>
                <a:t>...</a:t>
              </a:r>
              <a:endParaRPr/>
            </a:p>
          </p:txBody>
        </p:sp>
        <p:grpSp>
          <p:nvGrpSpPr>
            <p:cNvPr id="1086622946" name=""/>
            <p:cNvGrpSpPr/>
            <p:nvPr/>
          </p:nvGrpSpPr>
          <p:grpSpPr bwMode="auto">
            <a:xfrm>
              <a:off x="0" y="92361"/>
              <a:ext cx="592808" cy="355195"/>
              <a:chOff x="0" y="0"/>
              <a:chExt cx="592808" cy="355195"/>
            </a:xfrm>
          </p:grpSpPr>
          <p:cxnSp>
            <p:nvCxnSpPr>
              <p:cNvPr id="212705207" name=""/>
              <p:cNvCxnSpPr>
                <a:cxnSpLocks/>
              </p:cNvCxnSpPr>
              <p:nvPr/>
            </p:nvCxnSpPr>
            <p:spPr bwMode="auto">
              <a:xfrm rot="0" flipH="0" flipV="0">
                <a:off x="0" y="0"/>
                <a:ext cx="0" cy="355195"/>
              </a:xfrm>
              <a:prstGeom prst="line">
                <a:avLst/>
              </a:prstGeom>
              <a:ln w="28575" cap="flat" cmpd="sng" algn="ctr">
                <a:solidFill>
                  <a:schemeClr val="tx1"/>
                </a:solidFill>
                <a:prstDash val="solid"/>
                <a:miter lim="800000"/>
                <a:headEnd type="none" len="med"/>
                <a:tailEnd type="triangle" len="med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1144963" name=""/>
              <p:cNvCxnSpPr>
                <a:cxnSpLocks/>
              </p:cNvCxnSpPr>
              <p:nvPr/>
            </p:nvCxnSpPr>
            <p:spPr bwMode="auto">
              <a:xfrm rot="0" flipH="0" flipV="0">
                <a:off x="592808" y="0"/>
                <a:ext cx="0" cy="355195"/>
              </a:xfrm>
              <a:prstGeom prst="line">
                <a:avLst/>
              </a:prstGeom>
              <a:ln w="28575" cap="flat" cmpd="sng" algn="ctr">
                <a:solidFill>
                  <a:schemeClr val="tx1"/>
                </a:solidFill>
                <a:prstDash val="solid"/>
                <a:miter lim="800000"/>
                <a:headEnd type="none" len="med"/>
                <a:tailEnd type="triangle" len="med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1187668" name=""/>
          <p:cNvGrpSpPr/>
          <p:nvPr/>
        </p:nvGrpSpPr>
        <p:grpSpPr bwMode="auto">
          <a:xfrm rot="10799990">
            <a:off x="11067089" y="1567793"/>
            <a:ext cx="592808" cy="447557"/>
            <a:chOff x="0" y="0"/>
            <a:chExt cx="592808" cy="447557"/>
          </a:xfrm>
        </p:grpSpPr>
        <p:sp>
          <p:nvSpPr>
            <p:cNvPr id="1179000753" name=""/>
            <p:cNvSpPr txBox="1"/>
            <p:nvPr/>
          </p:nvSpPr>
          <p:spPr bwMode="auto">
            <a:xfrm flipH="0" flipV="0">
              <a:off x="110820" y="0"/>
              <a:ext cx="374135" cy="366119"/>
            </a:xfrm>
            <a:prstGeom prst="rect">
              <a:avLst/>
            </a:prstGeom>
            <a:noFill/>
          </p:spPr>
          <p:txBody>
            <a:bodyPr vertOverflow="overflow" horzOverflow="overflow" vert="horz" wrap="non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/>
                <a:t>...</a:t>
              </a:r>
              <a:endParaRPr/>
            </a:p>
          </p:txBody>
        </p:sp>
        <p:grpSp>
          <p:nvGrpSpPr>
            <p:cNvPr id="242568230" name=""/>
            <p:cNvGrpSpPr/>
            <p:nvPr/>
          </p:nvGrpSpPr>
          <p:grpSpPr bwMode="auto">
            <a:xfrm>
              <a:off x="0" y="92361"/>
              <a:ext cx="592808" cy="355195"/>
              <a:chOff x="0" y="0"/>
              <a:chExt cx="592808" cy="355195"/>
            </a:xfrm>
          </p:grpSpPr>
          <p:cxnSp>
            <p:nvCxnSpPr>
              <p:cNvPr id="1841142666" name=""/>
              <p:cNvCxnSpPr>
                <a:cxnSpLocks/>
              </p:cNvCxnSpPr>
              <p:nvPr/>
            </p:nvCxnSpPr>
            <p:spPr bwMode="auto">
              <a:xfrm rot="0" flipH="0" flipV="0">
                <a:off x="0" y="0"/>
                <a:ext cx="0" cy="355195"/>
              </a:xfrm>
              <a:prstGeom prst="line">
                <a:avLst/>
              </a:prstGeom>
              <a:ln w="28575" cap="flat" cmpd="sng" algn="ctr">
                <a:solidFill>
                  <a:schemeClr val="tx1"/>
                </a:solidFill>
                <a:prstDash val="solid"/>
                <a:miter lim="800000"/>
                <a:headEnd type="none" len="med"/>
                <a:tailEnd type="triangle" len="med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4776184" name=""/>
              <p:cNvCxnSpPr>
                <a:cxnSpLocks/>
              </p:cNvCxnSpPr>
              <p:nvPr/>
            </p:nvCxnSpPr>
            <p:spPr bwMode="auto">
              <a:xfrm rot="0" flipH="0" flipV="0">
                <a:off x="592808" y="0"/>
                <a:ext cx="0" cy="355195"/>
              </a:xfrm>
              <a:prstGeom prst="line">
                <a:avLst/>
              </a:prstGeom>
              <a:ln w="28575" cap="flat" cmpd="sng" algn="ctr">
                <a:solidFill>
                  <a:schemeClr val="tx1"/>
                </a:solidFill>
                <a:prstDash val="solid"/>
                <a:miter lim="800000"/>
                <a:headEnd type="none" len="med"/>
                <a:tailEnd type="triangle" len="med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9431581" name=""/>
          <p:cNvGrpSpPr/>
          <p:nvPr/>
        </p:nvGrpSpPr>
        <p:grpSpPr bwMode="auto">
          <a:xfrm>
            <a:off x="961056" y="1514538"/>
            <a:ext cx="592808" cy="447557"/>
            <a:chOff x="0" y="0"/>
            <a:chExt cx="592808" cy="447557"/>
          </a:xfrm>
        </p:grpSpPr>
        <p:sp>
          <p:nvSpPr>
            <p:cNvPr id="1520224791" name=""/>
            <p:cNvSpPr txBox="1"/>
            <p:nvPr/>
          </p:nvSpPr>
          <p:spPr bwMode="auto">
            <a:xfrm flipH="0" flipV="0">
              <a:off x="110820" y="0"/>
              <a:ext cx="374135" cy="366119"/>
            </a:xfrm>
            <a:prstGeom prst="rect">
              <a:avLst/>
            </a:prstGeom>
            <a:noFill/>
          </p:spPr>
          <p:txBody>
            <a:bodyPr vertOverflow="overflow" horzOverflow="overflow" vert="horz" wrap="non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/>
                <a:t>...</a:t>
              </a:r>
              <a:endParaRPr/>
            </a:p>
          </p:txBody>
        </p:sp>
        <p:grpSp>
          <p:nvGrpSpPr>
            <p:cNvPr id="1740095336" name=""/>
            <p:cNvGrpSpPr/>
            <p:nvPr/>
          </p:nvGrpSpPr>
          <p:grpSpPr bwMode="auto">
            <a:xfrm>
              <a:off x="0" y="92361"/>
              <a:ext cx="592808" cy="355195"/>
              <a:chOff x="0" y="0"/>
              <a:chExt cx="592808" cy="355195"/>
            </a:xfrm>
          </p:grpSpPr>
          <p:cxnSp>
            <p:nvCxnSpPr>
              <p:cNvPr id="1451155011" name=""/>
              <p:cNvCxnSpPr>
                <a:cxnSpLocks/>
              </p:cNvCxnSpPr>
              <p:nvPr/>
            </p:nvCxnSpPr>
            <p:spPr bwMode="auto">
              <a:xfrm rot="0" flipH="0" flipV="0">
                <a:off x="0" y="0"/>
                <a:ext cx="0" cy="355195"/>
              </a:xfrm>
              <a:prstGeom prst="line">
                <a:avLst/>
              </a:prstGeom>
              <a:ln w="28575" cap="flat" cmpd="sng" algn="ctr">
                <a:solidFill>
                  <a:schemeClr val="tx1"/>
                </a:solidFill>
                <a:prstDash val="solid"/>
                <a:miter lim="800000"/>
                <a:headEnd type="none" len="med"/>
                <a:tailEnd type="triangle" len="med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4931455" name=""/>
              <p:cNvCxnSpPr>
                <a:cxnSpLocks/>
              </p:cNvCxnSpPr>
              <p:nvPr/>
            </p:nvCxnSpPr>
            <p:spPr bwMode="auto">
              <a:xfrm rot="0" flipH="0" flipV="0">
                <a:off x="592808" y="0"/>
                <a:ext cx="0" cy="355195"/>
              </a:xfrm>
              <a:prstGeom prst="line">
                <a:avLst/>
              </a:prstGeom>
              <a:ln w="28575" cap="flat" cmpd="sng" algn="ctr">
                <a:solidFill>
                  <a:schemeClr val="tx1"/>
                </a:solidFill>
                <a:prstDash val="solid"/>
                <a:miter lim="800000"/>
                <a:headEnd type="none" len="med"/>
                <a:tailEnd type="triangle" len="med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112699088" name=""/>
          <p:cNvCxnSpPr>
            <a:cxnSpLocks/>
          </p:cNvCxnSpPr>
          <p:nvPr/>
        </p:nvCxnSpPr>
        <p:spPr bwMode="auto">
          <a:xfrm rot="0" flipH="0" flipV="0">
            <a:off x="588014" y="1399505"/>
            <a:ext cx="0" cy="573792"/>
          </a:xfrm>
          <a:prstGeom prst="line">
            <a:avLst/>
          </a:prstGeom>
          <a:ln w="38099" cap="flat" cmpd="sng" algn="ctr">
            <a:solidFill>
              <a:schemeClr val="tx1"/>
            </a:solidFill>
            <a:prstDash val="solid"/>
            <a:miter lim="800000"/>
            <a:headEnd type="none" len="med"/>
            <a:tailEnd type="triangle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8274441" name=""/>
          <p:cNvSpPr txBox="1"/>
          <p:nvPr/>
        </p:nvSpPr>
        <p:spPr bwMode="auto">
          <a:xfrm flipH="0" flipV="0">
            <a:off x="232545" y="1090210"/>
            <a:ext cx="1161618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b="1">
                <a:solidFill>
                  <a:srgbClr val="C00000"/>
                </a:solidFill>
              </a:rPr>
              <a:t>SOURCE</a:t>
            </a:r>
            <a:endParaRPr b="1">
              <a:solidFill>
                <a:srgbClr val="C00000"/>
              </a:solidFill>
            </a:endParaRPr>
          </a:p>
        </p:txBody>
      </p:sp>
      <p:cxnSp>
        <p:nvCxnSpPr>
          <p:cNvPr id="1358574867" name=""/>
          <p:cNvCxnSpPr>
            <a:cxnSpLocks/>
          </p:cNvCxnSpPr>
          <p:nvPr/>
        </p:nvCxnSpPr>
        <p:spPr bwMode="auto">
          <a:xfrm rot="0" flipH="0" flipV="0">
            <a:off x="24126" y="2468042"/>
            <a:ext cx="312632" cy="360"/>
          </a:xfrm>
          <a:prstGeom prst="line">
            <a:avLst/>
          </a:prstGeom>
          <a:ln w="38099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5527207" name=""/>
          <p:cNvCxnSpPr>
            <a:cxnSpLocks/>
          </p:cNvCxnSpPr>
          <p:nvPr/>
        </p:nvCxnSpPr>
        <p:spPr bwMode="auto">
          <a:xfrm rot="0" flipH="0" flipV="0">
            <a:off x="11745476" y="2439496"/>
            <a:ext cx="312631" cy="360"/>
          </a:xfrm>
          <a:prstGeom prst="line">
            <a:avLst/>
          </a:prstGeom>
          <a:ln w="38099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8629826" name=""/>
          <p:cNvCxnSpPr>
            <a:cxnSpLocks/>
          </p:cNvCxnSpPr>
          <p:nvPr/>
        </p:nvCxnSpPr>
        <p:spPr bwMode="auto">
          <a:xfrm rot="0" flipH="0" flipV="1">
            <a:off x="9714570" y="1363106"/>
            <a:ext cx="0" cy="573791"/>
          </a:xfrm>
          <a:prstGeom prst="line">
            <a:avLst/>
          </a:prstGeom>
          <a:ln w="38099" cap="flat" cmpd="sng" algn="ctr">
            <a:solidFill>
              <a:schemeClr val="tx1"/>
            </a:solidFill>
            <a:prstDash val="solid"/>
            <a:miter lim="800000"/>
            <a:headEnd type="none" len="med"/>
            <a:tailEnd type="triangle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1670620" name=""/>
          <p:cNvSpPr txBox="1"/>
          <p:nvPr/>
        </p:nvSpPr>
        <p:spPr bwMode="auto">
          <a:xfrm flipH="0" flipV="0">
            <a:off x="9291966" y="975451"/>
            <a:ext cx="1352264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b="1">
                <a:solidFill>
                  <a:srgbClr val="C00000"/>
                </a:solidFill>
              </a:rPr>
              <a:t>RECEIVER</a:t>
            </a:r>
            <a:endParaRPr b="1">
              <a:solidFill>
                <a:srgbClr val="C00000"/>
              </a:solidFill>
            </a:endParaRPr>
          </a:p>
        </p:txBody>
      </p:sp>
      <p:sp>
        <p:nvSpPr>
          <p:cNvPr id="2057571627" name=""/>
          <p:cNvSpPr txBox="1"/>
          <p:nvPr/>
        </p:nvSpPr>
        <p:spPr bwMode="auto">
          <a:xfrm flipH="0" flipV="0">
            <a:off x="333975" y="2935728"/>
            <a:ext cx="475822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R1</a:t>
            </a:r>
            <a:endParaRPr/>
          </a:p>
        </p:txBody>
      </p:sp>
      <p:sp>
        <p:nvSpPr>
          <p:cNvPr id="1002004637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402831" y="3871384"/>
            <a:ext cx="10950968" cy="2761687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85000" lnSpcReduction="3000"/>
          </a:bodyPr>
          <a:lstStyle/>
          <a:p>
            <a:pPr>
              <a:defRPr/>
            </a:pPr>
            <a:r>
              <a:rPr lang="en-US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Example: R1..R4 in </a:t>
            </a:r>
            <a:r>
              <a:rPr lang="en-US" sz="1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metro network ring</a:t>
            </a:r>
            <a:r>
              <a:rPr lang="en-US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, each being a spoke to many source/receiver nodes (not shown)</a:t>
            </a:r>
            <a:endParaRPr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en-US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Relevant end-to-end bounded (guaranteed) queuing latency for Flow F </a:t>
            </a:r>
            <a:r>
              <a:rPr lang="en-US" sz="1800" b="1" i="0" u="none" strike="noStrike" cap="none" spc="0">
                <a:solidFill>
                  <a:srgbClr val="FF0000"/>
                </a:solidFill>
                <a:latin typeface="Arial"/>
                <a:ea typeface="Arial"/>
                <a:cs typeface="Arial"/>
              </a:rPr>
              <a:t>SOURCE-&gt;RECEIVER</a:t>
            </a:r>
            <a:r>
              <a:rPr lang="en-US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:</a:t>
            </a:r>
            <a:endParaRPr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en-US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L = L(1) + L(2) + (L3)</a:t>
            </a:r>
            <a:r>
              <a:rPr lang="en-US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     </a:t>
            </a:r>
            <a:endParaRPr sz="1800" b="0" i="1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en-US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Each L(i) calculated from all admitted flows (calculus).</a:t>
            </a:r>
            <a:endParaRPr sz="1800"/>
          </a:p>
          <a:p>
            <a:pPr>
              <a:defRPr/>
            </a:pPr>
            <a:r>
              <a:rPr sz="1800"/>
              <a:t>Without competing traffic, queuing latency for F will be 0.</a:t>
            </a:r>
            <a:endParaRPr sz="1800"/>
          </a:p>
          <a:p>
            <a:pPr>
              <a:defRPr/>
            </a:pPr>
            <a:r>
              <a:rPr sz="1800"/>
              <a:t>With maximum amount of competing traffic, queuing latency for F will be L</a:t>
            </a:r>
            <a:endParaRPr sz="1800"/>
          </a:p>
          <a:p>
            <a:pPr>
              <a:defRPr/>
            </a:pPr>
            <a:r>
              <a:rPr sz="1800"/>
              <a:t>We call this “</a:t>
            </a:r>
            <a:r>
              <a:rPr sz="1800" b="1"/>
              <a:t>in-time</a:t>
            </a:r>
            <a:r>
              <a:rPr sz="1800"/>
              <a:t>” – packets can arrive as early as possible, but never later than bounded latency.</a:t>
            </a:r>
            <a:endParaRPr sz="1800"/>
          </a:p>
          <a:p>
            <a:pPr>
              <a:defRPr/>
            </a:pPr>
            <a:r>
              <a:rPr sz="1800"/>
              <a:t>Shapers do not increase the per-hop bounded latency. They ensure that the per-hop latency can be calculated independently of the latency across any other hop!</a:t>
            </a:r>
            <a:endParaRPr sz="1800"/>
          </a:p>
        </p:txBody>
      </p:sp>
      <p:grpSp>
        <p:nvGrpSpPr>
          <p:cNvPr id="766524904" name=""/>
          <p:cNvGrpSpPr/>
          <p:nvPr/>
        </p:nvGrpSpPr>
        <p:grpSpPr bwMode="auto">
          <a:xfrm>
            <a:off x="1561898" y="2869815"/>
            <a:ext cx="8851779" cy="906556"/>
            <a:chOff x="0" y="0"/>
            <a:chExt cx="8851779" cy="906556"/>
          </a:xfrm>
        </p:grpSpPr>
        <p:sp>
          <p:nvSpPr>
            <p:cNvPr id="889001572" name=""/>
            <p:cNvSpPr/>
            <p:nvPr/>
          </p:nvSpPr>
          <p:spPr bwMode="auto">
            <a:xfrm rot="16199934" flipH="0" flipV="0">
              <a:off x="1195028" y="-1030236"/>
              <a:ext cx="375633" cy="2765690"/>
            </a:xfrm>
            <a:prstGeom prst="leftBrace">
              <a:avLst>
                <a:gd name="adj1" fmla="val 8333"/>
                <a:gd name="adj2" fmla="val 50000"/>
              </a:avLst>
            </a:prstGeom>
            <a:ln w="28575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sp>
        <p:sp>
          <p:nvSpPr>
            <p:cNvPr id="1324827163" name=""/>
            <p:cNvSpPr/>
            <p:nvPr/>
          </p:nvSpPr>
          <p:spPr bwMode="auto">
            <a:xfrm rot="16199934" flipH="0" flipV="0">
              <a:off x="4239159" y="-1064268"/>
              <a:ext cx="375633" cy="2833755"/>
            </a:xfrm>
            <a:prstGeom prst="leftBrace">
              <a:avLst>
                <a:gd name="adj1" fmla="val 8333"/>
                <a:gd name="adj2" fmla="val 50000"/>
              </a:avLst>
            </a:prstGeom>
            <a:ln w="28575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sp>
        <p:sp>
          <p:nvSpPr>
            <p:cNvPr id="1555592153" name=""/>
            <p:cNvSpPr/>
            <p:nvPr/>
          </p:nvSpPr>
          <p:spPr bwMode="auto">
            <a:xfrm rot="16199934" flipH="0" flipV="0">
              <a:off x="7240628" y="-1090464"/>
              <a:ext cx="375633" cy="2846668"/>
            </a:xfrm>
            <a:prstGeom prst="leftBrace">
              <a:avLst>
                <a:gd name="adj1" fmla="val 8333"/>
                <a:gd name="adj2" fmla="val 50000"/>
              </a:avLst>
            </a:prstGeom>
            <a:ln w="28575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sp>
        <p:sp>
          <p:nvSpPr>
            <p:cNvPr id="340723873" name=""/>
            <p:cNvSpPr txBox="1"/>
            <p:nvPr/>
          </p:nvSpPr>
          <p:spPr bwMode="auto">
            <a:xfrm flipH="0" flipV="0">
              <a:off x="1765503" y="8532"/>
              <a:ext cx="475822" cy="366119"/>
            </a:xfrm>
            <a:prstGeom prst="rect">
              <a:avLst/>
            </a:prstGeom>
            <a:noFill/>
          </p:spPr>
          <p:txBody>
            <a:bodyPr vertOverflow="overflow" horzOverflow="overflow" vert="horz" wrap="non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/>
                <a:t>R2</a:t>
              </a:r>
              <a:endParaRPr/>
            </a:p>
          </p:txBody>
        </p:sp>
        <p:sp>
          <p:nvSpPr>
            <p:cNvPr id="573526281" name=""/>
            <p:cNvSpPr txBox="1"/>
            <p:nvPr/>
          </p:nvSpPr>
          <p:spPr bwMode="auto">
            <a:xfrm flipH="0" flipV="0">
              <a:off x="4772189" y="0"/>
              <a:ext cx="475822" cy="366119"/>
            </a:xfrm>
            <a:prstGeom prst="rect">
              <a:avLst/>
            </a:prstGeom>
            <a:noFill/>
          </p:spPr>
          <p:txBody>
            <a:bodyPr vertOverflow="overflow" horzOverflow="overflow" vert="horz" wrap="non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/>
                <a:t>R3</a:t>
              </a:r>
              <a:endParaRPr/>
            </a:p>
          </p:txBody>
        </p:sp>
        <p:sp>
          <p:nvSpPr>
            <p:cNvPr id="483476335" name=""/>
            <p:cNvSpPr txBox="1"/>
            <p:nvPr/>
          </p:nvSpPr>
          <p:spPr bwMode="auto">
            <a:xfrm flipH="0" flipV="0">
              <a:off x="7783512" y="26165"/>
              <a:ext cx="475822" cy="366119"/>
            </a:xfrm>
            <a:prstGeom prst="rect">
              <a:avLst/>
            </a:prstGeom>
            <a:noFill/>
          </p:spPr>
          <p:txBody>
            <a:bodyPr vertOverflow="overflow" horzOverflow="overflow" vert="horz" wrap="non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/>
                <a:t>R4</a:t>
              </a:r>
              <a:endParaRPr/>
            </a:p>
          </p:txBody>
        </p:sp>
        <p:sp>
          <p:nvSpPr>
            <p:cNvPr id="1119090913" name=""/>
            <p:cNvSpPr txBox="1"/>
            <p:nvPr/>
          </p:nvSpPr>
          <p:spPr bwMode="auto">
            <a:xfrm flipH="0" flipV="0">
              <a:off x="1087784" y="540436"/>
              <a:ext cx="920626" cy="366119"/>
            </a:xfrm>
            <a:prstGeom prst="rect">
              <a:avLst/>
            </a:prstGeom>
            <a:noFill/>
          </p:spPr>
          <p:txBody>
            <a:bodyPr vertOverflow="overflow" horzOverflow="overflow" vert="horz" wrap="non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/>
                <a:t>&lt;= L(1)</a:t>
              </a:r>
              <a:endParaRPr/>
            </a:p>
          </p:txBody>
        </p:sp>
        <p:sp>
          <p:nvSpPr>
            <p:cNvPr id="208944508" name=""/>
            <p:cNvSpPr txBox="1"/>
            <p:nvPr/>
          </p:nvSpPr>
          <p:spPr bwMode="auto">
            <a:xfrm flipH="0" flipV="0">
              <a:off x="4155909" y="520688"/>
              <a:ext cx="920626" cy="366119"/>
            </a:xfrm>
            <a:prstGeom prst="rect">
              <a:avLst/>
            </a:prstGeom>
            <a:noFill/>
          </p:spPr>
          <p:txBody>
            <a:bodyPr vertOverflow="overflow" horzOverflow="overflow" vert="horz" wrap="non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/>
                <a:t>&lt;= L(2)</a:t>
              </a:r>
              <a:endParaRPr/>
            </a:p>
          </p:txBody>
        </p:sp>
        <p:sp>
          <p:nvSpPr>
            <p:cNvPr id="1121893646" name=""/>
            <p:cNvSpPr txBox="1"/>
            <p:nvPr/>
          </p:nvSpPr>
          <p:spPr bwMode="auto">
            <a:xfrm flipH="0" flipV="0">
              <a:off x="7020502" y="540076"/>
              <a:ext cx="920626" cy="366119"/>
            </a:xfrm>
            <a:prstGeom prst="rect">
              <a:avLst/>
            </a:prstGeom>
            <a:noFill/>
          </p:spPr>
          <p:txBody>
            <a:bodyPr vertOverflow="overflow" horzOverflow="overflow" vert="horz" wrap="non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/>
                <a:t>&lt;= L(3)</a:t>
              </a: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98505959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 flipH="0" flipV="0">
            <a:off x="286055" y="65409"/>
            <a:ext cx="10515600" cy="1024800"/>
          </a:xfrm>
        </p:spPr>
        <p:txBody>
          <a:bodyPr/>
          <a:lstStyle/>
          <a:p>
            <a:pPr>
              <a:defRPr/>
            </a:pPr>
            <a:r>
              <a:rPr/>
              <a:t>gLBF</a:t>
            </a:r>
            <a:endParaRPr/>
          </a:p>
        </p:txBody>
      </p:sp>
      <p:sp>
        <p:nvSpPr>
          <p:cNvPr id="84178838" name=""/>
          <p:cNvSpPr/>
          <p:nvPr/>
        </p:nvSpPr>
        <p:spPr bwMode="auto">
          <a:xfrm rot="0" flipH="0" flipV="0">
            <a:off x="333975" y="2023476"/>
            <a:ext cx="2398463" cy="9122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sz="1400"/>
          </a:p>
        </p:txBody>
      </p:sp>
      <p:sp>
        <p:nvSpPr>
          <p:cNvPr id="172962062" name=""/>
          <p:cNvSpPr txBox="1"/>
          <p:nvPr/>
        </p:nvSpPr>
        <p:spPr bwMode="auto">
          <a:xfrm rot="0" flipH="0" flipV="0">
            <a:off x="1549962" y="2113663"/>
            <a:ext cx="1059300" cy="731879"/>
          </a:xfrm>
          <a:prstGeom prst="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400"/>
              <a:t>UBS</a:t>
            </a:r>
            <a:endParaRPr sz="1400"/>
          </a:p>
          <a:p>
            <a:pPr>
              <a:defRPr/>
            </a:pPr>
            <a:r>
              <a:rPr sz="1400"/>
              <a:t>queuing/</a:t>
            </a:r>
            <a:endParaRPr sz="1400"/>
          </a:p>
          <a:p>
            <a:pPr>
              <a:defRPr/>
            </a:pPr>
            <a:r>
              <a:rPr sz="1400"/>
              <a:t>scheduling</a:t>
            </a:r>
            <a:endParaRPr sz="1400"/>
          </a:p>
        </p:txBody>
      </p:sp>
      <p:cxnSp>
        <p:nvCxnSpPr>
          <p:cNvPr id="1735700345" name=""/>
          <p:cNvCxnSpPr>
            <a:cxnSpLocks/>
            <a:stCxn id="84178838" idx="3"/>
          </p:cNvCxnSpPr>
          <p:nvPr/>
        </p:nvCxnSpPr>
        <p:spPr bwMode="auto">
          <a:xfrm rot="0" flipH="0" flipV="0">
            <a:off x="2732439" y="2482269"/>
            <a:ext cx="608222" cy="0"/>
          </a:xfrm>
          <a:prstGeom prst="line">
            <a:avLst/>
          </a:prstGeom>
          <a:ln w="38099" cap="flat" cmpd="sng" algn="ctr">
            <a:solidFill>
              <a:schemeClr val="tx1"/>
            </a:solidFill>
            <a:prstDash val="solid"/>
            <a:miter lim="800000"/>
            <a:tailEnd type="triangle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8943588" name=""/>
          <p:cNvSpPr txBox="1"/>
          <p:nvPr/>
        </p:nvSpPr>
        <p:spPr bwMode="auto">
          <a:xfrm flipH="0" flipV="0">
            <a:off x="475070" y="2220342"/>
            <a:ext cx="939712" cy="5185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400"/>
              <a:t>Stateless</a:t>
            </a:r>
            <a:endParaRPr sz="1400"/>
          </a:p>
          <a:p>
            <a:pPr>
              <a:defRPr/>
            </a:pPr>
            <a:r>
              <a:rPr sz="1400"/>
              <a:t>Damper</a:t>
            </a:r>
            <a:endParaRPr sz="1400"/>
          </a:p>
        </p:txBody>
      </p:sp>
      <p:grpSp>
        <p:nvGrpSpPr>
          <p:cNvPr id="1568333206" name=""/>
          <p:cNvGrpSpPr/>
          <p:nvPr/>
        </p:nvGrpSpPr>
        <p:grpSpPr bwMode="auto">
          <a:xfrm>
            <a:off x="1791552" y="1525738"/>
            <a:ext cx="592809" cy="447559"/>
            <a:chOff x="0" y="0"/>
            <a:chExt cx="592809" cy="447559"/>
          </a:xfrm>
        </p:grpSpPr>
        <p:sp>
          <p:nvSpPr>
            <p:cNvPr id="1097222585" name=""/>
            <p:cNvSpPr txBox="1"/>
            <p:nvPr/>
          </p:nvSpPr>
          <p:spPr bwMode="auto">
            <a:xfrm flipH="0" flipV="0">
              <a:off x="110821" y="0"/>
              <a:ext cx="374135" cy="366119"/>
            </a:xfrm>
            <a:prstGeom prst="rect">
              <a:avLst/>
            </a:prstGeom>
            <a:noFill/>
          </p:spPr>
          <p:txBody>
            <a:bodyPr vertOverflow="overflow" horzOverflow="overflow" vert="horz" wrap="non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/>
                <a:t>...</a:t>
              </a:r>
              <a:endParaRPr/>
            </a:p>
          </p:txBody>
        </p:sp>
        <p:grpSp>
          <p:nvGrpSpPr>
            <p:cNvPr id="1356539408" name=""/>
            <p:cNvGrpSpPr/>
            <p:nvPr/>
          </p:nvGrpSpPr>
          <p:grpSpPr bwMode="auto">
            <a:xfrm>
              <a:off x="0" y="92363"/>
              <a:ext cx="592809" cy="355196"/>
              <a:chOff x="0" y="0"/>
              <a:chExt cx="592809" cy="355196"/>
            </a:xfrm>
          </p:grpSpPr>
          <p:cxnSp>
            <p:nvCxnSpPr>
              <p:cNvPr id="1482933085" name=""/>
              <p:cNvCxnSpPr>
                <a:cxnSpLocks/>
              </p:cNvCxnSpPr>
              <p:nvPr/>
            </p:nvCxnSpPr>
            <p:spPr bwMode="auto">
              <a:xfrm rot="0" flipH="0" flipV="0">
                <a:off x="0" y="0"/>
                <a:ext cx="0" cy="355196"/>
              </a:xfrm>
              <a:prstGeom prst="line">
                <a:avLst/>
              </a:prstGeom>
              <a:ln w="28575" cap="flat" cmpd="sng" algn="ctr">
                <a:solidFill>
                  <a:schemeClr val="tx1"/>
                </a:solidFill>
                <a:prstDash val="solid"/>
                <a:miter lim="800000"/>
                <a:headEnd type="none" len="med"/>
                <a:tailEnd type="triangle" len="med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6338676" name=""/>
              <p:cNvCxnSpPr>
                <a:cxnSpLocks/>
              </p:cNvCxnSpPr>
              <p:nvPr/>
            </p:nvCxnSpPr>
            <p:spPr bwMode="auto">
              <a:xfrm rot="0" flipH="0" flipV="0">
                <a:off x="592809" y="0"/>
                <a:ext cx="0" cy="355195"/>
              </a:xfrm>
              <a:prstGeom prst="line">
                <a:avLst/>
              </a:prstGeom>
              <a:ln w="28575" cap="flat" cmpd="sng" algn="ctr">
                <a:solidFill>
                  <a:schemeClr val="tx1"/>
                </a:solidFill>
                <a:prstDash val="solid"/>
                <a:miter lim="800000"/>
                <a:headEnd type="none" len="med"/>
                <a:tailEnd type="triangle" len="med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68566389" name=""/>
          <p:cNvSpPr txBox="1"/>
          <p:nvPr/>
        </p:nvSpPr>
        <p:spPr bwMode="auto">
          <a:xfrm flipH="0" flipV="0">
            <a:off x="1607801" y="1216445"/>
            <a:ext cx="1860697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competing traffic</a:t>
            </a:r>
            <a:endParaRPr/>
          </a:p>
        </p:txBody>
      </p:sp>
      <p:sp>
        <p:nvSpPr>
          <p:cNvPr id="1652744083" name=""/>
          <p:cNvSpPr/>
          <p:nvPr/>
        </p:nvSpPr>
        <p:spPr bwMode="auto">
          <a:xfrm rot="0" flipH="0" flipV="0">
            <a:off x="3327404" y="2012276"/>
            <a:ext cx="2398462" cy="9122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sz="1400"/>
          </a:p>
        </p:txBody>
      </p:sp>
      <p:sp>
        <p:nvSpPr>
          <p:cNvPr id="453765851" name=""/>
          <p:cNvSpPr txBox="1"/>
          <p:nvPr/>
        </p:nvSpPr>
        <p:spPr bwMode="auto">
          <a:xfrm rot="0" flipH="0" flipV="0">
            <a:off x="4543391" y="2102463"/>
            <a:ext cx="1059660" cy="731879"/>
          </a:xfrm>
          <a:prstGeom prst="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400"/>
              <a:t>UBS</a:t>
            </a:r>
            <a:endParaRPr sz="1400"/>
          </a:p>
          <a:p>
            <a:pPr>
              <a:defRPr/>
            </a:pPr>
            <a:r>
              <a:rPr sz="1400"/>
              <a:t>queuing/</a:t>
            </a:r>
            <a:endParaRPr sz="1400"/>
          </a:p>
          <a:p>
            <a:pPr>
              <a:defRPr/>
            </a:pPr>
            <a:r>
              <a:rPr sz="1400"/>
              <a:t>scheduling</a:t>
            </a:r>
            <a:endParaRPr sz="1400"/>
          </a:p>
        </p:txBody>
      </p:sp>
      <p:cxnSp>
        <p:nvCxnSpPr>
          <p:cNvPr id="1998474528" name=""/>
          <p:cNvCxnSpPr>
            <a:cxnSpLocks/>
          </p:cNvCxnSpPr>
          <p:nvPr/>
        </p:nvCxnSpPr>
        <p:spPr bwMode="auto">
          <a:xfrm rot="0" flipH="0" flipV="0">
            <a:off x="5725868" y="2471069"/>
            <a:ext cx="608221" cy="0"/>
          </a:xfrm>
          <a:prstGeom prst="line">
            <a:avLst/>
          </a:prstGeom>
          <a:ln w="38099" cap="flat" cmpd="sng" algn="ctr">
            <a:solidFill>
              <a:schemeClr val="tx1"/>
            </a:solidFill>
            <a:prstDash val="solid"/>
            <a:miter lim="800000"/>
            <a:tailEnd type="triangle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4882016" name=""/>
          <p:cNvSpPr txBox="1"/>
          <p:nvPr/>
        </p:nvSpPr>
        <p:spPr bwMode="auto">
          <a:xfrm flipH="0" flipV="0">
            <a:off x="3468499" y="2209142"/>
            <a:ext cx="942231" cy="5185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400"/>
              <a:t>Stateless</a:t>
            </a:r>
            <a:endParaRPr sz="1400"/>
          </a:p>
          <a:p>
            <a:pPr>
              <a:defRPr/>
            </a:pPr>
            <a:r>
              <a:rPr sz="1400"/>
              <a:t>Damper</a:t>
            </a:r>
            <a:endParaRPr sz="1400"/>
          </a:p>
        </p:txBody>
      </p:sp>
      <p:grpSp>
        <p:nvGrpSpPr>
          <p:cNvPr id="669443235" name=""/>
          <p:cNvGrpSpPr/>
          <p:nvPr/>
        </p:nvGrpSpPr>
        <p:grpSpPr bwMode="auto">
          <a:xfrm>
            <a:off x="3924289" y="1514538"/>
            <a:ext cx="592808" cy="447558"/>
            <a:chOff x="0" y="0"/>
            <a:chExt cx="592808" cy="447558"/>
          </a:xfrm>
        </p:grpSpPr>
        <p:sp>
          <p:nvSpPr>
            <p:cNvPr id="412615683" name=""/>
            <p:cNvSpPr txBox="1"/>
            <p:nvPr/>
          </p:nvSpPr>
          <p:spPr bwMode="auto">
            <a:xfrm flipH="0" flipV="0">
              <a:off x="110820" y="0"/>
              <a:ext cx="374135" cy="366119"/>
            </a:xfrm>
            <a:prstGeom prst="rect">
              <a:avLst/>
            </a:prstGeom>
            <a:noFill/>
          </p:spPr>
          <p:txBody>
            <a:bodyPr vertOverflow="overflow" horzOverflow="overflow" vert="horz" wrap="non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/>
                <a:t>...</a:t>
              </a:r>
              <a:endParaRPr/>
            </a:p>
          </p:txBody>
        </p:sp>
        <p:grpSp>
          <p:nvGrpSpPr>
            <p:cNvPr id="197537007" name=""/>
            <p:cNvGrpSpPr/>
            <p:nvPr/>
          </p:nvGrpSpPr>
          <p:grpSpPr bwMode="auto">
            <a:xfrm>
              <a:off x="0" y="92362"/>
              <a:ext cx="592808" cy="355195"/>
              <a:chOff x="0" y="0"/>
              <a:chExt cx="592808" cy="355195"/>
            </a:xfrm>
          </p:grpSpPr>
          <p:cxnSp>
            <p:nvCxnSpPr>
              <p:cNvPr id="352742866" name=""/>
              <p:cNvCxnSpPr>
                <a:cxnSpLocks/>
              </p:cNvCxnSpPr>
              <p:nvPr/>
            </p:nvCxnSpPr>
            <p:spPr bwMode="auto">
              <a:xfrm rot="0" flipH="0" flipV="0">
                <a:off x="0" y="0"/>
                <a:ext cx="0" cy="355195"/>
              </a:xfrm>
              <a:prstGeom prst="line">
                <a:avLst/>
              </a:prstGeom>
              <a:ln w="28575" cap="flat" cmpd="sng" algn="ctr">
                <a:solidFill>
                  <a:schemeClr val="tx1"/>
                </a:solidFill>
                <a:prstDash val="solid"/>
                <a:miter lim="800000"/>
                <a:headEnd type="none" len="med"/>
                <a:tailEnd type="triangle" len="med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6152623" name=""/>
              <p:cNvCxnSpPr>
                <a:cxnSpLocks/>
              </p:cNvCxnSpPr>
              <p:nvPr/>
            </p:nvCxnSpPr>
            <p:spPr bwMode="auto">
              <a:xfrm rot="0" flipH="0" flipV="0">
                <a:off x="592808" y="0"/>
                <a:ext cx="0" cy="355195"/>
              </a:xfrm>
              <a:prstGeom prst="line">
                <a:avLst/>
              </a:prstGeom>
              <a:ln w="28575" cap="flat" cmpd="sng" algn="ctr">
                <a:solidFill>
                  <a:schemeClr val="tx1"/>
                </a:solidFill>
                <a:prstDash val="solid"/>
                <a:miter lim="800000"/>
                <a:headEnd type="none" len="med"/>
                <a:tailEnd type="triangle" len="med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97221658" name=""/>
          <p:cNvGrpSpPr/>
          <p:nvPr/>
        </p:nvGrpSpPr>
        <p:grpSpPr bwMode="auto">
          <a:xfrm rot="10799990">
            <a:off x="4817962" y="1596339"/>
            <a:ext cx="592808" cy="447557"/>
            <a:chOff x="0" y="0"/>
            <a:chExt cx="592808" cy="447557"/>
          </a:xfrm>
        </p:grpSpPr>
        <p:sp>
          <p:nvSpPr>
            <p:cNvPr id="610652170" name=""/>
            <p:cNvSpPr txBox="1"/>
            <p:nvPr/>
          </p:nvSpPr>
          <p:spPr bwMode="auto">
            <a:xfrm flipH="0" flipV="0">
              <a:off x="110820" y="0"/>
              <a:ext cx="374135" cy="366119"/>
            </a:xfrm>
            <a:prstGeom prst="rect">
              <a:avLst/>
            </a:prstGeom>
            <a:noFill/>
          </p:spPr>
          <p:txBody>
            <a:bodyPr vertOverflow="overflow" horzOverflow="overflow" vert="horz" wrap="non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/>
                <a:t>...</a:t>
              </a:r>
              <a:endParaRPr/>
            </a:p>
          </p:txBody>
        </p:sp>
        <p:grpSp>
          <p:nvGrpSpPr>
            <p:cNvPr id="240601466" name=""/>
            <p:cNvGrpSpPr/>
            <p:nvPr/>
          </p:nvGrpSpPr>
          <p:grpSpPr bwMode="auto">
            <a:xfrm>
              <a:off x="0" y="92361"/>
              <a:ext cx="592808" cy="355195"/>
              <a:chOff x="0" y="0"/>
              <a:chExt cx="592808" cy="355195"/>
            </a:xfrm>
          </p:grpSpPr>
          <p:cxnSp>
            <p:nvCxnSpPr>
              <p:cNvPr id="1319214920" name=""/>
              <p:cNvCxnSpPr>
                <a:cxnSpLocks/>
              </p:cNvCxnSpPr>
              <p:nvPr/>
            </p:nvCxnSpPr>
            <p:spPr bwMode="auto">
              <a:xfrm rot="0" flipH="0" flipV="0">
                <a:off x="0" y="0"/>
                <a:ext cx="0" cy="355195"/>
              </a:xfrm>
              <a:prstGeom prst="line">
                <a:avLst/>
              </a:prstGeom>
              <a:ln w="28575" cap="flat" cmpd="sng" algn="ctr">
                <a:solidFill>
                  <a:schemeClr val="tx1"/>
                </a:solidFill>
                <a:prstDash val="solid"/>
                <a:miter lim="800000"/>
                <a:headEnd type="none" len="med"/>
                <a:tailEnd type="triangle" len="med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8743791" name=""/>
              <p:cNvCxnSpPr>
                <a:cxnSpLocks/>
              </p:cNvCxnSpPr>
              <p:nvPr/>
            </p:nvCxnSpPr>
            <p:spPr bwMode="auto">
              <a:xfrm rot="0" flipH="0" flipV="0">
                <a:off x="592808" y="0"/>
                <a:ext cx="0" cy="355195"/>
              </a:xfrm>
              <a:prstGeom prst="line">
                <a:avLst/>
              </a:prstGeom>
              <a:ln w="28575" cap="flat" cmpd="sng" algn="ctr">
                <a:solidFill>
                  <a:schemeClr val="tx1"/>
                </a:solidFill>
                <a:prstDash val="solid"/>
                <a:miter lim="800000"/>
                <a:headEnd type="none" len="med"/>
                <a:tailEnd type="triangle" len="med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12416248" name=""/>
          <p:cNvSpPr txBox="1"/>
          <p:nvPr/>
        </p:nvSpPr>
        <p:spPr bwMode="auto">
          <a:xfrm flipH="0" flipV="0">
            <a:off x="3683157" y="1205245"/>
            <a:ext cx="1860697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competing traffic</a:t>
            </a:r>
            <a:endParaRPr/>
          </a:p>
        </p:txBody>
      </p:sp>
      <p:sp>
        <p:nvSpPr>
          <p:cNvPr id="1097207076" name=""/>
          <p:cNvSpPr/>
          <p:nvPr/>
        </p:nvSpPr>
        <p:spPr bwMode="auto">
          <a:xfrm rot="0" flipH="0" flipV="0">
            <a:off x="6338727" y="2014943"/>
            <a:ext cx="2398462" cy="9122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sz="1400"/>
          </a:p>
        </p:txBody>
      </p:sp>
      <p:sp>
        <p:nvSpPr>
          <p:cNvPr id="264728144" name=""/>
          <p:cNvSpPr txBox="1"/>
          <p:nvPr/>
        </p:nvSpPr>
        <p:spPr bwMode="auto">
          <a:xfrm rot="0" flipH="0" flipV="0">
            <a:off x="7554714" y="2105130"/>
            <a:ext cx="1059660" cy="731879"/>
          </a:xfrm>
          <a:prstGeom prst="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400"/>
              <a:t>UBS</a:t>
            </a:r>
            <a:endParaRPr sz="1400"/>
          </a:p>
          <a:p>
            <a:pPr>
              <a:defRPr/>
            </a:pPr>
            <a:r>
              <a:rPr sz="1400"/>
              <a:t>queuing/</a:t>
            </a:r>
            <a:endParaRPr sz="1400"/>
          </a:p>
          <a:p>
            <a:pPr>
              <a:defRPr/>
            </a:pPr>
            <a:r>
              <a:rPr sz="1400"/>
              <a:t>scheduling</a:t>
            </a:r>
            <a:endParaRPr sz="1400"/>
          </a:p>
        </p:txBody>
      </p:sp>
      <p:cxnSp>
        <p:nvCxnSpPr>
          <p:cNvPr id="495123114" name=""/>
          <p:cNvCxnSpPr>
            <a:cxnSpLocks/>
          </p:cNvCxnSpPr>
          <p:nvPr/>
        </p:nvCxnSpPr>
        <p:spPr bwMode="auto">
          <a:xfrm rot="0" flipH="0" flipV="0">
            <a:off x="8737191" y="2473736"/>
            <a:ext cx="608221" cy="0"/>
          </a:xfrm>
          <a:prstGeom prst="line">
            <a:avLst/>
          </a:prstGeom>
          <a:ln w="38099" cap="flat" cmpd="sng" algn="ctr">
            <a:solidFill>
              <a:schemeClr val="tx1"/>
            </a:solidFill>
            <a:prstDash val="solid"/>
            <a:miter lim="800000"/>
            <a:tailEnd type="triangle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6977293" name=""/>
          <p:cNvSpPr txBox="1"/>
          <p:nvPr/>
        </p:nvSpPr>
        <p:spPr bwMode="auto">
          <a:xfrm flipH="0" flipV="0">
            <a:off x="6464962" y="2211809"/>
            <a:ext cx="940791" cy="5185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400"/>
              <a:t>Stateless</a:t>
            </a:r>
            <a:endParaRPr sz="1400"/>
          </a:p>
          <a:p>
            <a:pPr>
              <a:defRPr/>
            </a:pPr>
            <a:r>
              <a:rPr sz="1400"/>
              <a:t>Damper</a:t>
            </a:r>
            <a:endParaRPr sz="1400"/>
          </a:p>
        </p:txBody>
      </p:sp>
      <p:grpSp>
        <p:nvGrpSpPr>
          <p:cNvPr id="167879643" name=""/>
          <p:cNvGrpSpPr/>
          <p:nvPr/>
        </p:nvGrpSpPr>
        <p:grpSpPr bwMode="auto">
          <a:xfrm>
            <a:off x="6935612" y="1517205"/>
            <a:ext cx="592808" cy="447558"/>
            <a:chOff x="0" y="0"/>
            <a:chExt cx="592808" cy="447558"/>
          </a:xfrm>
        </p:grpSpPr>
        <p:sp>
          <p:nvSpPr>
            <p:cNvPr id="968530691" name=""/>
            <p:cNvSpPr txBox="1"/>
            <p:nvPr/>
          </p:nvSpPr>
          <p:spPr bwMode="auto">
            <a:xfrm flipH="0" flipV="0">
              <a:off x="110820" y="0"/>
              <a:ext cx="374135" cy="366119"/>
            </a:xfrm>
            <a:prstGeom prst="rect">
              <a:avLst/>
            </a:prstGeom>
            <a:noFill/>
          </p:spPr>
          <p:txBody>
            <a:bodyPr vertOverflow="overflow" horzOverflow="overflow" vert="horz" wrap="non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/>
                <a:t>...</a:t>
              </a:r>
              <a:endParaRPr/>
            </a:p>
          </p:txBody>
        </p:sp>
        <p:grpSp>
          <p:nvGrpSpPr>
            <p:cNvPr id="2126821205" name=""/>
            <p:cNvGrpSpPr/>
            <p:nvPr/>
          </p:nvGrpSpPr>
          <p:grpSpPr bwMode="auto">
            <a:xfrm>
              <a:off x="0" y="92362"/>
              <a:ext cx="592808" cy="355195"/>
              <a:chOff x="0" y="0"/>
              <a:chExt cx="592808" cy="355195"/>
            </a:xfrm>
          </p:grpSpPr>
          <p:cxnSp>
            <p:nvCxnSpPr>
              <p:cNvPr id="871774903" name=""/>
              <p:cNvCxnSpPr>
                <a:cxnSpLocks/>
              </p:cNvCxnSpPr>
              <p:nvPr/>
            </p:nvCxnSpPr>
            <p:spPr bwMode="auto">
              <a:xfrm rot="0" flipH="0" flipV="0">
                <a:off x="0" y="0"/>
                <a:ext cx="0" cy="355195"/>
              </a:xfrm>
              <a:prstGeom prst="line">
                <a:avLst/>
              </a:prstGeom>
              <a:ln w="28575" cap="flat" cmpd="sng" algn="ctr">
                <a:solidFill>
                  <a:schemeClr val="tx1"/>
                </a:solidFill>
                <a:prstDash val="solid"/>
                <a:miter lim="800000"/>
                <a:headEnd type="none" len="med"/>
                <a:tailEnd type="triangle" len="med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0549869" name=""/>
              <p:cNvCxnSpPr>
                <a:cxnSpLocks/>
              </p:cNvCxnSpPr>
              <p:nvPr/>
            </p:nvCxnSpPr>
            <p:spPr bwMode="auto">
              <a:xfrm rot="0" flipH="0" flipV="0">
                <a:off x="592808" y="0"/>
                <a:ext cx="0" cy="355195"/>
              </a:xfrm>
              <a:prstGeom prst="line">
                <a:avLst/>
              </a:prstGeom>
              <a:ln w="28575" cap="flat" cmpd="sng" algn="ctr">
                <a:solidFill>
                  <a:schemeClr val="tx1"/>
                </a:solidFill>
                <a:prstDash val="solid"/>
                <a:miter lim="800000"/>
                <a:headEnd type="none" len="med"/>
                <a:tailEnd type="triangle" len="med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14622154" name=""/>
          <p:cNvGrpSpPr/>
          <p:nvPr/>
        </p:nvGrpSpPr>
        <p:grpSpPr bwMode="auto">
          <a:xfrm rot="10799990">
            <a:off x="7829285" y="1599006"/>
            <a:ext cx="592808" cy="447557"/>
            <a:chOff x="0" y="0"/>
            <a:chExt cx="592808" cy="447557"/>
          </a:xfrm>
        </p:grpSpPr>
        <p:sp>
          <p:nvSpPr>
            <p:cNvPr id="372528408" name=""/>
            <p:cNvSpPr txBox="1"/>
            <p:nvPr/>
          </p:nvSpPr>
          <p:spPr bwMode="auto">
            <a:xfrm flipH="0" flipV="0">
              <a:off x="110820" y="0"/>
              <a:ext cx="374135" cy="366119"/>
            </a:xfrm>
            <a:prstGeom prst="rect">
              <a:avLst/>
            </a:prstGeom>
            <a:noFill/>
          </p:spPr>
          <p:txBody>
            <a:bodyPr vertOverflow="overflow" horzOverflow="overflow" vert="horz" wrap="non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/>
                <a:t>...</a:t>
              </a:r>
              <a:endParaRPr/>
            </a:p>
          </p:txBody>
        </p:sp>
        <p:grpSp>
          <p:nvGrpSpPr>
            <p:cNvPr id="1955207564" name=""/>
            <p:cNvGrpSpPr/>
            <p:nvPr/>
          </p:nvGrpSpPr>
          <p:grpSpPr bwMode="auto">
            <a:xfrm>
              <a:off x="0" y="92361"/>
              <a:ext cx="592808" cy="355195"/>
              <a:chOff x="0" y="0"/>
              <a:chExt cx="592808" cy="355195"/>
            </a:xfrm>
          </p:grpSpPr>
          <p:cxnSp>
            <p:nvCxnSpPr>
              <p:cNvPr id="188416448" name=""/>
              <p:cNvCxnSpPr>
                <a:cxnSpLocks/>
              </p:cNvCxnSpPr>
              <p:nvPr/>
            </p:nvCxnSpPr>
            <p:spPr bwMode="auto">
              <a:xfrm rot="0" flipH="0" flipV="0">
                <a:off x="0" y="0"/>
                <a:ext cx="0" cy="355195"/>
              </a:xfrm>
              <a:prstGeom prst="line">
                <a:avLst/>
              </a:prstGeom>
              <a:ln w="28575" cap="flat" cmpd="sng" algn="ctr">
                <a:solidFill>
                  <a:schemeClr val="tx1"/>
                </a:solidFill>
                <a:prstDash val="solid"/>
                <a:miter lim="800000"/>
                <a:headEnd type="none" len="med"/>
                <a:tailEnd type="triangle" len="med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4963663" name=""/>
              <p:cNvCxnSpPr>
                <a:cxnSpLocks/>
              </p:cNvCxnSpPr>
              <p:nvPr/>
            </p:nvCxnSpPr>
            <p:spPr bwMode="auto">
              <a:xfrm rot="0" flipH="0" flipV="0">
                <a:off x="592808" y="0"/>
                <a:ext cx="0" cy="355195"/>
              </a:xfrm>
              <a:prstGeom prst="line">
                <a:avLst/>
              </a:prstGeom>
              <a:ln w="28575" cap="flat" cmpd="sng" algn="ctr">
                <a:solidFill>
                  <a:schemeClr val="tx1"/>
                </a:solidFill>
                <a:prstDash val="solid"/>
                <a:miter lim="800000"/>
                <a:headEnd type="none" len="med"/>
                <a:tailEnd type="triangle" len="med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78362129" name=""/>
          <p:cNvSpPr txBox="1"/>
          <p:nvPr/>
        </p:nvSpPr>
        <p:spPr bwMode="auto">
          <a:xfrm flipH="0" flipV="0">
            <a:off x="6694480" y="1207912"/>
            <a:ext cx="1860697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competing traffic</a:t>
            </a:r>
            <a:endParaRPr/>
          </a:p>
        </p:txBody>
      </p:sp>
      <p:sp>
        <p:nvSpPr>
          <p:cNvPr id="1096550007" name=""/>
          <p:cNvSpPr/>
          <p:nvPr/>
        </p:nvSpPr>
        <p:spPr bwMode="auto">
          <a:xfrm rot="0" flipH="0" flipV="0">
            <a:off x="9347013" y="1983730"/>
            <a:ext cx="2398462" cy="9122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sz="1400"/>
          </a:p>
        </p:txBody>
      </p:sp>
      <p:sp>
        <p:nvSpPr>
          <p:cNvPr id="562993568" name=""/>
          <p:cNvSpPr txBox="1"/>
          <p:nvPr/>
        </p:nvSpPr>
        <p:spPr bwMode="auto">
          <a:xfrm rot="0" flipH="0" flipV="0">
            <a:off x="10563000" y="2073917"/>
            <a:ext cx="1060020" cy="731879"/>
          </a:xfrm>
          <a:prstGeom prst="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400"/>
              <a:t>UBS</a:t>
            </a:r>
            <a:endParaRPr sz="1400"/>
          </a:p>
          <a:p>
            <a:pPr>
              <a:defRPr/>
            </a:pPr>
            <a:r>
              <a:rPr sz="1400"/>
              <a:t>queuing/</a:t>
            </a:r>
            <a:endParaRPr sz="1400"/>
          </a:p>
          <a:p>
            <a:pPr>
              <a:defRPr/>
            </a:pPr>
            <a:r>
              <a:rPr sz="1400"/>
              <a:t>scheduling</a:t>
            </a:r>
            <a:endParaRPr sz="1400"/>
          </a:p>
        </p:txBody>
      </p:sp>
      <p:sp>
        <p:nvSpPr>
          <p:cNvPr id="2040711358" name=""/>
          <p:cNvSpPr txBox="1"/>
          <p:nvPr/>
        </p:nvSpPr>
        <p:spPr bwMode="auto">
          <a:xfrm flipH="0" flipV="0">
            <a:off x="9473248" y="2180596"/>
            <a:ext cx="940431" cy="5185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400"/>
              <a:t>Stateless</a:t>
            </a:r>
            <a:endParaRPr sz="1400"/>
          </a:p>
          <a:p>
            <a:pPr>
              <a:defRPr/>
            </a:pPr>
            <a:r>
              <a:rPr sz="1400"/>
              <a:t>Damper</a:t>
            </a:r>
            <a:endParaRPr sz="1400"/>
          </a:p>
        </p:txBody>
      </p:sp>
      <p:grpSp>
        <p:nvGrpSpPr>
          <p:cNvPr id="733875606" name=""/>
          <p:cNvGrpSpPr/>
          <p:nvPr/>
        </p:nvGrpSpPr>
        <p:grpSpPr bwMode="auto">
          <a:xfrm>
            <a:off x="10173416" y="1485992"/>
            <a:ext cx="592808" cy="447557"/>
            <a:chOff x="0" y="0"/>
            <a:chExt cx="592808" cy="447557"/>
          </a:xfrm>
        </p:grpSpPr>
        <p:sp>
          <p:nvSpPr>
            <p:cNvPr id="1947625290" name=""/>
            <p:cNvSpPr txBox="1"/>
            <p:nvPr/>
          </p:nvSpPr>
          <p:spPr bwMode="auto">
            <a:xfrm flipH="0" flipV="0">
              <a:off x="110820" y="0"/>
              <a:ext cx="374135" cy="366119"/>
            </a:xfrm>
            <a:prstGeom prst="rect">
              <a:avLst/>
            </a:prstGeom>
            <a:noFill/>
          </p:spPr>
          <p:txBody>
            <a:bodyPr vertOverflow="overflow" horzOverflow="overflow" vert="horz" wrap="non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/>
                <a:t>...</a:t>
              </a:r>
              <a:endParaRPr/>
            </a:p>
          </p:txBody>
        </p:sp>
        <p:grpSp>
          <p:nvGrpSpPr>
            <p:cNvPr id="118582948" name=""/>
            <p:cNvGrpSpPr/>
            <p:nvPr/>
          </p:nvGrpSpPr>
          <p:grpSpPr bwMode="auto">
            <a:xfrm>
              <a:off x="0" y="92361"/>
              <a:ext cx="592808" cy="355195"/>
              <a:chOff x="0" y="0"/>
              <a:chExt cx="592808" cy="355195"/>
            </a:xfrm>
          </p:grpSpPr>
          <p:cxnSp>
            <p:nvCxnSpPr>
              <p:cNvPr id="1203034489" name=""/>
              <p:cNvCxnSpPr>
                <a:cxnSpLocks/>
              </p:cNvCxnSpPr>
              <p:nvPr/>
            </p:nvCxnSpPr>
            <p:spPr bwMode="auto">
              <a:xfrm rot="0" flipH="0" flipV="0">
                <a:off x="0" y="0"/>
                <a:ext cx="0" cy="355195"/>
              </a:xfrm>
              <a:prstGeom prst="line">
                <a:avLst/>
              </a:prstGeom>
              <a:ln w="28575" cap="flat" cmpd="sng" algn="ctr">
                <a:solidFill>
                  <a:schemeClr val="tx1"/>
                </a:solidFill>
                <a:prstDash val="solid"/>
                <a:miter lim="800000"/>
                <a:headEnd type="none" len="med"/>
                <a:tailEnd type="triangle" len="med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1872272" name=""/>
              <p:cNvCxnSpPr>
                <a:cxnSpLocks/>
              </p:cNvCxnSpPr>
              <p:nvPr/>
            </p:nvCxnSpPr>
            <p:spPr bwMode="auto">
              <a:xfrm rot="0" flipH="0" flipV="0">
                <a:off x="592808" y="0"/>
                <a:ext cx="0" cy="355195"/>
              </a:xfrm>
              <a:prstGeom prst="line">
                <a:avLst/>
              </a:prstGeom>
              <a:ln w="28575" cap="flat" cmpd="sng" algn="ctr">
                <a:solidFill>
                  <a:schemeClr val="tx1"/>
                </a:solidFill>
                <a:prstDash val="solid"/>
                <a:miter lim="800000"/>
                <a:headEnd type="none" len="med"/>
                <a:tailEnd type="triangle" len="med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10792481" name=""/>
          <p:cNvGrpSpPr/>
          <p:nvPr/>
        </p:nvGrpSpPr>
        <p:grpSpPr bwMode="auto">
          <a:xfrm rot="10799990">
            <a:off x="11067089" y="1567793"/>
            <a:ext cx="592808" cy="447557"/>
            <a:chOff x="0" y="0"/>
            <a:chExt cx="592808" cy="447557"/>
          </a:xfrm>
        </p:grpSpPr>
        <p:sp>
          <p:nvSpPr>
            <p:cNvPr id="244456292" name=""/>
            <p:cNvSpPr txBox="1"/>
            <p:nvPr/>
          </p:nvSpPr>
          <p:spPr bwMode="auto">
            <a:xfrm flipH="0" flipV="0">
              <a:off x="110820" y="0"/>
              <a:ext cx="374135" cy="366119"/>
            </a:xfrm>
            <a:prstGeom prst="rect">
              <a:avLst/>
            </a:prstGeom>
            <a:noFill/>
          </p:spPr>
          <p:txBody>
            <a:bodyPr vertOverflow="overflow" horzOverflow="overflow" vert="horz" wrap="non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/>
                <a:t>...</a:t>
              </a:r>
              <a:endParaRPr/>
            </a:p>
          </p:txBody>
        </p:sp>
        <p:grpSp>
          <p:nvGrpSpPr>
            <p:cNvPr id="1703612029" name=""/>
            <p:cNvGrpSpPr/>
            <p:nvPr/>
          </p:nvGrpSpPr>
          <p:grpSpPr bwMode="auto">
            <a:xfrm>
              <a:off x="0" y="92361"/>
              <a:ext cx="592808" cy="355195"/>
              <a:chOff x="0" y="0"/>
              <a:chExt cx="592808" cy="355195"/>
            </a:xfrm>
          </p:grpSpPr>
          <p:cxnSp>
            <p:nvCxnSpPr>
              <p:cNvPr id="2043196036" name=""/>
              <p:cNvCxnSpPr>
                <a:cxnSpLocks/>
              </p:cNvCxnSpPr>
              <p:nvPr/>
            </p:nvCxnSpPr>
            <p:spPr bwMode="auto">
              <a:xfrm rot="0" flipH="0" flipV="0">
                <a:off x="0" y="0"/>
                <a:ext cx="0" cy="355195"/>
              </a:xfrm>
              <a:prstGeom prst="line">
                <a:avLst/>
              </a:prstGeom>
              <a:ln w="28575" cap="flat" cmpd="sng" algn="ctr">
                <a:solidFill>
                  <a:schemeClr val="tx1"/>
                </a:solidFill>
                <a:prstDash val="solid"/>
                <a:miter lim="800000"/>
                <a:headEnd type="none" len="med"/>
                <a:tailEnd type="triangle" len="med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8485969" name=""/>
              <p:cNvCxnSpPr>
                <a:cxnSpLocks/>
              </p:cNvCxnSpPr>
              <p:nvPr/>
            </p:nvCxnSpPr>
            <p:spPr bwMode="auto">
              <a:xfrm rot="0" flipH="0" flipV="0">
                <a:off x="592808" y="0"/>
                <a:ext cx="0" cy="355195"/>
              </a:xfrm>
              <a:prstGeom prst="line">
                <a:avLst/>
              </a:prstGeom>
              <a:ln w="28575" cap="flat" cmpd="sng" algn="ctr">
                <a:solidFill>
                  <a:schemeClr val="tx1"/>
                </a:solidFill>
                <a:prstDash val="solid"/>
                <a:miter lim="800000"/>
                <a:headEnd type="none" len="med"/>
                <a:tailEnd type="triangle" len="med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35976410" name=""/>
          <p:cNvGrpSpPr/>
          <p:nvPr/>
        </p:nvGrpSpPr>
        <p:grpSpPr bwMode="auto">
          <a:xfrm>
            <a:off x="961056" y="1514538"/>
            <a:ext cx="592808" cy="447557"/>
            <a:chOff x="0" y="0"/>
            <a:chExt cx="592808" cy="447557"/>
          </a:xfrm>
        </p:grpSpPr>
        <p:sp>
          <p:nvSpPr>
            <p:cNvPr id="1269608824" name=""/>
            <p:cNvSpPr txBox="1"/>
            <p:nvPr/>
          </p:nvSpPr>
          <p:spPr bwMode="auto">
            <a:xfrm flipH="0" flipV="0">
              <a:off x="110820" y="0"/>
              <a:ext cx="374135" cy="366119"/>
            </a:xfrm>
            <a:prstGeom prst="rect">
              <a:avLst/>
            </a:prstGeom>
            <a:noFill/>
          </p:spPr>
          <p:txBody>
            <a:bodyPr vertOverflow="overflow" horzOverflow="overflow" vert="horz" wrap="non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/>
                <a:t>...</a:t>
              </a:r>
              <a:endParaRPr/>
            </a:p>
          </p:txBody>
        </p:sp>
        <p:grpSp>
          <p:nvGrpSpPr>
            <p:cNvPr id="822442021" name=""/>
            <p:cNvGrpSpPr/>
            <p:nvPr/>
          </p:nvGrpSpPr>
          <p:grpSpPr bwMode="auto">
            <a:xfrm>
              <a:off x="0" y="92361"/>
              <a:ext cx="592808" cy="355195"/>
              <a:chOff x="0" y="0"/>
              <a:chExt cx="592808" cy="355195"/>
            </a:xfrm>
          </p:grpSpPr>
          <p:cxnSp>
            <p:nvCxnSpPr>
              <p:cNvPr id="256079396" name=""/>
              <p:cNvCxnSpPr>
                <a:cxnSpLocks/>
              </p:cNvCxnSpPr>
              <p:nvPr/>
            </p:nvCxnSpPr>
            <p:spPr bwMode="auto">
              <a:xfrm rot="0" flipH="0" flipV="0">
                <a:off x="0" y="0"/>
                <a:ext cx="0" cy="355195"/>
              </a:xfrm>
              <a:prstGeom prst="line">
                <a:avLst/>
              </a:prstGeom>
              <a:ln w="28575" cap="flat" cmpd="sng" algn="ctr">
                <a:solidFill>
                  <a:schemeClr val="tx1"/>
                </a:solidFill>
                <a:prstDash val="solid"/>
                <a:miter lim="800000"/>
                <a:headEnd type="none" len="med"/>
                <a:tailEnd type="triangle" len="med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0516443" name=""/>
              <p:cNvCxnSpPr>
                <a:cxnSpLocks/>
              </p:cNvCxnSpPr>
              <p:nvPr/>
            </p:nvCxnSpPr>
            <p:spPr bwMode="auto">
              <a:xfrm rot="0" flipH="0" flipV="0">
                <a:off x="592808" y="0"/>
                <a:ext cx="0" cy="355195"/>
              </a:xfrm>
              <a:prstGeom prst="line">
                <a:avLst/>
              </a:prstGeom>
              <a:ln w="28575" cap="flat" cmpd="sng" algn="ctr">
                <a:solidFill>
                  <a:schemeClr val="tx1"/>
                </a:solidFill>
                <a:prstDash val="solid"/>
                <a:miter lim="800000"/>
                <a:headEnd type="none" len="med"/>
                <a:tailEnd type="triangle" len="med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763575126" name=""/>
          <p:cNvCxnSpPr>
            <a:cxnSpLocks/>
          </p:cNvCxnSpPr>
          <p:nvPr/>
        </p:nvCxnSpPr>
        <p:spPr bwMode="auto">
          <a:xfrm rot="0" flipH="0" flipV="0">
            <a:off x="588014" y="1399505"/>
            <a:ext cx="0" cy="573792"/>
          </a:xfrm>
          <a:prstGeom prst="line">
            <a:avLst/>
          </a:prstGeom>
          <a:ln w="38099" cap="flat" cmpd="sng" algn="ctr">
            <a:solidFill>
              <a:schemeClr val="tx1"/>
            </a:solidFill>
            <a:prstDash val="solid"/>
            <a:miter lim="800000"/>
            <a:headEnd type="none" len="med"/>
            <a:tailEnd type="triangle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9127543" name=""/>
          <p:cNvSpPr txBox="1"/>
          <p:nvPr/>
        </p:nvSpPr>
        <p:spPr bwMode="auto">
          <a:xfrm flipH="0" flipV="0">
            <a:off x="232545" y="1090210"/>
            <a:ext cx="1161618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b="1">
                <a:solidFill>
                  <a:srgbClr val="C00000"/>
                </a:solidFill>
              </a:rPr>
              <a:t>SOURCE</a:t>
            </a:r>
            <a:endParaRPr b="1">
              <a:solidFill>
                <a:srgbClr val="C00000"/>
              </a:solidFill>
            </a:endParaRPr>
          </a:p>
        </p:txBody>
      </p:sp>
      <p:cxnSp>
        <p:nvCxnSpPr>
          <p:cNvPr id="1881619896" name=""/>
          <p:cNvCxnSpPr>
            <a:cxnSpLocks/>
          </p:cNvCxnSpPr>
          <p:nvPr/>
        </p:nvCxnSpPr>
        <p:spPr bwMode="auto">
          <a:xfrm rot="0" flipH="0" flipV="0">
            <a:off x="24126" y="2468042"/>
            <a:ext cx="312632" cy="360"/>
          </a:xfrm>
          <a:prstGeom prst="line">
            <a:avLst/>
          </a:prstGeom>
          <a:ln w="38099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8571410" name=""/>
          <p:cNvCxnSpPr>
            <a:cxnSpLocks/>
          </p:cNvCxnSpPr>
          <p:nvPr/>
        </p:nvCxnSpPr>
        <p:spPr bwMode="auto">
          <a:xfrm rot="0" flipH="0" flipV="0">
            <a:off x="11745476" y="2439496"/>
            <a:ext cx="312631" cy="360"/>
          </a:xfrm>
          <a:prstGeom prst="line">
            <a:avLst/>
          </a:prstGeom>
          <a:ln w="38099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642689" name=""/>
          <p:cNvCxnSpPr>
            <a:cxnSpLocks/>
          </p:cNvCxnSpPr>
          <p:nvPr/>
        </p:nvCxnSpPr>
        <p:spPr bwMode="auto">
          <a:xfrm rot="0" flipH="0" flipV="1">
            <a:off x="9714570" y="1363106"/>
            <a:ext cx="0" cy="573791"/>
          </a:xfrm>
          <a:prstGeom prst="line">
            <a:avLst/>
          </a:prstGeom>
          <a:ln w="38099" cap="flat" cmpd="sng" algn="ctr">
            <a:solidFill>
              <a:schemeClr val="tx1"/>
            </a:solidFill>
            <a:prstDash val="solid"/>
            <a:miter lim="800000"/>
            <a:headEnd type="none" len="med"/>
            <a:tailEnd type="triangle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726704" name=""/>
          <p:cNvSpPr txBox="1"/>
          <p:nvPr/>
        </p:nvSpPr>
        <p:spPr bwMode="auto">
          <a:xfrm flipH="0" flipV="0">
            <a:off x="9291966" y="975451"/>
            <a:ext cx="1352264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b="1">
                <a:solidFill>
                  <a:srgbClr val="C00000"/>
                </a:solidFill>
              </a:rPr>
              <a:t>RECEIVER</a:t>
            </a:r>
            <a:endParaRPr b="1">
              <a:solidFill>
                <a:srgbClr val="C00000"/>
              </a:solidFill>
            </a:endParaRPr>
          </a:p>
        </p:txBody>
      </p:sp>
      <p:sp>
        <p:nvSpPr>
          <p:cNvPr id="1526557931" name=""/>
          <p:cNvSpPr txBox="1"/>
          <p:nvPr/>
        </p:nvSpPr>
        <p:spPr bwMode="auto">
          <a:xfrm flipH="0" flipV="0">
            <a:off x="333975" y="2935728"/>
            <a:ext cx="475822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R1</a:t>
            </a:r>
            <a:endParaRPr/>
          </a:p>
        </p:txBody>
      </p:sp>
      <p:sp>
        <p:nvSpPr>
          <p:cNvPr id="173795767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402831" y="3871384"/>
            <a:ext cx="10950968" cy="2761687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80000" lnSpcReduction="4000"/>
          </a:bodyPr>
          <a:lstStyle/>
          <a:p>
            <a:pPr>
              <a:defRPr/>
            </a:pPr>
            <a:r>
              <a:rPr lang="en-US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gLBF replaces shapers with stateless damper</a:t>
            </a:r>
            <a:endParaRPr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en-US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End-to-end bounded, (guaranteed) queuing latency for Flow F </a:t>
            </a:r>
            <a:r>
              <a:rPr lang="en-US" sz="1800" b="1" i="0" u="none" strike="noStrike" cap="none" spc="0">
                <a:solidFill>
                  <a:srgbClr val="C00000"/>
                </a:solidFill>
                <a:latin typeface="Arial"/>
                <a:ea typeface="Arial"/>
                <a:cs typeface="Arial"/>
              </a:rPr>
              <a:t>SOURCE-&gt;RECEIVER</a:t>
            </a:r>
            <a:r>
              <a:rPr lang="en-US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:</a:t>
            </a:r>
            <a:endParaRPr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en-US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L = L(1) + L(2) + (L3)</a:t>
            </a:r>
            <a:endParaRPr sz="1800"/>
          </a:p>
          <a:p>
            <a:pPr>
              <a:defRPr/>
            </a:pPr>
            <a:r>
              <a:rPr lang="en-US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Each L(i) calculated from all admitted “competing” flows (UBS calculus) – </a:t>
            </a:r>
            <a:r>
              <a:rPr lang="en-US" sz="1800" b="1" i="0" u="none" strike="noStrike" cap="none" spc="0">
                <a:solidFill>
                  <a:srgbClr val="00B050"/>
                </a:solidFill>
                <a:latin typeface="Arial"/>
                <a:ea typeface="Arial"/>
                <a:cs typeface="Arial"/>
              </a:rPr>
              <a:t>EXACTLY AS FOR UBS</a:t>
            </a:r>
            <a:r>
              <a:rPr lang="en-US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.</a:t>
            </a:r>
            <a:endParaRPr sz="1800"/>
          </a:p>
          <a:p>
            <a:pPr>
              <a:defRPr/>
            </a:pPr>
            <a:r>
              <a:rPr sz="1800"/>
              <a:t>Latency through UBS queue/scheduling with be exactly as in UBS – depending on amount of competing traffic</a:t>
            </a:r>
            <a:endParaRPr sz="1800"/>
          </a:p>
          <a:p>
            <a:pPr>
              <a:defRPr/>
            </a:pPr>
            <a:r>
              <a:rPr sz="1800"/>
              <a:t>But latency through UBS queu/scheduler plus following Damper will always exactly be L(i)</a:t>
            </a:r>
            <a:endParaRPr sz="1800"/>
          </a:p>
          <a:p>
            <a:pPr>
              <a:defRPr/>
            </a:pPr>
            <a:r>
              <a:rPr sz="1800"/>
              <a:t>We call this “</a:t>
            </a:r>
            <a:r>
              <a:rPr sz="1800" b="1"/>
              <a:t>on-time</a:t>
            </a:r>
            <a:r>
              <a:rPr sz="1800"/>
              <a:t>” – packets can arrive as early as possible, but never later than bounded latency.</a:t>
            </a:r>
            <a:endParaRPr sz="1800"/>
          </a:p>
          <a:p>
            <a:pPr>
              <a:defRPr/>
            </a:pPr>
            <a:r>
              <a:rPr sz="1800"/>
              <a:t>Dampers are there to replace shaper and their problems, and they also provide on-time service.</a:t>
            </a:r>
            <a:endParaRPr sz="1800"/>
          </a:p>
          <a:p>
            <a:pPr>
              <a:defRPr/>
            </a:pPr>
            <a:endParaRPr sz="1800"/>
          </a:p>
        </p:txBody>
      </p:sp>
      <p:grpSp>
        <p:nvGrpSpPr>
          <p:cNvPr id="244303149" name=""/>
          <p:cNvGrpSpPr/>
          <p:nvPr/>
        </p:nvGrpSpPr>
        <p:grpSpPr bwMode="auto">
          <a:xfrm>
            <a:off x="1561899" y="2869816"/>
            <a:ext cx="8851781" cy="906557"/>
            <a:chOff x="0" y="0"/>
            <a:chExt cx="8851781" cy="906557"/>
          </a:xfrm>
        </p:grpSpPr>
        <p:sp>
          <p:nvSpPr>
            <p:cNvPr id="819538375" name=""/>
            <p:cNvSpPr/>
            <p:nvPr/>
          </p:nvSpPr>
          <p:spPr bwMode="auto">
            <a:xfrm rot="16199934" flipH="0" flipV="0">
              <a:off x="1195029" y="-1030237"/>
              <a:ext cx="375633" cy="2765691"/>
            </a:xfrm>
            <a:prstGeom prst="leftBrace">
              <a:avLst>
                <a:gd name="adj1" fmla="val 8333"/>
                <a:gd name="adj2" fmla="val 50000"/>
              </a:avLst>
            </a:prstGeom>
            <a:ln w="28575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sp>
        <p:sp>
          <p:nvSpPr>
            <p:cNvPr id="218050275" name=""/>
            <p:cNvSpPr/>
            <p:nvPr/>
          </p:nvSpPr>
          <p:spPr bwMode="auto">
            <a:xfrm rot="16199934" flipH="0" flipV="0">
              <a:off x="4239160" y="-1064269"/>
              <a:ext cx="375633" cy="2833755"/>
            </a:xfrm>
            <a:prstGeom prst="leftBrace">
              <a:avLst>
                <a:gd name="adj1" fmla="val 8333"/>
                <a:gd name="adj2" fmla="val 50000"/>
              </a:avLst>
            </a:prstGeom>
            <a:ln w="28575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sp>
        <p:sp>
          <p:nvSpPr>
            <p:cNvPr id="970409539" name=""/>
            <p:cNvSpPr/>
            <p:nvPr/>
          </p:nvSpPr>
          <p:spPr bwMode="auto">
            <a:xfrm rot="16199934" flipH="0" flipV="0">
              <a:off x="7240629" y="-1090465"/>
              <a:ext cx="375633" cy="2846669"/>
            </a:xfrm>
            <a:prstGeom prst="leftBrace">
              <a:avLst>
                <a:gd name="adj1" fmla="val 8333"/>
                <a:gd name="adj2" fmla="val 50000"/>
              </a:avLst>
            </a:prstGeom>
            <a:ln w="28575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sp>
        <p:sp>
          <p:nvSpPr>
            <p:cNvPr id="373625400" name=""/>
            <p:cNvSpPr txBox="1"/>
            <p:nvPr/>
          </p:nvSpPr>
          <p:spPr bwMode="auto">
            <a:xfrm flipH="0" flipV="0">
              <a:off x="1765504" y="8532"/>
              <a:ext cx="475822" cy="366119"/>
            </a:xfrm>
            <a:prstGeom prst="rect">
              <a:avLst/>
            </a:prstGeom>
            <a:noFill/>
          </p:spPr>
          <p:txBody>
            <a:bodyPr vertOverflow="overflow" horzOverflow="overflow" vert="horz" wrap="non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/>
                <a:t>R2</a:t>
              </a:r>
              <a:endParaRPr/>
            </a:p>
          </p:txBody>
        </p:sp>
        <p:sp>
          <p:nvSpPr>
            <p:cNvPr id="714107397" name=""/>
            <p:cNvSpPr txBox="1"/>
            <p:nvPr/>
          </p:nvSpPr>
          <p:spPr bwMode="auto">
            <a:xfrm flipH="0" flipV="0">
              <a:off x="4772190" y="0"/>
              <a:ext cx="475822" cy="366119"/>
            </a:xfrm>
            <a:prstGeom prst="rect">
              <a:avLst/>
            </a:prstGeom>
            <a:noFill/>
          </p:spPr>
          <p:txBody>
            <a:bodyPr vertOverflow="overflow" horzOverflow="overflow" vert="horz" wrap="non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/>
                <a:t>R3</a:t>
              </a:r>
              <a:endParaRPr/>
            </a:p>
          </p:txBody>
        </p:sp>
        <p:sp>
          <p:nvSpPr>
            <p:cNvPr id="1350322159" name=""/>
            <p:cNvSpPr txBox="1"/>
            <p:nvPr/>
          </p:nvSpPr>
          <p:spPr bwMode="auto">
            <a:xfrm flipH="0" flipV="0">
              <a:off x="7783513" y="26165"/>
              <a:ext cx="475822" cy="366119"/>
            </a:xfrm>
            <a:prstGeom prst="rect">
              <a:avLst/>
            </a:prstGeom>
            <a:noFill/>
          </p:spPr>
          <p:txBody>
            <a:bodyPr vertOverflow="overflow" horzOverflow="overflow" vert="horz" wrap="non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/>
                <a:t>R4</a:t>
              </a:r>
              <a:endParaRPr/>
            </a:p>
          </p:txBody>
        </p:sp>
        <p:sp>
          <p:nvSpPr>
            <p:cNvPr id="1738020760" name=""/>
            <p:cNvSpPr txBox="1"/>
            <p:nvPr/>
          </p:nvSpPr>
          <p:spPr bwMode="auto">
            <a:xfrm flipH="0" flipV="0">
              <a:off x="1087785" y="540437"/>
              <a:ext cx="787129" cy="366119"/>
            </a:xfrm>
            <a:prstGeom prst="rect">
              <a:avLst/>
            </a:prstGeom>
            <a:noFill/>
          </p:spPr>
          <p:txBody>
            <a:bodyPr vertOverflow="overflow" horzOverflow="overflow" vert="horz" wrap="non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/>
                <a:t>= L(1)</a:t>
              </a:r>
              <a:endParaRPr/>
            </a:p>
          </p:txBody>
        </p:sp>
        <p:sp>
          <p:nvSpPr>
            <p:cNvPr id="16816767" name=""/>
            <p:cNvSpPr txBox="1"/>
            <p:nvPr/>
          </p:nvSpPr>
          <p:spPr bwMode="auto">
            <a:xfrm flipH="0" flipV="0">
              <a:off x="4155910" y="520688"/>
              <a:ext cx="787129" cy="366119"/>
            </a:xfrm>
            <a:prstGeom prst="rect">
              <a:avLst/>
            </a:prstGeom>
            <a:noFill/>
          </p:spPr>
          <p:txBody>
            <a:bodyPr vertOverflow="overflow" horzOverflow="overflow" vert="horz" wrap="non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/>
                <a:t>= L(2)</a:t>
              </a:r>
              <a:endParaRPr/>
            </a:p>
          </p:txBody>
        </p:sp>
        <p:sp>
          <p:nvSpPr>
            <p:cNvPr id="2068357591" name=""/>
            <p:cNvSpPr txBox="1"/>
            <p:nvPr/>
          </p:nvSpPr>
          <p:spPr bwMode="auto">
            <a:xfrm flipH="0" flipV="0">
              <a:off x="7052474" y="520672"/>
              <a:ext cx="787129" cy="366119"/>
            </a:xfrm>
            <a:prstGeom prst="rect">
              <a:avLst/>
            </a:prstGeom>
            <a:noFill/>
          </p:spPr>
          <p:txBody>
            <a:bodyPr vertOverflow="overflow" horzOverflow="overflow" vert="horz" wrap="non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/>
                <a:t>= L(3)</a:t>
              </a: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75180943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1849" y="1709737"/>
            <a:ext cx="10515600" cy="2852736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/>
              <a:t>Why ?</a:t>
            </a:r>
            <a:endParaRPr/>
          </a:p>
        </p:txBody>
      </p:sp>
      <p:sp>
        <p:nvSpPr>
          <p:cNvPr id="9773640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1849" y="4589462"/>
            <a:ext cx="10515600" cy="150018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>
                <a:solidFill>
                  <a:schemeClr val="tx1"/>
                </a:solidFill>
              </a:rPr>
              <a:t>Benefits of Dampers over Shaper/Regulators</a:t>
            </a:r>
            <a:endParaRPr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08617336" name="Rounded Rectangle 108"/>
          <p:cNvSpPr/>
          <p:nvPr/>
        </p:nvSpPr>
        <p:spPr bwMode="auto">
          <a:xfrm>
            <a:off x="4179961" y="804223"/>
            <a:ext cx="4954620" cy="1460459"/>
          </a:xfrm>
          <a:prstGeom prst="roundRect">
            <a:avLst>
              <a:gd name="adj" fmla="val 16667"/>
            </a:avLst>
          </a:prstGeom>
          <a:solidFill>
            <a:srgbClr val="E4D0FF"/>
          </a:solidFill>
          <a:ln>
            <a:solidFill>
              <a:srgbClr val="96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05980749" name="Cloud 90"/>
          <p:cNvSpPr/>
          <p:nvPr/>
        </p:nvSpPr>
        <p:spPr bwMode="auto">
          <a:xfrm>
            <a:off x="2728610" y="3925489"/>
            <a:ext cx="7710616" cy="2322241"/>
          </a:xfrm>
          <a:prstGeom prst="cloud">
            <a:avLst/>
          </a:prstGeom>
          <a:solidFill>
            <a:srgbClr val="D2E7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2011149011" name="Straight Arrow Connector 121"/>
          <p:cNvCxnSpPr>
            <a:cxnSpLocks/>
            <a:endCxn id="1444255017" idx="0"/>
          </p:cNvCxnSpPr>
          <p:nvPr/>
        </p:nvCxnSpPr>
        <p:spPr bwMode="auto">
          <a:xfrm flipH="1">
            <a:off x="3625113" y="1826948"/>
            <a:ext cx="2452305" cy="327860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2309650" name="Straight Arrow Connector 124"/>
          <p:cNvCxnSpPr>
            <a:cxnSpLocks/>
            <a:endCxn id="729979104" idx="0"/>
          </p:cNvCxnSpPr>
          <p:nvPr/>
        </p:nvCxnSpPr>
        <p:spPr bwMode="auto">
          <a:xfrm flipH="1">
            <a:off x="5107605" y="2165113"/>
            <a:ext cx="1326649" cy="294044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2938383" name="Straight Arrow Connector 129"/>
          <p:cNvCxnSpPr>
            <a:cxnSpLocks/>
            <a:endCxn id="481892484" idx="0"/>
          </p:cNvCxnSpPr>
          <p:nvPr/>
        </p:nvCxnSpPr>
        <p:spPr bwMode="auto">
          <a:xfrm>
            <a:off x="7014119" y="1838098"/>
            <a:ext cx="1058472" cy="326745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6474507" name="Straight Arrow Connector 131"/>
          <p:cNvCxnSpPr>
            <a:cxnSpLocks/>
            <a:endCxn id="1085548325" idx="0"/>
          </p:cNvCxnSpPr>
          <p:nvPr/>
        </p:nvCxnSpPr>
        <p:spPr bwMode="auto">
          <a:xfrm>
            <a:off x="7426713" y="1793494"/>
            <a:ext cx="2128370" cy="331206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2543964" name="Straight Connector 87"/>
          <p:cNvCxnSpPr>
            <a:cxnSpLocks/>
            <a:stCxn id="2136662564" idx="3"/>
            <a:endCxn id="1779602116" idx="1"/>
          </p:cNvCxnSpPr>
          <p:nvPr/>
        </p:nvCxnSpPr>
        <p:spPr bwMode="auto">
          <a:xfrm>
            <a:off x="2642114" y="5476261"/>
            <a:ext cx="789596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8741088" name="Title 1"/>
          <p:cNvSpPr>
            <a:spLocks noGrp="1"/>
          </p:cNvSpPr>
          <p:nvPr>
            <p:ph type="title"/>
          </p:nvPr>
        </p:nvSpPr>
        <p:spPr bwMode="auto">
          <a:xfrm>
            <a:off x="434907" y="-64347"/>
            <a:ext cx="11410243" cy="725890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lang="en-US" sz="4400" b="0" i="0" u="none" strike="noStrike" cap="none" spc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System model with RFC2212/TSN-ATS</a:t>
            </a:r>
            <a:endParaRPr lang="en-US" sz="1800"/>
          </a:p>
        </p:txBody>
      </p:sp>
      <p:sp>
        <p:nvSpPr>
          <p:cNvPr id="406614973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 </a:t>
            </a:r>
            <a:endParaRPr/>
          </a:p>
        </p:txBody>
      </p:sp>
      <p:grpSp>
        <p:nvGrpSpPr>
          <p:cNvPr id="340358063" name="Group 84"/>
          <p:cNvGrpSpPr/>
          <p:nvPr/>
        </p:nvGrpSpPr>
        <p:grpSpPr bwMode="auto">
          <a:xfrm>
            <a:off x="1777140" y="5107551"/>
            <a:ext cx="864973" cy="737418"/>
            <a:chOff x="1112107" y="4975586"/>
            <a:chExt cx="864973" cy="737418"/>
          </a:xfrm>
          <a:solidFill>
            <a:srgbClr val="C4FEF7"/>
          </a:solidFill>
        </p:grpSpPr>
        <p:sp>
          <p:nvSpPr>
            <p:cNvPr id="2136662564" name="Rectangle 5"/>
            <p:cNvSpPr/>
            <p:nvPr/>
          </p:nvSpPr>
          <p:spPr bwMode="auto">
            <a:xfrm>
              <a:off x="1112107" y="4975586"/>
              <a:ext cx="864973" cy="737418"/>
            </a:xfrm>
            <a:prstGeom prst="rect">
              <a:avLst/>
            </a:prstGeom>
            <a:grp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43965979" name="TextBox 64"/>
            <p:cNvSpPr txBox="1"/>
            <p:nvPr/>
          </p:nvSpPr>
          <p:spPr bwMode="auto">
            <a:xfrm>
              <a:off x="1210962" y="5005742"/>
              <a:ext cx="761746" cy="677107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1400"/>
                <a:t>Sender</a:t>
              </a:r>
              <a:endParaRPr/>
            </a:p>
            <a:p>
              <a:pPr>
                <a:defRPr/>
              </a:pPr>
              <a:r>
                <a:rPr lang="en-US" sz="1200"/>
                <a:t>e.g.</a:t>
              </a:r>
              <a:endParaRPr/>
            </a:p>
            <a:p>
              <a:pPr>
                <a:defRPr/>
              </a:pPr>
              <a:r>
                <a:rPr lang="en-US" sz="1200"/>
                <a:t>Flow k</a:t>
              </a:r>
              <a:endParaRPr/>
            </a:p>
          </p:txBody>
        </p:sp>
      </p:grpSp>
      <p:grpSp>
        <p:nvGrpSpPr>
          <p:cNvPr id="973306034" name="Group 69"/>
          <p:cNvGrpSpPr/>
          <p:nvPr/>
        </p:nvGrpSpPr>
        <p:grpSpPr bwMode="auto">
          <a:xfrm>
            <a:off x="3175043" y="5105557"/>
            <a:ext cx="914400" cy="741405"/>
            <a:chOff x="2767914" y="4979772"/>
            <a:chExt cx="914400" cy="741405"/>
          </a:xfrm>
        </p:grpSpPr>
        <p:sp>
          <p:nvSpPr>
            <p:cNvPr id="1871085135" name="Rectangle 65"/>
            <p:cNvSpPr/>
            <p:nvPr/>
          </p:nvSpPr>
          <p:spPr bwMode="auto">
            <a:xfrm>
              <a:off x="2767914" y="4983759"/>
              <a:ext cx="914400" cy="73741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444255017" name="TextBox 66"/>
            <p:cNvSpPr txBox="1"/>
            <p:nvPr/>
          </p:nvSpPr>
          <p:spPr bwMode="auto">
            <a:xfrm>
              <a:off x="2826369" y="4979772"/>
              <a:ext cx="783226" cy="738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defRPr/>
              </a:pPr>
              <a:r>
                <a:rPr lang="en-US" sz="1400"/>
                <a:t>IntServ/</a:t>
              </a:r>
              <a:endParaRPr/>
            </a:p>
            <a:p>
              <a:pPr algn="ctr">
                <a:defRPr/>
              </a:pPr>
              <a:r>
                <a:rPr lang="en-US" sz="1400"/>
                <a:t>TSN-ATS</a:t>
              </a:r>
              <a:endParaRPr/>
            </a:p>
            <a:p>
              <a:pPr algn="ctr">
                <a:defRPr/>
              </a:pPr>
              <a:r>
                <a:rPr lang="en-US" sz="1400"/>
                <a:t>Edge</a:t>
              </a:r>
              <a:endParaRPr lang="en-US" sz="1200"/>
            </a:p>
          </p:txBody>
        </p:sp>
      </p:grpSp>
      <p:grpSp>
        <p:nvGrpSpPr>
          <p:cNvPr id="409982600" name="Group 70"/>
          <p:cNvGrpSpPr/>
          <p:nvPr/>
        </p:nvGrpSpPr>
        <p:grpSpPr bwMode="auto">
          <a:xfrm>
            <a:off x="4636611" y="5105557"/>
            <a:ext cx="941988" cy="741405"/>
            <a:chOff x="2746987" y="4979772"/>
            <a:chExt cx="941988" cy="741405"/>
          </a:xfrm>
          <a:solidFill>
            <a:srgbClr val="FFCCFF"/>
          </a:solidFill>
        </p:grpSpPr>
        <p:sp>
          <p:nvSpPr>
            <p:cNvPr id="921710835" name="Rectangle 71"/>
            <p:cNvSpPr/>
            <p:nvPr/>
          </p:nvSpPr>
          <p:spPr bwMode="auto">
            <a:xfrm>
              <a:off x="2767914" y="4983759"/>
              <a:ext cx="914400" cy="737418"/>
            </a:xfrm>
            <a:prstGeom prst="rect">
              <a:avLst/>
            </a:prstGeom>
            <a:grp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29979104" name="TextBox 72"/>
            <p:cNvSpPr txBox="1"/>
            <p:nvPr/>
          </p:nvSpPr>
          <p:spPr bwMode="auto">
            <a:xfrm>
              <a:off x="2746987" y="4979772"/>
              <a:ext cx="941988" cy="738663"/>
            </a:xfrm>
            <a:prstGeom prst="rect">
              <a:avLst/>
            </a:prstGeom>
            <a:grpFill/>
            <a:ln w="28575"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pPr algn="ctr">
                <a:defRPr/>
              </a:pPr>
              <a:r>
                <a:rPr lang="en-US" sz="1400"/>
                <a:t>IntServ/</a:t>
              </a:r>
              <a:endParaRPr/>
            </a:p>
            <a:p>
              <a:pPr algn="ctr">
                <a:defRPr/>
              </a:pPr>
              <a:r>
                <a:rPr lang="en-US" sz="1400"/>
                <a:t>TSN-ATS</a:t>
              </a:r>
              <a:endParaRPr/>
            </a:p>
            <a:p>
              <a:pPr algn="ctr">
                <a:defRPr/>
              </a:pPr>
              <a:r>
                <a:rPr lang="en-US" sz="1400"/>
                <a:t>Forwarder</a:t>
              </a:r>
              <a:endParaRPr lang="en-US" sz="1200"/>
            </a:p>
          </p:txBody>
        </p:sp>
      </p:grpSp>
      <p:grpSp>
        <p:nvGrpSpPr>
          <p:cNvPr id="809303499" name="Group 73"/>
          <p:cNvGrpSpPr/>
          <p:nvPr/>
        </p:nvGrpSpPr>
        <p:grpSpPr bwMode="auto">
          <a:xfrm>
            <a:off x="6119103" y="5105557"/>
            <a:ext cx="941987" cy="741405"/>
            <a:chOff x="2746987" y="4979772"/>
            <a:chExt cx="941987" cy="741405"/>
          </a:xfrm>
          <a:solidFill>
            <a:srgbClr val="FFCCFF"/>
          </a:solidFill>
        </p:grpSpPr>
        <p:sp>
          <p:nvSpPr>
            <p:cNvPr id="823414084" name="Rectangle 74"/>
            <p:cNvSpPr/>
            <p:nvPr/>
          </p:nvSpPr>
          <p:spPr bwMode="auto">
            <a:xfrm>
              <a:off x="2767914" y="4983759"/>
              <a:ext cx="914400" cy="737418"/>
            </a:xfrm>
            <a:prstGeom prst="rect">
              <a:avLst/>
            </a:prstGeom>
            <a:grp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82038432" name="TextBox 75"/>
            <p:cNvSpPr txBox="1"/>
            <p:nvPr/>
          </p:nvSpPr>
          <p:spPr bwMode="auto">
            <a:xfrm>
              <a:off x="2746987" y="4979772"/>
              <a:ext cx="941987" cy="738663"/>
            </a:xfrm>
            <a:prstGeom prst="rect">
              <a:avLst/>
            </a:prstGeom>
            <a:grpFill/>
            <a:ln w="28575"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pPr algn="ctr">
                <a:defRPr/>
              </a:pPr>
              <a:r>
                <a:rPr lang="en-US" sz="1400"/>
                <a:t>IntServ/</a:t>
              </a:r>
              <a:endParaRPr/>
            </a:p>
            <a:p>
              <a:pPr algn="ctr">
                <a:defRPr/>
              </a:pPr>
              <a:r>
                <a:rPr lang="en-US" sz="1400"/>
                <a:t>TSN-ATS</a:t>
              </a:r>
              <a:endParaRPr/>
            </a:p>
            <a:p>
              <a:pPr algn="ctr">
                <a:defRPr/>
              </a:pPr>
              <a:r>
                <a:rPr lang="en-US" sz="1400"/>
                <a:t>Forwarder</a:t>
              </a:r>
              <a:endParaRPr lang="en-US" sz="1200"/>
            </a:p>
          </p:txBody>
        </p:sp>
      </p:grpSp>
      <p:grpSp>
        <p:nvGrpSpPr>
          <p:cNvPr id="1417910662" name="Group 76"/>
          <p:cNvGrpSpPr/>
          <p:nvPr/>
        </p:nvGrpSpPr>
        <p:grpSpPr bwMode="auto">
          <a:xfrm>
            <a:off x="7601596" y="5105557"/>
            <a:ext cx="941987" cy="741405"/>
            <a:chOff x="2746987" y="4979772"/>
            <a:chExt cx="941987" cy="741405"/>
          </a:xfrm>
          <a:solidFill>
            <a:srgbClr val="FFCCFF"/>
          </a:solidFill>
        </p:grpSpPr>
        <p:sp>
          <p:nvSpPr>
            <p:cNvPr id="821176722" name="Rectangle 77"/>
            <p:cNvSpPr/>
            <p:nvPr/>
          </p:nvSpPr>
          <p:spPr bwMode="auto">
            <a:xfrm>
              <a:off x="2767914" y="4983759"/>
              <a:ext cx="914400" cy="737418"/>
            </a:xfrm>
            <a:prstGeom prst="rect">
              <a:avLst/>
            </a:prstGeom>
            <a:grp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81892484" name="TextBox 78"/>
            <p:cNvSpPr txBox="1"/>
            <p:nvPr/>
          </p:nvSpPr>
          <p:spPr bwMode="auto">
            <a:xfrm>
              <a:off x="2746987" y="4979772"/>
              <a:ext cx="941987" cy="738663"/>
            </a:xfrm>
            <a:prstGeom prst="rect">
              <a:avLst/>
            </a:prstGeom>
            <a:grpFill/>
            <a:ln w="28575"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pPr algn="ctr">
                <a:defRPr/>
              </a:pPr>
              <a:r>
                <a:rPr lang="en-US" sz="1400"/>
                <a:t>IntServ/</a:t>
              </a:r>
              <a:endParaRPr/>
            </a:p>
            <a:p>
              <a:pPr algn="ctr">
                <a:defRPr/>
              </a:pPr>
              <a:r>
                <a:rPr lang="en-US" sz="1400"/>
                <a:t>TSN-ATS</a:t>
              </a:r>
              <a:endParaRPr/>
            </a:p>
            <a:p>
              <a:pPr algn="ctr">
                <a:defRPr/>
              </a:pPr>
              <a:r>
                <a:rPr lang="en-US" sz="1400"/>
                <a:t>Forwarder</a:t>
              </a:r>
              <a:endParaRPr lang="en-US" sz="1200"/>
            </a:p>
          </p:txBody>
        </p:sp>
      </p:grpSp>
      <p:grpSp>
        <p:nvGrpSpPr>
          <p:cNvPr id="1803888830" name="Group 85"/>
          <p:cNvGrpSpPr/>
          <p:nvPr/>
        </p:nvGrpSpPr>
        <p:grpSpPr bwMode="auto">
          <a:xfrm>
            <a:off x="10538084" y="5107551"/>
            <a:ext cx="941017" cy="737418"/>
            <a:chOff x="9873051" y="4975586"/>
            <a:chExt cx="941017" cy="737418"/>
          </a:xfrm>
          <a:solidFill>
            <a:srgbClr val="C4FEF7"/>
          </a:solidFill>
        </p:grpSpPr>
        <p:sp>
          <p:nvSpPr>
            <p:cNvPr id="1779602116" name="Rectangle 79"/>
            <p:cNvSpPr/>
            <p:nvPr/>
          </p:nvSpPr>
          <p:spPr bwMode="auto">
            <a:xfrm>
              <a:off x="9873051" y="4975586"/>
              <a:ext cx="864973" cy="737418"/>
            </a:xfrm>
            <a:prstGeom prst="rect">
              <a:avLst/>
            </a:prstGeom>
            <a:grp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047221908" name="TextBox 80"/>
            <p:cNvSpPr txBox="1"/>
            <p:nvPr/>
          </p:nvSpPr>
          <p:spPr bwMode="auto">
            <a:xfrm>
              <a:off x="9922478" y="5005742"/>
              <a:ext cx="891590" cy="677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1400"/>
                <a:t>Receiver</a:t>
              </a:r>
              <a:endParaRPr/>
            </a:p>
            <a:p>
              <a:pPr>
                <a:defRPr/>
              </a:pPr>
              <a:r>
                <a:rPr lang="en-US" sz="1200"/>
                <a:t>e.g.</a:t>
              </a:r>
              <a:endParaRPr/>
            </a:p>
            <a:p>
              <a:pPr>
                <a:defRPr/>
              </a:pPr>
              <a:r>
                <a:rPr lang="en-US" sz="1200"/>
                <a:t>Flow k</a:t>
              </a:r>
              <a:endParaRPr/>
            </a:p>
          </p:txBody>
        </p:sp>
      </p:grpSp>
      <p:grpSp>
        <p:nvGrpSpPr>
          <p:cNvPr id="1704964018" name="Group 81"/>
          <p:cNvGrpSpPr/>
          <p:nvPr/>
        </p:nvGrpSpPr>
        <p:grpSpPr bwMode="auto">
          <a:xfrm>
            <a:off x="9084089" y="5105557"/>
            <a:ext cx="941987" cy="741405"/>
            <a:chOff x="2746987" y="4979772"/>
            <a:chExt cx="941987" cy="741405"/>
          </a:xfrm>
        </p:grpSpPr>
        <p:sp>
          <p:nvSpPr>
            <p:cNvPr id="1443505396" name="Rectangle 82"/>
            <p:cNvSpPr/>
            <p:nvPr/>
          </p:nvSpPr>
          <p:spPr bwMode="auto">
            <a:xfrm>
              <a:off x="2767914" y="4983759"/>
              <a:ext cx="914400" cy="73741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85548325" name="TextBox 83"/>
            <p:cNvSpPr txBox="1"/>
            <p:nvPr/>
          </p:nvSpPr>
          <p:spPr bwMode="auto">
            <a:xfrm>
              <a:off x="2746987" y="4979772"/>
              <a:ext cx="941987" cy="738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defRPr/>
              </a:pPr>
              <a:r>
                <a:rPr lang="en-US" sz="1400"/>
                <a:t>IntServ/</a:t>
              </a:r>
              <a:endParaRPr/>
            </a:p>
            <a:p>
              <a:pPr algn="ctr">
                <a:defRPr/>
              </a:pPr>
              <a:r>
                <a:rPr lang="en-US" sz="1400"/>
                <a:t>TSN-ATS</a:t>
              </a:r>
              <a:endParaRPr/>
            </a:p>
            <a:p>
              <a:pPr algn="ctr">
                <a:defRPr/>
              </a:pPr>
              <a:r>
                <a:rPr lang="en-US" sz="1400"/>
                <a:t>Forwarder</a:t>
              </a:r>
              <a:endParaRPr lang="en-US" sz="1200"/>
            </a:p>
          </p:txBody>
        </p:sp>
      </p:grpSp>
      <p:sp>
        <p:nvSpPr>
          <p:cNvPr id="1352033539" name="TextBox 99"/>
          <p:cNvSpPr txBox="1"/>
          <p:nvPr/>
        </p:nvSpPr>
        <p:spPr bwMode="auto">
          <a:xfrm>
            <a:off x="2481498" y="1304772"/>
            <a:ext cx="1380777" cy="716092"/>
          </a:xfrm>
          <a:prstGeom prst="rect">
            <a:avLst/>
          </a:prstGeom>
          <a:solidFill>
            <a:srgbClr val="C4FEF7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800"/>
              <a:t>Flow k </a:t>
            </a:r>
            <a:r>
              <a:rPr lang="en-US" sz="1000"/>
              <a:t>requirements</a:t>
            </a:r>
            <a:endParaRPr/>
          </a:p>
          <a:p>
            <a:pPr algn="ctr"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acc>
                        <m:accPr>
                          <m:chr m:val="̂"/>
                          <m:ctrlPr>
                            <a:rPr lang="de-DE" sz="100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accPr>
                        <m:e>
                          <m:r>
                            <m:rPr/>
                            <a:rPr lang="en-US" sz="1000" i="1">
                              <a:latin typeface="Cambria Math"/>
                            </a:rPr>
                            <m:t>𝑟</m:t>
                          </m:r>
                        </m:e>
                      </m:acc>
                    </m:oMath>
                  </m:oMathPara>
                </a14:m>
              </mc:Choice>
              <mc:Fallback/>
            </mc:AlternateContent>
            <a:r>
              <a:rPr lang="de-DE" sz="1000" baseline="-25000"/>
              <a:t>k</a:t>
            </a:r>
            <a:r>
              <a:rPr lang="de-DE" sz="1000"/>
              <a:t>/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acc>
                        <m:accPr>
                          <m:chr m:val="̂"/>
                          <m:ctrlPr>
                            <a:rPr lang="de-DE" sz="100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accPr>
                        <m:e>
                          <m:r>
                            <m:rPr/>
                            <a:rPr lang="en-US" sz="1000" i="1">
                              <a:latin typeface="Cambria Math"/>
                            </a:rPr>
                            <m:t>𝑏</m:t>
                          </m:r>
                        </m:e>
                      </m:acc>
                    </m:oMath>
                  </m:oMathPara>
                </a14:m>
              </mc:Choice>
              <mc:Fallback/>
            </mc:AlternateContent>
            <a:r>
              <a:rPr lang="de-DE" sz="1000" baseline="-25000"/>
              <a:t>k</a:t>
            </a:r>
            <a:r>
              <a:rPr lang="de-DE" sz="1000"/>
              <a:t> </a:t>
            </a:r>
            <a:endParaRPr/>
          </a:p>
          <a:p>
            <a:pPr algn="ctr">
              <a:defRPr/>
            </a:pPr>
            <a:r>
              <a:rPr lang="de-DE" sz="1000"/>
              <a:t>End-</a:t>
            </a:r>
            <a:r>
              <a:rPr lang="de-DE" sz="1000"/>
              <a:t>to</a:t>
            </a:r>
            <a:r>
              <a:rPr lang="de-DE" sz="1000"/>
              <a:t>-end</a:t>
            </a:r>
            <a:endParaRPr/>
          </a:p>
          <a:p>
            <a:pPr algn="ctr">
              <a:defRPr/>
            </a:pPr>
            <a:r>
              <a:rPr lang="de-DE" sz="1000"/>
              <a:t>Min..</a:t>
            </a:r>
            <a:r>
              <a:rPr lang="de-DE" sz="1000"/>
              <a:t>max</a:t>
            </a:r>
            <a:r>
              <a:rPr lang="de-DE" sz="1000"/>
              <a:t> </a:t>
            </a:r>
            <a:r>
              <a:rPr lang="de-DE" sz="1000"/>
              <a:t>latency</a:t>
            </a:r>
            <a:endParaRPr lang="en-US" sz="1000"/>
          </a:p>
        </p:txBody>
      </p:sp>
      <p:sp>
        <p:nvSpPr>
          <p:cNvPr id="1760903020" name="TextBox 100"/>
          <p:cNvSpPr txBox="1"/>
          <p:nvPr/>
        </p:nvSpPr>
        <p:spPr bwMode="auto">
          <a:xfrm>
            <a:off x="4517186" y="1329984"/>
            <a:ext cx="1588851" cy="461664"/>
          </a:xfrm>
          <a:prstGeom prst="rect">
            <a:avLst/>
          </a:prstGeom>
          <a:solidFill>
            <a:srgbClr val="F6EDFF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800"/>
              <a:t>(Calculate path</a:t>
            </a:r>
            <a:endParaRPr/>
          </a:p>
          <a:p>
            <a:pPr algn="ctr">
              <a:defRPr/>
            </a:pPr>
            <a:r>
              <a:rPr lang="en-US" sz="800"/>
              <a:t>or use shortest path</a:t>
            </a:r>
            <a:endParaRPr/>
          </a:p>
          <a:p>
            <a:pPr algn="ctr">
              <a:defRPr/>
            </a:pPr>
            <a:r>
              <a:rPr lang="en-US" sz="800"/>
              <a:t>(</a:t>
            </a:r>
            <a:r>
              <a:rPr lang="en-US" sz="700" i="1"/>
              <a:t>slide does not show path steering</a:t>
            </a:r>
            <a:r>
              <a:rPr lang="en-US" sz="800"/>
              <a:t>)</a:t>
            </a:r>
            <a:endParaRPr/>
          </a:p>
        </p:txBody>
      </p:sp>
      <p:sp>
        <p:nvSpPr>
          <p:cNvPr id="326928583" name="TextBox 102"/>
          <p:cNvSpPr txBox="1"/>
          <p:nvPr/>
        </p:nvSpPr>
        <p:spPr bwMode="auto">
          <a:xfrm>
            <a:off x="6397863" y="1336469"/>
            <a:ext cx="1588851" cy="461664"/>
          </a:xfrm>
          <a:prstGeom prst="rect">
            <a:avLst/>
          </a:prstGeom>
          <a:solidFill>
            <a:srgbClr val="F6EDFF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800"/>
              <a:t>Calculate best queue for each hop to meet </a:t>
            </a:r>
            <a:r>
              <a:rPr lang="en-US" sz="800"/>
              <a:t>min..max</a:t>
            </a:r>
            <a:r>
              <a:rPr lang="en-US" sz="800"/>
              <a:t> latency</a:t>
            </a:r>
            <a:endParaRPr/>
          </a:p>
          <a:p>
            <a:pPr algn="ctr">
              <a:defRPr/>
            </a:pPr>
            <a:endParaRPr lang="en-US" sz="800"/>
          </a:p>
        </p:txBody>
      </p:sp>
      <p:sp>
        <p:nvSpPr>
          <p:cNvPr id="1935815440" name="TextBox 103"/>
          <p:cNvSpPr txBox="1"/>
          <p:nvPr/>
        </p:nvSpPr>
        <p:spPr bwMode="auto">
          <a:xfrm>
            <a:off x="6034700" y="1415134"/>
            <a:ext cx="429925" cy="261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100"/>
              <a:t>&lt;=&gt;</a:t>
            </a:r>
            <a:endParaRPr/>
          </a:p>
        </p:txBody>
      </p:sp>
      <p:sp>
        <p:nvSpPr>
          <p:cNvPr id="758986722" name="TextBox 104"/>
          <p:cNvSpPr txBox="1"/>
          <p:nvPr/>
        </p:nvSpPr>
        <p:spPr bwMode="auto">
          <a:xfrm>
            <a:off x="8083990" y="1336469"/>
            <a:ext cx="706879" cy="461664"/>
          </a:xfrm>
          <a:prstGeom prst="rect">
            <a:avLst/>
          </a:prstGeom>
          <a:solidFill>
            <a:srgbClr val="F6EDFF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800"/>
              <a:t>Flow fits ?</a:t>
            </a:r>
            <a:endParaRPr/>
          </a:p>
          <a:p>
            <a:pPr algn="ctr">
              <a:defRPr/>
            </a:pPr>
            <a:r>
              <a:rPr lang="en-US" sz="800"/>
              <a:t>Admit</a:t>
            </a:r>
            <a:endParaRPr/>
          </a:p>
          <a:p>
            <a:pPr algn="ctr">
              <a:defRPr/>
            </a:pPr>
            <a:r>
              <a:rPr lang="en-US" sz="800"/>
              <a:t>else reject</a:t>
            </a:r>
            <a:endParaRPr/>
          </a:p>
        </p:txBody>
      </p:sp>
      <p:sp>
        <p:nvSpPr>
          <p:cNvPr id="608324992" name="TextBox 105"/>
          <p:cNvSpPr txBox="1"/>
          <p:nvPr/>
        </p:nvSpPr>
        <p:spPr bwMode="auto">
          <a:xfrm>
            <a:off x="4432852" y="841871"/>
            <a:ext cx="1779104" cy="461664"/>
          </a:xfrm>
          <a:prstGeom prst="rect">
            <a:avLst/>
          </a:prstGeom>
          <a:solidFill>
            <a:srgbClr val="F6EDFF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800"/>
              <a:t>Network resource Database</a:t>
            </a:r>
            <a:endParaRPr/>
          </a:p>
          <a:p>
            <a:pPr algn="ctr">
              <a:defRPr/>
            </a:pPr>
            <a:r>
              <a:rPr lang="en-US" sz="800"/>
              <a:t>Per-link/hop, per-queue free space</a:t>
            </a:r>
            <a:endParaRPr/>
          </a:p>
          <a:p>
            <a:pPr algn="ctr">
              <a:defRPr/>
            </a:pPr>
            <a:r>
              <a:rPr lang="en-US" sz="800"/>
              <a:t>                   link free bandwidth </a:t>
            </a:r>
            <a:endParaRPr/>
          </a:p>
        </p:txBody>
      </p:sp>
      <p:sp>
        <p:nvSpPr>
          <p:cNvPr id="1391059264" name="TextBox 106"/>
          <p:cNvSpPr txBox="1"/>
          <p:nvPr/>
        </p:nvSpPr>
        <p:spPr bwMode="auto">
          <a:xfrm>
            <a:off x="6241775" y="924836"/>
            <a:ext cx="1547429" cy="345030"/>
          </a:xfrm>
          <a:prstGeom prst="rect">
            <a:avLst/>
          </a:prstGeom>
          <a:solidFill>
            <a:srgbClr val="F6EDFF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800"/>
              <a:t>Per-flow, per-hop Database</a:t>
            </a:r>
            <a:endParaRPr/>
          </a:p>
          <a:p>
            <a:pPr algn="ctr">
              <a:defRPr/>
            </a:pPr>
            <a:r>
              <a:rPr lang="en-US" sz="800"/>
              <a:t>Flow </a:t>
            </a:r>
            <a:r>
              <a:rPr lang="en-US" sz="800" i="1"/>
              <a:t>k</a:t>
            </a:r>
            <a:r>
              <a:rPr lang="en-US" sz="800"/>
              <a:t>: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acc>
                        <m:accPr>
                          <m:chr m:val="̂"/>
                          <m:ctrlPr>
                            <a:rPr lang="de-DE" sz="80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accPr>
                        <m:e>
                          <m:r>
                            <m:rPr/>
                            <a:rPr lang="en-US" sz="800" i="1">
                              <a:latin typeface="Cambria Math"/>
                            </a:rPr>
                            <m:t>𝑟</m:t>
                          </m:r>
                        </m:e>
                      </m:acc>
                    </m:oMath>
                  </m:oMathPara>
                </a14:m>
              </mc:Choice>
              <mc:Fallback/>
            </mc:AlternateContent>
            <a:r>
              <a:rPr lang="de-DE" sz="800" baseline="-25000"/>
              <a:t>k</a:t>
            </a:r>
            <a:r>
              <a:rPr lang="de-DE" sz="800"/>
              <a:t>/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acc>
                        <m:accPr>
                          <m:chr m:val="̂"/>
                          <m:ctrlPr>
                            <a:rPr lang="de-DE" sz="80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accPr>
                        <m:e>
                          <m:r>
                            <m:rPr/>
                            <a:rPr lang="en-US" sz="800" i="1">
                              <a:latin typeface="Cambria Math"/>
                            </a:rPr>
                            <m:t>𝑏</m:t>
                          </m:r>
                        </m:e>
                      </m:acc>
                    </m:oMath>
                  </m:oMathPara>
                </a14:m>
              </mc:Choice>
              <mc:Fallback/>
            </mc:AlternateContent>
            <a:r>
              <a:rPr lang="de-DE" sz="800" baseline="-25000"/>
              <a:t>k</a:t>
            </a:r>
            <a:r>
              <a:rPr lang="de-DE" sz="800"/>
              <a:t> </a:t>
            </a:r>
            <a:r>
              <a:rPr lang="en-US" sz="800"/>
              <a:t>, {Q</a:t>
            </a:r>
            <a:r>
              <a:rPr lang="en-US" sz="800" i="1" baseline="-25000"/>
              <a:t>i</a:t>
            </a:r>
            <a:r>
              <a:rPr lang="en-US" sz="800" i="1"/>
              <a:t> }</a:t>
            </a:r>
            <a:endParaRPr/>
          </a:p>
        </p:txBody>
      </p:sp>
      <p:sp>
        <p:nvSpPr>
          <p:cNvPr id="1148043476" name="TextBox 107"/>
          <p:cNvSpPr txBox="1"/>
          <p:nvPr/>
        </p:nvSpPr>
        <p:spPr bwMode="auto">
          <a:xfrm>
            <a:off x="4517186" y="1877940"/>
            <a:ext cx="3728934" cy="253915"/>
          </a:xfrm>
          <a:prstGeom prst="rect">
            <a:avLst/>
          </a:prstGeom>
          <a:solidFill>
            <a:srgbClr val="FED9C5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050">
                <a:solidFill>
                  <a:srgbClr val="FF0000"/>
                </a:solidFill>
              </a:rPr>
              <a:t>Install flow k </a:t>
            </a:r>
            <a:r>
              <a:rPr lang="en-US" sz="1050">
                <a:solidFill>
                  <a:srgbClr val="FF0000"/>
                </a:solidFill>
              </a:rPr>
              <a:t>params</a:t>
            </a:r>
            <a:r>
              <a:rPr lang="en-US" sz="1050">
                <a:solidFill>
                  <a:srgbClr val="FF0000"/>
                </a:solidFill>
              </a:rPr>
              <a:t> on every hops per-flow state table</a:t>
            </a:r>
            <a:endParaRPr/>
          </a:p>
        </p:txBody>
      </p:sp>
      <p:cxnSp>
        <p:nvCxnSpPr>
          <p:cNvPr id="577012072" name="Straight Arrow Connector 110"/>
          <p:cNvCxnSpPr>
            <a:cxnSpLocks/>
            <a:stCxn id="643965979" idx="0"/>
            <a:endCxn id="1352033539" idx="2"/>
          </p:cNvCxnSpPr>
          <p:nvPr/>
        </p:nvCxnSpPr>
        <p:spPr bwMode="auto">
          <a:xfrm flipV="1">
            <a:off x="2256869" y="2020865"/>
            <a:ext cx="915016" cy="311684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0616017" name="Straight Arrow Connector 114"/>
          <p:cNvCxnSpPr>
            <a:cxnSpLocks/>
            <a:stCxn id="1352033539" idx="3"/>
          </p:cNvCxnSpPr>
          <p:nvPr/>
        </p:nvCxnSpPr>
        <p:spPr bwMode="auto">
          <a:xfrm flipV="1">
            <a:off x="3862275" y="1540647"/>
            <a:ext cx="285977" cy="12217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716289" name="Freeform 118"/>
          <p:cNvSpPr/>
          <p:nvPr/>
        </p:nvSpPr>
        <p:spPr bwMode="auto">
          <a:xfrm>
            <a:off x="2374629" y="1819425"/>
            <a:ext cx="6122597" cy="3299133"/>
          </a:xfrm>
          <a:custGeom>
            <a:avLst/>
            <a:gdLst>
              <a:gd name="connsiteX0" fmla="*/ 6144322 w 6144322"/>
              <a:gd name="connsiteY0" fmla="*/ 0 h 3612995"/>
              <a:gd name="connsiteX1" fmla="*/ 6021659 w 6144322"/>
              <a:gd name="connsiteY1" fmla="*/ 568713 h 3612995"/>
              <a:gd name="connsiteX2" fmla="*/ 847493 w 6144322"/>
              <a:gd name="connsiteY2" fmla="*/ 557561 h 3612995"/>
              <a:gd name="connsiteX3" fmla="*/ 0 w 6144322"/>
              <a:gd name="connsiteY3" fmla="*/ 3612995 h 3612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44322" h="3612995" fill="norm" stroke="1" extrusionOk="0">
                <a:moveTo>
                  <a:pt x="6144322" y="0"/>
                </a:moveTo>
                <a:lnTo>
                  <a:pt x="6021659" y="568713"/>
                </a:lnTo>
                <a:lnTo>
                  <a:pt x="847493" y="557561"/>
                </a:lnTo>
                <a:lnTo>
                  <a:pt x="0" y="3612995"/>
                </a:lnTo>
              </a:path>
            </a:pathLst>
          </a:custGeom>
          <a:noFill/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09448210" name="TextBox 119"/>
          <p:cNvSpPr txBox="1"/>
          <p:nvPr/>
        </p:nvSpPr>
        <p:spPr bwMode="auto">
          <a:xfrm>
            <a:off x="2397511" y="4703963"/>
            <a:ext cx="514884" cy="430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050">
                <a:solidFill>
                  <a:srgbClr val="C00000"/>
                </a:solidFill>
              </a:rPr>
              <a:t>ACK/</a:t>
            </a:r>
            <a:endParaRPr/>
          </a:p>
          <a:p>
            <a:pPr>
              <a:defRPr/>
            </a:pPr>
            <a:r>
              <a:rPr lang="en-US" sz="1050">
                <a:solidFill>
                  <a:srgbClr val="C00000"/>
                </a:solidFill>
              </a:rPr>
              <a:t>NAK</a:t>
            </a:r>
            <a:endParaRPr/>
          </a:p>
        </p:txBody>
      </p:sp>
      <p:sp>
        <p:nvSpPr>
          <p:cNvPr id="1729105879" name="TextBox 120"/>
          <p:cNvSpPr txBox="1"/>
          <p:nvPr/>
        </p:nvSpPr>
        <p:spPr bwMode="auto">
          <a:xfrm>
            <a:off x="1471959" y="4692812"/>
            <a:ext cx="835484" cy="415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050">
                <a:solidFill>
                  <a:srgbClr val="C00000"/>
                </a:solidFill>
              </a:rPr>
              <a:t>Flow</a:t>
            </a:r>
            <a:endParaRPr/>
          </a:p>
          <a:p>
            <a:pPr>
              <a:defRPr/>
            </a:pPr>
            <a:r>
              <a:rPr lang="en-US" sz="1050">
                <a:solidFill>
                  <a:srgbClr val="C00000"/>
                </a:solidFill>
              </a:rPr>
              <a:t>REQUEST</a:t>
            </a:r>
            <a:endParaRPr/>
          </a:p>
        </p:txBody>
      </p:sp>
      <p:cxnSp>
        <p:nvCxnSpPr>
          <p:cNvPr id="250632163" name="Straight Arrow Connector 127"/>
          <p:cNvCxnSpPr>
            <a:cxnSpLocks/>
            <a:stCxn id="1108617336" idx="2"/>
            <a:endCxn id="682038432" idx="0"/>
          </p:cNvCxnSpPr>
          <p:nvPr/>
        </p:nvCxnSpPr>
        <p:spPr bwMode="auto">
          <a:xfrm flipH="1">
            <a:off x="6590098" y="2264683"/>
            <a:ext cx="67173" cy="284087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5362728" name="TextBox 133"/>
          <p:cNvSpPr txBox="1"/>
          <p:nvPr/>
        </p:nvSpPr>
        <p:spPr bwMode="auto">
          <a:xfrm>
            <a:off x="7850458" y="910274"/>
            <a:ext cx="1297149" cy="4001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2000">
                <a:solidFill>
                  <a:srgbClr val="960000"/>
                </a:solidFill>
              </a:rPr>
              <a:t>Controller</a:t>
            </a:r>
            <a:endParaRPr lang="en-US" sz="2000">
              <a:solidFill>
                <a:srgbClr val="960000"/>
              </a:solidFill>
            </a:endParaRPr>
          </a:p>
        </p:txBody>
      </p:sp>
      <p:sp>
        <p:nvSpPr>
          <p:cNvPr id="2093886697" name="TextBox 2"/>
          <p:cNvSpPr txBox="1"/>
          <p:nvPr/>
        </p:nvSpPr>
        <p:spPr bwMode="auto">
          <a:xfrm>
            <a:off x="3261197" y="5763211"/>
            <a:ext cx="933243" cy="640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/>
              <a:t>Ingress</a:t>
            </a:r>
            <a:endParaRPr/>
          </a:p>
          <a:p>
            <a:pPr>
              <a:defRPr/>
            </a:pPr>
            <a:r>
              <a:rPr lang="en-US"/>
              <a:t>PE</a:t>
            </a:r>
            <a:endParaRPr/>
          </a:p>
        </p:txBody>
      </p:sp>
      <p:sp>
        <p:nvSpPr>
          <p:cNvPr id="1321151694" name="TextBox 109"/>
          <p:cNvSpPr txBox="1"/>
          <p:nvPr/>
        </p:nvSpPr>
        <p:spPr bwMode="auto">
          <a:xfrm>
            <a:off x="4621456" y="5814814"/>
            <a:ext cx="303287" cy="369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/>
              <a:t>P</a:t>
            </a:r>
            <a:endParaRPr/>
          </a:p>
        </p:txBody>
      </p:sp>
      <p:sp>
        <p:nvSpPr>
          <p:cNvPr id="941891238" name="TextBox 111"/>
          <p:cNvSpPr txBox="1"/>
          <p:nvPr/>
        </p:nvSpPr>
        <p:spPr bwMode="auto">
          <a:xfrm>
            <a:off x="6121644" y="5853787"/>
            <a:ext cx="436430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/>
              <a:t>P</a:t>
            </a:r>
            <a:endParaRPr/>
          </a:p>
        </p:txBody>
      </p:sp>
      <p:sp>
        <p:nvSpPr>
          <p:cNvPr id="201685745" name="TextBox 112"/>
          <p:cNvSpPr txBox="1"/>
          <p:nvPr/>
        </p:nvSpPr>
        <p:spPr bwMode="auto">
          <a:xfrm>
            <a:off x="7625347" y="5878399"/>
            <a:ext cx="436430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/>
              <a:t>P</a:t>
            </a:r>
            <a:endParaRPr/>
          </a:p>
        </p:txBody>
      </p:sp>
      <p:sp>
        <p:nvSpPr>
          <p:cNvPr id="1960161748" name="TextBox 113"/>
          <p:cNvSpPr txBox="1"/>
          <p:nvPr/>
        </p:nvSpPr>
        <p:spPr bwMode="auto">
          <a:xfrm>
            <a:off x="9105015" y="5845374"/>
            <a:ext cx="921061" cy="646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/>
              <a:t>Egress</a:t>
            </a:r>
            <a:endParaRPr/>
          </a:p>
          <a:p>
            <a:pPr>
              <a:defRPr/>
            </a:pPr>
            <a:r>
              <a:rPr lang="en-US"/>
              <a:t>PE</a:t>
            </a:r>
            <a:endParaRPr/>
          </a:p>
        </p:txBody>
      </p:sp>
      <p:sp>
        <p:nvSpPr>
          <p:cNvPr id="224393857" name="Freeform 115"/>
          <p:cNvSpPr/>
          <p:nvPr/>
        </p:nvSpPr>
        <p:spPr bwMode="auto">
          <a:xfrm>
            <a:off x="3428343" y="1913416"/>
            <a:ext cx="5117294" cy="3182574"/>
          </a:xfrm>
          <a:custGeom>
            <a:avLst/>
            <a:gdLst>
              <a:gd name="connsiteX0" fmla="*/ 6144322 w 6144322"/>
              <a:gd name="connsiteY0" fmla="*/ 0 h 3612995"/>
              <a:gd name="connsiteX1" fmla="*/ 6021659 w 6144322"/>
              <a:gd name="connsiteY1" fmla="*/ 568713 h 3612995"/>
              <a:gd name="connsiteX2" fmla="*/ 847493 w 6144322"/>
              <a:gd name="connsiteY2" fmla="*/ 557561 h 3612995"/>
              <a:gd name="connsiteX3" fmla="*/ 0 w 6144322"/>
              <a:gd name="connsiteY3" fmla="*/ 3612995 h 3612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44322" h="3612995" fill="norm" stroke="1" extrusionOk="0">
                <a:moveTo>
                  <a:pt x="6144322" y="0"/>
                </a:moveTo>
                <a:lnTo>
                  <a:pt x="6021659" y="568713"/>
                </a:lnTo>
                <a:lnTo>
                  <a:pt x="847493" y="557561"/>
                </a:lnTo>
                <a:lnTo>
                  <a:pt x="0" y="3612995"/>
                </a:lnTo>
              </a:path>
            </a:pathLst>
          </a:custGeom>
          <a:noFill/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06291597" name="TextBox 20"/>
          <p:cNvSpPr txBox="1"/>
          <p:nvPr/>
        </p:nvSpPr>
        <p:spPr bwMode="auto">
          <a:xfrm>
            <a:off x="3963459" y="6215582"/>
            <a:ext cx="6083587" cy="615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/>
              <a:t>Aggregating traffic from 10x PE routers,</a:t>
            </a:r>
            <a:endParaRPr/>
          </a:p>
          <a:p>
            <a:pPr>
              <a:defRPr/>
            </a:pPr>
            <a:r>
              <a:rPr lang="en-US" sz="1600"/>
              <a:t>Very fast, cost/operational-sensitive (no-per-flow control wanted)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1" advTm="41389"/>
    </mc:Choice>
    <mc:Fallback>
      <p:transition advClick="1" advTm="41389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71758183" name="Rounded Rectangle 108"/>
          <p:cNvSpPr/>
          <p:nvPr/>
        </p:nvSpPr>
        <p:spPr bwMode="auto">
          <a:xfrm>
            <a:off x="4179961" y="804223"/>
            <a:ext cx="4954620" cy="1460459"/>
          </a:xfrm>
          <a:prstGeom prst="roundRect">
            <a:avLst>
              <a:gd name="adj" fmla="val 16667"/>
            </a:avLst>
          </a:prstGeom>
          <a:solidFill>
            <a:srgbClr val="E4D0FF"/>
          </a:solidFill>
          <a:ln>
            <a:solidFill>
              <a:srgbClr val="96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53270076" name="Cloud 90"/>
          <p:cNvSpPr/>
          <p:nvPr/>
        </p:nvSpPr>
        <p:spPr bwMode="auto">
          <a:xfrm>
            <a:off x="2728610" y="3925489"/>
            <a:ext cx="7710616" cy="2322241"/>
          </a:xfrm>
          <a:prstGeom prst="cloud">
            <a:avLst/>
          </a:prstGeom>
          <a:solidFill>
            <a:srgbClr val="D2E7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991463570" name="Straight Arrow Connector 121"/>
          <p:cNvCxnSpPr>
            <a:cxnSpLocks/>
            <a:endCxn id="1713500384" idx="0"/>
          </p:cNvCxnSpPr>
          <p:nvPr/>
        </p:nvCxnSpPr>
        <p:spPr bwMode="auto">
          <a:xfrm flipH="1">
            <a:off x="3625113" y="1826948"/>
            <a:ext cx="2452305" cy="327860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177640" name="Straight Arrow Connector 124"/>
          <p:cNvCxnSpPr>
            <a:cxnSpLocks/>
            <a:endCxn id="778560418" idx="0"/>
          </p:cNvCxnSpPr>
          <p:nvPr/>
        </p:nvCxnSpPr>
        <p:spPr bwMode="auto">
          <a:xfrm flipH="1">
            <a:off x="5107605" y="2165113"/>
            <a:ext cx="1326649" cy="294044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93987" name="Straight Arrow Connector 129"/>
          <p:cNvCxnSpPr>
            <a:cxnSpLocks/>
            <a:endCxn id="1793748738" idx="0"/>
          </p:cNvCxnSpPr>
          <p:nvPr/>
        </p:nvCxnSpPr>
        <p:spPr bwMode="auto">
          <a:xfrm>
            <a:off x="7014119" y="1838098"/>
            <a:ext cx="1058472" cy="326745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0373303" name="Straight Arrow Connector 131"/>
          <p:cNvCxnSpPr>
            <a:cxnSpLocks/>
            <a:endCxn id="654855779" idx="0"/>
          </p:cNvCxnSpPr>
          <p:nvPr/>
        </p:nvCxnSpPr>
        <p:spPr bwMode="auto">
          <a:xfrm>
            <a:off x="7426713" y="1793494"/>
            <a:ext cx="2128370" cy="331206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8352629" name="Straight Connector 87"/>
          <p:cNvCxnSpPr>
            <a:cxnSpLocks/>
            <a:stCxn id="163135827" idx="3"/>
            <a:endCxn id="1360755130" idx="1"/>
          </p:cNvCxnSpPr>
          <p:nvPr/>
        </p:nvCxnSpPr>
        <p:spPr bwMode="auto">
          <a:xfrm>
            <a:off x="2642114" y="5476261"/>
            <a:ext cx="789596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8087886" name="Title 1"/>
          <p:cNvSpPr>
            <a:spLocks noGrp="1"/>
          </p:cNvSpPr>
          <p:nvPr>
            <p:ph type="title"/>
          </p:nvPr>
        </p:nvSpPr>
        <p:spPr bwMode="auto">
          <a:xfrm>
            <a:off x="434907" y="-64347"/>
            <a:ext cx="11410243" cy="725890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lang="en-US" sz="4400" b="0" i="0" u="none" strike="noStrike" cap="none" spc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System model with RFC2212/TSN-ATS</a:t>
            </a:r>
            <a:endParaRPr lang="en-US" sz="1800"/>
          </a:p>
        </p:txBody>
      </p:sp>
      <p:sp>
        <p:nvSpPr>
          <p:cNvPr id="904667023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 </a:t>
            </a:r>
            <a:endParaRPr/>
          </a:p>
        </p:txBody>
      </p:sp>
      <p:grpSp>
        <p:nvGrpSpPr>
          <p:cNvPr id="1496426148" name="Group 92"/>
          <p:cNvGrpSpPr/>
          <p:nvPr/>
        </p:nvGrpSpPr>
        <p:grpSpPr bwMode="auto">
          <a:xfrm>
            <a:off x="4033526" y="2628030"/>
            <a:ext cx="5034996" cy="2033838"/>
            <a:chOff x="3169890" y="1445742"/>
            <a:chExt cx="5034996" cy="2033838"/>
          </a:xfrm>
        </p:grpSpPr>
        <p:sp>
          <p:nvSpPr>
            <p:cNvPr id="578195998" name="Rectangle 61"/>
            <p:cNvSpPr/>
            <p:nvPr/>
          </p:nvSpPr>
          <p:spPr bwMode="auto">
            <a:xfrm>
              <a:off x="3218117" y="1445742"/>
              <a:ext cx="4986770" cy="200179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0278220" name="TextBox 55"/>
            <p:cNvSpPr txBox="1"/>
            <p:nvPr/>
          </p:nvSpPr>
          <p:spPr bwMode="auto">
            <a:xfrm>
              <a:off x="6561023" y="2584698"/>
              <a:ext cx="476411" cy="584774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txBody>
            <a:bodyPr wrap="none" rtlCol="0">
              <a:spAutoFit/>
            </a:bodyPr>
            <a:lstStyle/>
            <a:p>
              <a:pPr algn="ctr">
                <a:defRPr/>
              </a:pPr>
              <a:r>
                <a:rPr lang="en-US" sz="800"/>
                <a:t>(3)</a:t>
              </a:r>
              <a:endParaRPr/>
            </a:p>
            <a:p>
              <a:pPr algn="ctr">
                <a:defRPr/>
              </a:pPr>
              <a:r>
                <a:rPr lang="en-US" sz="800"/>
                <a:t>Select</a:t>
              </a:r>
              <a:endParaRPr/>
            </a:p>
            <a:p>
              <a:pPr algn="ctr">
                <a:defRPr/>
              </a:pPr>
              <a:r>
                <a:rPr lang="en-US" sz="800"/>
                <a:t>Prio</a:t>
              </a:r>
              <a:r>
                <a:rPr lang="en-US" sz="800"/>
                <a:t> Q</a:t>
              </a:r>
              <a:endParaRPr/>
            </a:p>
            <a:p>
              <a:pPr algn="ctr">
                <a:defRPr/>
              </a:pPr>
              <a:r>
                <a:rPr lang="en-US" sz="800"/>
                <a:t>for </a:t>
              </a:r>
              <a:r>
                <a:rPr lang="en-US" sz="800" i="1"/>
                <a:t>k</a:t>
              </a:r>
              <a:endParaRPr/>
            </a:p>
          </p:txBody>
        </p:sp>
        <p:sp>
          <p:nvSpPr>
            <p:cNvPr id="1876973278" name="TextBox 57"/>
            <p:cNvSpPr txBox="1"/>
            <p:nvPr/>
          </p:nvSpPr>
          <p:spPr bwMode="auto">
            <a:xfrm>
              <a:off x="6044369" y="2578690"/>
              <a:ext cx="484426" cy="591251"/>
            </a:xfrm>
            <a:prstGeom prst="rect">
              <a:avLst/>
            </a:prstGeom>
            <a:solidFill>
              <a:srgbClr val="FFCCFF"/>
            </a:solidFill>
            <a:ln w="28575"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pPr algn="ctr">
                <a:defRPr/>
              </a:pPr>
              <a:r>
                <a:rPr lang="en-US" sz="800"/>
                <a:t>(2)</a:t>
              </a:r>
              <a:endParaRPr/>
            </a:p>
            <a:p>
              <a:pPr algn="ctr">
                <a:defRPr/>
              </a:pPr>
              <a:r>
                <a:rPr lang="en-US" sz="800"/>
                <a:t>Shape</a:t>
              </a:r>
              <a:endParaRPr/>
            </a:p>
            <a:p>
              <a:pPr algn="ctr">
                <a:defRPr/>
              </a:pPr>
              <a:r>
                <a:rPr lang="en-US" sz="800"/>
                <a:t>to</a:t>
              </a:r>
              <a:endParaRPr/>
            </a:p>
            <a:p>
              <a:pPr algn="ctr"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/>
                      <m:oMath>
                        <m:acc>
                          <m:accPr>
                            <m:chr m:val="̂"/>
                            <m:ctrlPr>
                              <a:rPr lang="de-DE" sz="800" i="1"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accPr>
                          <m:e>
                            <m:r>
                              <m:rPr/>
                              <a:rPr lang="en-US" sz="800" i="1">
                                <a:latin typeface="Cambria Math"/>
                              </a:rPr>
                              <m:t>𝑟</m:t>
                            </m:r>
                          </m:e>
                        </m:acc>
                      </m:oMath>
                    </m:oMathPara>
                  </a14:m>
                </mc:Choice>
                <mc:Fallback/>
              </mc:AlternateContent>
              <a:r>
                <a:rPr lang="de-DE" sz="800" baseline="-25000"/>
                <a:t>k</a:t>
              </a:r>
              <a:r>
                <a:rPr lang="de-DE" sz="800"/>
                <a:t>/ </a:t>
              </a: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/>
                      <m:oMath>
                        <m:acc>
                          <m:accPr>
                            <m:chr m:val="̂"/>
                            <m:ctrlPr>
                              <a:rPr lang="de-DE" sz="800" i="1"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accPr>
                          <m:e>
                            <m:r>
                              <m:rPr/>
                              <a:rPr lang="en-US" sz="800" i="1">
                                <a:latin typeface="Cambria Math"/>
                              </a:rPr>
                              <m:t>𝑏</m:t>
                            </m:r>
                          </m:e>
                        </m:acc>
                      </m:oMath>
                    </m:oMathPara>
                  </a14:m>
                </mc:Choice>
                <mc:Fallback/>
              </mc:AlternateContent>
              <a:r>
                <a:rPr lang="de-DE" sz="800" baseline="-25000"/>
                <a:t>k</a:t>
              </a:r>
              <a:r>
                <a:rPr lang="de-DE" sz="800"/>
                <a:t> </a:t>
              </a:r>
              <a:endParaRPr lang="en-US" sz="800"/>
            </a:p>
          </p:txBody>
        </p:sp>
        <p:sp>
          <p:nvSpPr>
            <p:cNvPr id="6292517" name="TextBox 58"/>
            <p:cNvSpPr txBox="1"/>
            <p:nvPr/>
          </p:nvSpPr>
          <p:spPr bwMode="auto">
            <a:xfrm>
              <a:off x="5481820" y="2578690"/>
              <a:ext cx="523656" cy="584774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800"/>
                <a:t>(1)</a:t>
              </a:r>
              <a:endParaRPr/>
            </a:p>
            <a:p>
              <a:pPr algn="ctr">
                <a:defRPr/>
              </a:pPr>
              <a:r>
                <a:rPr lang="en-US" sz="800"/>
                <a:t>Look</a:t>
              </a:r>
              <a:endParaRPr/>
            </a:p>
            <a:p>
              <a:pPr algn="ctr">
                <a:defRPr/>
              </a:pPr>
              <a:r>
                <a:rPr lang="en-US" sz="800"/>
                <a:t>Up</a:t>
              </a:r>
              <a:endParaRPr/>
            </a:p>
            <a:p>
              <a:pPr algn="ctr">
                <a:defRPr/>
              </a:pPr>
              <a:r>
                <a:rPr lang="en-US" sz="800"/>
                <a:t>Flow </a:t>
              </a:r>
              <a:r>
                <a:rPr lang="en-US" sz="800" i="1"/>
                <a:t>k</a:t>
              </a:r>
              <a:endParaRPr lang="en-US" sz="800"/>
            </a:p>
          </p:txBody>
        </p:sp>
        <p:grpSp>
          <p:nvGrpSpPr>
            <p:cNvPr id="1900312669" name="Group 60"/>
            <p:cNvGrpSpPr/>
            <p:nvPr/>
          </p:nvGrpSpPr>
          <p:grpSpPr bwMode="auto">
            <a:xfrm>
              <a:off x="7000302" y="2292856"/>
              <a:ext cx="1127757" cy="1122989"/>
              <a:chOff x="10114313" y="1704357"/>
              <a:chExt cx="1127757" cy="1122989"/>
            </a:xfrm>
          </p:grpSpPr>
          <p:grpSp>
            <p:nvGrpSpPr>
              <p:cNvPr id="411607400" name="Group 23"/>
              <p:cNvGrpSpPr/>
              <p:nvPr/>
            </p:nvGrpSpPr>
            <p:grpSpPr bwMode="auto">
              <a:xfrm>
                <a:off x="10136813" y="1994663"/>
                <a:ext cx="554187" cy="213663"/>
                <a:chOff x="10112502" y="1893147"/>
                <a:chExt cx="798157" cy="247358"/>
              </a:xfrm>
            </p:grpSpPr>
            <p:grpSp>
              <p:nvGrpSpPr>
                <p:cNvPr id="518789883" name="Group 7"/>
                <p:cNvGrpSpPr/>
                <p:nvPr/>
              </p:nvGrpSpPr>
              <p:grpSpPr bwMode="auto">
                <a:xfrm>
                  <a:off x="10231292" y="1902642"/>
                  <a:ext cx="679367" cy="237863"/>
                  <a:chOff x="2301874" y="3367451"/>
                  <a:chExt cx="679367" cy="237863"/>
                </a:xfrm>
              </p:grpSpPr>
              <p:sp>
                <p:nvSpPr>
                  <p:cNvPr id="1940727236" name="Rectangle 8"/>
                  <p:cNvSpPr/>
                  <p:nvPr/>
                </p:nvSpPr>
                <p:spPr bwMode="auto">
                  <a:xfrm>
                    <a:off x="2443397" y="3393987"/>
                    <a:ext cx="105810" cy="18198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200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13604440" name="Rectangle 9"/>
                  <p:cNvSpPr/>
                  <p:nvPr/>
                </p:nvSpPr>
                <p:spPr bwMode="auto">
                  <a:xfrm>
                    <a:off x="2573611" y="3393987"/>
                    <a:ext cx="105810" cy="18198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200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47748857" name="Rectangle 10"/>
                  <p:cNvSpPr/>
                  <p:nvPr/>
                </p:nvSpPr>
                <p:spPr bwMode="auto">
                  <a:xfrm>
                    <a:off x="2703826" y="3393987"/>
                    <a:ext cx="105810" cy="18198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200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144775736" name="Rectangle 11"/>
                  <p:cNvSpPr/>
                  <p:nvPr/>
                </p:nvSpPr>
                <p:spPr bwMode="auto">
                  <a:xfrm>
                    <a:off x="2834042" y="3393987"/>
                    <a:ext cx="105810" cy="18198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2000">
                      <a:solidFill>
                        <a:prstClr val="white"/>
                      </a:solidFill>
                    </a:endParaRPr>
                  </a:p>
                </p:txBody>
              </p:sp>
              <p:grpSp>
                <p:nvGrpSpPr>
                  <p:cNvPr id="963279633" name="Group 12"/>
                  <p:cNvGrpSpPr/>
                  <p:nvPr/>
                </p:nvGrpSpPr>
                <p:grpSpPr bwMode="auto">
                  <a:xfrm>
                    <a:off x="2301874" y="3375024"/>
                    <a:ext cx="679367" cy="219073"/>
                    <a:chOff x="2162907" y="3380081"/>
                    <a:chExt cx="818334" cy="210498"/>
                  </a:xfrm>
                </p:grpSpPr>
                <p:cxnSp>
                  <p:nvCxnSpPr>
                    <p:cNvPr id="385975145" name="Straight Connector 14"/>
                    <p:cNvCxnSpPr>
                      <a:cxnSpLocks/>
                    </p:cNvCxnSpPr>
                    <p:nvPr/>
                  </p:nvCxnSpPr>
                  <p:spPr bwMode="auto">
                    <a:xfrm>
                      <a:off x="2162907" y="3380081"/>
                      <a:ext cx="807660" cy="0"/>
                    </a:xfrm>
                    <a:prstGeom prst="line">
                      <a:avLst/>
                    </a:prstGeom>
                    <a:ln>
                      <a:solidFill>
                        <a:schemeClr val="tx2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32976987" name="Straight Connector 15"/>
                    <p:cNvCxnSpPr>
                      <a:cxnSpLocks/>
                    </p:cNvCxnSpPr>
                    <p:nvPr/>
                  </p:nvCxnSpPr>
                  <p:spPr bwMode="auto">
                    <a:xfrm>
                      <a:off x="2173581" y="3590580"/>
                      <a:ext cx="807660" cy="0"/>
                    </a:xfrm>
                    <a:prstGeom prst="line">
                      <a:avLst/>
                    </a:prstGeom>
                    <a:ln>
                      <a:solidFill>
                        <a:schemeClr val="tx2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980183470" name="Straight Connector 13"/>
                  <p:cNvCxnSpPr>
                    <a:cxnSpLocks/>
                  </p:cNvCxnSpPr>
                  <p:nvPr/>
                </p:nvCxnSpPr>
                <p:spPr bwMode="auto">
                  <a:xfrm flipH="1" flipV="1">
                    <a:off x="2974127" y="3367451"/>
                    <a:ext cx="3557" cy="237863"/>
                  </a:xfrm>
                  <a:prstGeom prst="line">
                    <a:avLst/>
                  </a:prstGeom>
                  <a:ln w="1905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30646213" name="Group 16"/>
                <p:cNvGrpSpPr/>
                <p:nvPr/>
              </p:nvGrpSpPr>
              <p:grpSpPr bwMode="auto">
                <a:xfrm>
                  <a:off x="10112502" y="1893147"/>
                  <a:ext cx="579164" cy="223563"/>
                  <a:chOff x="1243284" y="2942031"/>
                  <a:chExt cx="579164" cy="223563"/>
                </a:xfrm>
              </p:grpSpPr>
              <p:sp>
                <p:nvSpPr>
                  <p:cNvPr id="1938799657" name="Rectangle 17"/>
                  <p:cNvSpPr/>
                  <p:nvPr/>
                </p:nvSpPr>
                <p:spPr bwMode="auto">
                  <a:xfrm>
                    <a:off x="1466848" y="2990849"/>
                    <a:ext cx="355599" cy="149224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611701868" name="TextBox 18"/>
                  <p:cNvSpPr txBox="1"/>
                  <p:nvPr/>
                </p:nvSpPr>
                <p:spPr bwMode="auto">
                  <a:xfrm>
                    <a:off x="1243284" y="2942031"/>
                    <a:ext cx="512667" cy="22356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sz="800"/>
                      <a:t>PRIO1</a:t>
                    </a:r>
                    <a:endParaRPr lang="en-US" sz="1050"/>
                  </a:p>
                </p:txBody>
              </p:sp>
            </p:grpSp>
          </p:grpSp>
          <p:grpSp>
            <p:nvGrpSpPr>
              <p:cNvPr id="88112622" name="Group 24"/>
              <p:cNvGrpSpPr/>
              <p:nvPr/>
            </p:nvGrpSpPr>
            <p:grpSpPr bwMode="auto">
              <a:xfrm>
                <a:off x="10125312" y="2243315"/>
                <a:ext cx="565688" cy="215443"/>
                <a:chOff x="10095939" y="1893148"/>
                <a:chExt cx="814721" cy="249419"/>
              </a:xfrm>
            </p:grpSpPr>
            <p:grpSp>
              <p:nvGrpSpPr>
                <p:cNvPr id="1640915622" name="Group 25"/>
                <p:cNvGrpSpPr/>
                <p:nvPr/>
              </p:nvGrpSpPr>
              <p:grpSpPr bwMode="auto">
                <a:xfrm>
                  <a:off x="10231292" y="1902642"/>
                  <a:ext cx="679367" cy="237863"/>
                  <a:chOff x="2301874" y="3367451"/>
                  <a:chExt cx="679367" cy="237863"/>
                </a:xfrm>
              </p:grpSpPr>
              <p:sp>
                <p:nvSpPr>
                  <p:cNvPr id="756427479" name="Rectangle 29"/>
                  <p:cNvSpPr/>
                  <p:nvPr/>
                </p:nvSpPr>
                <p:spPr bwMode="auto">
                  <a:xfrm>
                    <a:off x="2443397" y="3393987"/>
                    <a:ext cx="105810" cy="18198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200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107806570" name="Rectangle 30"/>
                  <p:cNvSpPr/>
                  <p:nvPr/>
                </p:nvSpPr>
                <p:spPr bwMode="auto">
                  <a:xfrm>
                    <a:off x="2573611" y="3393987"/>
                    <a:ext cx="105810" cy="18198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200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205512633" name="Rectangle 31"/>
                  <p:cNvSpPr/>
                  <p:nvPr/>
                </p:nvSpPr>
                <p:spPr bwMode="auto">
                  <a:xfrm>
                    <a:off x="2703826" y="3393987"/>
                    <a:ext cx="105810" cy="18198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200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658465520" name="Rectangle 32"/>
                  <p:cNvSpPr/>
                  <p:nvPr/>
                </p:nvSpPr>
                <p:spPr bwMode="auto">
                  <a:xfrm>
                    <a:off x="2834042" y="3393987"/>
                    <a:ext cx="105810" cy="18198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2000">
                      <a:solidFill>
                        <a:prstClr val="white"/>
                      </a:solidFill>
                    </a:endParaRPr>
                  </a:p>
                </p:txBody>
              </p:sp>
              <p:grpSp>
                <p:nvGrpSpPr>
                  <p:cNvPr id="1335824776" name="Group 33"/>
                  <p:cNvGrpSpPr/>
                  <p:nvPr/>
                </p:nvGrpSpPr>
                <p:grpSpPr bwMode="auto">
                  <a:xfrm>
                    <a:off x="2301874" y="3375024"/>
                    <a:ext cx="679367" cy="219073"/>
                    <a:chOff x="2162907" y="3380081"/>
                    <a:chExt cx="818334" cy="210498"/>
                  </a:xfrm>
                </p:grpSpPr>
                <p:cxnSp>
                  <p:nvCxnSpPr>
                    <p:cNvPr id="2047568649" name="Straight Connector 35"/>
                    <p:cNvCxnSpPr>
                      <a:cxnSpLocks/>
                    </p:cNvCxnSpPr>
                    <p:nvPr/>
                  </p:nvCxnSpPr>
                  <p:spPr bwMode="auto">
                    <a:xfrm>
                      <a:off x="2162907" y="3380081"/>
                      <a:ext cx="807660" cy="0"/>
                    </a:xfrm>
                    <a:prstGeom prst="line">
                      <a:avLst/>
                    </a:prstGeom>
                    <a:ln>
                      <a:solidFill>
                        <a:schemeClr val="tx2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16287097" name="Straight Connector 36"/>
                    <p:cNvCxnSpPr>
                      <a:cxnSpLocks/>
                    </p:cNvCxnSpPr>
                    <p:nvPr/>
                  </p:nvCxnSpPr>
                  <p:spPr bwMode="auto">
                    <a:xfrm>
                      <a:off x="2173581" y="3590580"/>
                      <a:ext cx="807660" cy="0"/>
                    </a:xfrm>
                    <a:prstGeom prst="line">
                      <a:avLst/>
                    </a:prstGeom>
                    <a:ln>
                      <a:solidFill>
                        <a:schemeClr val="tx2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977964454" name="Straight Connector 34"/>
                  <p:cNvCxnSpPr>
                    <a:cxnSpLocks/>
                  </p:cNvCxnSpPr>
                  <p:nvPr/>
                </p:nvCxnSpPr>
                <p:spPr bwMode="auto">
                  <a:xfrm flipH="1" flipV="1">
                    <a:off x="2974127" y="3367451"/>
                    <a:ext cx="3557" cy="237863"/>
                  </a:xfrm>
                  <a:prstGeom prst="line">
                    <a:avLst/>
                  </a:prstGeom>
                  <a:ln w="1905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808102672" name="Group 26"/>
                <p:cNvGrpSpPr/>
                <p:nvPr/>
              </p:nvGrpSpPr>
              <p:grpSpPr bwMode="auto">
                <a:xfrm>
                  <a:off x="10095939" y="1893148"/>
                  <a:ext cx="711537" cy="249419"/>
                  <a:chOff x="1226720" y="2942032"/>
                  <a:chExt cx="711537" cy="249419"/>
                </a:xfrm>
              </p:grpSpPr>
              <p:sp>
                <p:nvSpPr>
                  <p:cNvPr id="641592794" name="Rectangle 27"/>
                  <p:cNvSpPr/>
                  <p:nvPr/>
                </p:nvSpPr>
                <p:spPr bwMode="auto">
                  <a:xfrm>
                    <a:off x="1466848" y="2990849"/>
                    <a:ext cx="355599" cy="149224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776237878" name="TextBox 28"/>
                  <p:cNvSpPr txBox="1"/>
                  <p:nvPr/>
                </p:nvSpPr>
                <p:spPr bwMode="auto">
                  <a:xfrm>
                    <a:off x="1226720" y="2942032"/>
                    <a:ext cx="711537" cy="24941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sz="800"/>
                      <a:t>PRIO2</a:t>
                    </a:r>
                    <a:endParaRPr lang="en-US" sz="1050"/>
                  </a:p>
                </p:txBody>
              </p:sp>
            </p:grpSp>
          </p:grpSp>
          <p:grpSp>
            <p:nvGrpSpPr>
              <p:cNvPr id="1376203116" name="Group 37"/>
              <p:cNvGrpSpPr/>
              <p:nvPr/>
            </p:nvGrpSpPr>
            <p:grpSpPr bwMode="auto">
              <a:xfrm>
                <a:off x="10142564" y="2581290"/>
                <a:ext cx="554187" cy="215443"/>
                <a:chOff x="10112502" y="1893147"/>
                <a:chExt cx="798157" cy="249419"/>
              </a:xfrm>
            </p:grpSpPr>
            <p:grpSp>
              <p:nvGrpSpPr>
                <p:cNvPr id="1780370751" name="Group 38"/>
                <p:cNvGrpSpPr/>
                <p:nvPr/>
              </p:nvGrpSpPr>
              <p:grpSpPr bwMode="auto">
                <a:xfrm>
                  <a:off x="10231292" y="1902642"/>
                  <a:ext cx="679367" cy="237863"/>
                  <a:chOff x="2301874" y="3367451"/>
                  <a:chExt cx="679367" cy="237863"/>
                </a:xfrm>
              </p:grpSpPr>
              <p:sp>
                <p:nvSpPr>
                  <p:cNvPr id="794594200" name="Rectangle 42"/>
                  <p:cNvSpPr/>
                  <p:nvPr/>
                </p:nvSpPr>
                <p:spPr bwMode="auto">
                  <a:xfrm>
                    <a:off x="2443397" y="3393987"/>
                    <a:ext cx="105810" cy="18198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200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635272283" name="Rectangle 43"/>
                  <p:cNvSpPr/>
                  <p:nvPr/>
                </p:nvSpPr>
                <p:spPr bwMode="auto">
                  <a:xfrm>
                    <a:off x="2573611" y="3393987"/>
                    <a:ext cx="105810" cy="18198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200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978561188" name="Rectangle 44"/>
                  <p:cNvSpPr/>
                  <p:nvPr/>
                </p:nvSpPr>
                <p:spPr bwMode="auto">
                  <a:xfrm>
                    <a:off x="2703826" y="3393987"/>
                    <a:ext cx="105810" cy="18198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200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677919568" name="Rectangle 45"/>
                  <p:cNvSpPr/>
                  <p:nvPr/>
                </p:nvSpPr>
                <p:spPr bwMode="auto">
                  <a:xfrm>
                    <a:off x="2834042" y="3393987"/>
                    <a:ext cx="105810" cy="18198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2000">
                      <a:solidFill>
                        <a:prstClr val="white"/>
                      </a:solidFill>
                    </a:endParaRPr>
                  </a:p>
                </p:txBody>
              </p:sp>
              <p:grpSp>
                <p:nvGrpSpPr>
                  <p:cNvPr id="490925773" name="Group 46"/>
                  <p:cNvGrpSpPr/>
                  <p:nvPr/>
                </p:nvGrpSpPr>
                <p:grpSpPr bwMode="auto">
                  <a:xfrm>
                    <a:off x="2301874" y="3375024"/>
                    <a:ext cx="679367" cy="219073"/>
                    <a:chOff x="2162907" y="3380081"/>
                    <a:chExt cx="818334" cy="210498"/>
                  </a:xfrm>
                </p:grpSpPr>
                <p:cxnSp>
                  <p:nvCxnSpPr>
                    <p:cNvPr id="381826913" name="Straight Connector 48"/>
                    <p:cNvCxnSpPr>
                      <a:cxnSpLocks/>
                    </p:cNvCxnSpPr>
                    <p:nvPr/>
                  </p:nvCxnSpPr>
                  <p:spPr bwMode="auto">
                    <a:xfrm>
                      <a:off x="2162907" y="3380081"/>
                      <a:ext cx="807660" cy="0"/>
                    </a:xfrm>
                    <a:prstGeom prst="line">
                      <a:avLst/>
                    </a:prstGeom>
                    <a:ln>
                      <a:solidFill>
                        <a:schemeClr val="tx2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47077266" name="Straight Connector 49"/>
                    <p:cNvCxnSpPr>
                      <a:cxnSpLocks/>
                    </p:cNvCxnSpPr>
                    <p:nvPr/>
                  </p:nvCxnSpPr>
                  <p:spPr bwMode="auto">
                    <a:xfrm>
                      <a:off x="2173581" y="3590580"/>
                      <a:ext cx="807660" cy="0"/>
                    </a:xfrm>
                    <a:prstGeom prst="line">
                      <a:avLst/>
                    </a:prstGeom>
                    <a:ln>
                      <a:solidFill>
                        <a:schemeClr val="tx2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27824780" name="Straight Connector 47"/>
                  <p:cNvCxnSpPr>
                    <a:cxnSpLocks/>
                  </p:cNvCxnSpPr>
                  <p:nvPr/>
                </p:nvCxnSpPr>
                <p:spPr bwMode="auto">
                  <a:xfrm flipH="1" flipV="1">
                    <a:off x="2974127" y="3367451"/>
                    <a:ext cx="3557" cy="237863"/>
                  </a:xfrm>
                  <a:prstGeom prst="line">
                    <a:avLst/>
                  </a:prstGeom>
                  <a:ln w="1905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8004708" name="Group 39"/>
                <p:cNvGrpSpPr/>
                <p:nvPr/>
              </p:nvGrpSpPr>
              <p:grpSpPr bwMode="auto">
                <a:xfrm>
                  <a:off x="10112502" y="1893147"/>
                  <a:ext cx="711540" cy="249419"/>
                  <a:chOff x="1243284" y="2942031"/>
                  <a:chExt cx="711540" cy="249419"/>
                </a:xfrm>
              </p:grpSpPr>
              <p:sp>
                <p:nvSpPr>
                  <p:cNvPr id="1034801518" name="Rectangle 40"/>
                  <p:cNvSpPr/>
                  <p:nvPr/>
                </p:nvSpPr>
                <p:spPr bwMode="auto">
                  <a:xfrm>
                    <a:off x="1466848" y="2990849"/>
                    <a:ext cx="355599" cy="149224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34109477" name="TextBox 41"/>
                  <p:cNvSpPr txBox="1"/>
                  <p:nvPr/>
                </p:nvSpPr>
                <p:spPr bwMode="auto">
                  <a:xfrm>
                    <a:off x="1243284" y="2942031"/>
                    <a:ext cx="711540" cy="24941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sz="800"/>
                      <a:t>PRIO8</a:t>
                    </a:r>
                    <a:endParaRPr lang="en-US" sz="1050"/>
                  </a:p>
                </p:txBody>
              </p:sp>
            </p:grpSp>
          </p:grpSp>
          <p:sp>
            <p:nvSpPr>
              <p:cNvPr id="460304521" name="TextBox 50"/>
              <p:cNvSpPr txBox="1"/>
              <p:nvPr/>
            </p:nvSpPr>
            <p:spPr bwMode="auto">
              <a:xfrm>
                <a:off x="10811553" y="2246850"/>
                <a:ext cx="415497" cy="369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:r>
                  <a:rPr lang="is-IS"/>
                  <a:t>…</a:t>
                </a:r>
                <a:endParaRPr lang="en-US"/>
              </a:p>
            </p:txBody>
          </p:sp>
          <p:sp>
            <p:nvSpPr>
              <p:cNvPr id="1354067625" name="TextBox 51"/>
              <p:cNvSpPr txBox="1"/>
              <p:nvPr/>
            </p:nvSpPr>
            <p:spPr bwMode="auto">
              <a:xfrm>
                <a:off x="10658981" y="2001942"/>
                <a:ext cx="516487" cy="215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:r>
                  <a:rPr lang="en-US" sz="800"/>
                  <a:t>1 msec</a:t>
                </a:r>
                <a:endParaRPr/>
              </a:p>
            </p:txBody>
          </p:sp>
          <p:sp>
            <p:nvSpPr>
              <p:cNvPr id="817887457" name="TextBox 52"/>
              <p:cNvSpPr txBox="1"/>
              <p:nvPr/>
            </p:nvSpPr>
            <p:spPr bwMode="auto">
              <a:xfrm>
                <a:off x="10675213" y="2256241"/>
                <a:ext cx="516487" cy="215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:r>
                  <a:rPr lang="en-US" sz="800"/>
                  <a:t>2 msec</a:t>
                </a:r>
                <a:endParaRPr/>
              </a:p>
            </p:txBody>
          </p:sp>
          <p:sp>
            <p:nvSpPr>
              <p:cNvPr id="893914555" name="TextBox 53"/>
              <p:cNvSpPr txBox="1"/>
              <p:nvPr/>
            </p:nvSpPr>
            <p:spPr bwMode="auto">
              <a:xfrm>
                <a:off x="10680625" y="2570059"/>
                <a:ext cx="516487" cy="215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:r>
                  <a:rPr lang="en-US" sz="800"/>
                  <a:t>8 msec</a:t>
                </a:r>
                <a:endParaRPr/>
              </a:p>
            </p:txBody>
          </p:sp>
          <p:sp>
            <p:nvSpPr>
              <p:cNvPr id="1388145548" name="TextBox 54"/>
              <p:cNvSpPr txBox="1"/>
              <p:nvPr/>
            </p:nvSpPr>
            <p:spPr bwMode="auto">
              <a:xfrm>
                <a:off x="10775162" y="1715575"/>
                <a:ext cx="431527" cy="338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:r>
                  <a:rPr lang="en-US" sz="800"/>
                  <a:t>Max</a:t>
                </a:r>
                <a:endParaRPr/>
              </a:p>
              <a:p>
                <a:pPr>
                  <a:defRPr/>
                </a:pPr>
                <a:r>
                  <a:rPr lang="en-US" sz="800"/>
                  <a:t>delay</a:t>
                </a:r>
                <a:endParaRPr/>
              </a:p>
            </p:txBody>
          </p:sp>
          <p:sp>
            <p:nvSpPr>
              <p:cNvPr id="1646549999" name="TextBox 56"/>
              <p:cNvSpPr txBox="1"/>
              <p:nvPr/>
            </p:nvSpPr>
            <p:spPr bwMode="auto">
              <a:xfrm>
                <a:off x="10114313" y="1704357"/>
                <a:ext cx="768159" cy="338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defRPr/>
                </a:pPr>
                <a:r>
                  <a:rPr lang="en-US" sz="800"/>
                  <a:t>(4)</a:t>
                </a:r>
                <a:endParaRPr/>
              </a:p>
              <a:p>
                <a:pPr algn="ctr">
                  <a:defRPr/>
                </a:pPr>
                <a:r>
                  <a:rPr lang="en-US" sz="800"/>
                  <a:t>Strict </a:t>
                </a:r>
                <a:r>
                  <a:rPr lang="en-US" sz="800"/>
                  <a:t>tPrio</a:t>
                </a:r>
                <a:r>
                  <a:rPr lang="en-US" sz="800"/>
                  <a:t> Q</a:t>
                </a:r>
                <a:endParaRPr/>
              </a:p>
            </p:txBody>
          </p:sp>
          <p:sp>
            <p:nvSpPr>
              <p:cNvPr id="505154669" name="Rectangle 59"/>
              <p:cNvSpPr/>
              <p:nvPr/>
            </p:nvSpPr>
            <p:spPr bwMode="auto">
              <a:xfrm>
                <a:off x="10193036" y="1744652"/>
                <a:ext cx="1049034" cy="1082693"/>
              </a:xfrm>
              <a:prstGeom prst="rect">
                <a:avLst/>
              </a:prstGeom>
              <a:no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sp>
          <p:nvSpPr>
            <p:cNvPr id="1237243901" name="TextBox 62"/>
            <p:cNvSpPr txBox="1"/>
            <p:nvPr/>
          </p:nvSpPr>
          <p:spPr bwMode="auto">
            <a:xfrm>
              <a:off x="3203709" y="2239173"/>
              <a:ext cx="2127504" cy="338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1600" b="1">
                  <a:solidFill>
                    <a:srgbClr val="FF0000"/>
                  </a:solidFill>
                </a:rPr>
                <a:t>Per-flow state table </a:t>
              </a:r>
              <a:endParaRPr/>
            </a:p>
          </p:txBody>
        </p:sp>
        <p:sp>
          <p:nvSpPr>
            <p:cNvPr id="805193024" name="TextBox 63"/>
            <p:cNvSpPr txBox="1"/>
            <p:nvPr/>
          </p:nvSpPr>
          <p:spPr bwMode="auto">
            <a:xfrm>
              <a:off x="3169890" y="2648582"/>
              <a:ext cx="184037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1600"/>
                <a:t>Per Hop Behavior</a:t>
              </a:r>
              <a:endParaRPr/>
            </a:p>
            <a:p>
              <a:pPr>
                <a:defRPr/>
              </a:pPr>
              <a:r>
                <a:rPr lang="en-US" sz="1600"/>
                <a:t>In Forwarding Plane</a:t>
              </a:r>
              <a:endParaRPr/>
            </a:p>
            <a:p>
              <a:pPr algn="ctr">
                <a:defRPr/>
              </a:pPr>
              <a:r>
                <a:rPr lang="en-US" sz="1600" i="1"/>
                <a:t>all on egress</a:t>
              </a:r>
              <a:endParaRPr/>
            </a:p>
          </p:txBody>
        </p:sp>
      </p:grpSp>
      <p:grpSp>
        <p:nvGrpSpPr>
          <p:cNvPr id="452357657" name="Group 84"/>
          <p:cNvGrpSpPr/>
          <p:nvPr/>
        </p:nvGrpSpPr>
        <p:grpSpPr bwMode="auto">
          <a:xfrm>
            <a:off x="1777140" y="5107551"/>
            <a:ext cx="864973" cy="737418"/>
            <a:chOff x="1112107" y="4975586"/>
            <a:chExt cx="864973" cy="737418"/>
          </a:xfrm>
          <a:solidFill>
            <a:srgbClr val="C4FEF7"/>
          </a:solidFill>
        </p:grpSpPr>
        <p:sp>
          <p:nvSpPr>
            <p:cNvPr id="163135827" name="Rectangle 5"/>
            <p:cNvSpPr/>
            <p:nvPr/>
          </p:nvSpPr>
          <p:spPr bwMode="auto">
            <a:xfrm>
              <a:off x="1112107" y="4975586"/>
              <a:ext cx="864973" cy="737418"/>
            </a:xfrm>
            <a:prstGeom prst="rect">
              <a:avLst/>
            </a:prstGeom>
            <a:grp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545971522" name="TextBox 64"/>
            <p:cNvSpPr txBox="1"/>
            <p:nvPr/>
          </p:nvSpPr>
          <p:spPr bwMode="auto">
            <a:xfrm>
              <a:off x="1210962" y="5005742"/>
              <a:ext cx="761746" cy="677107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1400"/>
                <a:t>Sender</a:t>
              </a:r>
              <a:endParaRPr/>
            </a:p>
            <a:p>
              <a:pPr>
                <a:defRPr/>
              </a:pPr>
              <a:r>
                <a:rPr lang="en-US" sz="1200"/>
                <a:t>e.g.</a:t>
              </a:r>
              <a:endParaRPr/>
            </a:p>
            <a:p>
              <a:pPr>
                <a:defRPr/>
              </a:pPr>
              <a:r>
                <a:rPr lang="en-US" sz="1200"/>
                <a:t>Flow k</a:t>
              </a:r>
              <a:endParaRPr/>
            </a:p>
          </p:txBody>
        </p:sp>
      </p:grpSp>
      <p:grpSp>
        <p:nvGrpSpPr>
          <p:cNvPr id="1255734230" name="Group 69"/>
          <p:cNvGrpSpPr/>
          <p:nvPr/>
        </p:nvGrpSpPr>
        <p:grpSpPr bwMode="auto">
          <a:xfrm>
            <a:off x="3175043" y="5105557"/>
            <a:ext cx="914400" cy="741405"/>
            <a:chOff x="2767914" y="4979772"/>
            <a:chExt cx="914400" cy="741405"/>
          </a:xfrm>
        </p:grpSpPr>
        <p:sp>
          <p:nvSpPr>
            <p:cNvPr id="920220449" name="Rectangle 65"/>
            <p:cNvSpPr/>
            <p:nvPr/>
          </p:nvSpPr>
          <p:spPr bwMode="auto">
            <a:xfrm>
              <a:off x="2767914" y="4983759"/>
              <a:ext cx="914400" cy="73741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713500384" name="TextBox 66"/>
            <p:cNvSpPr txBox="1"/>
            <p:nvPr/>
          </p:nvSpPr>
          <p:spPr bwMode="auto">
            <a:xfrm>
              <a:off x="2826369" y="4979772"/>
              <a:ext cx="783226" cy="738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defRPr/>
              </a:pPr>
              <a:r>
                <a:rPr lang="en-US" sz="1400"/>
                <a:t>IntServ/</a:t>
              </a:r>
              <a:endParaRPr/>
            </a:p>
            <a:p>
              <a:pPr algn="ctr">
                <a:defRPr/>
              </a:pPr>
              <a:r>
                <a:rPr lang="en-US" sz="1400"/>
                <a:t>TSN-ATS</a:t>
              </a:r>
              <a:endParaRPr/>
            </a:p>
            <a:p>
              <a:pPr algn="ctr">
                <a:defRPr/>
              </a:pPr>
              <a:r>
                <a:rPr lang="en-US" sz="1400"/>
                <a:t>Edge</a:t>
              </a:r>
              <a:endParaRPr lang="en-US" sz="1200"/>
            </a:p>
          </p:txBody>
        </p:sp>
      </p:grpSp>
      <p:grpSp>
        <p:nvGrpSpPr>
          <p:cNvPr id="1272204788" name="Group 70"/>
          <p:cNvGrpSpPr/>
          <p:nvPr/>
        </p:nvGrpSpPr>
        <p:grpSpPr bwMode="auto">
          <a:xfrm>
            <a:off x="4636611" y="5105557"/>
            <a:ext cx="941988" cy="741405"/>
            <a:chOff x="2746987" y="4979772"/>
            <a:chExt cx="941988" cy="741405"/>
          </a:xfrm>
          <a:solidFill>
            <a:srgbClr val="FFCCFF"/>
          </a:solidFill>
        </p:grpSpPr>
        <p:sp>
          <p:nvSpPr>
            <p:cNvPr id="1746629999" name="Rectangle 71"/>
            <p:cNvSpPr/>
            <p:nvPr/>
          </p:nvSpPr>
          <p:spPr bwMode="auto">
            <a:xfrm>
              <a:off x="2767914" y="4983759"/>
              <a:ext cx="914400" cy="737418"/>
            </a:xfrm>
            <a:prstGeom prst="rect">
              <a:avLst/>
            </a:prstGeom>
            <a:grp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78560418" name="TextBox 72"/>
            <p:cNvSpPr txBox="1"/>
            <p:nvPr/>
          </p:nvSpPr>
          <p:spPr bwMode="auto">
            <a:xfrm>
              <a:off x="2746987" y="4979772"/>
              <a:ext cx="941988" cy="738663"/>
            </a:xfrm>
            <a:prstGeom prst="rect">
              <a:avLst/>
            </a:prstGeom>
            <a:grpFill/>
            <a:ln w="28575"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pPr algn="ctr">
                <a:defRPr/>
              </a:pPr>
              <a:r>
                <a:rPr lang="en-US" sz="1400"/>
                <a:t>IntServ/</a:t>
              </a:r>
              <a:endParaRPr/>
            </a:p>
            <a:p>
              <a:pPr algn="ctr">
                <a:defRPr/>
              </a:pPr>
              <a:r>
                <a:rPr lang="en-US" sz="1400"/>
                <a:t>TSN-ATS</a:t>
              </a:r>
              <a:endParaRPr/>
            </a:p>
            <a:p>
              <a:pPr algn="ctr">
                <a:defRPr/>
              </a:pPr>
              <a:r>
                <a:rPr lang="en-US" sz="1400"/>
                <a:t>Forwarder</a:t>
              </a:r>
              <a:endParaRPr lang="en-US" sz="1200"/>
            </a:p>
          </p:txBody>
        </p:sp>
      </p:grpSp>
      <p:grpSp>
        <p:nvGrpSpPr>
          <p:cNvPr id="279631596" name="Group 73"/>
          <p:cNvGrpSpPr/>
          <p:nvPr/>
        </p:nvGrpSpPr>
        <p:grpSpPr bwMode="auto">
          <a:xfrm>
            <a:off x="6119103" y="5105557"/>
            <a:ext cx="941987" cy="741405"/>
            <a:chOff x="2746987" y="4979772"/>
            <a:chExt cx="941987" cy="741405"/>
          </a:xfrm>
          <a:solidFill>
            <a:srgbClr val="FFCCFF"/>
          </a:solidFill>
        </p:grpSpPr>
        <p:sp>
          <p:nvSpPr>
            <p:cNvPr id="1575306334" name="Rectangle 74"/>
            <p:cNvSpPr/>
            <p:nvPr/>
          </p:nvSpPr>
          <p:spPr bwMode="auto">
            <a:xfrm>
              <a:off x="2767914" y="4983759"/>
              <a:ext cx="914400" cy="737418"/>
            </a:xfrm>
            <a:prstGeom prst="rect">
              <a:avLst/>
            </a:prstGeom>
            <a:grp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619777122" name="TextBox 75"/>
            <p:cNvSpPr txBox="1"/>
            <p:nvPr/>
          </p:nvSpPr>
          <p:spPr bwMode="auto">
            <a:xfrm>
              <a:off x="2746987" y="4979772"/>
              <a:ext cx="941987" cy="738663"/>
            </a:xfrm>
            <a:prstGeom prst="rect">
              <a:avLst/>
            </a:prstGeom>
            <a:grpFill/>
            <a:ln w="28575"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pPr algn="ctr">
                <a:defRPr/>
              </a:pPr>
              <a:r>
                <a:rPr lang="en-US" sz="1400"/>
                <a:t>IntServ/</a:t>
              </a:r>
              <a:endParaRPr/>
            </a:p>
            <a:p>
              <a:pPr algn="ctr">
                <a:defRPr/>
              </a:pPr>
              <a:r>
                <a:rPr lang="en-US" sz="1400"/>
                <a:t>TSN-ATS</a:t>
              </a:r>
              <a:endParaRPr/>
            </a:p>
            <a:p>
              <a:pPr algn="ctr">
                <a:defRPr/>
              </a:pPr>
              <a:r>
                <a:rPr lang="en-US" sz="1400"/>
                <a:t>Forwarder</a:t>
              </a:r>
              <a:endParaRPr lang="en-US" sz="1200"/>
            </a:p>
          </p:txBody>
        </p:sp>
      </p:grpSp>
      <p:grpSp>
        <p:nvGrpSpPr>
          <p:cNvPr id="1388732452" name="Group 76"/>
          <p:cNvGrpSpPr/>
          <p:nvPr/>
        </p:nvGrpSpPr>
        <p:grpSpPr bwMode="auto">
          <a:xfrm>
            <a:off x="7601596" y="5105557"/>
            <a:ext cx="941987" cy="741405"/>
            <a:chOff x="2746987" y="4979772"/>
            <a:chExt cx="941987" cy="741405"/>
          </a:xfrm>
          <a:solidFill>
            <a:srgbClr val="FFCCFF"/>
          </a:solidFill>
        </p:grpSpPr>
        <p:sp>
          <p:nvSpPr>
            <p:cNvPr id="772868585" name="Rectangle 77"/>
            <p:cNvSpPr/>
            <p:nvPr/>
          </p:nvSpPr>
          <p:spPr bwMode="auto">
            <a:xfrm>
              <a:off x="2767914" y="4983759"/>
              <a:ext cx="914400" cy="737418"/>
            </a:xfrm>
            <a:prstGeom prst="rect">
              <a:avLst/>
            </a:prstGeom>
            <a:grp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793748738" name="TextBox 78"/>
            <p:cNvSpPr txBox="1"/>
            <p:nvPr/>
          </p:nvSpPr>
          <p:spPr bwMode="auto">
            <a:xfrm>
              <a:off x="2746987" y="4979772"/>
              <a:ext cx="941987" cy="738663"/>
            </a:xfrm>
            <a:prstGeom prst="rect">
              <a:avLst/>
            </a:prstGeom>
            <a:grpFill/>
            <a:ln w="28575"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pPr algn="ctr">
                <a:defRPr/>
              </a:pPr>
              <a:r>
                <a:rPr lang="en-US" sz="1400"/>
                <a:t>IntServ/</a:t>
              </a:r>
              <a:endParaRPr/>
            </a:p>
            <a:p>
              <a:pPr algn="ctr">
                <a:defRPr/>
              </a:pPr>
              <a:r>
                <a:rPr lang="en-US" sz="1400"/>
                <a:t>TSN-ATS</a:t>
              </a:r>
              <a:endParaRPr/>
            </a:p>
            <a:p>
              <a:pPr algn="ctr">
                <a:defRPr/>
              </a:pPr>
              <a:r>
                <a:rPr lang="en-US" sz="1400"/>
                <a:t>Forwarder</a:t>
              </a:r>
              <a:endParaRPr lang="en-US" sz="1200"/>
            </a:p>
          </p:txBody>
        </p:sp>
      </p:grpSp>
      <p:grpSp>
        <p:nvGrpSpPr>
          <p:cNvPr id="926933134" name="Group 85"/>
          <p:cNvGrpSpPr/>
          <p:nvPr/>
        </p:nvGrpSpPr>
        <p:grpSpPr bwMode="auto">
          <a:xfrm>
            <a:off x="10538084" y="5107551"/>
            <a:ext cx="941017" cy="737418"/>
            <a:chOff x="9873051" y="4975586"/>
            <a:chExt cx="941017" cy="737418"/>
          </a:xfrm>
          <a:solidFill>
            <a:srgbClr val="C4FEF7"/>
          </a:solidFill>
        </p:grpSpPr>
        <p:sp>
          <p:nvSpPr>
            <p:cNvPr id="1360755130" name="Rectangle 79"/>
            <p:cNvSpPr/>
            <p:nvPr/>
          </p:nvSpPr>
          <p:spPr bwMode="auto">
            <a:xfrm>
              <a:off x="9873051" y="4975586"/>
              <a:ext cx="864973" cy="737418"/>
            </a:xfrm>
            <a:prstGeom prst="rect">
              <a:avLst/>
            </a:prstGeom>
            <a:grp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92892219" name="TextBox 80"/>
            <p:cNvSpPr txBox="1"/>
            <p:nvPr/>
          </p:nvSpPr>
          <p:spPr bwMode="auto">
            <a:xfrm>
              <a:off x="9922478" y="5005742"/>
              <a:ext cx="891590" cy="677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1400"/>
                <a:t>Receiver</a:t>
              </a:r>
              <a:endParaRPr/>
            </a:p>
            <a:p>
              <a:pPr>
                <a:defRPr/>
              </a:pPr>
              <a:r>
                <a:rPr lang="en-US" sz="1200"/>
                <a:t>e.g.</a:t>
              </a:r>
              <a:endParaRPr/>
            </a:p>
            <a:p>
              <a:pPr>
                <a:defRPr/>
              </a:pPr>
              <a:r>
                <a:rPr lang="en-US" sz="1200"/>
                <a:t>Flow k</a:t>
              </a:r>
              <a:endParaRPr/>
            </a:p>
          </p:txBody>
        </p:sp>
      </p:grpSp>
      <p:grpSp>
        <p:nvGrpSpPr>
          <p:cNvPr id="618605658" name="Group 81"/>
          <p:cNvGrpSpPr/>
          <p:nvPr/>
        </p:nvGrpSpPr>
        <p:grpSpPr bwMode="auto">
          <a:xfrm>
            <a:off x="9084089" y="5105557"/>
            <a:ext cx="941987" cy="741405"/>
            <a:chOff x="2746987" y="4979772"/>
            <a:chExt cx="941987" cy="741405"/>
          </a:xfrm>
        </p:grpSpPr>
        <p:sp>
          <p:nvSpPr>
            <p:cNvPr id="117383371" name="Rectangle 82"/>
            <p:cNvSpPr/>
            <p:nvPr/>
          </p:nvSpPr>
          <p:spPr bwMode="auto">
            <a:xfrm>
              <a:off x="2767914" y="4983759"/>
              <a:ext cx="914400" cy="73741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54855779" name="TextBox 83"/>
            <p:cNvSpPr txBox="1"/>
            <p:nvPr/>
          </p:nvSpPr>
          <p:spPr bwMode="auto">
            <a:xfrm>
              <a:off x="2746987" y="4979772"/>
              <a:ext cx="941987" cy="738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defRPr/>
              </a:pPr>
              <a:r>
                <a:rPr lang="en-US" sz="1400"/>
                <a:t>IntServ/</a:t>
              </a:r>
              <a:endParaRPr/>
            </a:p>
            <a:p>
              <a:pPr algn="ctr">
                <a:defRPr/>
              </a:pPr>
              <a:r>
                <a:rPr lang="en-US" sz="1400"/>
                <a:t>TSN-ATS</a:t>
              </a:r>
              <a:endParaRPr/>
            </a:p>
            <a:p>
              <a:pPr algn="ctr">
                <a:defRPr/>
              </a:pPr>
              <a:r>
                <a:rPr lang="en-US" sz="1400"/>
                <a:t>Forwarder</a:t>
              </a:r>
              <a:endParaRPr lang="en-US" sz="1200"/>
            </a:p>
          </p:txBody>
        </p:sp>
      </p:grpSp>
      <p:graphicFrame>
        <p:nvGraphicFramePr>
          <p:cNvPr id="870013205" name="Table 4"/>
          <p:cNvGraphicFramePr>
            <a:graphicFrameLocks xmlns:a="http://schemas.openxmlformats.org/drawingml/2006/main"/>
          </p:cNvGraphicFramePr>
          <p:nvPr/>
        </p:nvGraphicFramePr>
        <p:xfrm>
          <a:off x="4176977" y="2683562"/>
          <a:ext cx="4762195" cy="764613"/>
        </p:xfrm>
        <a:graphic>
          <a:graphicData uri="http://schemas.openxmlformats.org/drawingml/2006/table">
            <a:tbl>
              <a:tblPr firstRow="1" firstCol="0" lastRow="0" lastCol="0" bandRow="0" bandCol="0">
                <a:tableStyleId>{F5AB1C69-6EDB-4FF4-983F-18BD219EF322}</a:tableStyleId>
              </a:tblPr>
              <a:tblGrid>
                <a:gridCol w="1945842"/>
                <a:gridCol w="416965"/>
                <a:gridCol w="534009"/>
                <a:gridCol w="380389"/>
                <a:gridCol w="241401"/>
                <a:gridCol w="526693"/>
                <a:gridCol w="329184"/>
                <a:gridCol w="387705"/>
              </a:tblGrid>
              <a:tr h="66200">
                <a:tc gridSpan="2">
                  <a:txBody>
                    <a:bodyPr/>
                    <a:p>
                      <a:pPr algn="ctr">
                        <a:defRPr/>
                      </a:pPr>
                      <a:r>
                        <a:rPr lang="en-US" sz="800" spc="0">
                          <a:solidFill>
                            <a:schemeClr val="tx2"/>
                          </a:solidFill>
                        </a:rPr>
                        <a:t>(1) Look up Flow </a:t>
                      </a:r>
                      <a:r>
                        <a:rPr lang="en-US" sz="800" i="1" spc="0">
                          <a:solidFill>
                            <a:schemeClr val="tx2"/>
                          </a:solidFill>
                        </a:rPr>
                        <a:t>k</a:t>
                      </a:r>
                      <a:endParaRPr/>
                    </a:p>
                  </a:txBody>
                  <a:tcPr marL="0" marR="0" marT="0" marB="0">
                    <a:lnL w="12699" algn="ctr">
                      <a:noFill/>
                    </a:lnL>
                    <a:lnR w="12699" algn="ctr">
                      <a:noFill/>
                    </a:lnR>
                    <a:lnT w="12699" algn="ctr">
                      <a:noFill/>
                    </a:lnT>
                    <a:lnB w="38099" algn="ctr">
                      <a:noFill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800" i="1" spc="0">
                          <a:solidFill>
                            <a:schemeClr val="tx2"/>
                          </a:solidFill>
                        </a:rPr>
                        <a:t>Steer Flow</a:t>
                      </a:r>
                      <a:endParaRPr/>
                    </a:p>
                  </a:txBody>
                  <a:tcPr marL="0" marR="0" marT="0" marB="0">
                    <a:lnL w="12699" algn="ctr">
                      <a:noFill/>
                    </a:lnL>
                    <a:lnR w="12699" algn="ctr">
                      <a:noFill/>
                    </a:lnR>
                    <a:lnT w="12699" algn="ctr">
                      <a:noFill/>
                    </a:lnT>
                    <a:lnB w="38099" algn="ctr">
                      <a:noFill/>
                    </a:lnB>
                    <a:solidFill>
                      <a:schemeClr val="bg2"/>
                    </a:solidFill>
                  </a:tcPr>
                </a:tc>
                <a:tc gridSpan="4">
                  <a:txBody>
                    <a:bodyPr/>
                    <a:p>
                      <a:pPr algn="ctr">
                        <a:defRPr/>
                      </a:pPr>
                      <a:r>
                        <a:rPr lang="en-US" sz="800" spc="0">
                          <a:solidFill>
                            <a:schemeClr val="tx2"/>
                          </a:solidFill>
                        </a:rPr>
                        <a:t>(2) Shaper  </a:t>
                      </a:r>
                      <a:r>
                        <a:rPr lang="en-US" sz="800" spc="0">
                          <a:solidFill>
                            <a:schemeClr val="tx2"/>
                          </a:solidFill>
                        </a:rPr>
                        <a:t>param</a:t>
                      </a:r>
                      <a:r>
                        <a:rPr lang="en-US" sz="800" spc="0">
                          <a:solidFill>
                            <a:schemeClr val="tx2"/>
                          </a:solidFill>
                        </a:rPr>
                        <a:t> / </a:t>
                      </a:r>
                      <a:r>
                        <a:rPr lang="en-US" sz="800" spc="0">
                          <a:solidFill>
                            <a:schemeClr val="tx2"/>
                          </a:solidFill>
                        </a:rPr>
                        <a:t>state </a:t>
                      </a:r>
                      <a:r>
                        <a:rPr lang="en-US" sz="800" spc="0">
                          <a:solidFill>
                            <a:schemeClr val="tx2"/>
                          </a:solidFill>
                        </a:rPr>
                        <a:t>vars</a:t>
                      </a:r>
                      <a:endParaRPr lang="en-US" sz="800" spc="0">
                        <a:solidFill>
                          <a:schemeClr val="tx2"/>
                        </a:solidFill>
                      </a:endParaRPr>
                    </a:p>
                  </a:txBody>
                  <a:tcPr marL="0" marR="0" marT="0" marB="0">
                    <a:lnL w="12699" algn="ctr">
                      <a:noFill/>
                    </a:lnL>
                    <a:lnR w="12699" algn="ctr">
                      <a:noFill/>
                    </a:lnR>
                    <a:lnT w="12699" algn="ctr">
                      <a:noFill/>
                    </a:lnT>
                    <a:lnB w="38099" algn="ctr">
                      <a:noFill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800" i="1" spc="0">
                          <a:solidFill>
                            <a:schemeClr val="tx2"/>
                          </a:solidFill>
                        </a:rPr>
                        <a:t>(3)</a:t>
                      </a:r>
                      <a:endParaRPr/>
                    </a:p>
                  </a:txBody>
                  <a:tcPr marL="0" marR="0" marT="0" marB="0">
                    <a:lnL w="12699" algn="ctr">
                      <a:noFill/>
                    </a:lnL>
                    <a:lnR w="12699" algn="ctr">
                      <a:noFill/>
                    </a:lnR>
                    <a:lnT w="12699" algn="ctr">
                      <a:noFill/>
                    </a:lnT>
                    <a:lnB w="38099" algn="ctr">
                      <a:noFill/>
                    </a:lnB>
                    <a:solidFill>
                      <a:schemeClr val="bg2"/>
                    </a:solidFill>
                  </a:tcPr>
                </a:tc>
              </a:tr>
              <a:tr h="69752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800" spc="0">
                          <a:solidFill>
                            <a:schemeClr val="tx2"/>
                          </a:solidFill>
                        </a:rPr>
                        <a:t>L2 (TSN) or L3 (DetNet)  Flow Key</a:t>
                      </a:r>
                      <a:endParaRPr/>
                    </a:p>
                  </a:txBody>
                  <a:tcPr marL="0" marR="0" marT="0" marB="0">
                    <a:lnL w="12699" algn="ctr">
                      <a:noFill/>
                    </a:lnL>
                    <a:lnR w="12699" algn="ctr">
                      <a:noFill/>
                    </a:lnR>
                    <a:lnT w="38099" algn="ctr">
                      <a:noFill/>
                    </a:lnT>
                    <a:lnB w="12699" algn="ctr"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800" spc="0">
                          <a:solidFill>
                            <a:schemeClr val="tx2"/>
                          </a:solidFill>
                        </a:rPr>
                        <a:t>Flow#</a:t>
                      </a:r>
                      <a:r>
                        <a:rPr lang="en-US" sz="800" spc="0">
                          <a:solidFill>
                            <a:schemeClr val="tx2"/>
                          </a:solidFill>
                        </a:rPr>
                        <a:t> </a:t>
                      </a:r>
                      <a:r>
                        <a:rPr lang="en-US" sz="800" i="1" spc="0">
                          <a:solidFill>
                            <a:schemeClr val="tx2"/>
                          </a:solidFill>
                        </a:rPr>
                        <a:t>k</a:t>
                      </a:r>
                      <a:endParaRPr/>
                    </a:p>
                  </a:txBody>
                  <a:tcPr marL="0" marR="0" marT="0" marB="0">
                    <a:lnL w="12699" algn="ctr">
                      <a:noFill/>
                    </a:lnL>
                    <a:lnR w="12699" algn="ctr">
                      <a:noFill/>
                    </a:lnR>
                    <a:lnT w="38099" algn="ctr">
                      <a:noFill/>
                    </a:lnT>
                    <a:lnB w="12699" algn="ctr"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800" i="1" spc="0">
                          <a:solidFill>
                            <a:schemeClr val="tx2"/>
                          </a:solidFill>
                        </a:rPr>
                        <a:t>Next Hop</a:t>
                      </a:r>
                      <a:endParaRPr/>
                    </a:p>
                  </a:txBody>
                  <a:tcPr marL="0" marR="0" marT="0" marB="0">
                    <a:lnL w="12699" algn="ctr">
                      <a:noFill/>
                    </a:lnL>
                    <a:lnR w="12699" algn="ctr">
                      <a:noFill/>
                    </a:lnR>
                    <a:lnT w="38099" algn="ctr">
                      <a:noFill/>
                    </a:lnT>
                    <a:lnB w="12699" algn="ctr"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/>
                              <m:oMath>
                                <m:acc>
                                  <m:accPr>
                                    <m:chr m:val="̂"/>
                                    <m:ctrlPr>
                                      <a:rPr lang="de-DE" sz="800" i="1">
                                        <a:solidFill>
                                          <a:schemeClr val="tx2"/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m:rPr/>
                                      <a:rPr lang="en-US" sz="800" i="1">
                                        <a:solidFill>
                                          <a:schemeClr val="tx2"/>
                                        </a:solidFill>
                                        <a:latin typeface="Cambria Math"/>
                                      </a:rPr>
                                      <m:t>𝑟</m:t>
                                    </m:r>
                                  </m:e>
                                </m:acc>
                              </m:oMath>
                            </m:oMathPara>
                          </a14:m>
                        </mc:Choice>
                        <mc:Fallback/>
                      </mc:AlternateContent>
                      <a:r>
                        <a:rPr lang="de-DE" sz="800" baseline="-25000">
                          <a:solidFill>
                            <a:schemeClr val="tx2"/>
                          </a:solidFill>
                        </a:rPr>
                        <a:t>k</a:t>
                      </a:r>
                      <a:endParaRPr lang="en-US" sz="800" spc="0">
                        <a:solidFill>
                          <a:schemeClr val="tx2"/>
                        </a:solidFill>
                      </a:endParaRPr>
                    </a:p>
                  </a:txBody>
                  <a:tcPr marL="0" marR="0" marT="0" marB="0">
                    <a:lnL w="12699" algn="ctr">
                      <a:noFill/>
                    </a:lnL>
                    <a:lnR w="12699" algn="ctr">
                      <a:noFill/>
                    </a:lnR>
                    <a:lnT w="38099" algn="ctr">
                      <a:noFill/>
                    </a:lnT>
                    <a:lnB w="12699" algn="ctr"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/>
                              <m:oMath>
                                <m:acc>
                                  <m:accPr>
                                    <m:chr m:val="̂"/>
                                    <m:ctrlPr>
                                      <a:rPr lang="de-DE" sz="800" i="1">
                                        <a:solidFill>
                                          <a:schemeClr val="tx2"/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m:rPr/>
                                      <a:rPr lang="en-US" sz="800" b="1" i="1">
                                        <a:solidFill>
                                          <a:schemeClr val="tx2"/>
                                        </a:solidFill>
                                        <a:latin typeface="Cambria Math"/>
                                      </a:rPr>
                                      <m:t>𝒃</m:t>
                                    </m:r>
                                  </m:e>
                                </m:acc>
                              </m:oMath>
                            </m:oMathPara>
                          </a14:m>
                        </mc:Choice>
                        <mc:Fallback/>
                      </mc:AlternateContent>
                      <a:r>
                        <a:rPr lang="de-DE" sz="800" baseline="-25000">
                          <a:solidFill>
                            <a:schemeClr val="tx2"/>
                          </a:solidFill>
                        </a:rPr>
                        <a:t>k</a:t>
                      </a:r>
                      <a:endParaRPr lang="en-US" sz="800" spc="0">
                        <a:solidFill>
                          <a:schemeClr val="tx2"/>
                        </a:solidFill>
                      </a:endParaRPr>
                    </a:p>
                  </a:txBody>
                  <a:tcPr marL="0" marR="0" marT="0" marB="0">
                    <a:lnL w="12699" algn="ctr">
                      <a:noFill/>
                    </a:lnL>
                    <a:lnR w="12699" algn="ctr">
                      <a:noFill/>
                    </a:lnR>
                    <a:lnT w="38099" algn="ctr">
                      <a:noFill/>
                    </a:lnT>
                    <a:lnB w="12699" algn="ctr"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800" spc="0">
                          <a:solidFill>
                            <a:schemeClr val="tx2"/>
                          </a:solidFill>
                        </a:rPr>
                        <a:t>time</a:t>
                      </a:r>
                      <a:r>
                        <a:rPr lang="en-US" sz="800" spc="0">
                          <a:solidFill>
                            <a:schemeClr val="tx2"/>
                          </a:solidFill>
                        </a:rPr>
                        <a:t> </a:t>
                      </a:r>
                      <a:r>
                        <a:rPr lang="en-US" sz="800" spc="0">
                          <a:solidFill>
                            <a:schemeClr val="tx2"/>
                          </a:solidFill>
                        </a:rPr>
                        <a:t>stamp</a:t>
                      </a:r>
                      <a:endParaRPr/>
                    </a:p>
                  </a:txBody>
                  <a:tcPr marL="0" marR="0" marT="0" marB="0">
                    <a:lnL w="12699" algn="ctr">
                      <a:noFill/>
                    </a:lnL>
                    <a:lnR w="12699" algn="ctr">
                      <a:noFill/>
                    </a:lnR>
                    <a:lnT w="38099" algn="ctr">
                      <a:noFill/>
                    </a:lnT>
                    <a:lnB w="12699" algn="ctr"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800" spc="0">
                          <a:solidFill>
                            <a:schemeClr val="tx2"/>
                          </a:solidFill>
                        </a:rPr>
                        <a:t>level</a:t>
                      </a:r>
                      <a:endParaRPr/>
                    </a:p>
                  </a:txBody>
                  <a:tcPr marL="0" marR="0" marT="0" marB="0">
                    <a:lnL w="12699" algn="ctr">
                      <a:noFill/>
                    </a:lnL>
                    <a:lnR w="12699" algn="ctr">
                      <a:noFill/>
                    </a:lnR>
                    <a:lnT w="38099" algn="ctr">
                      <a:noFill/>
                    </a:lnT>
                    <a:lnB w="12699" algn="ctr"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800" i="1" spc="0">
                          <a:solidFill>
                            <a:schemeClr val="tx2"/>
                          </a:solidFill>
                        </a:rPr>
                        <a:t>Queue</a:t>
                      </a:r>
                      <a:endParaRPr/>
                    </a:p>
                  </a:txBody>
                  <a:tcPr marL="0" marR="0" marT="0" marB="0">
                    <a:lnL w="12699" algn="ctr">
                      <a:noFill/>
                    </a:lnL>
                    <a:lnR w="12699" algn="ctr">
                      <a:noFill/>
                    </a:lnR>
                    <a:lnT w="38099" algn="ctr">
                      <a:noFill/>
                    </a:lnT>
                    <a:lnB w="12699" algn="ctr">
                      <a:noFill/>
                    </a:lnB>
                    <a:solidFill>
                      <a:schemeClr val="bg2"/>
                    </a:solidFill>
                  </a:tcPr>
                </a:tc>
              </a:tr>
              <a:tr h="66200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800" spc="0"/>
                        <a:t>(S1,D1,Sport1, Dport1, Prot1)</a:t>
                      </a:r>
                      <a:endParaRPr/>
                    </a:p>
                  </a:txBody>
                  <a:tcPr marL="0" marR="0" marT="0" marB="0">
                    <a:lnT w="12699" algn="ctr">
                      <a:noFill/>
                    </a:lnT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800" spc="0"/>
                        <a:t>1</a:t>
                      </a:r>
                      <a:endParaRPr/>
                    </a:p>
                  </a:txBody>
                  <a:tcPr marL="0" marR="0" marT="0" marB="0">
                    <a:lnT w="12699" algn="ctr">
                      <a:noFill/>
                    </a:lnT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is-IS" sz="800" spc="0"/>
                        <a:t>…</a:t>
                      </a:r>
                      <a:endParaRPr lang="en-US" sz="800" spc="0"/>
                    </a:p>
                  </a:txBody>
                  <a:tcPr marL="0" marR="0" marT="0" marB="0">
                    <a:lnT w="12699" algn="ctr">
                      <a:noFill/>
                    </a:lnT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is-IS" sz="800" spc="0"/>
                        <a:t>…</a:t>
                      </a:r>
                      <a:endParaRPr lang="en-US" sz="800" spc="0"/>
                    </a:p>
                  </a:txBody>
                  <a:tcPr marL="0" marR="0" marT="0" marB="0">
                    <a:lnT w="12699" algn="ctr">
                      <a:noFill/>
                    </a:lnT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is-IS" sz="800" spc="0"/>
                        <a:t>…</a:t>
                      </a:r>
                      <a:endParaRPr lang="en-US" sz="800" spc="0"/>
                    </a:p>
                  </a:txBody>
                  <a:tcPr marL="0" marR="0" marT="0" marB="0">
                    <a:lnT w="12699" algn="ctr">
                      <a:noFill/>
                    </a:lnT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is-IS" sz="800" spc="0"/>
                        <a:t>…</a:t>
                      </a:r>
                      <a:endParaRPr lang="en-US" sz="800" spc="0"/>
                    </a:p>
                  </a:txBody>
                  <a:tcPr marL="0" marR="0" marT="0" marB="0">
                    <a:lnT w="12699" algn="ctr">
                      <a:noFill/>
                    </a:lnT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is-IS" sz="800" spc="0"/>
                        <a:t>…</a:t>
                      </a:r>
                      <a:endParaRPr lang="en-US" sz="800" spc="0"/>
                    </a:p>
                  </a:txBody>
                  <a:tcPr marL="0" marR="0" marT="0" marB="0">
                    <a:lnT w="12699" algn="ctr">
                      <a:noFill/>
                    </a:lnT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800" spc="0"/>
                        <a:t>5</a:t>
                      </a:r>
                      <a:endParaRPr/>
                    </a:p>
                  </a:txBody>
                  <a:tcPr marL="0" marR="0" marT="0" marB="0">
                    <a:lnT w="12699" algn="ctr">
                      <a:noFill/>
                    </a:lnT>
                  </a:tcPr>
                </a:tc>
              </a:tr>
              <a:tr h="65448">
                <a:tc>
                  <a:txBody>
                    <a:bodyPr/>
                    <a:p>
                      <a:pPr marL="0" marR="0" indent="0" algn="ctr" defTabSz="68578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800" spc="0"/>
                        <a:t>(S2,D2,Sport2, Dport2, Prot2)</a:t>
                      </a:r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800" spc="0"/>
                        <a:t>2</a:t>
                      </a:r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is-IS" sz="800" spc="0"/>
                        <a:t>…</a:t>
                      </a:r>
                      <a:endParaRPr lang="en-US" sz="800" spc="0"/>
                    </a:p>
                  </a:txBody>
                  <a:tcPr marL="0" marR="0" marT="0" marB="0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is-IS" sz="800" spc="0"/>
                        <a:t>…</a:t>
                      </a:r>
                      <a:endParaRPr lang="en-US" sz="800" spc="0"/>
                    </a:p>
                  </a:txBody>
                  <a:tcPr marL="0" marR="0" marT="0" marB="0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is-IS" sz="800" spc="0"/>
                        <a:t>…</a:t>
                      </a:r>
                      <a:endParaRPr lang="en-US" sz="800" spc="0"/>
                    </a:p>
                  </a:txBody>
                  <a:tcPr marL="0" marR="0" marT="0" marB="0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is-IS" sz="800" spc="0"/>
                        <a:t>…</a:t>
                      </a:r>
                      <a:endParaRPr lang="en-US" sz="800" spc="0"/>
                    </a:p>
                  </a:txBody>
                  <a:tcPr marL="0" marR="0" marT="0" marB="0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is-IS" sz="800" spc="0"/>
                        <a:t>…</a:t>
                      </a:r>
                      <a:endParaRPr lang="en-US" sz="800" spc="0"/>
                    </a:p>
                  </a:txBody>
                  <a:tcPr marL="0" marR="0" marT="0" marB="0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800" spc="0"/>
                        <a:t>3</a:t>
                      </a:r>
                      <a:endParaRPr/>
                    </a:p>
                  </a:txBody>
                  <a:tcPr marL="0" marR="0" marT="0" marB="0"/>
                </a:tc>
              </a:tr>
              <a:tr h="50114">
                <a:tc>
                  <a:txBody>
                    <a:bodyPr/>
                    <a:p>
                      <a:pPr algn="ctr">
                        <a:defRPr/>
                      </a:pPr>
                      <a:endParaRPr lang="en-US" sz="800" spc="0"/>
                    </a:p>
                  </a:txBody>
                  <a:tcPr marL="0" marR="0" marT="0" marB="0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is-IS" sz="800" spc="0"/>
                        <a:t>        …</a:t>
                      </a:r>
                      <a:endParaRPr lang="en-US" sz="800" spc="0"/>
                    </a:p>
                  </a:txBody>
                  <a:tcPr marL="0" marR="0" marT="0" marB="0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is-IS" sz="800" spc="0"/>
                        <a:t>…</a:t>
                      </a:r>
                      <a:endParaRPr lang="en-US" sz="800" spc="0"/>
                    </a:p>
                  </a:txBody>
                  <a:tcPr marL="0" marR="0" marT="0" marB="0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lang="en-US" sz="800" spc="0"/>
                    </a:p>
                  </a:txBody>
                  <a:tcPr marL="0" marR="0" marT="0" marB="0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lang="en-US" sz="800" spc="0"/>
                    </a:p>
                  </a:txBody>
                  <a:tcPr marL="0" marR="0" marT="0" marB="0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lang="en-US" sz="800" spc="0"/>
                    </a:p>
                  </a:txBody>
                  <a:tcPr marL="0" marR="0" marT="0" marB="0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lang="en-US" sz="800" spc="0"/>
                    </a:p>
                  </a:txBody>
                  <a:tcPr marL="0" marR="0" marT="0" marB="0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lang="en-US" sz="800" spc="0"/>
                    </a:p>
                  </a:txBody>
                  <a:tcPr marL="0" marR="0" marT="0" marB="0"/>
                </a:tc>
              </a:tr>
              <a:tr h="148473">
                <a:tc>
                  <a:txBody>
                    <a:bodyPr/>
                    <a:p>
                      <a:pPr marL="0" marR="0" indent="0" algn="ctr" defTabSz="68578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800" spc="0"/>
                        <a:t>(S50k,D50k,Sport50k, Dport50k, Prot50k)</a:t>
                      </a:r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800" spc="0"/>
                        <a:t>50,000</a:t>
                      </a:r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800" spc="0"/>
                        <a:t>...</a:t>
                      </a:r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is-IS" sz="800" spc="0"/>
                        <a:t>…</a:t>
                      </a:r>
                      <a:endParaRPr lang="en-US" sz="800" spc="0"/>
                    </a:p>
                  </a:txBody>
                  <a:tcPr marL="0" marR="0" marT="0" marB="0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is-IS" sz="800" spc="0"/>
                        <a:t>…</a:t>
                      </a:r>
                      <a:endParaRPr lang="en-US" sz="800" spc="0"/>
                    </a:p>
                  </a:txBody>
                  <a:tcPr marL="0" marR="0" marT="0" marB="0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is-IS" sz="800" spc="0"/>
                        <a:t>…</a:t>
                      </a:r>
                      <a:endParaRPr lang="en-US" sz="800" spc="0"/>
                    </a:p>
                  </a:txBody>
                  <a:tcPr marL="0" marR="0" marT="0" marB="0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is-IS" sz="800" spc="0"/>
                        <a:t>…</a:t>
                      </a:r>
                      <a:endParaRPr lang="en-US" sz="800" spc="0"/>
                    </a:p>
                  </a:txBody>
                  <a:tcPr marL="0" marR="0" marT="0" marB="0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800" spc="0"/>
                        <a:t>1</a:t>
                      </a:r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1105295052" name="Trapezoid 93"/>
          <p:cNvSpPr/>
          <p:nvPr/>
        </p:nvSpPr>
        <p:spPr bwMode="auto">
          <a:xfrm flipV="1">
            <a:off x="4083913" y="4631076"/>
            <a:ext cx="4996249" cy="480659"/>
          </a:xfrm>
          <a:prstGeom prst="trapezoid">
            <a:avLst>
              <a:gd name="adj" fmla="val 429282"/>
            </a:avLst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49514580" name="TextBox 99"/>
          <p:cNvSpPr txBox="1"/>
          <p:nvPr/>
        </p:nvSpPr>
        <p:spPr bwMode="auto">
          <a:xfrm>
            <a:off x="2481498" y="1304772"/>
            <a:ext cx="1380777" cy="716092"/>
          </a:xfrm>
          <a:prstGeom prst="rect">
            <a:avLst/>
          </a:prstGeom>
          <a:solidFill>
            <a:srgbClr val="C4FEF7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800"/>
              <a:t>Flow k </a:t>
            </a:r>
            <a:r>
              <a:rPr lang="en-US" sz="1000"/>
              <a:t>requirements</a:t>
            </a:r>
            <a:endParaRPr/>
          </a:p>
          <a:p>
            <a:pPr algn="ctr"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acc>
                        <m:accPr>
                          <m:chr m:val="̂"/>
                          <m:ctrlPr>
                            <a:rPr lang="de-DE" sz="100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accPr>
                        <m:e>
                          <m:r>
                            <m:rPr/>
                            <a:rPr lang="en-US" sz="1000" i="1">
                              <a:latin typeface="Cambria Math"/>
                            </a:rPr>
                            <m:t>𝑟</m:t>
                          </m:r>
                        </m:e>
                      </m:acc>
                    </m:oMath>
                  </m:oMathPara>
                </a14:m>
              </mc:Choice>
              <mc:Fallback/>
            </mc:AlternateContent>
            <a:r>
              <a:rPr lang="de-DE" sz="1000" baseline="-25000"/>
              <a:t>k</a:t>
            </a:r>
            <a:r>
              <a:rPr lang="de-DE" sz="1000"/>
              <a:t>/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acc>
                        <m:accPr>
                          <m:chr m:val="̂"/>
                          <m:ctrlPr>
                            <a:rPr lang="de-DE" sz="100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accPr>
                        <m:e>
                          <m:r>
                            <m:rPr/>
                            <a:rPr lang="en-US" sz="1000" i="1">
                              <a:latin typeface="Cambria Math"/>
                            </a:rPr>
                            <m:t>𝑏</m:t>
                          </m:r>
                        </m:e>
                      </m:acc>
                    </m:oMath>
                  </m:oMathPara>
                </a14:m>
              </mc:Choice>
              <mc:Fallback/>
            </mc:AlternateContent>
            <a:r>
              <a:rPr lang="de-DE" sz="1000" baseline="-25000"/>
              <a:t>k</a:t>
            </a:r>
            <a:r>
              <a:rPr lang="de-DE" sz="1000"/>
              <a:t> </a:t>
            </a:r>
            <a:endParaRPr/>
          </a:p>
          <a:p>
            <a:pPr algn="ctr">
              <a:defRPr/>
            </a:pPr>
            <a:r>
              <a:rPr lang="de-DE" sz="1000"/>
              <a:t>End-</a:t>
            </a:r>
            <a:r>
              <a:rPr lang="de-DE" sz="1000"/>
              <a:t>to</a:t>
            </a:r>
            <a:r>
              <a:rPr lang="de-DE" sz="1000"/>
              <a:t>-end</a:t>
            </a:r>
            <a:endParaRPr/>
          </a:p>
          <a:p>
            <a:pPr algn="ctr">
              <a:defRPr/>
            </a:pPr>
            <a:r>
              <a:rPr lang="de-DE" sz="1000"/>
              <a:t>Min..</a:t>
            </a:r>
            <a:r>
              <a:rPr lang="de-DE" sz="1000"/>
              <a:t>max</a:t>
            </a:r>
            <a:r>
              <a:rPr lang="de-DE" sz="1000"/>
              <a:t> </a:t>
            </a:r>
            <a:r>
              <a:rPr lang="de-DE" sz="1000"/>
              <a:t>latency</a:t>
            </a:r>
            <a:endParaRPr lang="en-US" sz="1000"/>
          </a:p>
        </p:txBody>
      </p:sp>
      <p:sp>
        <p:nvSpPr>
          <p:cNvPr id="710348914" name="TextBox 100"/>
          <p:cNvSpPr txBox="1"/>
          <p:nvPr/>
        </p:nvSpPr>
        <p:spPr bwMode="auto">
          <a:xfrm>
            <a:off x="4517186" y="1329984"/>
            <a:ext cx="1588851" cy="461664"/>
          </a:xfrm>
          <a:prstGeom prst="rect">
            <a:avLst/>
          </a:prstGeom>
          <a:solidFill>
            <a:srgbClr val="F6EDFF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800"/>
              <a:t>(Calculate path</a:t>
            </a:r>
            <a:endParaRPr/>
          </a:p>
          <a:p>
            <a:pPr algn="ctr">
              <a:defRPr/>
            </a:pPr>
            <a:r>
              <a:rPr lang="en-US" sz="800"/>
              <a:t>or use shortest path</a:t>
            </a:r>
            <a:endParaRPr/>
          </a:p>
          <a:p>
            <a:pPr algn="ctr">
              <a:defRPr/>
            </a:pPr>
            <a:r>
              <a:rPr lang="en-US" sz="800"/>
              <a:t>(</a:t>
            </a:r>
            <a:r>
              <a:rPr lang="en-US" sz="700" i="1"/>
              <a:t>slide does not show path steering</a:t>
            </a:r>
            <a:r>
              <a:rPr lang="en-US" sz="800"/>
              <a:t>)</a:t>
            </a:r>
            <a:endParaRPr/>
          </a:p>
        </p:txBody>
      </p:sp>
      <p:sp>
        <p:nvSpPr>
          <p:cNvPr id="1732101573" name="TextBox 102"/>
          <p:cNvSpPr txBox="1"/>
          <p:nvPr/>
        </p:nvSpPr>
        <p:spPr bwMode="auto">
          <a:xfrm>
            <a:off x="6397863" y="1336469"/>
            <a:ext cx="1588851" cy="461664"/>
          </a:xfrm>
          <a:prstGeom prst="rect">
            <a:avLst/>
          </a:prstGeom>
          <a:solidFill>
            <a:srgbClr val="F6EDFF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800"/>
              <a:t>Calculate best queue for each hop to meet </a:t>
            </a:r>
            <a:r>
              <a:rPr lang="en-US" sz="800"/>
              <a:t>min..max</a:t>
            </a:r>
            <a:r>
              <a:rPr lang="en-US" sz="800"/>
              <a:t> latency</a:t>
            </a:r>
            <a:endParaRPr/>
          </a:p>
          <a:p>
            <a:pPr algn="ctr">
              <a:defRPr/>
            </a:pPr>
            <a:endParaRPr lang="en-US" sz="800"/>
          </a:p>
        </p:txBody>
      </p:sp>
      <p:sp>
        <p:nvSpPr>
          <p:cNvPr id="2119571278" name="TextBox 103"/>
          <p:cNvSpPr txBox="1"/>
          <p:nvPr/>
        </p:nvSpPr>
        <p:spPr bwMode="auto">
          <a:xfrm>
            <a:off x="6034700" y="1415134"/>
            <a:ext cx="429925" cy="261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100"/>
              <a:t>&lt;=&gt;</a:t>
            </a:r>
            <a:endParaRPr/>
          </a:p>
        </p:txBody>
      </p:sp>
      <p:sp>
        <p:nvSpPr>
          <p:cNvPr id="974970490" name="TextBox 104"/>
          <p:cNvSpPr txBox="1"/>
          <p:nvPr/>
        </p:nvSpPr>
        <p:spPr bwMode="auto">
          <a:xfrm>
            <a:off x="8083990" y="1336469"/>
            <a:ext cx="706879" cy="461664"/>
          </a:xfrm>
          <a:prstGeom prst="rect">
            <a:avLst/>
          </a:prstGeom>
          <a:solidFill>
            <a:srgbClr val="F6EDFF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800"/>
              <a:t>Flow fits ?</a:t>
            </a:r>
            <a:endParaRPr/>
          </a:p>
          <a:p>
            <a:pPr algn="ctr">
              <a:defRPr/>
            </a:pPr>
            <a:r>
              <a:rPr lang="en-US" sz="800"/>
              <a:t>Admit</a:t>
            </a:r>
            <a:endParaRPr/>
          </a:p>
          <a:p>
            <a:pPr algn="ctr">
              <a:defRPr/>
            </a:pPr>
            <a:r>
              <a:rPr lang="en-US" sz="800"/>
              <a:t>else reject</a:t>
            </a:r>
            <a:endParaRPr/>
          </a:p>
        </p:txBody>
      </p:sp>
      <p:sp>
        <p:nvSpPr>
          <p:cNvPr id="2147193542" name="TextBox 105"/>
          <p:cNvSpPr txBox="1"/>
          <p:nvPr/>
        </p:nvSpPr>
        <p:spPr bwMode="auto">
          <a:xfrm>
            <a:off x="4432852" y="841871"/>
            <a:ext cx="1779104" cy="461664"/>
          </a:xfrm>
          <a:prstGeom prst="rect">
            <a:avLst/>
          </a:prstGeom>
          <a:solidFill>
            <a:srgbClr val="F6EDFF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800"/>
              <a:t>Network resource Database</a:t>
            </a:r>
            <a:endParaRPr/>
          </a:p>
          <a:p>
            <a:pPr algn="ctr">
              <a:defRPr/>
            </a:pPr>
            <a:r>
              <a:rPr lang="en-US" sz="800"/>
              <a:t>Per-link/hop, per-queue free space</a:t>
            </a:r>
            <a:endParaRPr/>
          </a:p>
          <a:p>
            <a:pPr algn="ctr">
              <a:defRPr/>
            </a:pPr>
            <a:r>
              <a:rPr lang="en-US" sz="800"/>
              <a:t>                   link free bandwidth </a:t>
            </a:r>
            <a:endParaRPr/>
          </a:p>
        </p:txBody>
      </p:sp>
      <p:sp>
        <p:nvSpPr>
          <p:cNvPr id="1301439654" name="TextBox 106"/>
          <p:cNvSpPr txBox="1"/>
          <p:nvPr/>
        </p:nvSpPr>
        <p:spPr bwMode="auto">
          <a:xfrm>
            <a:off x="6241775" y="924836"/>
            <a:ext cx="1547429" cy="345030"/>
          </a:xfrm>
          <a:prstGeom prst="rect">
            <a:avLst/>
          </a:prstGeom>
          <a:solidFill>
            <a:srgbClr val="F6EDFF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800"/>
              <a:t>Per-flow, per-hop Database</a:t>
            </a:r>
            <a:endParaRPr/>
          </a:p>
          <a:p>
            <a:pPr algn="ctr">
              <a:defRPr/>
            </a:pPr>
            <a:r>
              <a:rPr lang="en-US" sz="800"/>
              <a:t>Flow </a:t>
            </a:r>
            <a:r>
              <a:rPr lang="en-US" sz="800" i="1"/>
              <a:t>k</a:t>
            </a:r>
            <a:r>
              <a:rPr lang="en-US" sz="800"/>
              <a:t>: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acc>
                        <m:accPr>
                          <m:chr m:val="̂"/>
                          <m:ctrlPr>
                            <a:rPr lang="de-DE" sz="80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accPr>
                        <m:e>
                          <m:r>
                            <m:rPr/>
                            <a:rPr lang="en-US" sz="800" i="1">
                              <a:latin typeface="Cambria Math"/>
                            </a:rPr>
                            <m:t>𝑟</m:t>
                          </m:r>
                        </m:e>
                      </m:acc>
                    </m:oMath>
                  </m:oMathPara>
                </a14:m>
              </mc:Choice>
              <mc:Fallback/>
            </mc:AlternateContent>
            <a:r>
              <a:rPr lang="de-DE" sz="800" baseline="-25000"/>
              <a:t>k</a:t>
            </a:r>
            <a:r>
              <a:rPr lang="de-DE" sz="800"/>
              <a:t>/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acc>
                        <m:accPr>
                          <m:chr m:val="̂"/>
                          <m:ctrlPr>
                            <a:rPr lang="de-DE" sz="80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accPr>
                        <m:e>
                          <m:r>
                            <m:rPr/>
                            <a:rPr lang="en-US" sz="800" i="1">
                              <a:latin typeface="Cambria Math"/>
                            </a:rPr>
                            <m:t>𝑏</m:t>
                          </m:r>
                        </m:e>
                      </m:acc>
                    </m:oMath>
                  </m:oMathPara>
                </a14:m>
              </mc:Choice>
              <mc:Fallback/>
            </mc:AlternateContent>
            <a:r>
              <a:rPr lang="de-DE" sz="800" baseline="-25000"/>
              <a:t>k</a:t>
            </a:r>
            <a:r>
              <a:rPr lang="de-DE" sz="800"/>
              <a:t> </a:t>
            </a:r>
            <a:r>
              <a:rPr lang="en-US" sz="800"/>
              <a:t>, {Q</a:t>
            </a:r>
            <a:r>
              <a:rPr lang="en-US" sz="800" i="1" baseline="-25000"/>
              <a:t>i</a:t>
            </a:r>
            <a:r>
              <a:rPr lang="en-US" sz="800" i="1"/>
              <a:t> }</a:t>
            </a:r>
            <a:endParaRPr/>
          </a:p>
        </p:txBody>
      </p:sp>
      <p:sp>
        <p:nvSpPr>
          <p:cNvPr id="1246398595" name="TextBox 107"/>
          <p:cNvSpPr txBox="1"/>
          <p:nvPr/>
        </p:nvSpPr>
        <p:spPr bwMode="auto">
          <a:xfrm>
            <a:off x="4517186" y="1877940"/>
            <a:ext cx="3728934" cy="253915"/>
          </a:xfrm>
          <a:prstGeom prst="rect">
            <a:avLst/>
          </a:prstGeom>
          <a:solidFill>
            <a:srgbClr val="FED9C5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050">
                <a:solidFill>
                  <a:srgbClr val="FF0000"/>
                </a:solidFill>
              </a:rPr>
              <a:t>Install flow k </a:t>
            </a:r>
            <a:r>
              <a:rPr lang="en-US" sz="1050">
                <a:solidFill>
                  <a:srgbClr val="FF0000"/>
                </a:solidFill>
              </a:rPr>
              <a:t>params</a:t>
            </a:r>
            <a:r>
              <a:rPr lang="en-US" sz="1050">
                <a:solidFill>
                  <a:srgbClr val="FF0000"/>
                </a:solidFill>
              </a:rPr>
              <a:t> on every hops per-flow state table</a:t>
            </a:r>
            <a:endParaRPr/>
          </a:p>
        </p:txBody>
      </p:sp>
      <p:cxnSp>
        <p:nvCxnSpPr>
          <p:cNvPr id="1499221732" name="Straight Arrow Connector 110"/>
          <p:cNvCxnSpPr>
            <a:cxnSpLocks/>
            <a:stCxn id="1545971522" idx="0"/>
            <a:endCxn id="2049514580" idx="2"/>
          </p:cNvCxnSpPr>
          <p:nvPr/>
        </p:nvCxnSpPr>
        <p:spPr bwMode="auto">
          <a:xfrm flipV="1">
            <a:off x="2256869" y="2020865"/>
            <a:ext cx="915016" cy="311684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3792333" name="Straight Arrow Connector 114"/>
          <p:cNvCxnSpPr>
            <a:cxnSpLocks/>
            <a:stCxn id="2049514580" idx="3"/>
          </p:cNvCxnSpPr>
          <p:nvPr/>
        </p:nvCxnSpPr>
        <p:spPr bwMode="auto">
          <a:xfrm flipV="1">
            <a:off x="3862275" y="1540647"/>
            <a:ext cx="285977" cy="12217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2672075" name="Freeform 118"/>
          <p:cNvSpPr/>
          <p:nvPr/>
        </p:nvSpPr>
        <p:spPr bwMode="auto">
          <a:xfrm>
            <a:off x="2374629" y="1819425"/>
            <a:ext cx="6122597" cy="3299133"/>
          </a:xfrm>
          <a:custGeom>
            <a:avLst/>
            <a:gdLst>
              <a:gd name="connsiteX0" fmla="*/ 6144322 w 6144322"/>
              <a:gd name="connsiteY0" fmla="*/ 0 h 3612995"/>
              <a:gd name="connsiteX1" fmla="*/ 6021659 w 6144322"/>
              <a:gd name="connsiteY1" fmla="*/ 568713 h 3612995"/>
              <a:gd name="connsiteX2" fmla="*/ 847493 w 6144322"/>
              <a:gd name="connsiteY2" fmla="*/ 557561 h 3612995"/>
              <a:gd name="connsiteX3" fmla="*/ 0 w 6144322"/>
              <a:gd name="connsiteY3" fmla="*/ 3612995 h 3612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44322" h="3612995" fill="norm" stroke="1" extrusionOk="0">
                <a:moveTo>
                  <a:pt x="6144322" y="0"/>
                </a:moveTo>
                <a:lnTo>
                  <a:pt x="6021659" y="568713"/>
                </a:lnTo>
                <a:lnTo>
                  <a:pt x="847493" y="557561"/>
                </a:lnTo>
                <a:lnTo>
                  <a:pt x="0" y="3612995"/>
                </a:lnTo>
              </a:path>
            </a:pathLst>
          </a:custGeom>
          <a:noFill/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97903889" name="TextBox 119"/>
          <p:cNvSpPr txBox="1"/>
          <p:nvPr/>
        </p:nvSpPr>
        <p:spPr bwMode="auto">
          <a:xfrm>
            <a:off x="2397511" y="4703963"/>
            <a:ext cx="514884" cy="430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050">
                <a:solidFill>
                  <a:srgbClr val="C00000"/>
                </a:solidFill>
              </a:rPr>
              <a:t>ACK/</a:t>
            </a:r>
            <a:endParaRPr/>
          </a:p>
          <a:p>
            <a:pPr>
              <a:defRPr/>
            </a:pPr>
            <a:r>
              <a:rPr lang="en-US" sz="1050">
                <a:solidFill>
                  <a:srgbClr val="C00000"/>
                </a:solidFill>
              </a:rPr>
              <a:t>NAK</a:t>
            </a:r>
            <a:endParaRPr/>
          </a:p>
        </p:txBody>
      </p:sp>
      <p:sp>
        <p:nvSpPr>
          <p:cNvPr id="462831688" name="TextBox 120"/>
          <p:cNvSpPr txBox="1"/>
          <p:nvPr/>
        </p:nvSpPr>
        <p:spPr bwMode="auto">
          <a:xfrm>
            <a:off x="1471959" y="4692812"/>
            <a:ext cx="835484" cy="415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050">
                <a:solidFill>
                  <a:srgbClr val="C00000"/>
                </a:solidFill>
              </a:rPr>
              <a:t>Flow</a:t>
            </a:r>
            <a:endParaRPr/>
          </a:p>
          <a:p>
            <a:pPr>
              <a:defRPr/>
            </a:pPr>
            <a:r>
              <a:rPr lang="en-US" sz="1050">
                <a:solidFill>
                  <a:srgbClr val="C00000"/>
                </a:solidFill>
              </a:rPr>
              <a:t>REQUEST</a:t>
            </a:r>
            <a:endParaRPr/>
          </a:p>
        </p:txBody>
      </p:sp>
      <p:cxnSp>
        <p:nvCxnSpPr>
          <p:cNvPr id="1349503792" name="Straight Arrow Connector 127"/>
          <p:cNvCxnSpPr>
            <a:cxnSpLocks/>
            <a:stCxn id="971758183" idx="2"/>
            <a:endCxn id="870013205" idx="0"/>
          </p:cNvCxnSpPr>
          <p:nvPr/>
        </p:nvCxnSpPr>
        <p:spPr bwMode="auto">
          <a:xfrm flipH="1">
            <a:off x="6558076" y="2264683"/>
            <a:ext cx="99195" cy="41887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3446163" name="TextBox 133"/>
          <p:cNvSpPr txBox="1"/>
          <p:nvPr/>
        </p:nvSpPr>
        <p:spPr bwMode="auto">
          <a:xfrm>
            <a:off x="7850458" y="910274"/>
            <a:ext cx="1297149" cy="4001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2000">
                <a:solidFill>
                  <a:srgbClr val="960000"/>
                </a:solidFill>
              </a:rPr>
              <a:t>Controller</a:t>
            </a:r>
            <a:endParaRPr lang="en-US" sz="2000">
              <a:solidFill>
                <a:srgbClr val="960000"/>
              </a:solidFill>
            </a:endParaRPr>
          </a:p>
        </p:txBody>
      </p:sp>
      <p:sp>
        <p:nvSpPr>
          <p:cNvPr id="1142251271" name="TextBox 2"/>
          <p:cNvSpPr txBox="1"/>
          <p:nvPr/>
        </p:nvSpPr>
        <p:spPr bwMode="auto">
          <a:xfrm>
            <a:off x="3261197" y="5763211"/>
            <a:ext cx="933243" cy="640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/>
              <a:t>Ingress</a:t>
            </a:r>
            <a:endParaRPr/>
          </a:p>
          <a:p>
            <a:pPr>
              <a:defRPr/>
            </a:pPr>
            <a:r>
              <a:rPr lang="en-US"/>
              <a:t>PE</a:t>
            </a:r>
            <a:endParaRPr/>
          </a:p>
        </p:txBody>
      </p:sp>
      <p:sp>
        <p:nvSpPr>
          <p:cNvPr id="634378188" name="TextBox 109"/>
          <p:cNvSpPr txBox="1"/>
          <p:nvPr/>
        </p:nvSpPr>
        <p:spPr bwMode="auto">
          <a:xfrm>
            <a:off x="4621456" y="5814814"/>
            <a:ext cx="303287" cy="369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/>
              <a:t>P</a:t>
            </a:r>
            <a:endParaRPr/>
          </a:p>
        </p:txBody>
      </p:sp>
      <p:sp>
        <p:nvSpPr>
          <p:cNvPr id="1795128641" name="TextBox 111"/>
          <p:cNvSpPr txBox="1"/>
          <p:nvPr/>
        </p:nvSpPr>
        <p:spPr bwMode="auto">
          <a:xfrm>
            <a:off x="6121644" y="5853787"/>
            <a:ext cx="436430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/>
              <a:t>P</a:t>
            </a:r>
            <a:endParaRPr/>
          </a:p>
        </p:txBody>
      </p:sp>
      <p:sp>
        <p:nvSpPr>
          <p:cNvPr id="1827139505" name="TextBox 112"/>
          <p:cNvSpPr txBox="1"/>
          <p:nvPr/>
        </p:nvSpPr>
        <p:spPr bwMode="auto">
          <a:xfrm>
            <a:off x="7625347" y="5878399"/>
            <a:ext cx="436430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/>
              <a:t>P</a:t>
            </a:r>
            <a:endParaRPr/>
          </a:p>
        </p:txBody>
      </p:sp>
      <p:sp>
        <p:nvSpPr>
          <p:cNvPr id="1098379379" name="TextBox 113"/>
          <p:cNvSpPr txBox="1"/>
          <p:nvPr/>
        </p:nvSpPr>
        <p:spPr bwMode="auto">
          <a:xfrm>
            <a:off x="9105015" y="5845374"/>
            <a:ext cx="921061" cy="646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/>
              <a:t>Egress</a:t>
            </a:r>
            <a:endParaRPr/>
          </a:p>
          <a:p>
            <a:pPr>
              <a:defRPr/>
            </a:pPr>
            <a:r>
              <a:rPr lang="en-US"/>
              <a:t>PE</a:t>
            </a:r>
            <a:endParaRPr/>
          </a:p>
        </p:txBody>
      </p:sp>
      <p:sp>
        <p:nvSpPr>
          <p:cNvPr id="805629262" name="Freeform 115"/>
          <p:cNvSpPr/>
          <p:nvPr/>
        </p:nvSpPr>
        <p:spPr bwMode="auto">
          <a:xfrm>
            <a:off x="3428343" y="1913416"/>
            <a:ext cx="5117294" cy="3182574"/>
          </a:xfrm>
          <a:custGeom>
            <a:avLst/>
            <a:gdLst>
              <a:gd name="connsiteX0" fmla="*/ 6144322 w 6144322"/>
              <a:gd name="connsiteY0" fmla="*/ 0 h 3612995"/>
              <a:gd name="connsiteX1" fmla="*/ 6021659 w 6144322"/>
              <a:gd name="connsiteY1" fmla="*/ 568713 h 3612995"/>
              <a:gd name="connsiteX2" fmla="*/ 847493 w 6144322"/>
              <a:gd name="connsiteY2" fmla="*/ 557561 h 3612995"/>
              <a:gd name="connsiteX3" fmla="*/ 0 w 6144322"/>
              <a:gd name="connsiteY3" fmla="*/ 3612995 h 3612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44322" h="3612995" fill="norm" stroke="1" extrusionOk="0">
                <a:moveTo>
                  <a:pt x="6144322" y="0"/>
                </a:moveTo>
                <a:lnTo>
                  <a:pt x="6021659" y="568713"/>
                </a:lnTo>
                <a:lnTo>
                  <a:pt x="847493" y="557561"/>
                </a:lnTo>
                <a:lnTo>
                  <a:pt x="0" y="3612995"/>
                </a:lnTo>
              </a:path>
            </a:pathLst>
          </a:custGeom>
          <a:noFill/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47529688" name="TextBox 20"/>
          <p:cNvSpPr txBox="1"/>
          <p:nvPr/>
        </p:nvSpPr>
        <p:spPr bwMode="auto">
          <a:xfrm>
            <a:off x="3963459" y="6215582"/>
            <a:ext cx="6083587" cy="615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/>
              <a:t>Aggregating traffic from 10x PE routers,</a:t>
            </a:r>
            <a:endParaRPr/>
          </a:p>
          <a:p>
            <a:pPr>
              <a:defRPr/>
            </a:pPr>
            <a:r>
              <a:rPr lang="en-US" sz="1600"/>
              <a:t>Very fast, cost/operational-sensitive (no-per-flow control wanted)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1" advTm="41389"/>
    </mc:Choice>
    <mc:Fallback>
      <p:transition advClick="1" advTm="41389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80186168" name="Rounded Rectangle 108"/>
          <p:cNvSpPr/>
          <p:nvPr/>
        </p:nvSpPr>
        <p:spPr bwMode="auto">
          <a:xfrm flipH="0" flipV="0">
            <a:off x="4179961" y="585271"/>
            <a:ext cx="4954620" cy="1679412"/>
          </a:xfrm>
          <a:prstGeom prst="roundRect">
            <a:avLst>
              <a:gd name="adj" fmla="val 16667"/>
            </a:avLst>
          </a:prstGeom>
          <a:solidFill>
            <a:srgbClr val="E4D0FF"/>
          </a:solidFill>
          <a:ln>
            <a:solidFill>
              <a:srgbClr val="96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74866673" name="Cloud 90"/>
          <p:cNvSpPr/>
          <p:nvPr/>
        </p:nvSpPr>
        <p:spPr bwMode="auto">
          <a:xfrm>
            <a:off x="2728610" y="3925489"/>
            <a:ext cx="7710616" cy="2322241"/>
          </a:xfrm>
          <a:prstGeom prst="cloud">
            <a:avLst/>
          </a:prstGeom>
          <a:solidFill>
            <a:srgbClr val="D2E7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14737716" name="Straight Arrow Connector 121"/>
          <p:cNvCxnSpPr>
            <a:cxnSpLocks/>
            <a:endCxn id="1608149467" idx="0"/>
          </p:cNvCxnSpPr>
          <p:nvPr/>
        </p:nvCxnSpPr>
        <p:spPr bwMode="auto">
          <a:xfrm flipH="1">
            <a:off x="3625115" y="1826948"/>
            <a:ext cx="2452305" cy="327860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077141" name="Straight Connector 87"/>
          <p:cNvCxnSpPr>
            <a:cxnSpLocks/>
            <a:stCxn id="1827102238" idx="3"/>
            <a:endCxn id="783411103" idx="1"/>
          </p:cNvCxnSpPr>
          <p:nvPr/>
        </p:nvCxnSpPr>
        <p:spPr bwMode="auto">
          <a:xfrm>
            <a:off x="2642114" y="5476261"/>
            <a:ext cx="789596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1941275" name="Title 1"/>
          <p:cNvSpPr>
            <a:spLocks noGrp="1"/>
          </p:cNvSpPr>
          <p:nvPr>
            <p:ph type="title"/>
          </p:nvPr>
        </p:nvSpPr>
        <p:spPr bwMode="auto">
          <a:xfrm>
            <a:off x="434907" y="-64347"/>
            <a:ext cx="11410243" cy="72589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/>
              <a:t>System model with gLBF (or TCQF/CQSF/...) </a:t>
            </a:r>
            <a:endParaRPr lang="en-US" sz="1800"/>
          </a:p>
        </p:txBody>
      </p:sp>
      <p:sp>
        <p:nvSpPr>
          <p:cNvPr id="1434521779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  </a:t>
            </a:r>
            <a:endParaRPr/>
          </a:p>
        </p:txBody>
      </p:sp>
      <p:grpSp>
        <p:nvGrpSpPr>
          <p:cNvPr id="1591684875" name="Group 84"/>
          <p:cNvGrpSpPr/>
          <p:nvPr/>
        </p:nvGrpSpPr>
        <p:grpSpPr bwMode="auto">
          <a:xfrm>
            <a:off x="1777140" y="5107551"/>
            <a:ext cx="864973" cy="737418"/>
            <a:chOff x="1112107" y="4975586"/>
            <a:chExt cx="864973" cy="737418"/>
          </a:xfrm>
          <a:solidFill>
            <a:srgbClr val="C4FEF7"/>
          </a:solidFill>
        </p:grpSpPr>
        <p:sp>
          <p:nvSpPr>
            <p:cNvPr id="1827102238" name="Rectangle 5"/>
            <p:cNvSpPr/>
            <p:nvPr/>
          </p:nvSpPr>
          <p:spPr bwMode="auto">
            <a:xfrm>
              <a:off x="1112107" y="4975586"/>
              <a:ext cx="864973" cy="737418"/>
            </a:xfrm>
            <a:prstGeom prst="rect">
              <a:avLst/>
            </a:prstGeom>
            <a:grp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02749250" name="TextBox 64"/>
            <p:cNvSpPr txBox="1"/>
            <p:nvPr/>
          </p:nvSpPr>
          <p:spPr bwMode="auto">
            <a:xfrm>
              <a:off x="1210962" y="5005742"/>
              <a:ext cx="761746" cy="677107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1400"/>
                <a:t>Sender</a:t>
              </a:r>
              <a:endParaRPr/>
            </a:p>
            <a:p>
              <a:pPr>
                <a:defRPr/>
              </a:pPr>
              <a:r>
                <a:rPr lang="en-US" sz="1200"/>
                <a:t>e.g.</a:t>
              </a:r>
              <a:endParaRPr/>
            </a:p>
            <a:p>
              <a:pPr>
                <a:defRPr/>
              </a:pPr>
              <a:r>
                <a:rPr lang="en-US" sz="1200"/>
                <a:t>Flow k</a:t>
              </a:r>
              <a:endParaRPr/>
            </a:p>
          </p:txBody>
        </p:sp>
      </p:grpSp>
      <p:grpSp>
        <p:nvGrpSpPr>
          <p:cNvPr id="228641684" name="Group 69"/>
          <p:cNvGrpSpPr/>
          <p:nvPr/>
        </p:nvGrpSpPr>
        <p:grpSpPr bwMode="auto">
          <a:xfrm>
            <a:off x="3175043" y="5105557"/>
            <a:ext cx="914400" cy="741405"/>
            <a:chOff x="0" y="0"/>
            <a:chExt cx="914400" cy="741405"/>
          </a:xfrm>
        </p:grpSpPr>
        <p:sp>
          <p:nvSpPr>
            <p:cNvPr id="1707026577" name="Rectangle 65"/>
            <p:cNvSpPr/>
            <p:nvPr/>
          </p:nvSpPr>
          <p:spPr bwMode="auto">
            <a:xfrm>
              <a:off x="0" y="3986"/>
              <a:ext cx="914400" cy="73741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608149467" name="TextBox 66"/>
            <p:cNvSpPr txBox="1"/>
            <p:nvPr/>
          </p:nvSpPr>
          <p:spPr bwMode="auto">
            <a:xfrm>
              <a:off x="47129" y="0"/>
              <a:ext cx="806241" cy="7318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defRPr/>
              </a:pPr>
              <a:r>
                <a:rPr lang="en-US" sz="1400"/>
                <a:t>Policing</a:t>
              </a:r>
              <a:endParaRPr/>
            </a:p>
            <a:p>
              <a:pPr algn="ctr">
                <a:defRPr/>
              </a:pPr>
              <a:r>
                <a:rPr lang="en-US" sz="1400"/>
                <a:t>Ingres</a:t>
              </a:r>
              <a:endParaRPr/>
            </a:p>
            <a:p>
              <a:pPr algn="ctr">
                <a:defRPr/>
              </a:pPr>
              <a:r>
                <a:rPr lang="en-US" sz="1400"/>
                <a:t>Edge</a:t>
              </a:r>
              <a:endParaRPr lang="en-US" sz="1200"/>
            </a:p>
          </p:txBody>
        </p:sp>
      </p:grpSp>
      <p:grpSp>
        <p:nvGrpSpPr>
          <p:cNvPr id="2131937493" name="Group 70"/>
          <p:cNvGrpSpPr/>
          <p:nvPr/>
        </p:nvGrpSpPr>
        <p:grpSpPr bwMode="auto">
          <a:xfrm>
            <a:off x="4608109" y="5105557"/>
            <a:ext cx="998991" cy="741405"/>
            <a:chOff x="2718485" y="4979772"/>
            <a:chExt cx="998991" cy="741405"/>
          </a:xfrm>
          <a:solidFill>
            <a:srgbClr val="E1FFD4"/>
          </a:solidFill>
        </p:grpSpPr>
        <p:sp>
          <p:nvSpPr>
            <p:cNvPr id="949799199" name="Rectangle 71"/>
            <p:cNvSpPr/>
            <p:nvPr/>
          </p:nvSpPr>
          <p:spPr bwMode="auto">
            <a:xfrm>
              <a:off x="2767914" y="4983759"/>
              <a:ext cx="914400" cy="737418"/>
            </a:xfrm>
            <a:prstGeom prst="rect">
              <a:avLst/>
            </a:prstGeom>
            <a:grp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266720870" name="TextBox 72"/>
            <p:cNvSpPr txBox="1"/>
            <p:nvPr/>
          </p:nvSpPr>
          <p:spPr bwMode="auto">
            <a:xfrm>
              <a:off x="2718485" y="4979772"/>
              <a:ext cx="998991" cy="738663"/>
            </a:xfrm>
            <a:prstGeom prst="rect">
              <a:avLst/>
            </a:prstGeom>
            <a:grpFill/>
            <a:ln w="28575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pPr algn="ctr">
                <a:defRPr/>
              </a:pPr>
              <a:r>
                <a:rPr lang="en-US" sz="1400"/>
                <a:t>Per-flow</a:t>
              </a:r>
              <a:endParaRPr/>
            </a:p>
            <a:p>
              <a:pPr algn="ctr">
                <a:defRPr/>
              </a:pPr>
              <a:r>
                <a:rPr lang="en-US" sz="1400"/>
                <a:t>stateless</a:t>
              </a:r>
              <a:endParaRPr/>
            </a:p>
            <a:p>
              <a:pPr algn="ctr">
                <a:defRPr/>
              </a:pPr>
              <a:r>
                <a:rPr lang="en-US" sz="1400"/>
                <a:t>Forwarder</a:t>
              </a:r>
              <a:endParaRPr lang="en-US" sz="1200"/>
            </a:p>
          </p:txBody>
        </p:sp>
      </p:grpSp>
      <p:grpSp>
        <p:nvGrpSpPr>
          <p:cNvPr id="787969627" name="Group 73"/>
          <p:cNvGrpSpPr/>
          <p:nvPr/>
        </p:nvGrpSpPr>
        <p:grpSpPr bwMode="auto">
          <a:xfrm>
            <a:off x="6090602" y="5105557"/>
            <a:ext cx="998991" cy="741405"/>
            <a:chOff x="2718484" y="4979772"/>
            <a:chExt cx="998991" cy="741405"/>
          </a:xfrm>
          <a:solidFill>
            <a:srgbClr val="E1FFD4"/>
          </a:solidFill>
        </p:grpSpPr>
        <p:sp>
          <p:nvSpPr>
            <p:cNvPr id="508984248" name="Rectangle 74"/>
            <p:cNvSpPr/>
            <p:nvPr/>
          </p:nvSpPr>
          <p:spPr bwMode="auto">
            <a:xfrm>
              <a:off x="2767914" y="4983759"/>
              <a:ext cx="914400" cy="737418"/>
            </a:xfrm>
            <a:prstGeom prst="rect">
              <a:avLst/>
            </a:prstGeom>
            <a:grp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87615591" name="TextBox 75"/>
            <p:cNvSpPr txBox="1"/>
            <p:nvPr/>
          </p:nvSpPr>
          <p:spPr bwMode="auto">
            <a:xfrm>
              <a:off x="2718484" y="4979772"/>
              <a:ext cx="998991" cy="738663"/>
            </a:xfrm>
            <a:prstGeom prst="rect">
              <a:avLst/>
            </a:prstGeom>
            <a:grpFill/>
            <a:ln w="28575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pPr algn="ctr">
                <a:defRPr/>
              </a:pPr>
              <a:r>
                <a:rPr lang="en-US" sz="1400"/>
                <a:t>Per-flow</a:t>
              </a:r>
              <a:endParaRPr/>
            </a:p>
            <a:p>
              <a:pPr algn="ctr">
                <a:defRPr/>
              </a:pPr>
              <a:r>
                <a:rPr lang="en-US" sz="1400"/>
                <a:t>stateless</a:t>
              </a:r>
              <a:endParaRPr/>
            </a:p>
            <a:p>
              <a:pPr algn="ctr">
                <a:defRPr/>
              </a:pPr>
              <a:r>
                <a:rPr lang="en-US" sz="1400"/>
                <a:t>Forwarder</a:t>
              </a:r>
              <a:endParaRPr lang="en-US" sz="1200"/>
            </a:p>
          </p:txBody>
        </p:sp>
      </p:grpSp>
      <p:grpSp>
        <p:nvGrpSpPr>
          <p:cNvPr id="1991156088" name="Group 76"/>
          <p:cNvGrpSpPr/>
          <p:nvPr/>
        </p:nvGrpSpPr>
        <p:grpSpPr bwMode="auto">
          <a:xfrm>
            <a:off x="7573095" y="5105557"/>
            <a:ext cx="998991" cy="741405"/>
            <a:chOff x="2718484" y="4979772"/>
            <a:chExt cx="998991" cy="741405"/>
          </a:xfrm>
          <a:solidFill>
            <a:srgbClr val="E1FFD4"/>
          </a:solidFill>
        </p:grpSpPr>
        <p:sp>
          <p:nvSpPr>
            <p:cNvPr id="735920987" name="Rectangle 77"/>
            <p:cNvSpPr/>
            <p:nvPr/>
          </p:nvSpPr>
          <p:spPr bwMode="auto">
            <a:xfrm>
              <a:off x="2767914" y="4983759"/>
              <a:ext cx="914400" cy="737418"/>
            </a:xfrm>
            <a:prstGeom prst="rect">
              <a:avLst/>
            </a:prstGeom>
            <a:grp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48275683" name="TextBox 78"/>
            <p:cNvSpPr txBox="1"/>
            <p:nvPr/>
          </p:nvSpPr>
          <p:spPr bwMode="auto">
            <a:xfrm>
              <a:off x="2718484" y="4979772"/>
              <a:ext cx="998991" cy="738663"/>
            </a:xfrm>
            <a:prstGeom prst="rect">
              <a:avLst/>
            </a:prstGeom>
            <a:grpFill/>
            <a:ln w="28575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pPr algn="ctr">
                <a:defRPr/>
              </a:pPr>
              <a:r>
                <a:rPr lang="en-US" sz="1400"/>
                <a:t>Per-flow</a:t>
              </a:r>
              <a:endParaRPr/>
            </a:p>
            <a:p>
              <a:pPr algn="ctr">
                <a:defRPr/>
              </a:pPr>
              <a:r>
                <a:rPr lang="en-US" sz="1400"/>
                <a:t>stateless</a:t>
              </a:r>
              <a:endParaRPr/>
            </a:p>
            <a:p>
              <a:pPr algn="ctr">
                <a:defRPr/>
              </a:pPr>
              <a:r>
                <a:rPr lang="en-US" sz="1400"/>
                <a:t>Forwarder</a:t>
              </a:r>
              <a:endParaRPr lang="en-US" sz="1200"/>
            </a:p>
          </p:txBody>
        </p:sp>
      </p:grpSp>
      <p:grpSp>
        <p:nvGrpSpPr>
          <p:cNvPr id="1177393088" name="Group 85"/>
          <p:cNvGrpSpPr/>
          <p:nvPr/>
        </p:nvGrpSpPr>
        <p:grpSpPr bwMode="auto">
          <a:xfrm>
            <a:off x="10538084" y="5107551"/>
            <a:ext cx="941017" cy="737418"/>
            <a:chOff x="9873051" y="4975586"/>
            <a:chExt cx="941017" cy="737418"/>
          </a:xfrm>
          <a:solidFill>
            <a:srgbClr val="C4FEF7"/>
          </a:solidFill>
        </p:grpSpPr>
        <p:sp>
          <p:nvSpPr>
            <p:cNvPr id="783411103" name="Rectangle 79"/>
            <p:cNvSpPr/>
            <p:nvPr/>
          </p:nvSpPr>
          <p:spPr bwMode="auto">
            <a:xfrm>
              <a:off x="9873051" y="4975586"/>
              <a:ext cx="864973" cy="737418"/>
            </a:xfrm>
            <a:prstGeom prst="rect">
              <a:avLst/>
            </a:prstGeom>
            <a:grp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89123597" name="TextBox 80"/>
            <p:cNvSpPr txBox="1"/>
            <p:nvPr/>
          </p:nvSpPr>
          <p:spPr bwMode="auto">
            <a:xfrm>
              <a:off x="9922478" y="5005742"/>
              <a:ext cx="891590" cy="677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1400"/>
                <a:t>Receiver</a:t>
              </a:r>
              <a:endParaRPr/>
            </a:p>
            <a:p>
              <a:pPr>
                <a:defRPr/>
              </a:pPr>
              <a:r>
                <a:rPr lang="en-US" sz="1200"/>
                <a:t>e.g.</a:t>
              </a:r>
              <a:endParaRPr/>
            </a:p>
            <a:p>
              <a:pPr>
                <a:defRPr/>
              </a:pPr>
              <a:r>
                <a:rPr lang="en-US" sz="1200"/>
                <a:t>Flow k</a:t>
              </a:r>
              <a:endParaRPr/>
            </a:p>
          </p:txBody>
        </p:sp>
      </p:grpSp>
      <p:grpSp>
        <p:nvGrpSpPr>
          <p:cNvPr id="2030183417" name="Group 81"/>
          <p:cNvGrpSpPr/>
          <p:nvPr/>
        </p:nvGrpSpPr>
        <p:grpSpPr bwMode="auto">
          <a:xfrm>
            <a:off x="9055587" y="5105557"/>
            <a:ext cx="998991" cy="741405"/>
            <a:chOff x="2718484" y="4979772"/>
            <a:chExt cx="998991" cy="741405"/>
          </a:xfrm>
        </p:grpSpPr>
        <p:sp>
          <p:nvSpPr>
            <p:cNvPr id="2121814995" name="Rectangle 82"/>
            <p:cNvSpPr/>
            <p:nvPr/>
          </p:nvSpPr>
          <p:spPr bwMode="auto">
            <a:xfrm>
              <a:off x="2767914" y="4983759"/>
              <a:ext cx="914400" cy="73741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798559008" name="TextBox 83"/>
            <p:cNvSpPr txBox="1"/>
            <p:nvPr/>
          </p:nvSpPr>
          <p:spPr bwMode="auto">
            <a:xfrm>
              <a:off x="2718484" y="4979772"/>
              <a:ext cx="998991" cy="738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defRPr/>
              </a:pPr>
              <a:r>
                <a:rPr lang="en-US" sz="1400"/>
                <a:t>Per-flow</a:t>
              </a:r>
              <a:endParaRPr/>
            </a:p>
            <a:p>
              <a:pPr algn="ctr">
                <a:defRPr/>
              </a:pPr>
              <a:r>
                <a:rPr lang="en-US" sz="1400"/>
                <a:t>stateless</a:t>
              </a:r>
              <a:endParaRPr/>
            </a:p>
            <a:p>
              <a:pPr algn="ctr">
                <a:defRPr/>
              </a:pPr>
              <a:r>
                <a:rPr lang="en-US" sz="1400"/>
                <a:t>Forwarder</a:t>
              </a:r>
              <a:endParaRPr lang="en-US" sz="1200"/>
            </a:p>
          </p:txBody>
        </p:sp>
      </p:grpSp>
      <p:sp>
        <p:nvSpPr>
          <p:cNvPr id="1464068840" name="TextBox 99"/>
          <p:cNvSpPr txBox="1"/>
          <p:nvPr/>
        </p:nvSpPr>
        <p:spPr bwMode="auto">
          <a:xfrm>
            <a:off x="2481498" y="1304772"/>
            <a:ext cx="1380777" cy="716092"/>
          </a:xfrm>
          <a:prstGeom prst="rect">
            <a:avLst/>
          </a:prstGeom>
          <a:solidFill>
            <a:srgbClr val="C4FEF7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800"/>
              <a:t>Flow k </a:t>
            </a:r>
            <a:r>
              <a:rPr lang="en-US" sz="1000"/>
              <a:t>requirements</a:t>
            </a:r>
            <a:endParaRPr/>
          </a:p>
          <a:p>
            <a:pPr algn="ctr"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acc>
                        <m:accPr>
                          <m:chr m:val="̂"/>
                          <m:ctrlPr>
                            <a:rPr lang="de-DE" sz="100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accPr>
                        <m:e>
                          <m:r>
                            <m:rPr/>
                            <a:rPr lang="en-US" sz="1000" i="1">
                              <a:latin typeface="Cambria Math"/>
                            </a:rPr>
                            <m:t>𝑟</m:t>
                          </m:r>
                        </m:e>
                      </m:acc>
                    </m:oMath>
                  </m:oMathPara>
                </a14:m>
              </mc:Choice>
              <mc:Fallback/>
            </mc:AlternateContent>
            <a:r>
              <a:rPr lang="de-DE" sz="1000" baseline="-25000"/>
              <a:t>k</a:t>
            </a:r>
            <a:r>
              <a:rPr lang="de-DE" sz="1000"/>
              <a:t>/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acc>
                        <m:accPr>
                          <m:chr m:val="̂"/>
                          <m:ctrlPr>
                            <a:rPr lang="de-DE" sz="100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accPr>
                        <m:e>
                          <m:r>
                            <m:rPr/>
                            <a:rPr lang="en-US" sz="1000" i="1">
                              <a:latin typeface="Cambria Math"/>
                            </a:rPr>
                            <m:t>𝑏</m:t>
                          </m:r>
                        </m:e>
                      </m:acc>
                    </m:oMath>
                  </m:oMathPara>
                </a14:m>
              </mc:Choice>
              <mc:Fallback/>
            </mc:AlternateContent>
            <a:r>
              <a:rPr lang="de-DE" sz="1000" baseline="-25000"/>
              <a:t>k</a:t>
            </a:r>
            <a:r>
              <a:rPr lang="de-DE" sz="1000"/>
              <a:t> </a:t>
            </a:r>
            <a:endParaRPr/>
          </a:p>
          <a:p>
            <a:pPr algn="ctr">
              <a:defRPr/>
            </a:pPr>
            <a:r>
              <a:rPr lang="de-DE" sz="1000"/>
              <a:t>End-</a:t>
            </a:r>
            <a:r>
              <a:rPr lang="de-DE" sz="1000"/>
              <a:t>to</a:t>
            </a:r>
            <a:r>
              <a:rPr lang="de-DE" sz="1000"/>
              <a:t>-end</a:t>
            </a:r>
            <a:endParaRPr/>
          </a:p>
          <a:p>
            <a:pPr algn="ctr">
              <a:defRPr/>
            </a:pPr>
            <a:r>
              <a:rPr lang="de-DE" sz="1000"/>
              <a:t>Min..</a:t>
            </a:r>
            <a:r>
              <a:rPr lang="de-DE" sz="1000"/>
              <a:t>max</a:t>
            </a:r>
            <a:r>
              <a:rPr lang="de-DE" sz="1000"/>
              <a:t> </a:t>
            </a:r>
            <a:r>
              <a:rPr lang="de-DE" sz="1000"/>
              <a:t>latency</a:t>
            </a:r>
            <a:endParaRPr lang="en-US" sz="1000"/>
          </a:p>
        </p:txBody>
      </p:sp>
      <p:sp>
        <p:nvSpPr>
          <p:cNvPr id="908705127" name="TextBox 100"/>
          <p:cNvSpPr txBox="1"/>
          <p:nvPr/>
        </p:nvSpPr>
        <p:spPr bwMode="auto">
          <a:xfrm>
            <a:off x="4517186" y="1329984"/>
            <a:ext cx="1588851" cy="461664"/>
          </a:xfrm>
          <a:prstGeom prst="rect">
            <a:avLst/>
          </a:prstGeom>
          <a:solidFill>
            <a:srgbClr val="F6EDFF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800"/>
              <a:t>(Calculate path</a:t>
            </a:r>
            <a:endParaRPr/>
          </a:p>
          <a:p>
            <a:pPr algn="ctr">
              <a:defRPr/>
            </a:pPr>
            <a:r>
              <a:rPr lang="en-US" sz="800"/>
              <a:t>or use shortest path</a:t>
            </a:r>
            <a:endParaRPr/>
          </a:p>
          <a:p>
            <a:pPr algn="ctr">
              <a:defRPr/>
            </a:pPr>
            <a:r>
              <a:rPr lang="en-US" sz="800"/>
              <a:t>(</a:t>
            </a:r>
            <a:r>
              <a:rPr lang="en-US" sz="700" i="1"/>
              <a:t>slide does not show path steering</a:t>
            </a:r>
            <a:r>
              <a:rPr lang="en-US" sz="800"/>
              <a:t>)</a:t>
            </a:r>
            <a:endParaRPr/>
          </a:p>
        </p:txBody>
      </p:sp>
      <p:sp>
        <p:nvSpPr>
          <p:cNvPr id="371173465" name="TextBox 102"/>
          <p:cNvSpPr txBox="1"/>
          <p:nvPr/>
        </p:nvSpPr>
        <p:spPr bwMode="auto">
          <a:xfrm>
            <a:off x="6397863" y="1336469"/>
            <a:ext cx="1588851" cy="461664"/>
          </a:xfrm>
          <a:prstGeom prst="rect">
            <a:avLst/>
          </a:prstGeom>
          <a:solidFill>
            <a:srgbClr val="F6EDFF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800"/>
              <a:t>Calculate best queue for each hop to meet </a:t>
            </a:r>
            <a:r>
              <a:rPr lang="en-US" sz="800"/>
              <a:t>min..max</a:t>
            </a:r>
            <a:r>
              <a:rPr lang="en-US" sz="800"/>
              <a:t> latency</a:t>
            </a:r>
            <a:endParaRPr/>
          </a:p>
          <a:p>
            <a:pPr algn="ctr">
              <a:defRPr/>
            </a:pPr>
            <a:endParaRPr lang="en-US" sz="800"/>
          </a:p>
        </p:txBody>
      </p:sp>
      <p:sp>
        <p:nvSpPr>
          <p:cNvPr id="1377148424" name="TextBox 103"/>
          <p:cNvSpPr txBox="1"/>
          <p:nvPr/>
        </p:nvSpPr>
        <p:spPr bwMode="auto">
          <a:xfrm>
            <a:off x="6034700" y="1415134"/>
            <a:ext cx="429925" cy="261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100"/>
              <a:t>&lt;=&gt;</a:t>
            </a:r>
            <a:endParaRPr/>
          </a:p>
        </p:txBody>
      </p:sp>
      <p:sp>
        <p:nvSpPr>
          <p:cNvPr id="2066932943" name="TextBox 104"/>
          <p:cNvSpPr txBox="1"/>
          <p:nvPr/>
        </p:nvSpPr>
        <p:spPr bwMode="auto">
          <a:xfrm>
            <a:off x="8083990" y="1336469"/>
            <a:ext cx="706879" cy="461664"/>
          </a:xfrm>
          <a:prstGeom prst="rect">
            <a:avLst/>
          </a:prstGeom>
          <a:solidFill>
            <a:srgbClr val="F6EDFF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800"/>
              <a:t>Flow fits ?</a:t>
            </a:r>
            <a:endParaRPr/>
          </a:p>
          <a:p>
            <a:pPr algn="ctr">
              <a:defRPr/>
            </a:pPr>
            <a:r>
              <a:rPr lang="en-US" sz="800"/>
              <a:t>Admit</a:t>
            </a:r>
            <a:endParaRPr/>
          </a:p>
          <a:p>
            <a:pPr algn="ctr">
              <a:defRPr/>
            </a:pPr>
            <a:r>
              <a:rPr lang="en-US" sz="800"/>
              <a:t>else reject</a:t>
            </a:r>
            <a:endParaRPr/>
          </a:p>
        </p:txBody>
      </p:sp>
      <p:sp>
        <p:nvSpPr>
          <p:cNvPr id="463702990" name="TextBox 105"/>
          <p:cNvSpPr txBox="1"/>
          <p:nvPr/>
        </p:nvSpPr>
        <p:spPr bwMode="auto">
          <a:xfrm>
            <a:off x="4432852" y="841871"/>
            <a:ext cx="1779104" cy="461664"/>
          </a:xfrm>
          <a:prstGeom prst="rect">
            <a:avLst/>
          </a:prstGeom>
          <a:solidFill>
            <a:srgbClr val="F6EDFF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800"/>
              <a:t>Network resource Database</a:t>
            </a:r>
            <a:endParaRPr/>
          </a:p>
          <a:p>
            <a:pPr algn="ctr">
              <a:defRPr/>
            </a:pPr>
            <a:r>
              <a:rPr lang="en-US" sz="800"/>
              <a:t>Per-link/hop, per-queue free space</a:t>
            </a:r>
            <a:endParaRPr/>
          </a:p>
          <a:p>
            <a:pPr algn="ctr">
              <a:defRPr/>
            </a:pPr>
            <a:r>
              <a:rPr lang="en-US" sz="800"/>
              <a:t>                   link free bandwidth </a:t>
            </a:r>
            <a:endParaRPr/>
          </a:p>
        </p:txBody>
      </p:sp>
      <p:sp>
        <p:nvSpPr>
          <p:cNvPr id="1250991339" name="TextBox 106"/>
          <p:cNvSpPr txBox="1"/>
          <p:nvPr/>
        </p:nvSpPr>
        <p:spPr bwMode="auto">
          <a:xfrm>
            <a:off x="6241775" y="924836"/>
            <a:ext cx="1547429" cy="345030"/>
          </a:xfrm>
          <a:prstGeom prst="rect">
            <a:avLst/>
          </a:prstGeom>
          <a:solidFill>
            <a:srgbClr val="F6EDFF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800"/>
              <a:t>Per-flow, per-hop Database</a:t>
            </a:r>
            <a:endParaRPr/>
          </a:p>
          <a:p>
            <a:pPr algn="ctr">
              <a:defRPr/>
            </a:pPr>
            <a:r>
              <a:rPr lang="en-US" sz="800"/>
              <a:t>Flow </a:t>
            </a:r>
            <a:r>
              <a:rPr lang="en-US" sz="800" i="1"/>
              <a:t>k</a:t>
            </a:r>
            <a:r>
              <a:rPr lang="en-US" sz="800"/>
              <a:t>: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acc>
                        <m:accPr>
                          <m:chr m:val="̂"/>
                          <m:ctrlPr>
                            <a:rPr lang="de-DE" sz="80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accPr>
                        <m:e>
                          <m:r>
                            <m:rPr/>
                            <a:rPr lang="en-US" sz="800" i="1">
                              <a:latin typeface="Cambria Math"/>
                            </a:rPr>
                            <m:t>𝑟</m:t>
                          </m:r>
                        </m:e>
                      </m:acc>
                    </m:oMath>
                  </m:oMathPara>
                </a14:m>
              </mc:Choice>
              <mc:Fallback/>
            </mc:AlternateContent>
            <a:r>
              <a:rPr lang="de-DE" sz="800" baseline="-25000"/>
              <a:t>k</a:t>
            </a:r>
            <a:r>
              <a:rPr lang="de-DE" sz="800"/>
              <a:t>/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acc>
                        <m:accPr>
                          <m:chr m:val="̂"/>
                          <m:ctrlPr>
                            <a:rPr lang="de-DE" sz="80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accPr>
                        <m:e>
                          <m:r>
                            <m:rPr/>
                            <a:rPr lang="en-US" sz="800" i="1">
                              <a:latin typeface="Cambria Math"/>
                            </a:rPr>
                            <m:t>𝑏</m:t>
                          </m:r>
                        </m:e>
                      </m:acc>
                    </m:oMath>
                  </m:oMathPara>
                </a14:m>
              </mc:Choice>
              <mc:Fallback/>
            </mc:AlternateContent>
            <a:r>
              <a:rPr lang="de-DE" sz="800" baseline="-25000"/>
              <a:t>k</a:t>
            </a:r>
            <a:r>
              <a:rPr lang="de-DE" sz="800"/>
              <a:t> </a:t>
            </a:r>
            <a:r>
              <a:rPr lang="en-US" sz="800"/>
              <a:t>, {Q</a:t>
            </a:r>
            <a:r>
              <a:rPr lang="en-US" sz="800" i="1" baseline="-25000"/>
              <a:t>i</a:t>
            </a:r>
            <a:r>
              <a:rPr lang="en-US" sz="800" i="1"/>
              <a:t> }</a:t>
            </a:r>
            <a:endParaRPr/>
          </a:p>
        </p:txBody>
      </p:sp>
      <p:sp>
        <p:nvSpPr>
          <p:cNvPr id="241815520" name="TextBox 107"/>
          <p:cNvSpPr txBox="1"/>
          <p:nvPr/>
        </p:nvSpPr>
        <p:spPr bwMode="auto">
          <a:xfrm>
            <a:off x="4527460" y="1836844"/>
            <a:ext cx="3728934" cy="415497"/>
          </a:xfrm>
          <a:prstGeom prst="rect">
            <a:avLst/>
          </a:prstGeom>
          <a:solidFill>
            <a:srgbClr val="FED9C5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050">
                <a:solidFill>
                  <a:srgbClr val="FF0000"/>
                </a:solidFill>
              </a:rPr>
              <a:t>Install flow k </a:t>
            </a:r>
            <a:r>
              <a:rPr lang="en-US" sz="1050">
                <a:solidFill>
                  <a:srgbClr val="FF0000"/>
                </a:solidFill>
              </a:rPr>
              <a:t>params</a:t>
            </a:r>
            <a:r>
              <a:rPr lang="en-US" sz="1050">
                <a:solidFill>
                  <a:srgbClr val="FF0000"/>
                </a:solidFill>
              </a:rPr>
              <a:t> ONLY into first hop router</a:t>
            </a:r>
            <a:endParaRPr/>
          </a:p>
          <a:p>
            <a:pPr algn="ctr">
              <a:defRPr/>
            </a:pPr>
            <a:r>
              <a:rPr lang="en-US" sz="1050">
                <a:solidFill>
                  <a:srgbClr val="FF0000"/>
                </a:solidFill>
              </a:rPr>
              <a:t>To ensure traffic from sender complies with its parameters</a:t>
            </a:r>
            <a:endParaRPr/>
          </a:p>
        </p:txBody>
      </p:sp>
      <p:cxnSp>
        <p:nvCxnSpPr>
          <p:cNvPr id="913000836" name="Straight Arrow Connector 110"/>
          <p:cNvCxnSpPr>
            <a:cxnSpLocks/>
            <a:stCxn id="1102749250" idx="0"/>
            <a:endCxn id="1464068840" idx="2"/>
          </p:cNvCxnSpPr>
          <p:nvPr/>
        </p:nvCxnSpPr>
        <p:spPr bwMode="auto">
          <a:xfrm flipV="1">
            <a:off x="2256869" y="2020865"/>
            <a:ext cx="915016" cy="311684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5845729" name="Straight Arrow Connector 114"/>
          <p:cNvCxnSpPr>
            <a:cxnSpLocks/>
            <a:stCxn id="1464068840" idx="3"/>
          </p:cNvCxnSpPr>
          <p:nvPr/>
        </p:nvCxnSpPr>
        <p:spPr bwMode="auto">
          <a:xfrm flipV="1">
            <a:off x="3862275" y="1540647"/>
            <a:ext cx="285977" cy="12217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5265550" name="Freeform 118"/>
          <p:cNvSpPr/>
          <p:nvPr/>
        </p:nvSpPr>
        <p:spPr bwMode="auto">
          <a:xfrm>
            <a:off x="2374629" y="1819425"/>
            <a:ext cx="6122597" cy="3299133"/>
          </a:xfrm>
          <a:custGeom>
            <a:avLst/>
            <a:gdLst>
              <a:gd name="connsiteX0" fmla="*/ 6144322 w 6144322"/>
              <a:gd name="connsiteY0" fmla="*/ 0 h 3612995"/>
              <a:gd name="connsiteX1" fmla="*/ 6021659 w 6144322"/>
              <a:gd name="connsiteY1" fmla="*/ 568713 h 3612995"/>
              <a:gd name="connsiteX2" fmla="*/ 847493 w 6144322"/>
              <a:gd name="connsiteY2" fmla="*/ 557561 h 3612995"/>
              <a:gd name="connsiteX3" fmla="*/ 0 w 6144322"/>
              <a:gd name="connsiteY3" fmla="*/ 3612995 h 3612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44322" h="3612995" fill="norm" stroke="1" extrusionOk="0">
                <a:moveTo>
                  <a:pt x="6144322" y="0"/>
                </a:moveTo>
                <a:lnTo>
                  <a:pt x="6021659" y="568713"/>
                </a:lnTo>
                <a:lnTo>
                  <a:pt x="847493" y="557561"/>
                </a:lnTo>
                <a:lnTo>
                  <a:pt x="0" y="3612995"/>
                </a:lnTo>
              </a:path>
            </a:pathLst>
          </a:custGeom>
          <a:noFill/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3359731" name="TextBox 119"/>
          <p:cNvSpPr txBox="1"/>
          <p:nvPr/>
        </p:nvSpPr>
        <p:spPr bwMode="auto">
          <a:xfrm>
            <a:off x="2397511" y="4703963"/>
            <a:ext cx="514884" cy="430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050">
                <a:solidFill>
                  <a:srgbClr val="C00000"/>
                </a:solidFill>
              </a:rPr>
              <a:t>ACK/</a:t>
            </a:r>
            <a:endParaRPr/>
          </a:p>
          <a:p>
            <a:pPr>
              <a:defRPr/>
            </a:pPr>
            <a:r>
              <a:rPr lang="en-US" sz="1050">
                <a:solidFill>
                  <a:srgbClr val="C00000"/>
                </a:solidFill>
              </a:rPr>
              <a:t>NAK</a:t>
            </a:r>
            <a:endParaRPr/>
          </a:p>
        </p:txBody>
      </p:sp>
      <p:sp>
        <p:nvSpPr>
          <p:cNvPr id="671473334" name="TextBox 120"/>
          <p:cNvSpPr txBox="1"/>
          <p:nvPr/>
        </p:nvSpPr>
        <p:spPr bwMode="auto">
          <a:xfrm>
            <a:off x="1471959" y="4692812"/>
            <a:ext cx="835484" cy="415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050">
                <a:solidFill>
                  <a:srgbClr val="C00000"/>
                </a:solidFill>
              </a:rPr>
              <a:t>Flow</a:t>
            </a:r>
            <a:endParaRPr/>
          </a:p>
          <a:p>
            <a:pPr>
              <a:defRPr/>
            </a:pPr>
            <a:r>
              <a:rPr lang="en-US" sz="1050">
                <a:solidFill>
                  <a:srgbClr val="C00000"/>
                </a:solidFill>
              </a:rPr>
              <a:t>REQUEST</a:t>
            </a:r>
            <a:endParaRPr/>
          </a:p>
        </p:txBody>
      </p:sp>
      <p:sp>
        <p:nvSpPr>
          <p:cNvPr id="316476815" name="TextBox 133"/>
          <p:cNvSpPr txBox="1"/>
          <p:nvPr/>
        </p:nvSpPr>
        <p:spPr bwMode="auto">
          <a:xfrm>
            <a:off x="6262535" y="524726"/>
            <a:ext cx="2795392" cy="3965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2000">
                <a:solidFill>
                  <a:srgbClr val="960000"/>
                </a:solidFill>
              </a:rPr>
              <a:t>DetNet controller-plane</a:t>
            </a:r>
            <a:endParaRPr lang="en-US" sz="2000">
              <a:solidFill>
                <a:srgbClr val="960000"/>
              </a:solidFill>
            </a:endParaRPr>
          </a:p>
        </p:txBody>
      </p:sp>
      <p:sp>
        <p:nvSpPr>
          <p:cNvPr id="769009519" name="TextBox 2"/>
          <p:cNvSpPr txBox="1"/>
          <p:nvPr/>
        </p:nvSpPr>
        <p:spPr bwMode="auto">
          <a:xfrm>
            <a:off x="3261197" y="5763211"/>
            <a:ext cx="933243" cy="640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/>
              <a:t>Ingress</a:t>
            </a:r>
            <a:endParaRPr/>
          </a:p>
          <a:p>
            <a:pPr>
              <a:defRPr/>
            </a:pPr>
            <a:r>
              <a:rPr lang="en-US"/>
              <a:t>PE</a:t>
            </a:r>
            <a:endParaRPr/>
          </a:p>
        </p:txBody>
      </p:sp>
      <p:sp>
        <p:nvSpPr>
          <p:cNvPr id="1867306402" name="TextBox 109"/>
          <p:cNvSpPr txBox="1"/>
          <p:nvPr/>
        </p:nvSpPr>
        <p:spPr bwMode="auto">
          <a:xfrm>
            <a:off x="4621456" y="5814814"/>
            <a:ext cx="303287" cy="369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/>
              <a:t>P</a:t>
            </a:r>
            <a:endParaRPr/>
          </a:p>
        </p:txBody>
      </p:sp>
      <p:sp>
        <p:nvSpPr>
          <p:cNvPr id="930456689" name="TextBox 111"/>
          <p:cNvSpPr txBox="1"/>
          <p:nvPr/>
        </p:nvSpPr>
        <p:spPr bwMode="auto">
          <a:xfrm>
            <a:off x="6121644" y="5853787"/>
            <a:ext cx="436430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/>
              <a:t>P</a:t>
            </a:r>
            <a:endParaRPr/>
          </a:p>
        </p:txBody>
      </p:sp>
      <p:sp>
        <p:nvSpPr>
          <p:cNvPr id="1993206228" name="TextBox 112"/>
          <p:cNvSpPr txBox="1"/>
          <p:nvPr/>
        </p:nvSpPr>
        <p:spPr bwMode="auto">
          <a:xfrm>
            <a:off x="7625347" y="5878399"/>
            <a:ext cx="436430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/>
              <a:t>P</a:t>
            </a:r>
            <a:endParaRPr/>
          </a:p>
        </p:txBody>
      </p:sp>
      <p:sp>
        <p:nvSpPr>
          <p:cNvPr id="675810395" name="TextBox 113"/>
          <p:cNvSpPr txBox="1"/>
          <p:nvPr/>
        </p:nvSpPr>
        <p:spPr bwMode="auto">
          <a:xfrm>
            <a:off x="9105015" y="5845374"/>
            <a:ext cx="921061" cy="646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/>
              <a:t>Egress</a:t>
            </a:r>
            <a:endParaRPr/>
          </a:p>
          <a:p>
            <a:pPr>
              <a:defRPr/>
            </a:pPr>
            <a:r>
              <a:rPr lang="en-US"/>
              <a:t>PE</a:t>
            </a:r>
            <a:endParaRPr/>
          </a:p>
        </p:txBody>
      </p:sp>
      <p:sp>
        <p:nvSpPr>
          <p:cNvPr id="1673650613" name="Freeform 115"/>
          <p:cNvSpPr/>
          <p:nvPr/>
        </p:nvSpPr>
        <p:spPr bwMode="auto">
          <a:xfrm>
            <a:off x="3428343" y="1913416"/>
            <a:ext cx="5117294" cy="3182574"/>
          </a:xfrm>
          <a:custGeom>
            <a:avLst/>
            <a:gdLst>
              <a:gd name="connsiteX0" fmla="*/ 6144322 w 6144322"/>
              <a:gd name="connsiteY0" fmla="*/ 0 h 3612995"/>
              <a:gd name="connsiteX1" fmla="*/ 6021659 w 6144322"/>
              <a:gd name="connsiteY1" fmla="*/ 568713 h 3612995"/>
              <a:gd name="connsiteX2" fmla="*/ 847493 w 6144322"/>
              <a:gd name="connsiteY2" fmla="*/ 557561 h 3612995"/>
              <a:gd name="connsiteX3" fmla="*/ 0 w 6144322"/>
              <a:gd name="connsiteY3" fmla="*/ 3612995 h 3612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44322" h="3612995" fill="norm" stroke="1" extrusionOk="0">
                <a:moveTo>
                  <a:pt x="6144322" y="0"/>
                </a:moveTo>
                <a:lnTo>
                  <a:pt x="6021659" y="568713"/>
                </a:lnTo>
                <a:lnTo>
                  <a:pt x="847493" y="557561"/>
                </a:lnTo>
                <a:lnTo>
                  <a:pt x="0" y="3612995"/>
                </a:lnTo>
              </a:path>
            </a:pathLst>
          </a:custGeom>
          <a:noFill/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1" advTm="17463"/>
    </mc:Choice>
    <mc:Fallback>
      <p:transition advClick="1" advTm="17463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ONLYOFFICE/7.3.3.50</Application>
  <DocSecurity>0</DocSecurity>
  <PresentationFormat>宽屏</PresentationFormat>
  <Paragraphs>0</Paragraphs>
  <Slides>23</Slides>
  <Notes>23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Yizhou Li</dc:creator>
  <cp:keywords/>
  <dc:description/>
  <dc:identifier/>
  <dc:language/>
  <cp:lastModifiedBy/>
  <cp:revision>25</cp:revision>
  <dcterms:created xsi:type="dcterms:W3CDTF">2012-12-03T06:56:55Z</dcterms:created>
  <dcterms:modified xsi:type="dcterms:W3CDTF">2023-07-22T00:02:54Z</dcterms:modified>
  <cp:category/>
  <cp:contentStatus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readonly">
    <vt:lpwstr/>
  </property>
  <property fmtid="{D5CDD505-2E9C-101B-9397-08002B2CF9AE}" pid="3" name="_change">
    <vt:lpwstr/>
  </property>
  <property fmtid="{D5CDD505-2E9C-101B-9397-08002B2CF9AE}" pid="4" name="_full-control">
    <vt:lpwstr/>
  </property>
  <property fmtid="{D5CDD505-2E9C-101B-9397-08002B2CF9AE}" pid="5" name="sflag">
    <vt:lpwstr>1682230507</vt:lpwstr>
  </property>
</Properties>
</file>