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s.bryant@surrey.ac.uk" TargetMode="External"/><Relationship Id="rId4" Type="http://schemas.openxmlformats.org/officeDocument/2006/relationships/hyperlink" Target="mailto:agmalis@gmail.com" TargetMode="External"/><Relationship Id="rId5" Type="http://schemas.openxmlformats.org/officeDocument/2006/relationships/hyperlink" Target="mailto:liguangpeng@huawei.com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 flipH="0" flipV="0"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b">
            <a:normAutofit/>
          </a:bodyPr>
          <a:p>
            <a:pPr algn="ctr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Cyclic Queuing and Forwarding</a:t>
            </a: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 for DetNet IP and MPLS Data Plane (TCQF)</a:t>
            </a:r>
            <a:endParaRPr/>
          </a:p>
          <a:p>
            <a:pPr algn="ctr">
              <a:lnSpc>
                <a:spcPct val="90000"/>
              </a:lnSpc>
              <a:defRPr/>
            </a:pPr>
            <a:r>
              <a:rPr/>
              <a:t>...and BIER-TE...</a:t>
            </a:r>
            <a:br>
              <a:rPr/>
            </a:br>
            <a:br>
              <a:rPr/>
            </a:br>
            <a:br>
              <a:rPr/>
            </a:br>
            <a:r>
              <a:rPr lang="en-US" sz="4000" b="0" strike="noStrike" spc="0">
                <a:solidFill>
                  <a:srgbClr val="000000"/>
                </a:solidFill>
                <a:latin typeface="Calibri Light"/>
              </a:rPr>
              <a:t>draft-eckert-detnet-tcqf-01</a:t>
            </a:r>
            <a:br>
              <a:rPr/>
            </a:br>
            <a:br>
              <a:rPr/>
            </a:br>
            <a:endParaRPr lang="en-US" sz="4000" b="0" strike="noStrike" spc="0">
              <a:latin typeface="Arial"/>
            </a:endParaRPr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522079" y="3722776"/>
            <a:ext cx="9143280" cy="28249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Toerless Eckert, Futurewei USA 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2" tooltip="mailto:tte@cs.fau.de)"/>
              </a:rPr>
              <a:t>tte@cs.fau.de)</a:t>
            </a:r>
            <a:endParaRPr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Stewart Bryant, University of Surrey ICS 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3" tooltip="mailto:s.bryant@surrey.ac.uk"/>
              </a:rPr>
              <a:t>s.bryant@surrey.ac.uk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)</a:t>
            </a:r>
            <a:endParaRPr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Andy Malis 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4" tooltip="mailto:agmalis@gmail.com"/>
              </a:rPr>
              <a:t>agmalis@gmail.com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)</a:t>
            </a:r>
            <a:endParaRPr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Guangpeng Li &lt;</a:t>
            </a:r>
            <a:r>
              <a:rPr lang="en-US" sz="2400" b="0" i="0" u="sng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 tooltip="mailto:liguangpeng@huawei.com"/>
              </a:rPr>
              <a:t>liguangpeng@huawei.com</a:t>
            </a:r>
            <a:r>
              <a:rPr sz="2400"/>
              <a:t>&gt;</a:t>
            </a:r>
            <a:endParaRPr sz="2400"/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IETF DETNET WG, IETF115, 11/07/2022, rev 1.1</a:t>
            </a:r>
            <a:endParaRPr lang="en-US" sz="2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780664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57417" y="130903"/>
            <a:ext cx="10696381" cy="821595"/>
          </a:xfrm>
        </p:spPr>
        <p:txBody>
          <a:bodyPr/>
          <a:lstStyle/>
          <a:p>
            <a:pPr>
              <a:defRPr/>
            </a:pPr>
            <a:r>
              <a:rPr/>
              <a:t>Scalability in large DetNets</a:t>
            </a:r>
            <a:endParaRPr/>
          </a:p>
        </p:txBody>
      </p:sp>
      <p:sp>
        <p:nvSpPr>
          <p:cNvPr id="137876920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57417" y="921270"/>
            <a:ext cx="8197745" cy="560569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Realistic reference worst case scenario in large-scale DetNet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400"/>
              <a:t>Assume we aggregate all DetNet traffic from one ingres iPEj to one egres ePEk into one aggregate DetNet flow.</a:t>
            </a:r>
            <a:endParaRPr sz="2800"/>
          </a:p>
          <a:p>
            <a:pPr lvl="2">
              <a:defRPr/>
            </a:pPr>
            <a:r>
              <a:rPr sz="2200"/>
              <a:t>Most edge-aggregation we can do</a:t>
            </a:r>
            <a:endParaRPr sz="2200"/>
          </a:p>
          <a:p>
            <a:pPr lvl="2">
              <a:defRPr/>
            </a:pPr>
            <a:r>
              <a:rPr sz="2200"/>
              <a:t>j=1...100, k=1...100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400"/>
              <a:t>Total # flows: j * k = 100 * 100 = 10,000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400"/>
              <a:t>These flows may all go through one (core PE) interface</a:t>
            </a:r>
            <a:endParaRPr sz="2800"/>
          </a:p>
          <a:p>
            <a:pPr marL="800100" lvl="2" indent="0">
              <a:buFont typeface="Arial"/>
              <a:buNone/>
              <a:defRPr/>
            </a:pPr>
            <a:r>
              <a:rPr sz="2000"/>
              <a:t>oif1 (output interface 1) on P1 in example network</a:t>
            </a:r>
            <a:endParaRPr sz="2400"/>
          </a:p>
          <a:p>
            <a:pPr marL="0" lvl="0" indent="0">
              <a:buFont typeface="Arial"/>
              <a:buNone/>
              <a:defRPr/>
            </a:pPr>
            <a:endParaRPr sz="2800"/>
          </a:p>
          <a:p>
            <a:pPr marL="0" lvl="0" indent="0">
              <a:buFont typeface="Arial"/>
              <a:buNone/>
              <a:defRPr/>
            </a:pPr>
            <a:r>
              <a:rPr sz="2600"/>
              <a:t>RFC2211 (IntServ): </a:t>
            </a:r>
            <a:r>
              <a:rPr sz="2600" b="1">
                <a:solidFill>
                  <a:srgbClr val="FF0000"/>
                </a:solidFill>
              </a:rPr>
              <a:t>per-flow shaping for </a:t>
            </a:r>
            <a:r>
              <a:rPr sz="2600" b="1">
                <a:solidFill>
                  <a:srgbClr val="FF0000"/>
                </a:solidFill>
              </a:rPr>
              <a:t>1</a:t>
            </a:r>
            <a:r>
              <a:rPr sz="2600" b="1">
                <a:solidFill>
                  <a:srgbClr val="FF0000"/>
                </a:solidFill>
              </a:rPr>
              <a:t>0,000 flows</a:t>
            </a: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IEEE ATS (Async Traffic Shape): </a:t>
            </a:r>
            <a:r>
              <a:rPr sz="2600" b="1">
                <a:solidFill>
                  <a:srgbClr val="FF0000"/>
                </a:solidFill>
              </a:rPr>
              <a:t>interleaved regulators for </a:t>
            </a:r>
            <a:r>
              <a:rPr sz="2600" b="1">
                <a:solidFill>
                  <a:srgbClr val="FF0000"/>
                </a:solidFill>
              </a:rPr>
              <a:t>1</a:t>
            </a:r>
            <a:r>
              <a:rPr sz="2600" b="1">
                <a:solidFill>
                  <a:srgbClr val="FF0000"/>
                </a:solidFill>
              </a:rPr>
              <a:t>0,000 flows</a:t>
            </a: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Every time rate and/or burst-size of any of these 10,000 flows changes (because one of its member flow changes):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600"/>
              <a:t>Both IntServ and ATS require </a:t>
            </a:r>
            <a:r>
              <a:rPr sz="2600" b="1">
                <a:solidFill>
                  <a:srgbClr val="FF0000"/>
                </a:solidFill>
              </a:rPr>
              <a:t>signal</a:t>
            </a:r>
            <a:r>
              <a:rPr sz="2600" b="1">
                <a:solidFill>
                  <a:srgbClr val="FF0000"/>
                </a:solidFill>
              </a:rPr>
              <a:t>ing of new flow parameters</a:t>
            </a:r>
            <a:r>
              <a:rPr sz="2600"/>
              <a:t> to all routers affected (P1, P2, ...) – </a:t>
            </a:r>
            <a:r>
              <a:rPr sz="2600" i="1"/>
              <a:t>(limited optimizations possible).</a:t>
            </a:r>
            <a:endParaRPr sz="2600" i="1"/>
          </a:p>
          <a:p>
            <a:pPr marL="0" indent="0">
              <a:buFont typeface="Arial"/>
              <a:buNone/>
              <a:defRPr/>
            </a:pPr>
            <a:endParaRPr sz="2600"/>
          </a:p>
          <a:p>
            <a:pPr marL="0" indent="0">
              <a:buFont typeface="Arial"/>
              <a:buNone/>
              <a:defRPr/>
            </a:pPr>
            <a:r>
              <a:rPr sz="2600"/>
              <a:t>TCQF: </a:t>
            </a:r>
            <a:r>
              <a:rPr sz="2600" b="1">
                <a:solidFill>
                  <a:srgbClr val="00B050"/>
                </a:solidFill>
              </a:rPr>
              <a:t>3 ... 5 cyclic queues</a:t>
            </a:r>
            <a:r>
              <a:rPr sz="2600"/>
              <a:t> on P1 oif1. 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400" b="1">
                <a:solidFill>
                  <a:srgbClr val="00B050"/>
                </a:solidFill>
              </a:rPr>
              <a:t>No changes in any P router configuration </a:t>
            </a:r>
            <a:r>
              <a:rPr sz="2400"/>
              <a:t>when member flows change!</a:t>
            </a:r>
            <a:endParaRPr sz="2400"/>
          </a:p>
        </p:txBody>
      </p:sp>
      <p:sp>
        <p:nvSpPr>
          <p:cNvPr id="771210655" name="" hidden="0"/>
          <p:cNvSpPr/>
          <p:nvPr isPhoto="0" userDrawn="0"/>
        </p:nvSpPr>
        <p:spPr bwMode="auto">
          <a:xfrm rot="0" flipH="0" flipV="0">
            <a:off x="10588401" y="1540973"/>
            <a:ext cx="846797" cy="406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5418476" name="" hidden="0"/>
          <p:cNvSpPr txBox="1"/>
          <p:nvPr isPhoto="0" userDrawn="0"/>
        </p:nvSpPr>
        <p:spPr bwMode="auto">
          <a:xfrm flipH="0" flipV="0">
            <a:off x="10588401" y="1540973"/>
            <a:ext cx="920092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iPE100</a:t>
            </a:r>
            <a:endParaRPr/>
          </a:p>
        </p:txBody>
      </p:sp>
      <p:sp>
        <p:nvSpPr>
          <p:cNvPr id="930107886" name="" hidden="0"/>
          <p:cNvSpPr/>
          <p:nvPr isPhoto="0" userDrawn="0"/>
        </p:nvSpPr>
        <p:spPr bwMode="auto">
          <a:xfrm rot="0" flipH="0" flipV="0">
            <a:off x="8667785" y="1561474"/>
            <a:ext cx="846796" cy="406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514155" name="" hidden="0"/>
          <p:cNvSpPr txBox="1"/>
          <p:nvPr isPhoto="0" userDrawn="0"/>
        </p:nvSpPr>
        <p:spPr bwMode="auto">
          <a:xfrm flipH="0" flipV="0">
            <a:off x="8667785" y="1561474"/>
            <a:ext cx="665820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iPE1</a:t>
            </a:r>
            <a:endParaRPr/>
          </a:p>
        </p:txBody>
      </p:sp>
      <p:sp>
        <p:nvSpPr>
          <p:cNvPr id="258602843" name="" hidden="0"/>
          <p:cNvSpPr txBox="1"/>
          <p:nvPr isPhoto="0" userDrawn="0"/>
        </p:nvSpPr>
        <p:spPr bwMode="auto">
          <a:xfrm flipH="0" flipV="0">
            <a:off x="9793173" y="1241415"/>
            <a:ext cx="564023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sp>
        <p:nvSpPr>
          <p:cNvPr id="1691010852" name="" hidden="0"/>
          <p:cNvSpPr/>
          <p:nvPr isPhoto="0" userDrawn="0"/>
        </p:nvSpPr>
        <p:spPr bwMode="auto">
          <a:xfrm rot="0" flipH="0" flipV="0">
            <a:off x="10588401" y="5382202"/>
            <a:ext cx="846796" cy="406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076423" name="" hidden="0"/>
          <p:cNvSpPr txBox="1"/>
          <p:nvPr isPhoto="0" userDrawn="0"/>
        </p:nvSpPr>
        <p:spPr bwMode="auto">
          <a:xfrm flipH="0" flipV="0">
            <a:off x="10510327" y="5382202"/>
            <a:ext cx="996441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ePE100</a:t>
            </a:r>
            <a:endParaRPr/>
          </a:p>
        </p:txBody>
      </p:sp>
      <p:sp>
        <p:nvSpPr>
          <p:cNvPr id="8658974" name="" hidden="0"/>
          <p:cNvSpPr/>
          <p:nvPr isPhoto="0" userDrawn="0"/>
        </p:nvSpPr>
        <p:spPr bwMode="auto">
          <a:xfrm rot="0" flipH="0" flipV="0">
            <a:off x="8667785" y="5402704"/>
            <a:ext cx="846796" cy="406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575489" name="" hidden="0"/>
          <p:cNvSpPr txBox="1"/>
          <p:nvPr isPhoto="0" userDrawn="0"/>
        </p:nvSpPr>
        <p:spPr bwMode="auto">
          <a:xfrm flipH="0" flipV="0">
            <a:off x="8667785" y="5402704"/>
            <a:ext cx="742169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ePE1</a:t>
            </a:r>
            <a:endParaRPr/>
          </a:p>
        </p:txBody>
      </p:sp>
      <p:sp>
        <p:nvSpPr>
          <p:cNvPr id="252856119" name="" hidden="0"/>
          <p:cNvSpPr txBox="1"/>
          <p:nvPr isPhoto="0" userDrawn="0"/>
        </p:nvSpPr>
        <p:spPr bwMode="auto">
          <a:xfrm flipH="0" flipV="0">
            <a:off x="9793172" y="5082646"/>
            <a:ext cx="564023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sp>
        <p:nvSpPr>
          <p:cNvPr id="453169537" name="" hidden="0"/>
          <p:cNvSpPr/>
          <p:nvPr isPhoto="0" userDrawn="0"/>
        </p:nvSpPr>
        <p:spPr bwMode="auto">
          <a:xfrm rot="0" flipH="0" flipV="0">
            <a:off x="9668308" y="2946300"/>
            <a:ext cx="846796" cy="406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4103482" name="" hidden="0"/>
          <p:cNvSpPr txBox="1"/>
          <p:nvPr isPhoto="0" userDrawn="0"/>
        </p:nvSpPr>
        <p:spPr bwMode="auto">
          <a:xfrm flipH="0" flipV="0">
            <a:off x="9668308" y="2946300"/>
            <a:ext cx="741832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P1 rtr</a:t>
            </a:r>
            <a:endParaRPr/>
          </a:p>
        </p:txBody>
      </p:sp>
      <p:sp>
        <p:nvSpPr>
          <p:cNvPr id="1610730254" name="" hidden="0"/>
          <p:cNvSpPr/>
          <p:nvPr isPhoto="0" userDrawn="0"/>
        </p:nvSpPr>
        <p:spPr bwMode="auto">
          <a:xfrm rot="0" flipH="0" flipV="0">
            <a:off x="9704268" y="3945643"/>
            <a:ext cx="846796" cy="406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702803" name="" hidden="0"/>
          <p:cNvSpPr txBox="1"/>
          <p:nvPr isPhoto="0" userDrawn="0"/>
        </p:nvSpPr>
        <p:spPr bwMode="auto">
          <a:xfrm flipH="0" flipV="0">
            <a:off x="9704268" y="3945643"/>
            <a:ext cx="741832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P2 rtr</a:t>
            </a:r>
            <a:endParaRPr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rot="0" flipH="0" flipV="0">
            <a:off x="9151844" y="2092376"/>
            <a:ext cx="641328" cy="624589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502276" name="" hidden="0"/>
          <p:cNvCxnSpPr>
            <a:cxnSpLocks/>
          </p:cNvCxnSpPr>
          <p:nvPr isPhoto="0" userDrawn="0"/>
        </p:nvCxnSpPr>
        <p:spPr bwMode="auto">
          <a:xfrm rot="0" flipH="1" flipV="0">
            <a:off x="10213647" y="2092376"/>
            <a:ext cx="651792" cy="624589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519929" name="" hidden="0"/>
          <p:cNvSpPr txBox="1"/>
          <p:nvPr isPhoto="0" userDrawn="0"/>
        </p:nvSpPr>
        <p:spPr bwMode="auto">
          <a:xfrm flipH="0" flipV="0">
            <a:off x="9782341" y="1990924"/>
            <a:ext cx="564023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cxnSp>
        <p:nvCxnSpPr>
          <p:cNvPr id="1603017708" name="" hidden="0"/>
          <p:cNvCxnSpPr>
            <a:cxnSpLocks/>
          </p:cNvCxnSpPr>
          <p:nvPr isPhoto="0" userDrawn="0"/>
        </p:nvCxnSpPr>
        <p:spPr bwMode="auto">
          <a:xfrm rot="0" flipH="0" flipV="1">
            <a:off x="9215156" y="4606352"/>
            <a:ext cx="641327" cy="624589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arrow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2097839" name="" hidden="0"/>
          <p:cNvCxnSpPr>
            <a:cxnSpLocks/>
          </p:cNvCxnSpPr>
          <p:nvPr isPhoto="0" userDrawn="0"/>
        </p:nvCxnSpPr>
        <p:spPr bwMode="auto">
          <a:xfrm rot="0" flipH="1" flipV="1">
            <a:off x="10433107" y="4606352"/>
            <a:ext cx="651791" cy="624589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arrow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1764230" name="" hidden="0"/>
          <p:cNvSpPr txBox="1"/>
          <p:nvPr isPhoto="0" userDrawn="0"/>
        </p:nvSpPr>
        <p:spPr bwMode="auto">
          <a:xfrm rot="0" flipH="0" flipV="1">
            <a:off x="9845654" y="4504900"/>
            <a:ext cx="564023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cxnSp>
        <p:nvCxnSpPr>
          <p:cNvPr id="0" name="" hidden="0"/>
          <p:cNvCxnSpPr>
            <a:cxnSpLocks/>
            <a:stCxn id="453169537" idx="2"/>
            <a:endCxn id="825702803" idx="0"/>
          </p:cNvCxnSpPr>
          <p:nvPr isPhoto="0" userDrawn="0"/>
        </p:nvCxnSpPr>
        <p:spPr bwMode="auto">
          <a:xfrm rot="5399976" flipH="0" flipV="0">
            <a:off x="9787173" y="3649371"/>
            <a:ext cx="592544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0185767" name="" hidden="0"/>
          <p:cNvSpPr txBox="1"/>
          <p:nvPr isPhoto="0" userDrawn="0"/>
        </p:nvSpPr>
        <p:spPr bwMode="auto">
          <a:xfrm flipH="0" flipV="0">
            <a:off x="10091707" y="3361649"/>
            <a:ext cx="551523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oif1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960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69626" y="180311"/>
            <a:ext cx="10684172" cy="871703"/>
          </a:xfrm>
        </p:spPr>
        <p:txBody>
          <a:bodyPr/>
          <a:lstStyle/>
          <a:p>
            <a:pPr>
              <a:defRPr/>
            </a:pPr>
            <a:r>
              <a:rPr/>
              <a:t>Scalable traffic steering support</a:t>
            </a:r>
            <a:endParaRPr/>
          </a:p>
        </p:txBody>
      </p:sp>
      <p:sp>
        <p:nvSpPr>
          <p:cNvPr id="8219877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84328" y="1236828"/>
            <a:ext cx="11387350" cy="550175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DetNet flows need resource reservation along path</a:t>
            </a:r>
            <a:endParaRPr/>
          </a:p>
          <a:p>
            <a:pPr lvl="1">
              <a:defRPr/>
            </a:pPr>
            <a:r>
              <a:rPr/>
              <a:t>bandwidth/buffers – </a:t>
            </a:r>
            <a:r>
              <a:rPr sz="2200" i="1"/>
              <a:t>shape of traffic depends on queuing mechanism</a:t>
            </a:r>
            <a:endParaRPr sz="2200" i="1"/>
          </a:p>
          <a:p>
            <a:pPr lvl="0">
              <a:defRPr/>
            </a:pPr>
            <a:r>
              <a:rPr/>
              <a:t>Result: Standard IGP (re-routing) insufficient</a:t>
            </a:r>
            <a:endParaRPr/>
          </a:p>
          <a:p>
            <a:pPr lvl="1">
              <a:defRPr/>
            </a:pPr>
            <a:r>
              <a:rPr sz="2200" i="1"/>
              <a:t>No resources reserved (immediately) on re-routed path</a:t>
            </a:r>
            <a:endParaRPr/>
          </a:p>
          <a:p>
            <a:pPr lvl="0">
              <a:defRPr/>
            </a:pPr>
            <a:r>
              <a:rPr/>
              <a:t>Standard DetNet expectations</a:t>
            </a:r>
            <a:endParaRPr/>
          </a:p>
          <a:p>
            <a:pPr lvl="1">
              <a:defRPr/>
            </a:pPr>
            <a:r>
              <a:rPr/>
              <a:t>Explicit route for DetNet flow on every hop (IP 5/6-tuple flow, MPLS label path with RSVP-TE)</a:t>
            </a:r>
            <a:endParaRPr/>
          </a:p>
          <a:p>
            <a:pPr lvl="1">
              <a:defRPr/>
            </a:pPr>
            <a:r>
              <a:rPr/>
              <a:t>Known scalability, performance issues (RSVP-TE).</a:t>
            </a:r>
            <a:endParaRPr/>
          </a:p>
          <a:p>
            <a:pPr lvl="1">
              <a:defRPr/>
            </a:pPr>
            <a:r>
              <a:rPr/>
              <a:t>Per-flow, per-hop static routes in IP less well explored (IMHO: worse !)</a:t>
            </a:r>
            <a:endParaRPr/>
          </a:p>
          <a:p>
            <a:pPr lvl="0">
              <a:defRPr/>
            </a:pPr>
            <a:r>
              <a:rPr/>
              <a:t>Solution: “source-routing”: Per-hop, per-flow stateless strict-steering options:</a:t>
            </a:r>
            <a:endParaRPr/>
          </a:p>
          <a:p>
            <a:pPr lvl="1">
              <a:defRPr/>
            </a:pPr>
            <a:r>
              <a:rPr/>
              <a:t>SR-MPLS, SRv6 (CRH extension header), BIER-TE (multicast)</a:t>
            </a:r>
            <a:endParaRPr/>
          </a:p>
          <a:p>
            <a:pPr lvl="0">
              <a:defRPr/>
            </a:pPr>
            <a:r>
              <a:rPr/>
              <a:t>Without additional flow-id header, stateless solutions could:</a:t>
            </a:r>
            <a:endParaRPr/>
          </a:p>
          <a:p>
            <a:pPr lvl="1">
              <a:defRPr/>
            </a:pPr>
            <a:r>
              <a:rPr/>
              <a:t>(maybe) identify one iPE-&gt;ePE DetNet flow from IP/MPLS header, but:</a:t>
            </a:r>
            <a:endParaRPr/>
          </a:p>
          <a:p>
            <a:pPr lvl="1">
              <a:defRPr/>
            </a:pPr>
            <a:r>
              <a:rPr/>
              <a:t>Would re-introduce per-iPE/ePE flow, per-hop state that needs to be updated in forarding plane</a:t>
            </a:r>
            <a:endParaRPr/>
          </a:p>
          <a:p>
            <a:pPr lvl="0">
              <a:defRPr/>
            </a:pPr>
            <a:r>
              <a:rPr/>
              <a:t>With stateless steering: One really wants to use a solution like TCQF not requiring to introduce per-hop, per-flow state for queuing.</a:t>
            </a:r>
            <a:endParaRPr/>
          </a:p>
          <a:p>
            <a:pPr lvl="1">
              <a:defRPr/>
            </a:pPr>
            <a:r>
              <a:rPr/>
              <a:t>TCQF is “natural” match for source-routing in forwarding.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65707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555624"/>
            <a:ext cx="10515600" cy="63560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Overview</a:t>
            </a:r>
            <a:br>
              <a:rPr/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CQF with packet-tagging of cycle to enable large-scale detnets</a:t>
            </a:r>
            <a:endParaRPr sz="4400"/>
          </a:p>
          <a:p>
            <a:pPr marL="0" indent="0">
              <a:buFont typeface="Arial"/>
              <a:buNone/>
              <a:defRPr/>
            </a:pPr>
            <a:endParaRPr sz="4400"/>
          </a:p>
        </p:txBody>
      </p:sp>
      <p:sp>
        <p:nvSpPr>
          <p:cNvPr id="8911869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441241"/>
            <a:ext cx="10515600" cy="507385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marL="0" indent="0">
              <a:buFont typeface="Arial"/>
              <a:buNone/>
              <a:defRPr/>
            </a:pPr>
            <a:r>
              <a:rPr sz="3600"/>
              <a:t>Benefits from CQF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r>
              <a:rPr sz="3200"/>
              <a:t>Scalable, low-cost hardware implementable – at &gt; 100 Gbps interfaces routers</a:t>
            </a:r>
            <a:endParaRPr sz="3200"/>
          </a:p>
          <a:p>
            <a:pPr marL="800100" lvl="2" indent="0">
              <a:buFont typeface="Arial"/>
              <a:buNone/>
              <a:defRPr/>
            </a:pPr>
            <a:r>
              <a:rPr sz="2800"/>
              <a:t>Candidate target: implementable on all programmable forwarding planes supporting CQF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r>
              <a:rPr sz="3200"/>
              <a:t>Bounded Latency with extremely simple latency calculus model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r>
              <a:rPr sz="3200"/>
              <a:t>Tightly bounded jitter – for all existing control-loop applications (industrial etc.)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800100" lvl="2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Removes need for clock synchronization on constrained DetNet USER-devices</a:t>
            </a:r>
            <a:endParaRPr sz="11000"/>
          </a:p>
          <a:p>
            <a:pPr marL="0" indent="0">
              <a:buFont typeface="Arial"/>
              <a:buNone/>
              <a:defRPr/>
            </a:pPr>
            <a:r>
              <a:rPr sz="3600"/>
              <a:t>CQF problems solved with TCQF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r>
              <a:rPr sz="3200"/>
              <a:t>Arbitrary (wide-area network) link propagation latency / jitter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r>
              <a:rPr sz="3200"/>
              <a:t>Reduced clock synchronization accuracy requirement </a:t>
            </a:r>
            <a:endParaRPr sz="3200"/>
          </a:p>
          <a:p>
            <a:pPr marL="0" lvl="0" indent="0">
              <a:buFont typeface="Arial"/>
              <a:buNone/>
              <a:defRPr/>
            </a:pPr>
            <a:r>
              <a:rPr sz="3600"/>
              <a:t>Changes over CQF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r>
              <a:rPr sz="3200"/>
              <a:t>Use multiple buffers</a:t>
            </a:r>
            <a:endParaRPr sz="3200"/>
          </a:p>
          <a:p>
            <a:pPr marL="400050" lvl="1" indent="0">
              <a:buFont typeface="Arial"/>
              <a:buNone/>
              <a:defRPr/>
            </a:pPr>
            <a:r>
              <a:rPr sz="3200"/>
              <a:t>Use existing packet header field (MPLS TC / IP/IPv6 DSCP) as cycle-tag</a:t>
            </a:r>
            <a:endParaRPr sz="3200"/>
          </a:p>
          <a:p>
            <a:pPr marL="400050" lvl="1" indent="0">
              <a:buFont typeface="Arial"/>
              <a:buNone/>
              <a:defRPr/>
            </a:pPr>
            <a:r>
              <a:rPr sz="3200"/>
              <a:t>	Replace arrival time based cycle use with packet header tag cycle mapping</a:t>
            </a:r>
            <a:endParaRPr sz="3200"/>
          </a:p>
          <a:p>
            <a:pPr marL="0" lvl="0" indent="0">
              <a:buFont typeface="Arial"/>
              <a:buNone/>
              <a:defRPr/>
            </a:pPr>
            <a:r>
              <a:rPr lang="en-US" sz="3200" b="0" i="0" u="none" strike="sng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Can cook coffee </a:t>
            </a:r>
            <a:endParaRPr sz="3600"/>
          </a:p>
          <a:p>
            <a:pPr lvl="1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437476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79664" y="229053"/>
            <a:ext cx="10515600" cy="9955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Changes since IETF114</a:t>
            </a:r>
            <a:br>
              <a:rPr/>
            </a:b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draft-eckert-detnet-mpls-tc-tcqf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-03 -&gt; draft-eckert-detnet-tcqf-00</a:t>
            </a:r>
            <a:r>
              <a:rPr sz="2600"/>
              <a:t>/01</a:t>
            </a:r>
            <a:endParaRPr sz="2600"/>
          </a:p>
        </p:txBody>
      </p:sp>
      <p:sp>
        <p:nvSpPr>
          <p:cNvPr id="194120829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74913" y="1564821"/>
            <a:ext cx="11123871" cy="495299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IETF114: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draft-eckert-detnet-mpls-tc-tcqf</a:t>
            </a:r>
            <a:r>
              <a:rPr/>
              <a:t>-03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Described only MPLS support (TC tagging)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857250" lvl="2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Authors felt IP support with standardized DSCPs would require different IETF process (TSVWG responsibility ?)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@IETF114, David Black reminded us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914400" lvl="2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DetNet is controlled domain (single operator or coordinated operations)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914400" lvl="2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“private” DSCP space has same applicability as MPLS TC here </a:t>
            </a:r>
            <a:endParaRPr sz="2200"/>
          </a:p>
          <a:p>
            <a:pPr lvl="0">
              <a:defRPr/>
            </a:pPr>
            <a:r>
              <a:rPr/>
              <a:t>Resulted in adding text for IP/IPv6 with DSCP tagging</a:t>
            </a:r>
            <a:endParaRPr/>
          </a:p>
          <a:p>
            <a:pPr lvl="1">
              <a:defRPr/>
            </a:pPr>
            <a:r>
              <a:rPr/>
              <a:t>Simple text enhancements: add DSCP, data model, pseudo-code</a:t>
            </a:r>
            <a:endParaRPr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xxxx11 "EXP/LU" Codepoint space according to [RFC2474], Section 6</a:t>
            </a:r>
            <a:endParaRPr/>
          </a:p>
          <a:p>
            <a:pPr lvl="1">
              <a:defRPr/>
            </a:pPr>
            <a:r>
              <a:rPr/>
              <a:t>Aka: with IP up to 16 DSCP</a:t>
            </a:r>
            <a:endParaRPr/>
          </a:p>
          <a:p>
            <a:pPr lvl="2">
              <a:defRPr/>
            </a:pPr>
            <a:r>
              <a:rPr/>
              <a:t>not seen significant pre-existing use</a:t>
            </a:r>
            <a:r>
              <a:rPr/>
              <a:t> in my deployment experience (?!)</a:t>
            </a:r>
            <a:endParaRPr/>
          </a:p>
          <a:p>
            <a:pPr lvl="0">
              <a:defRPr/>
            </a:pPr>
            <a:r>
              <a:rPr/>
              <a:t>Text quality improvements</a:t>
            </a:r>
            <a:r>
              <a:rPr/>
              <a:t>, new co-author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99423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40928" y="161017"/>
            <a:ext cx="10712871" cy="927553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Existing “fields” (DSCP/TC) vs. New header</a:t>
            </a:r>
            <a:endParaRPr/>
          </a:p>
        </p:txBody>
      </p:sp>
      <p:sp>
        <p:nvSpPr>
          <p:cNvPr id="208049998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29342" y="1224642"/>
            <a:ext cx="11273549" cy="512989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Goal of this document: First-to-adopt solution</a:t>
            </a:r>
            <a:endParaRPr/>
          </a:p>
          <a:p>
            <a:pPr lvl="1">
              <a:defRPr/>
            </a:pPr>
            <a:r>
              <a:rPr/>
              <a:t>Most easily first standardized/adopted large-scale-detnet bounded latency</a:t>
            </a:r>
            <a:endParaRPr/>
          </a:p>
          <a:p>
            <a:pPr lvl="2">
              <a:defRPr/>
            </a:pPr>
            <a:r>
              <a:rPr/>
              <a:t>Existing queuing mechanism (CQF), just with tagging instead of clock-sync</a:t>
            </a:r>
            <a:endParaRPr/>
          </a:p>
          <a:p>
            <a:pPr lvl="2">
              <a:defRPr/>
            </a:pPr>
            <a:r>
              <a:rPr/>
              <a:t>Existing header fields/private-semantic for tagging – no new packet header stds. work</a:t>
            </a:r>
            <a:endParaRPr/>
          </a:p>
          <a:p>
            <a:pPr lvl="0">
              <a:defRPr/>
            </a:pPr>
            <a:r>
              <a:rPr/>
              <a:t>Longer term work !</a:t>
            </a:r>
            <a:endParaRPr/>
          </a:p>
          <a:p>
            <a:pPr lvl="1">
              <a:defRPr/>
            </a:pPr>
            <a:r>
              <a:rPr/>
              <a:t>DetNet QoS requiring new header</a:t>
            </a:r>
            <a:endParaRPr/>
          </a:p>
          <a:p>
            <a:pPr lvl="2">
              <a:defRPr/>
            </a:pPr>
            <a:r>
              <a:rPr/>
              <a:t>IP/IPv6 (extension header): PREOF (sequence-number, ?flow-id?)</a:t>
            </a:r>
            <a:endParaRPr/>
          </a:p>
          <a:p>
            <a:pPr lvl="2">
              <a:defRPr/>
            </a:pPr>
            <a:r>
              <a:rPr/>
              <a:t>Alternative Marking ? Stream-ID ?</a:t>
            </a:r>
            <a:endParaRPr/>
          </a:p>
          <a:p>
            <a:pPr lvl="2">
              <a:defRPr/>
            </a:pPr>
            <a:r>
              <a:rPr/>
              <a:t>TCQF (especially MPLS) – more tag values</a:t>
            </a:r>
            <a:endParaRPr/>
          </a:p>
          <a:p>
            <a:pPr lvl="2">
              <a:defRPr/>
            </a:pPr>
            <a:r>
              <a:rPr/>
              <a:t>Dampers – various mechanisms (with / without cycle buffers): per-hop-latency value</a:t>
            </a:r>
            <a:endParaRPr/>
          </a:p>
          <a:p>
            <a:pPr lvl="2">
              <a:defRPr/>
            </a:pPr>
            <a:r>
              <a:rPr/>
              <a:t>Heuristic bounded latency parameters (per-hop deadline – Jakov Stein) ?</a:t>
            </a:r>
            <a:endParaRPr/>
          </a:p>
          <a:p>
            <a:pPr lvl="2">
              <a:defRPr/>
            </a:pPr>
            <a:r>
              <a:rPr/>
              <a:t>Steering together with latency (aka: list of (next-hop, {cycle,deadline,priority,...))</a:t>
            </a:r>
            <a:endParaRPr/>
          </a:p>
          <a:p>
            <a:pPr lvl="1">
              <a:defRPr/>
            </a:pPr>
            <a:r>
              <a:rPr/>
              <a:t>Same header across IP and MPLS would be ideal ?!</a:t>
            </a:r>
            <a:endParaRPr/>
          </a:p>
          <a:p>
            <a:pPr lvl="2">
              <a:defRPr/>
            </a:pPr>
            <a:r>
              <a:rPr/>
              <a:t>IPv6 extension header: routing? – IMHO better than HbH (could do QoS AND steer)</a:t>
            </a:r>
            <a:endParaRPr/>
          </a:p>
          <a:p>
            <a:pPr lvl="2">
              <a:defRPr/>
            </a:pPr>
            <a:r>
              <a:rPr/>
              <a:t>MPLS Design Team work: encap for header shreable with IPv6 ??</a:t>
            </a:r>
            <a:endParaRPr/>
          </a:p>
          <a:p>
            <a:pPr lvl="1">
              <a:defRPr/>
            </a:pPr>
            <a:r>
              <a:rPr/>
              <a:t>Good solution could be big step for DetNet, but IMHO not fast standardized.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789458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924969"/>
          </a:xfrm>
        </p:spPr>
        <p:txBody>
          <a:bodyPr/>
          <a:lstStyle/>
          <a:p>
            <a:pPr>
              <a:defRPr/>
            </a:pPr>
            <a:r>
              <a:rPr/>
              <a:t>Summary, Next Steps</a:t>
            </a:r>
            <a:endParaRPr/>
          </a:p>
        </p:txBody>
      </p:sp>
      <p:sp>
        <p:nvSpPr>
          <p:cNvPr id="2859621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88480" y="1362436"/>
            <a:ext cx="11256108" cy="50036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Complete “scalable” / large-detnet bounded QoS with low jitter</a:t>
            </a:r>
            <a:endParaRPr/>
          </a:p>
          <a:p>
            <a:pPr>
              <a:defRPr/>
            </a:pPr>
            <a:r>
              <a:rPr/>
              <a:t>Most easily adoptable option (?!)</a:t>
            </a:r>
            <a:endParaRPr/>
          </a:p>
          <a:p>
            <a:pPr lvl="1">
              <a:defRPr/>
            </a:pPr>
            <a:r>
              <a:rPr/>
              <a:t>For both MPLS and IP/IPv6 networks</a:t>
            </a:r>
            <a:endParaRPr/>
          </a:p>
          <a:p>
            <a:pPr lvl="1">
              <a:defRPr/>
            </a:pPr>
            <a:r>
              <a:rPr/>
              <a:t>Can leverage experience / hardware from CQF / gated queues</a:t>
            </a:r>
            <a:endParaRPr/>
          </a:p>
          <a:p>
            <a:pPr lvl="1">
              <a:defRPr/>
            </a:pPr>
            <a:r>
              <a:rPr/>
              <a:t>PoC validation via 100Gbps WAN network</a:t>
            </a:r>
            <a:endParaRPr/>
          </a:p>
          <a:p>
            <a:pPr>
              <a:defRPr/>
            </a:pPr>
            <a:r>
              <a:rPr/>
              <a:t>Authors / supporters want to ask WG for adoption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Design-team / more regular meeting / work to revisit / collaborate across all posted bounded latency drafts ?</a:t>
            </a:r>
            <a:endParaRPr/>
          </a:p>
          <a:p>
            <a:pPr lvl="1">
              <a:defRPr/>
            </a:pPr>
            <a:r>
              <a:rPr/>
              <a:t>To validate / work out proposed solution strategy ? (short / long term etc... ?)</a:t>
            </a:r>
            <a:endParaRPr/>
          </a:p>
          <a:p>
            <a:pPr lvl="1">
              <a:defRPr/>
            </a:pPr>
            <a:r>
              <a:rPr/>
              <a:t>Would be happy to get one started.</a:t>
            </a:r>
            <a:endParaRPr/>
          </a:p>
          <a:p>
            <a:pPr lvl="0">
              <a:defRPr/>
            </a:pPr>
            <a:r>
              <a:rPr/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65094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Backup Slide(s)</a:t>
            </a:r>
            <a:endParaRPr/>
          </a:p>
        </p:txBody>
      </p:sp>
      <p:sp>
        <p:nvSpPr>
          <p:cNvPr id="130378791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673808" name="Title 3" hidden="0"/>
          <p:cNvSpPr/>
          <p:nvPr isPhoto="0" userDrawn="0"/>
        </p:nvSpPr>
        <p:spPr bwMode="auto">
          <a:xfrm>
            <a:off x="580320" y="238680"/>
            <a:ext cx="1051488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rmAutofit/>
          </a:bodyPr>
          <a:p>
            <a:pPr>
              <a:lnSpc>
                <a:spcPct val="90000"/>
              </a:lnSpc>
              <a:defRPr/>
            </a:pPr>
            <a:r>
              <a:rPr lang="en-US" sz="4400" b="0" strike="noStrike" spc="0">
                <a:solidFill>
                  <a:srgbClr val="000000"/>
                </a:solidFill>
                <a:latin typeface="Calibri Light"/>
              </a:rPr>
              <a:t>Reminder: TCQF High Level</a:t>
            </a:r>
            <a:endParaRPr lang="en-US" sz="4400" b="0" strike="noStrike" spc="0">
              <a:latin typeface="Arial"/>
            </a:endParaRPr>
          </a:p>
        </p:txBody>
      </p:sp>
      <p:sp>
        <p:nvSpPr>
          <p:cNvPr id="1402634198" name="Content Placeholder 1" hidden="0"/>
          <p:cNvSpPr/>
          <p:nvPr isPhoto="0" userDrawn="0"/>
        </p:nvSpPr>
        <p:spPr bwMode="auto">
          <a:xfrm>
            <a:off x="580320" y="873720"/>
            <a:ext cx="10773000" cy="25505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With 3 cycles , arbitrary latency links can be supported</a:t>
            </a:r>
            <a:endParaRPr lang="en-US" sz="2000" b="0" strike="noStrike" spc="0">
              <a:latin typeface="Arial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Every node has cycle-mapping table from prior hop (calculated by controller)</a:t>
            </a:r>
            <a:endParaRPr lang="en-US" sz="2000" b="0" strike="noStrike" spc="0">
              <a:latin typeface="Arial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Clock accuracy: “Maximum Time Interval Error” (MTIE) &lt; 90% cycle time</a:t>
            </a:r>
            <a:endParaRPr lang="en-US" sz="2000" b="0" strike="noStrike" spc="0">
              <a:latin typeface="Arial"/>
              <a:ea typeface="PingFang S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With 3 or more cycles, additional inaccuracies can be compensated</a:t>
            </a:r>
            <a:endParaRPr lang="en-US" sz="2000" b="0" strike="noStrike" spc="0">
              <a:latin typeface="Arial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e.g.: link propagation variation (jitter) and/or higher MTIE</a:t>
            </a:r>
            <a:endParaRPr lang="en-US" sz="2000" b="0" strike="noStrike" spc="0">
              <a:latin typeface="Arial"/>
              <a:ea typeface="PingFang SC"/>
            </a:endParaRPr>
          </a:p>
        </p:txBody>
      </p:sp>
      <p:grpSp>
        <p:nvGrpSpPr>
          <p:cNvPr id="1255618334" name="Group 4" hidden="0"/>
          <p:cNvGrpSpPr/>
          <p:nvPr isPhoto="0" userDrawn="0"/>
        </p:nvGrpSpPr>
        <p:grpSpPr bwMode="auto">
          <a:xfrm>
            <a:off x="745200" y="3309120"/>
            <a:ext cx="10133640" cy="3417840"/>
            <a:chOff x="745200" y="3309120"/>
            <a:chExt cx="10133640" cy="3417840"/>
          </a:xfrm>
        </p:grpSpPr>
        <p:grpSp>
          <p:nvGrpSpPr>
            <p:cNvPr id="756463833" name="Group 23" hidden="0"/>
            <p:cNvGrpSpPr/>
            <p:nvPr isPhoto="0" userDrawn="0"/>
          </p:nvGrpSpPr>
          <p:grpSpPr bwMode="auto">
            <a:xfrm>
              <a:off x="2145600" y="3611518"/>
              <a:ext cx="565200" cy="425520"/>
              <a:chOff x="2145600" y="3611518"/>
              <a:chExt cx="565200" cy="425520"/>
            </a:xfrm>
          </p:grpSpPr>
          <p:sp>
            <p:nvSpPr>
              <p:cNvPr id="599253814" name="Rectangle 14" hidden="0"/>
              <p:cNvSpPr/>
              <p:nvPr isPhoto="0" userDrawn="0"/>
            </p:nvSpPr>
            <p:spPr bwMode="auto">
              <a:xfrm>
                <a:off x="218376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7669920" name="Rectangle 11" hidden="0"/>
              <p:cNvSpPr/>
              <p:nvPr isPhoto="0" userDrawn="0"/>
            </p:nvSpPr>
            <p:spPr bwMode="auto">
              <a:xfrm>
                <a:off x="233964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1830865" name="TextBox 15" hidden="0"/>
              <p:cNvSpPr/>
              <p:nvPr isPhoto="0" userDrawn="0"/>
            </p:nvSpPr>
            <p:spPr bwMode="auto">
              <a:xfrm>
                <a:off x="2145600" y="3611518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130336214" name="Group 24" hidden="0"/>
            <p:cNvGrpSpPr/>
            <p:nvPr isPhoto="0" userDrawn="0"/>
          </p:nvGrpSpPr>
          <p:grpSpPr bwMode="auto">
            <a:xfrm>
              <a:off x="2669760" y="3611518"/>
              <a:ext cx="565200" cy="425520"/>
              <a:chOff x="2669760" y="3611518"/>
              <a:chExt cx="565200" cy="425520"/>
            </a:xfrm>
          </p:grpSpPr>
          <p:sp>
            <p:nvSpPr>
              <p:cNvPr id="522204848" name="Rectangle 16" hidden="0"/>
              <p:cNvSpPr/>
              <p:nvPr isPhoto="0" userDrawn="0"/>
            </p:nvSpPr>
            <p:spPr bwMode="auto">
              <a:xfrm>
                <a:off x="270792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3837401" name="Rectangle 18" hidden="0"/>
              <p:cNvSpPr/>
              <p:nvPr isPhoto="0" userDrawn="0"/>
            </p:nvSpPr>
            <p:spPr bwMode="auto">
              <a:xfrm>
                <a:off x="276696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9574010" name="Rectangle 19" hidden="0"/>
              <p:cNvSpPr/>
              <p:nvPr isPhoto="0" userDrawn="0"/>
            </p:nvSpPr>
            <p:spPr bwMode="auto">
              <a:xfrm>
                <a:off x="287496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5046023" name="TextBox 21" hidden="0"/>
              <p:cNvSpPr/>
              <p:nvPr isPhoto="0" userDrawn="0"/>
            </p:nvSpPr>
            <p:spPr bwMode="auto">
              <a:xfrm>
                <a:off x="2669760" y="3611518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981381831" name="Group 25" hidden="0"/>
            <p:cNvGrpSpPr/>
            <p:nvPr isPhoto="0" userDrawn="0"/>
          </p:nvGrpSpPr>
          <p:grpSpPr bwMode="auto">
            <a:xfrm>
              <a:off x="3188160" y="3611518"/>
              <a:ext cx="565200" cy="425520"/>
              <a:chOff x="3188160" y="3611518"/>
              <a:chExt cx="565200" cy="425520"/>
            </a:xfrm>
          </p:grpSpPr>
          <p:sp>
            <p:nvSpPr>
              <p:cNvPr id="471346571" name="Rectangle 26" hidden="0"/>
              <p:cNvSpPr/>
              <p:nvPr isPhoto="0" userDrawn="0"/>
            </p:nvSpPr>
            <p:spPr bwMode="auto">
              <a:xfrm>
                <a:off x="322632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1047026" name="Rectangle 27" hidden="0"/>
              <p:cNvSpPr/>
              <p:nvPr isPhoto="0" userDrawn="0"/>
            </p:nvSpPr>
            <p:spPr bwMode="auto">
              <a:xfrm>
                <a:off x="328032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7509238" name="Rectangle 28" hidden="0"/>
              <p:cNvSpPr/>
              <p:nvPr isPhoto="0" userDrawn="0"/>
            </p:nvSpPr>
            <p:spPr bwMode="auto">
              <a:xfrm>
                <a:off x="338220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0321206" name="TextBox 31" hidden="0"/>
              <p:cNvSpPr/>
              <p:nvPr isPhoto="0" userDrawn="0"/>
            </p:nvSpPr>
            <p:spPr bwMode="auto">
              <a:xfrm>
                <a:off x="3188160" y="3611518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685428562" name="Group 32" hidden="0"/>
            <p:cNvGrpSpPr/>
            <p:nvPr isPhoto="0" userDrawn="0"/>
          </p:nvGrpSpPr>
          <p:grpSpPr bwMode="auto">
            <a:xfrm>
              <a:off x="3708360" y="3611518"/>
              <a:ext cx="565200" cy="425520"/>
              <a:chOff x="3708360" y="3611518"/>
              <a:chExt cx="565200" cy="425520"/>
            </a:xfrm>
          </p:grpSpPr>
          <p:sp>
            <p:nvSpPr>
              <p:cNvPr id="1940848333" name="Rectangle 33" hidden="0"/>
              <p:cNvSpPr/>
              <p:nvPr isPhoto="0" userDrawn="0"/>
            </p:nvSpPr>
            <p:spPr bwMode="auto">
              <a:xfrm>
                <a:off x="3746518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4966618" name="Rectangle 34" hidden="0"/>
              <p:cNvSpPr/>
              <p:nvPr isPhoto="0" userDrawn="0"/>
            </p:nvSpPr>
            <p:spPr bwMode="auto">
              <a:xfrm>
                <a:off x="3800518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4156200" name="TextBox 38" hidden="0"/>
              <p:cNvSpPr/>
              <p:nvPr isPhoto="0" userDrawn="0"/>
            </p:nvSpPr>
            <p:spPr bwMode="auto">
              <a:xfrm>
                <a:off x="3708360" y="3611518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35813372" name="Group 40" hidden="0"/>
            <p:cNvGrpSpPr/>
            <p:nvPr isPhoto="0" userDrawn="0"/>
          </p:nvGrpSpPr>
          <p:grpSpPr bwMode="auto">
            <a:xfrm>
              <a:off x="2399040" y="5958360"/>
              <a:ext cx="565200" cy="425160"/>
              <a:chOff x="2399040" y="5958360"/>
              <a:chExt cx="565200" cy="425160"/>
            </a:xfrm>
          </p:grpSpPr>
          <p:sp>
            <p:nvSpPr>
              <p:cNvPr id="960074244" name="Rectangle 41" hidden="0"/>
              <p:cNvSpPr/>
              <p:nvPr isPhoto="0" userDrawn="0"/>
            </p:nvSpPr>
            <p:spPr bwMode="auto">
              <a:xfrm>
                <a:off x="243720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3398337" name="Rectangle 42" hidden="0"/>
              <p:cNvSpPr/>
              <p:nvPr isPhoto="0" userDrawn="0"/>
            </p:nvSpPr>
            <p:spPr bwMode="auto">
              <a:xfrm>
                <a:off x="249120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546826" name="Rectangle 43" hidden="0"/>
              <p:cNvSpPr/>
              <p:nvPr isPhoto="0" userDrawn="0"/>
            </p:nvSpPr>
            <p:spPr bwMode="auto">
              <a:xfrm>
                <a:off x="259308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2171887" name="TextBox 46" hidden="0"/>
              <p:cNvSpPr/>
              <p:nvPr isPhoto="0" userDrawn="0"/>
            </p:nvSpPr>
            <p:spPr bwMode="auto">
              <a:xfrm>
                <a:off x="239904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475687951" name="Group 47" hidden="0"/>
            <p:cNvGrpSpPr/>
            <p:nvPr isPhoto="0" userDrawn="0"/>
          </p:nvGrpSpPr>
          <p:grpSpPr bwMode="auto">
            <a:xfrm>
              <a:off x="2923200" y="5958360"/>
              <a:ext cx="565200" cy="425160"/>
              <a:chOff x="2923200" y="5958360"/>
              <a:chExt cx="565200" cy="425160"/>
            </a:xfrm>
          </p:grpSpPr>
          <p:sp>
            <p:nvSpPr>
              <p:cNvPr id="1244943539" name="Rectangle 48" hidden="0"/>
              <p:cNvSpPr/>
              <p:nvPr isPhoto="0" userDrawn="0"/>
            </p:nvSpPr>
            <p:spPr bwMode="auto">
              <a:xfrm>
                <a:off x="296136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375036" name="Rectangle 49" hidden="0"/>
              <p:cNvSpPr/>
              <p:nvPr isPhoto="0" userDrawn="0"/>
            </p:nvSpPr>
            <p:spPr bwMode="auto">
              <a:xfrm>
                <a:off x="301536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1286817" name="TextBox 53" hidden="0"/>
              <p:cNvSpPr/>
              <p:nvPr isPhoto="0" userDrawn="0"/>
            </p:nvSpPr>
            <p:spPr bwMode="auto">
              <a:xfrm>
                <a:off x="292320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819773493" name="Group 54" hidden="0"/>
            <p:cNvGrpSpPr/>
            <p:nvPr isPhoto="0" userDrawn="0"/>
          </p:nvGrpSpPr>
          <p:grpSpPr bwMode="auto">
            <a:xfrm>
              <a:off x="3447360" y="5958360"/>
              <a:ext cx="565200" cy="425160"/>
              <a:chOff x="3447360" y="5958360"/>
              <a:chExt cx="565200" cy="425160"/>
            </a:xfrm>
          </p:grpSpPr>
          <p:sp>
            <p:nvSpPr>
              <p:cNvPr id="2013131292" name="Rectangle 55" hidden="0"/>
              <p:cNvSpPr/>
              <p:nvPr isPhoto="0" userDrawn="0"/>
            </p:nvSpPr>
            <p:spPr bwMode="auto">
              <a:xfrm>
                <a:off x="3485518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2326768" name="Rectangle 56" hidden="0"/>
              <p:cNvSpPr/>
              <p:nvPr isPhoto="0" userDrawn="0"/>
            </p:nvSpPr>
            <p:spPr bwMode="auto">
              <a:xfrm>
                <a:off x="3539518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9258565" name="Rectangle 57" hidden="0"/>
              <p:cNvSpPr/>
              <p:nvPr isPhoto="0" userDrawn="0"/>
            </p:nvSpPr>
            <p:spPr bwMode="auto">
              <a:xfrm>
                <a:off x="364140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493090" name="TextBox 60" hidden="0"/>
              <p:cNvSpPr/>
              <p:nvPr isPhoto="0" userDrawn="0"/>
            </p:nvSpPr>
            <p:spPr bwMode="auto">
              <a:xfrm>
                <a:off x="344736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994957972" name="Group 61" hidden="0"/>
            <p:cNvGrpSpPr/>
            <p:nvPr isPhoto="0" userDrawn="0"/>
          </p:nvGrpSpPr>
          <p:grpSpPr bwMode="auto">
            <a:xfrm>
              <a:off x="3967560" y="5958360"/>
              <a:ext cx="565200" cy="425160"/>
              <a:chOff x="3967560" y="5958360"/>
              <a:chExt cx="565200" cy="425160"/>
            </a:xfrm>
          </p:grpSpPr>
          <p:sp>
            <p:nvSpPr>
              <p:cNvPr id="212831208" name="Rectangle 62" hidden="0"/>
              <p:cNvSpPr/>
              <p:nvPr isPhoto="0" userDrawn="0"/>
            </p:nvSpPr>
            <p:spPr bwMode="auto">
              <a:xfrm>
                <a:off x="400608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5390632" name="Rectangle 63" hidden="0"/>
              <p:cNvSpPr/>
              <p:nvPr isPhoto="0" userDrawn="0"/>
            </p:nvSpPr>
            <p:spPr bwMode="auto">
              <a:xfrm>
                <a:off x="405972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2215855" name="Rectangle 64" hidden="0"/>
              <p:cNvSpPr/>
              <p:nvPr isPhoto="0" userDrawn="0"/>
            </p:nvSpPr>
            <p:spPr bwMode="auto">
              <a:xfrm>
                <a:off x="416196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8642746" name="TextBox 67" hidden="0"/>
              <p:cNvSpPr/>
              <p:nvPr isPhoto="0" userDrawn="0"/>
            </p:nvSpPr>
            <p:spPr bwMode="auto">
              <a:xfrm>
                <a:off x="396756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411589629" name="Group 129" hidden="0"/>
            <p:cNvGrpSpPr/>
            <p:nvPr isPhoto="0" userDrawn="0"/>
          </p:nvGrpSpPr>
          <p:grpSpPr bwMode="auto">
            <a:xfrm>
              <a:off x="921240" y="5018400"/>
              <a:ext cx="4124880" cy="277200"/>
              <a:chOff x="921240" y="5018400"/>
              <a:chExt cx="4124880" cy="277200"/>
            </a:xfrm>
          </p:grpSpPr>
          <p:sp>
            <p:nvSpPr>
              <p:cNvPr id="587746632" name="Rectangle 69" hidden="0"/>
              <p:cNvSpPr/>
              <p:nvPr isPhoto="0" userDrawn="0"/>
            </p:nvSpPr>
            <p:spPr bwMode="auto">
              <a:xfrm>
                <a:off x="2435400" y="5055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6599284" name="Rectangle 72" hidden="0"/>
              <p:cNvSpPr/>
              <p:nvPr isPhoto="0" userDrawn="0"/>
            </p:nvSpPr>
            <p:spPr bwMode="auto">
              <a:xfrm>
                <a:off x="2886480" y="5105880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474446" name="Rectangle 73" hidden="0"/>
              <p:cNvSpPr/>
              <p:nvPr isPhoto="0" userDrawn="0"/>
            </p:nvSpPr>
            <p:spPr bwMode="auto">
              <a:xfrm>
                <a:off x="3012120" y="5105880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8516380" name="Rectangle 97" hidden="0"/>
              <p:cNvSpPr/>
              <p:nvPr isPhoto="0" userDrawn="0"/>
            </p:nvSpPr>
            <p:spPr bwMode="auto">
              <a:xfrm>
                <a:off x="3475440" y="505584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9609371" name="TextBox 96" hidden="0"/>
              <p:cNvSpPr/>
              <p:nvPr isPhoto="0" userDrawn="0"/>
            </p:nvSpPr>
            <p:spPr bwMode="auto">
              <a:xfrm>
                <a:off x="921240" y="5037119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201899053" name="TextBox 98" hidden="0"/>
              <p:cNvSpPr/>
              <p:nvPr isPhoto="0" userDrawn="0"/>
            </p:nvSpPr>
            <p:spPr bwMode="auto">
              <a:xfrm>
                <a:off x="3404160" y="501840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1258205823" name="Rectangle 99" hidden="0"/>
              <p:cNvSpPr/>
              <p:nvPr isPhoto="0" userDrawn="0"/>
            </p:nvSpPr>
            <p:spPr bwMode="auto">
              <a:xfrm>
                <a:off x="4007880" y="5055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298118" name="Rectangle 103" hidden="0"/>
              <p:cNvSpPr/>
              <p:nvPr isPhoto="0" userDrawn="0"/>
            </p:nvSpPr>
            <p:spPr bwMode="auto">
              <a:xfrm>
                <a:off x="1906560" y="505224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6831697" name="TextBox 101" hidden="0"/>
              <p:cNvSpPr/>
              <p:nvPr isPhoto="0" userDrawn="0"/>
            </p:nvSpPr>
            <p:spPr bwMode="auto">
              <a:xfrm>
                <a:off x="1830600" y="502344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grpSp>
          <p:nvGrpSpPr>
            <p:cNvPr id="1195137927" name="Group 130" hidden="0"/>
            <p:cNvGrpSpPr/>
            <p:nvPr isPhoto="0" userDrawn="0"/>
          </p:nvGrpSpPr>
          <p:grpSpPr bwMode="auto">
            <a:xfrm>
              <a:off x="933840" y="5562000"/>
              <a:ext cx="4169880" cy="290880"/>
              <a:chOff x="933840" y="5562000"/>
              <a:chExt cx="4169880" cy="290880"/>
            </a:xfrm>
          </p:grpSpPr>
          <p:sp>
            <p:nvSpPr>
              <p:cNvPr id="1944098459" name="Rectangle 104" hidden="0"/>
              <p:cNvSpPr/>
              <p:nvPr isPhoto="0" userDrawn="0"/>
            </p:nvSpPr>
            <p:spPr bwMode="auto">
              <a:xfrm>
                <a:off x="1909800" y="5604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4959796" name="Rectangle 105" hidden="0"/>
              <p:cNvSpPr/>
              <p:nvPr isPhoto="0" userDrawn="0"/>
            </p:nvSpPr>
            <p:spPr bwMode="auto">
              <a:xfrm>
                <a:off x="2436840" y="5649119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8018565" name="Rectangle 109" hidden="0"/>
              <p:cNvSpPr/>
              <p:nvPr isPhoto="0" userDrawn="0"/>
            </p:nvSpPr>
            <p:spPr bwMode="auto">
              <a:xfrm>
                <a:off x="2949480" y="559908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7603407" name="TextBox 110" hidden="0"/>
              <p:cNvSpPr/>
              <p:nvPr isPhoto="0" userDrawn="0"/>
            </p:nvSpPr>
            <p:spPr bwMode="auto">
              <a:xfrm>
                <a:off x="933840" y="5595840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774897016" name="TextBox 111" hidden="0"/>
              <p:cNvSpPr/>
              <p:nvPr isPhoto="0" userDrawn="0"/>
            </p:nvSpPr>
            <p:spPr bwMode="auto">
              <a:xfrm>
                <a:off x="2878560" y="556200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972662546" name="Rectangle 112" hidden="0"/>
              <p:cNvSpPr/>
              <p:nvPr isPhoto="0" userDrawn="0"/>
            </p:nvSpPr>
            <p:spPr bwMode="auto">
              <a:xfrm>
                <a:off x="3481920" y="559908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72598685" name="Group 115" hidden="0"/>
              <p:cNvGrpSpPr/>
              <p:nvPr isPhoto="0" userDrawn="0"/>
            </p:nvGrpSpPr>
            <p:grpSpPr bwMode="auto">
              <a:xfrm>
                <a:off x="4439520" y="5566680"/>
                <a:ext cx="664200" cy="272160"/>
                <a:chOff x="4439520" y="5566680"/>
                <a:chExt cx="664200" cy="272160"/>
              </a:xfrm>
            </p:grpSpPr>
            <p:sp>
              <p:nvSpPr>
                <p:cNvPr id="452417360" name="Rectangle 113" hidden="0"/>
                <p:cNvSpPr/>
                <p:nvPr isPhoto="0" userDrawn="0"/>
              </p:nvSpPr>
              <p:spPr bwMode="auto">
                <a:xfrm>
                  <a:off x="4515840" y="5595840"/>
                  <a:ext cx="529920" cy="179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9717448" name="TextBox 114" hidden="0"/>
                <p:cNvSpPr/>
                <p:nvPr isPhoto="0" userDrawn="0"/>
              </p:nvSpPr>
              <p:spPr bwMode="auto">
                <a:xfrm>
                  <a:off x="4439520" y="5566680"/>
                  <a:ext cx="664200" cy="272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tIns="45000" rIns="90000" bIns="45000">
                  <a:spAutoFit/>
                </a:bodyPr>
                <a:p>
                  <a:pPr>
                    <a:lnSpc>
                      <a:spcPct val="100000"/>
                    </a:lnSpc>
                    <a:defRPr/>
                  </a:pPr>
                  <a:r>
                    <a:rPr lang="en-US" sz="1200" b="0" strike="noStrike" spc="0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sending</a:t>
                  </a:r>
                  <a:endParaRPr lang="en-US" sz="1200" b="0" strike="noStrike" spc="0">
                    <a:latin typeface="Arial"/>
                  </a:endParaRPr>
                </a:p>
              </p:txBody>
            </p:sp>
          </p:grpSp>
        </p:grpSp>
        <p:grpSp>
          <p:nvGrpSpPr>
            <p:cNvPr id="921126693" name="Group 131" hidden="0"/>
            <p:cNvGrpSpPr/>
            <p:nvPr isPhoto="0" userDrawn="0"/>
          </p:nvGrpSpPr>
          <p:grpSpPr bwMode="auto">
            <a:xfrm>
              <a:off x="908280" y="5301720"/>
              <a:ext cx="4125960" cy="277200"/>
              <a:chOff x="908280" y="5301720"/>
              <a:chExt cx="4125960" cy="277200"/>
            </a:xfrm>
          </p:grpSpPr>
          <p:sp>
            <p:nvSpPr>
              <p:cNvPr id="1783781216" name="Rectangle 116" hidden="0"/>
              <p:cNvSpPr/>
              <p:nvPr isPhoto="0" userDrawn="0"/>
            </p:nvSpPr>
            <p:spPr bwMode="auto">
              <a:xfrm>
                <a:off x="1905480" y="5337360"/>
                <a:ext cx="50868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542762" h="201498" fill="norm" stroke="1" extrusionOk="0">
                    <a:moveTo>
                      <a:pt x="538" y="0"/>
                    </a:moveTo>
                    <a:lnTo>
                      <a:pt x="542762" y="1845"/>
                    </a:lnTo>
                    <a:lnTo>
                      <a:pt x="542762" y="201498"/>
                    </a:lnTo>
                    <a:lnTo>
                      <a:pt x="0" y="199421"/>
                    </a:lnTo>
                  </a:path>
                </a:pathLst>
              </a:cu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836248" name="Rectangle 121" hidden="0"/>
              <p:cNvSpPr/>
              <p:nvPr isPhoto="0" userDrawn="0"/>
            </p:nvSpPr>
            <p:spPr bwMode="auto">
              <a:xfrm>
                <a:off x="2415600" y="53391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1450000" name="TextBox 122" hidden="0"/>
              <p:cNvSpPr/>
              <p:nvPr isPhoto="0" userDrawn="0"/>
            </p:nvSpPr>
            <p:spPr bwMode="auto">
              <a:xfrm>
                <a:off x="2344320" y="530172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1712164544" name="Rectangle 123" hidden="0"/>
              <p:cNvSpPr/>
              <p:nvPr isPhoto="0" userDrawn="0"/>
            </p:nvSpPr>
            <p:spPr bwMode="auto">
              <a:xfrm>
                <a:off x="2948040" y="533916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088683" name="Group 124" hidden="0"/>
              <p:cNvGrpSpPr/>
              <p:nvPr isPhoto="0" userDrawn="0"/>
            </p:nvGrpSpPr>
            <p:grpSpPr bwMode="auto">
              <a:xfrm>
                <a:off x="3918240" y="5306760"/>
                <a:ext cx="664200" cy="272160"/>
                <a:chOff x="3918240" y="5306760"/>
                <a:chExt cx="664200" cy="272160"/>
              </a:xfrm>
            </p:grpSpPr>
            <p:sp>
              <p:nvSpPr>
                <p:cNvPr id="565746578" name="Rectangle 125" hidden="0"/>
                <p:cNvSpPr/>
                <p:nvPr isPhoto="0" userDrawn="0"/>
              </p:nvSpPr>
              <p:spPr bwMode="auto">
                <a:xfrm>
                  <a:off x="3994560" y="5335560"/>
                  <a:ext cx="529920" cy="179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95019280" name="TextBox 126" hidden="0"/>
                <p:cNvSpPr/>
                <p:nvPr isPhoto="0" userDrawn="0"/>
              </p:nvSpPr>
              <p:spPr bwMode="auto">
                <a:xfrm>
                  <a:off x="3918240" y="5306760"/>
                  <a:ext cx="664200" cy="272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tIns="45000" rIns="90000" bIns="45000">
                  <a:spAutoFit/>
                </a:bodyPr>
                <a:p>
                  <a:pPr>
                    <a:lnSpc>
                      <a:spcPct val="100000"/>
                    </a:lnSpc>
                    <a:defRPr/>
                  </a:pPr>
                  <a:r>
                    <a:rPr lang="en-US" sz="1200" b="0" strike="noStrike" spc="0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sending</a:t>
                  </a:r>
                  <a:endParaRPr lang="en-US" sz="1200" b="0" strike="noStrike" spc="0">
                    <a:latin typeface="Arial"/>
                  </a:endParaRPr>
                </a:p>
              </p:txBody>
            </p:sp>
          </p:grpSp>
          <p:sp>
            <p:nvSpPr>
              <p:cNvPr id="1580176716" name="TextBox 127" hidden="0"/>
              <p:cNvSpPr/>
              <p:nvPr isPhoto="0" userDrawn="0"/>
            </p:nvSpPr>
            <p:spPr bwMode="auto">
              <a:xfrm>
                <a:off x="908280" y="5315400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238884836" name="Rectangle 116" hidden="0"/>
              <p:cNvSpPr/>
              <p:nvPr isPhoto="0" userDrawn="0"/>
            </p:nvSpPr>
            <p:spPr bwMode="auto">
              <a:xfrm flipH="1">
                <a:off x="4525200" y="5331600"/>
                <a:ext cx="50868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542762" h="201498" fill="norm" stroke="1" extrusionOk="0">
                    <a:moveTo>
                      <a:pt x="538" y="0"/>
                    </a:moveTo>
                    <a:lnTo>
                      <a:pt x="542762" y="1845"/>
                    </a:lnTo>
                    <a:lnTo>
                      <a:pt x="542762" y="201498"/>
                    </a:lnTo>
                    <a:lnTo>
                      <a:pt x="0" y="199421"/>
                    </a:lnTo>
                  </a:path>
                </a:pathLst>
              </a:cu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10915443" name="TextBox 133" hidden="0"/>
            <p:cNvSpPr/>
            <p:nvPr isPhoto="0" userDrawn="0"/>
          </p:nvSpPr>
          <p:spPr bwMode="auto">
            <a:xfrm>
              <a:off x="912240" y="3321360"/>
              <a:ext cx="1420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1 </a:t>
              </a: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(sender)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837411382" name="Straight Arrow Connector 135" hidden="0"/>
            <p:cNvSpPr/>
            <p:nvPr isPhoto="0" userDrawn="0"/>
          </p:nvSpPr>
          <p:spPr bwMode="auto">
            <a:xfrm flipH="1" flipV="1">
              <a:off x="2710800" y="4037400"/>
              <a:ext cx="114840" cy="926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9771" name="Straight Arrow Connector 138" hidden="0"/>
            <p:cNvSpPr/>
            <p:nvPr isPhoto="0" userDrawn="0"/>
          </p:nvSpPr>
          <p:spPr bwMode="auto">
            <a:xfrm flipH="1" flipV="1">
              <a:off x="3233880" y="4042440"/>
              <a:ext cx="128520" cy="92124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68342" name="Oval 143" hidden="0"/>
            <p:cNvSpPr/>
            <p:nvPr isPhoto="0" userDrawn="0"/>
          </p:nvSpPr>
          <p:spPr bwMode="auto">
            <a:xfrm>
              <a:off x="2732400" y="3845518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0156571" name="Oval 144" hidden="0"/>
            <p:cNvSpPr/>
            <p:nvPr isPhoto="0" userDrawn="0"/>
          </p:nvSpPr>
          <p:spPr bwMode="auto">
            <a:xfrm>
              <a:off x="2827800" y="504684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732245" name="Straight Arrow Connector 146" hidden="0"/>
            <p:cNvSpPr/>
            <p:nvPr isPhoto="0" userDrawn="0"/>
          </p:nvSpPr>
          <p:spPr bwMode="auto">
            <a:xfrm>
              <a:off x="2907000" y="4038120"/>
              <a:ext cx="94680" cy="100836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2653235" name="Rectangle 148" hidden="0"/>
            <p:cNvSpPr/>
            <p:nvPr isPhoto="0" userDrawn="0"/>
          </p:nvSpPr>
          <p:spPr bwMode="auto">
            <a:xfrm>
              <a:off x="745200" y="3380760"/>
              <a:ext cx="4475880" cy="91332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804542" name="TextBox 150" hidden="0"/>
            <p:cNvSpPr/>
            <p:nvPr isPhoto="0" userDrawn="0"/>
          </p:nvSpPr>
          <p:spPr bwMode="auto">
            <a:xfrm>
              <a:off x="819000" y="4563360"/>
              <a:ext cx="1748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2 </a:t>
              </a:r>
              <a:r>
                <a:rPr lang="en-US" sz="14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(“receiver”)</a:t>
              </a:r>
              <a:endParaRPr lang="en-US" sz="1400" b="0" strike="noStrike" spc="0">
                <a:latin typeface="Arial"/>
              </a:endParaRPr>
            </a:p>
          </p:txBody>
        </p:sp>
        <p:sp>
          <p:nvSpPr>
            <p:cNvPr id="1020191856" name="Rectangle 151" hidden="0"/>
            <p:cNvSpPr/>
            <p:nvPr isPhoto="0" userDrawn="0"/>
          </p:nvSpPr>
          <p:spPr bwMode="auto">
            <a:xfrm>
              <a:off x="953280" y="4862520"/>
              <a:ext cx="4173840" cy="15966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4455112" name="Rectangle 152" hidden="0"/>
            <p:cNvSpPr/>
            <p:nvPr isPhoto="0" userDrawn="0"/>
          </p:nvSpPr>
          <p:spPr bwMode="auto">
            <a:xfrm>
              <a:off x="3363840" y="5390279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5640323" name="Rectangle 153" hidden="0"/>
            <p:cNvSpPr/>
            <p:nvPr isPhoto="0" userDrawn="0"/>
          </p:nvSpPr>
          <p:spPr bwMode="auto">
            <a:xfrm>
              <a:off x="3465720" y="5390279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261032" name="Rectangle 155" hidden="0"/>
            <p:cNvSpPr/>
            <p:nvPr isPhoto="0" userDrawn="0"/>
          </p:nvSpPr>
          <p:spPr bwMode="auto">
            <a:xfrm>
              <a:off x="1958400" y="5394960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6773263" name="Rectangle 156" hidden="0"/>
            <p:cNvSpPr/>
            <p:nvPr isPhoto="0" userDrawn="0"/>
          </p:nvSpPr>
          <p:spPr bwMode="auto">
            <a:xfrm>
              <a:off x="2060280" y="5394960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26200" name="Rectangle 157" hidden="0"/>
            <p:cNvSpPr/>
            <p:nvPr isPhoto="0" userDrawn="0"/>
          </p:nvSpPr>
          <p:spPr bwMode="auto">
            <a:xfrm>
              <a:off x="3881880" y="565452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857185" name="TextBox 158" hidden="0"/>
            <p:cNvSpPr/>
            <p:nvPr isPhoto="0" userDrawn="0"/>
          </p:nvSpPr>
          <p:spPr bwMode="auto">
            <a:xfrm>
              <a:off x="891000" y="6225840"/>
              <a:ext cx="13348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Outgoing interface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779954013" name="Rectangle 149" hidden="0"/>
            <p:cNvSpPr/>
            <p:nvPr isPhoto="0" userDrawn="0"/>
          </p:nvSpPr>
          <p:spPr bwMode="auto">
            <a:xfrm>
              <a:off x="745200" y="4492440"/>
              <a:ext cx="4481280" cy="20376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9806300" name="Rectangle 161" hidden="0"/>
            <p:cNvSpPr/>
            <p:nvPr isPhoto="0" userDrawn="0"/>
          </p:nvSpPr>
          <p:spPr bwMode="auto">
            <a:xfrm>
              <a:off x="952920" y="3595680"/>
              <a:ext cx="4173840" cy="61236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18444440" name="Group 162" hidden="0"/>
            <p:cNvGrpSpPr/>
            <p:nvPr isPhoto="0" userDrawn="0"/>
          </p:nvGrpSpPr>
          <p:grpSpPr bwMode="auto">
            <a:xfrm>
              <a:off x="7113600" y="3637080"/>
              <a:ext cx="565200" cy="425520"/>
              <a:chOff x="7113600" y="3637080"/>
              <a:chExt cx="565200" cy="425520"/>
            </a:xfrm>
          </p:grpSpPr>
          <p:sp>
            <p:nvSpPr>
              <p:cNvPr id="2065703136" name="Rectangle 163" hidden="0"/>
              <p:cNvSpPr/>
              <p:nvPr isPhoto="0" userDrawn="0"/>
            </p:nvSpPr>
            <p:spPr bwMode="auto">
              <a:xfrm>
                <a:off x="715176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499683" name="Rectangle 164" hidden="0"/>
              <p:cNvSpPr/>
              <p:nvPr isPhoto="0" userDrawn="0"/>
            </p:nvSpPr>
            <p:spPr bwMode="auto">
              <a:xfrm>
                <a:off x="720576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670489" name="TextBox 168" hidden="0"/>
              <p:cNvSpPr/>
              <p:nvPr isPhoto="0" userDrawn="0"/>
            </p:nvSpPr>
            <p:spPr bwMode="auto">
              <a:xfrm>
                <a:off x="711360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305577770" name="Group 169" hidden="0"/>
            <p:cNvGrpSpPr/>
            <p:nvPr isPhoto="0" userDrawn="0"/>
          </p:nvGrpSpPr>
          <p:grpSpPr bwMode="auto">
            <a:xfrm>
              <a:off x="7631640" y="3637080"/>
              <a:ext cx="565200" cy="425520"/>
              <a:chOff x="7631640" y="3637080"/>
              <a:chExt cx="565200" cy="425520"/>
            </a:xfrm>
          </p:grpSpPr>
          <p:sp>
            <p:nvSpPr>
              <p:cNvPr id="285779809" name="Rectangle 170" hidden="0"/>
              <p:cNvSpPr/>
              <p:nvPr isPhoto="0" userDrawn="0"/>
            </p:nvSpPr>
            <p:spPr bwMode="auto">
              <a:xfrm>
                <a:off x="766980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2708638" name="Rectangle 171" hidden="0"/>
              <p:cNvSpPr/>
              <p:nvPr isPhoto="0" userDrawn="0"/>
            </p:nvSpPr>
            <p:spPr bwMode="auto">
              <a:xfrm>
                <a:off x="78256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17718" name="Rectangle 172" hidden="0"/>
              <p:cNvSpPr/>
              <p:nvPr isPhoto="0" userDrawn="0"/>
            </p:nvSpPr>
            <p:spPr bwMode="auto">
              <a:xfrm>
                <a:off x="793332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8102151" name="TextBox 173" hidden="0"/>
              <p:cNvSpPr/>
              <p:nvPr isPhoto="0" userDrawn="0"/>
            </p:nvSpPr>
            <p:spPr bwMode="auto">
              <a:xfrm>
                <a:off x="763164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63400876" name="Group 174" hidden="0"/>
            <p:cNvGrpSpPr/>
            <p:nvPr isPhoto="0" userDrawn="0"/>
          </p:nvGrpSpPr>
          <p:grpSpPr bwMode="auto">
            <a:xfrm>
              <a:off x="8149680" y="3637080"/>
              <a:ext cx="565200" cy="425520"/>
              <a:chOff x="8149680" y="3637080"/>
              <a:chExt cx="565200" cy="425520"/>
            </a:xfrm>
          </p:grpSpPr>
          <p:sp>
            <p:nvSpPr>
              <p:cNvPr id="864249203" name="Rectangle 175" hidden="0"/>
              <p:cNvSpPr/>
              <p:nvPr isPhoto="0" userDrawn="0"/>
            </p:nvSpPr>
            <p:spPr bwMode="auto">
              <a:xfrm>
                <a:off x="818784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4400718" name="Rectangle 176" hidden="0"/>
              <p:cNvSpPr/>
              <p:nvPr isPhoto="0" userDrawn="0"/>
            </p:nvSpPr>
            <p:spPr bwMode="auto">
              <a:xfrm>
                <a:off x="824184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451449" name="Rectangle 177" hidden="0"/>
              <p:cNvSpPr/>
              <p:nvPr isPhoto="0" userDrawn="0"/>
            </p:nvSpPr>
            <p:spPr bwMode="auto">
              <a:xfrm>
                <a:off x="83440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1995438" name="TextBox 180" hidden="0"/>
              <p:cNvSpPr/>
              <p:nvPr isPhoto="0" userDrawn="0"/>
            </p:nvSpPr>
            <p:spPr bwMode="auto">
              <a:xfrm>
                <a:off x="814968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590177736" name="Group 181" hidden="0"/>
            <p:cNvGrpSpPr/>
            <p:nvPr isPhoto="0" userDrawn="0"/>
          </p:nvGrpSpPr>
          <p:grpSpPr bwMode="auto">
            <a:xfrm>
              <a:off x="8670240" y="3637080"/>
              <a:ext cx="565200" cy="425520"/>
              <a:chOff x="8670240" y="3637080"/>
              <a:chExt cx="565200" cy="425520"/>
            </a:xfrm>
          </p:grpSpPr>
          <p:sp>
            <p:nvSpPr>
              <p:cNvPr id="224433640" name="Rectangle 182" hidden="0"/>
              <p:cNvSpPr/>
              <p:nvPr isPhoto="0" userDrawn="0"/>
            </p:nvSpPr>
            <p:spPr bwMode="auto">
              <a:xfrm>
                <a:off x="870840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2199263" name="Rectangle 183" hidden="0"/>
              <p:cNvSpPr/>
              <p:nvPr isPhoto="0" userDrawn="0"/>
            </p:nvSpPr>
            <p:spPr bwMode="auto">
              <a:xfrm>
                <a:off x="876204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5785971" name="Rectangle 184" hidden="0"/>
              <p:cNvSpPr/>
              <p:nvPr isPhoto="0" userDrawn="0"/>
            </p:nvSpPr>
            <p:spPr bwMode="auto">
              <a:xfrm>
                <a:off x="88642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495675" name="TextBox 187" hidden="0"/>
              <p:cNvSpPr/>
              <p:nvPr isPhoto="0" userDrawn="0"/>
            </p:nvSpPr>
            <p:spPr bwMode="auto">
              <a:xfrm>
                <a:off x="867024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4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882470206" name="Group 188" hidden="0"/>
            <p:cNvGrpSpPr/>
            <p:nvPr isPhoto="0" userDrawn="0"/>
          </p:nvGrpSpPr>
          <p:grpSpPr bwMode="auto">
            <a:xfrm>
              <a:off x="7349038" y="6153840"/>
              <a:ext cx="565200" cy="425520"/>
              <a:chOff x="7349038" y="6153840"/>
              <a:chExt cx="565200" cy="425520"/>
            </a:xfrm>
          </p:grpSpPr>
          <p:sp>
            <p:nvSpPr>
              <p:cNvPr id="1076893875" name="Rectangle 189" hidden="0"/>
              <p:cNvSpPr/>
              <p:nvPr isPhoto="0" userDrawn="0"/>
            </p:nvSpPr>
            <p:spPr bwMode="auto">
              <a:xfrm>
                <a:off x="738720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6970554" name="Rectangle 190" hidden="0"/>
              <p:cNvSpPr/>
              <p:nvPr isPhoto="0" userDrawn="0"/>
            </p:nvSpPr>
            <p:spPr bwMode="auto">
              <a:xfrm>
                <a:off x="74412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215870" name="Rectangle 191" hidden="0"/>
              <p:cNvSpPr/>
              <p:nvPr isPhoto="0" userDrawn="0"/>
            </p:nvSpPr>
            <p:spPr bwMode="auto">
              <a:xfrm>
                <a:off x="75430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5989255" name="Rectangle 192" hidden="0"/>
              <p:cNvSpPr/>
              <p:nvPr isPhoto="0" userDrawn="0"/>
            </p:nvSpPr>
            <p:spPr bwMode="auto">
              <a:xfrm>
                <a:off x="76510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7962881" name="Rectangle 193" hidden="0"/>
              <p:cNvSpPr/>
              <p:nvPr isPhoto="0" userDrawn="0"/>
            </p:nvSpPr>
            <p:spPr bwMode="auto">
              <a:xfrm>
                <a:off x="77641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486214" name="TextBox 194" hidden="0"/>
              <p:cNvSpPr/>
              <p:nvPr isPhoto="0" userDrawn="0"/>
            </p:nvSpPr>
            <p:spPr bwMode="auto">
              <a:xfrm>
                <a:off x="7349038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772841786" name="Group 195" hidden="0"/>
            <p:cNvGrpSpPr/>
            <p:nvPr isPhoto="0" userDrawn="0"/>
          </p:nvGrpSpPr>
          <p:grpSpPr bwMode="auto">
            <a:xfrm>
              <a:off x="7866720" y="6153840"/>
              <a:ext cx="565200" cy="425520"/>
              <a:chOff x="7866720" y="6153840"/>
              <a:chExt cx="565200" cy="425520"/>
            </a:xfrm>
          </p:grpSpPr>
          <p:sp>
            <p:nvSpPr>
              <p:cNvPr id="10555342" name="Rectangle 196" hidden="0"/>
              <p:cNvSpPr/>
              <p:nvPr isPhoto="0" userDrawn="0"/>
            </p:nvSpPr>
            <p:spPr bwMode="auto">
              <a:xfrm>
                <a:off x="790488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6755005" name="Rectangle 197" hidden="0"/>
              <p:cNvSpPr/>
              <p:nvPr isPhoto="0" userDrawn="0"/>
            </p:nvSpPr>
            <p:spPr bwMode="auto">
              <a:xfrm>
                <a:off x="79588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9910191" name="Rectangle 198" hidden="0"/>
              <p:cNvSpPr/>
              <p:nvPr isPhoto="0" userDrawn="0"/>
            </p:nvSpPr>
            <p:spPr bwMode="auto">
              <a:xfrm>
                <a:off x="80611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4551404" name="Rectangle 199" hidden="0"/>
              <p:cNvSpPr/>
              <p:nvPr isPhoto="0" userDrawn="0"/>
            </p:nvSpPr>
            <p:spPr bwMode="auto">
              <a:xfrm>
                <a:off x="816876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8375874" name="Rectangle 200" hidden="0"/>
              <p:cNvSpPr/>
              <p:nvPr isPhoto="0" userDrawn="0"/>
            </p:nvSpPr>
            <p:spPr bwMode="auto">
              <a:xfrm>
                <a:off x="82818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6724913" name="TextBox 201" hidden="0"/>
              <p:cNvSpPr/>
              <p:nvPr isPhoto="0" userDrawn="0"/>
            </p:nvSpPr>
            <p:spPr bwMode="auto">
              <a:xfrm>
                <a:off x="786672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4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040073260" name="Group 202" hidden="0"/>
            <p:cNvGrpSpPr/>
            <p:nvPr isPhoto="0" userDrawn="0"/>
          </p:nvGrpSpPr>
          <p:grpSpPr bwMode="auto">
            <a:xfrm>
              <a:off x="8390880" y="6153840"/>
              <a:ext cx="565200" cy="425520"/>
              <a:chOff x="8390880" y="6153840"/>
              <a:chExt cx="565200" cy="425520"/>
            </a:xfrm>
          </p:grpSpPr>
          <p:sp>
            <p:nvSpPr>
              <p:cNvPr id="944866081" name="Rectangle 203" hidden="0"/>
              <p:cNvSpPr/>
              <p:nvPr isPhoto="0" userDrawn="0"/>
            </p:nvSpPr>
            <p:spPr bwMode="auto">
              <a:xfrm>
                <a:off x="842904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2204893" name="Rectangle 204" hidden="0"/>
              <p:cNvSpPr/>
              <p:nvPr isPhoto="0" userDrawn="0"/>
            </p:nvSpPr>
            <p:spPr bwMode="auto">
              <a:xfrm>
                <a:off x="848304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9183583" name="Rectangle 205" hidden="0"/>
              <p:cNvSpPr/>
              <p:nvPr isPhoto="0" userDrawn="0"/>
            </p:nvSpPr>
            <p:spPr bwMode="auto">
              <a:xfrm>
                <a:off x="85852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5641569" name="Rectangle 206" hidden="0"/>
              <p:cNvSpPr/>
              <p:nvPr isPhoto="0" userDrawn="0"/>
            </p:nvSpPr>
            <p:spPr bwMode="auto">
              <a:xfrm>
                <a:off x="86929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316576" name="Rectangle 207" hidden="0"/>
              <p:cNvSpPr/>
              <p:nvPr isPhoto="0" userDrawn="0"/>
            </p:nvSpPr>
            <p:spPr bwMode="auto">
              <a:xfrm>
                <a:off x="88063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3761346" name="TextBox 208" hidden="0"/>
              <p:cNvSpPr/>
              <p:nvPr isPhoto="0" userDrawn="0"/>
            </p:nvSpPr>
            <p:spPr bwMode="auto">
              <a:xfrm>
                <a:off x="839088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8545942" name="Group 209" hidden="0"/>
            <p:cNvGrpSpPr/>
            <p:nvPr isPhoto="0" userDrawn="0"/>
          </p:nvGrpSpPr>
          <p:grpSpPr bwMode="auto">
            <a:xfrm>
              <a:off x="8911440" y="6153840"/>
              <a:ext cx="565200" cy="425520"/>
              <a:chOff x="8911440" y="6153840"/>
              <a:chExt cx="565200" cy="425520"/>
            </a:xfrm>
          </p:grpSpPr>
          <p:sp>
            <p:nvSpPr>
              <p:cNvPr id="848078321" name="Rectangle 210" hidden="0"/>
              <p:cNvSpPr/>
              <p:nvPr isPhoto="0" userDrawn="0"/>
            </p:nvSpPr>
            <p:spPr bwMode="auto">
              <a:xfrm>
                <a:off x="894960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7939306" name="Rectangle 211" hidden="0"/>
              <p:cNvSpPr/>
              <p:nvPr isPhoto="0" userDrawn="0"/>
            </p:nvSpPr>
            <p:spPr bwMode="auto">
              <a:xfrm>
                <a:off x="90036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0419266" name="Rectangle 212" hidden="0"/>
              <p:cNvSpPr/>
              <p:nvPr isPhoto="0" userDrawn="0"/>
            </p:nvSpPr>
            <p:spPr bwMode="auto">
              <a:xfrm>
                <a:off x="91054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565139" name="Rectangle 213" hidden="0"/>
              <p:cNvSpPr/>
              <p:nvPr isPhoto="0" userDrawn="0"/>
            </p:nvSpPr>
            <p:spPr bwMode="auto">
              <a:xfrm>
                <a:off x="92134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520084" name="Rectangle 214" hidden="0"/>
              <p:cNvSpPr/>
              <p:nvPr isPhoto="0" userDrawn="0"/>
            </p:nvSpPr>
            <p:spPr bwMode="auto">
              <a:xfrm>
                <a:off x="93265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3117482" name="TextBox 215" hidden="0"/>
              <p:cNvSpPr/>
              <p:nvPr isPhoto="0" userDrawn="0"/>
            </p:nvSpPr>
            <p:spPr bwMode="auto">
              <a:xfrm>
                <a:off x="891144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sp>
          <p:nvSpPr>
            <p:cNvPr id="536807839" name="Rectangle 216" hidden="0"/>
            <p:cNvSpPr/>
            <p:nvPr isPhoto="0" userDrawn="0"/>
          </p:nvSpPr>
          <p:spPr bwMode="auto">
            <a:xfrm>
              <a:off x="7378920" y="5063760"/>
              <a:ext cx="15508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6181876" name="Rectangle 217" hidden="0"/>
            <p:cNvSpPr/>
            <p:nvPr isPhoto="0" userDrawn="0"/>
          </p:nvSpPr>
          <p:spPr bwMode="auto">
            <a:xfrm>
              <a:off x="7830000" y="511380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0570512" name="Rectangle 218" hidden="0"/>
            <p:cNvSpPr/>
            <p:nvPr isPhoto="0" userDrawn="0"/>
          </p:nvSpPr>
          <p:spPr bwMode="auto">
            <a:xfrm>
              <a:off x="7955640" y="511380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9273875" name="TextBox 219" hidden="0"/>
            <p:cNvSpPr/>
            <p:nvPr isPhoto="0" userDrawn="0"/>
          </p:nvSpPr>
          <p:spPr bwMode="auto">
            <a:xfrm>
              <a:off x="5931360" y="504540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1 buffer</a:t>
              </a:r>
              <a:endParaRPr lang="en-US" sz="1100" b="0" strike="noStrike" spc="0">
                <a:latin typeface="Arial"/>
              </a:endParaRPr>
            </a:p>
          </p:txBody>
        </p:sp>
        <p:grpSp>
          <p:nvGrpSpPr>
            <p:cNvPr id="904776379" name="Group 220" hidden="0"/>
            <p:cNvGrpSpPr/>
            <p:nvPr isPhoto="0" userDrawn="0"/>
          </p:nvGrpSpPr>
          <p:grpSpPr bwMode="auto">
            <a:xfrm>
              <a:off x="8868960" y="5026680"/>
              <a:ext cx="664200" cy="272160"/>
              <a:chOff x="8868960" y="5026680"/>
              <a:chExt cx="664200" cy="272160"/>
            </a:xfrm>
          </p:grpSpPr>
          <p:sp>
            <p:nvSpPr>
              <p:cNvPr id="591848894" name="Rectangle 221" hidden="0"/>
              <p:cNvSpPr/>
              <p:nvPr isPhoto="0" userDrawn="0"/>
            </p:nvSpPr>
            <p:spPr bwMode="auto">
              <a:xfrm>
                <a:off x="8940240" y="50637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0218123" name="TextBox 222" hidden="0"/>
              <p:cNvSpPr/>
              <p:nvPr isPhoto="0" userDrawn="0"/>
            </p:nvSpPr>
            <p:spPr bwMode="auto">
              <a:xfrm>
                <a:off x="8868960" y="502668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sp>
          <p:nvSpPr>
            <p:cNvPr id="1700415503" name="Rectangle 223" hidden="0"/>
            <p:cNvSpPr/>
            <p:nvPr isPhoto="0" userDrawn="0"/>
          </p:nvSpPr>
          <p:spPr bwMode="auto">
            <a:xfrm>
              <a:off x="6850080" y="506016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976976" name="TextBox 224" hidden="0"/>
            <p:cNvSpPr/>
            <p:nvPr isPhoto="0" userDrawn="0"/>
          </p:nvSpPr>
          <p:spPr bwMode="auto">
            <a:xfrm>
              <a:off x="6774120" y="503136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660263779" name="Rectangle 225" hidden="0"/>
            <p:cNvSpPr/>
            <p:nvPr isPhoto="0" userDrawn="0"/>
          </p:nvSpPr>
          <p:spPr bwMode="auto">
            <a:xfrm>
              <a:off x="6853320" y="5594760"/>
              <a:ext cx="103824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657850" name="Rectangle 226" hidden="0"/>
            <p:cNvSpPr/>
            <p:nvPr isPhoto="0" userDrawn="0"/>
          </p:nvSpPr>
          <p:spPr bwMode="auto">
            <a:xfrm>
              <a:off x="7380360" y="5639038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9424869" name="Rectangle 227" hidden="0"/>
            <p:cNvSpPr/>
            <p:nvPr isPhoto="0" userDrawn="0"/>
          </p:nvSpPr>
          <p:spPr bwMode="auto">
            <a:xfrm>
              <a:off x="7482240" y="5639038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068459" name="Rectangle 228" hidden="0"/>
            <p:cNvSpPr/>
            <p:nvPr isPhoto="0" userDrawn="0"/>
          </p:nvSpPr>
          <p:spPr bwMode="auto">
            <a:xfrm>
              <a:off x="7590240" y="5639038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151711" name="Rectangle 229" hidden="0"/>
            <p:cNvSpPr/>
            <p:nvPr isPhoto="0" userDrawn="0"/>
          </p:nvSpPr>
          <p:spPr bwMode="auto">
            <a:xfrm>
              <a:off x="7703280" y="5639038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4821461" name="Rectangle 230" hidden="0"/>
            <p:cNvSpPr/>
            <p:nvPr isPhoto="0" userDrawn="0"/>
          </p:nvSpPr>
          <p:spPr bwMode="auto">
            <a:xfrm>
              <a:off x="7893360" y="5595119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61729" name="TextBox 231" hidden="0"/>
            <p:cNvSpPr/>
            <p:nvPr isPhoto="0" userDrawn="0"/>
          </p:nvSpPr>
          <p:spPr bwMode="auto">
            <a:xfrm>
              <a:off x="5931360" y="558540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3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1652861602" name="TextBox 232" hidden="0"/>
            <p:cNvSpPr/>
            <p:nvPr isPhoto="0" userDrawn="0"/>
          </p:nvSpPr>
          <p:spPr bwMode="auto">
            <a:xfrm>
              <a:off x="7822080" y="555768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303163183" name="Rectangle 233" hidden="0"/>
            <p:cNvSpPr/>
            <p:nvPr isPhoto="0" userDrawn="0"/>
          </p:nvSpPr>
          <p:spPr bwMode="auto">
            <a:xfrm>
              <a:off x="8425800" y="5595119"/>
              <a:ext cx="155304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872515" name="Rectangle 116" hidden="0"/>
            <p:cNvSpPr/>
            <p:nvPr isPhoto="0" userDrawn="0"/>
          </p:nvSpPr>
          <p:spPr bwMode="auto">
            <a:xfrm>
              <a:off x="6849000" y="5327279"/>
              <a:ext cx="508680" cy="179640"/>
            </a:xfrm>
            <a:custGeom>
              <a:avLst/>
              <a:gdLst/>
              <a:ahLst/>
              <a:cxnLst/>
              <a:rect l="l" t="t" r="r" b="b"/>
              <a:pathLst>
                <a:path w="542762" h="201498" fill="norm" stroke="1" extrusionOk="0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2386169" name="Rectangle 235" hidden="0"/>
            <p:cNvSpPr/>
            <p:nvPr isPhoto="0" userDrawn="0"/>
          </p:nvSpPr>
          <p:spPr bwMode="auto">
            <a:xfrm>
              <a:off x="7359120" y="532908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4349214" name="TextBox 236" hidden="0"/>
            <p:cNvSpPr/>
            <p:nvPr isPhoto="0" userDrawn="0"/>
          </p:nvSpPr>
          <p:spPr bwMode="auto">
            <a:xfrm>
              <a:off x="7288200" y="529164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637928987" name="Rectangle 237" hidden="0"/>
            <p:cNvSpPr/>
            <p:nvPr isPhoto="0" userDrawn="0"/>
          </p:nvSpPr>
          <p:spPr bwMode="auto">
            <a:xfrm>
              <a:off x="7891560" y="5329080"/>
              <a:ext cx="15670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51431975" name="Group 238" hidden="0"/>
            <p:cNvGrpSpPr/>
            <p:nvPr isPhoto="0" userDrawn="0"/>
          </p:nvGrpSpPr>
          <p:grpSpPr bwMode="auto">
            <a:xfrm>
              <a:off x="9381960" y="5297760"/>
              <a:ext cx="664200" cy="272160"/>
              <a:chOff x="9381960" y="5297760"/>
              <a:chExt cx="664200" cy="272160"/>
            </a:xfrm>
          </p:grpSpPr>
          <p:sp>
            <p:nvSpPr>
              <p:cNvPr id="1951855979" name="Rectangle 239" hidden="0"/>
              <p:cNvSpPr/>
              <p:nvPr isPhoto="0" userDrawn="0"/>
            </p:nvSpPr>
            <p:spPr bwMode="auto">
              <a:xfrm>
                <a:off x="9457920" y="53265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3279827" name="TextBox 240" hidden="0"/>
              <p:cNvSpPr/>
              <p:nvPr isPhoto="0" userDrawn="0"/>
            </p:nvSpPr>
            <p:spPr bwMode="auto">
              <a:xfrm>
                <a:off x="9381960" y="529776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sp>
          <p:nvSpPr>
            <p:cNvPr id="361134163" name="TextBox 241" hidden="0"/>
            <p:cNvSpPr/>
            <p:nvPr isPhoto="0" userDrawn="0"/>
          </p:nvSpPr>
          <p:spPr bwMode="auto">
            <a:xfrm>
              <a:off x="5931360" y="531144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2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30105107" name="Straight Arrow Connector 243" hidden="0"/>
            <p:cNvSpPr/>
            <p:nvPr isPhoto="0" userDrawn="0"/>
          </p:nvSpPr>
          <p:spPr bwMode="auto">
            <a:xfrm flipH="1" flipV="1">
              <a:off x="7673400" y="4062600"/>
              <a:ext cx="86400" cy="88992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917270" name="Straight Arrow Connector 245" hidden="0"/>
            <p:cNvSpPr/>
            <p:nvPr isPhoto="0" userDrawn="0"/>
          </p:nvSpPr>
          <p:spPr bwMode="auto">
            <a:xfrm flipH="1" flipV="1">
              <a:off x="8195400" y="4068000"/>
              <a:ext cx="84960" cy="899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3548145" name="Oval 250" hidden="0"/>
            <p:cNvSpPr/>
            <p:nvPr isPhoto="0" userDrawn="0"/>
          </p:nvSpPr>
          <p:spPr bwMode="auto">
            <a:xfrm>
              <a:off x="7753680" y="387108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713264" name="Oval 251" hidden="0"/>
            <p:cNvSpPr/>
            <p:nvPr isPhoto="0" userDrawn="0"/>
          </p:nvSpPr>
          <p:spPr bwMode="auto">
            <a:xfrm>
              <a:off x="7771320" y="505476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6170522" name="Straight Arrow Connector 252" hidden="0"/>
            <p:cNvSpPr/>
            <p:nvPr isPhoto="0" userDrawn="0"/>
          </p:nvSpPr>
          <p:spPr bwMode="auto">
            <a:xfrm>
              <a:off x="7928280" y="4063320"/>
              <a:ext cx="86760" cy="94356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750534" name="Rectangle 116" hidden="0"/>
            <p:cNvSpPr/>
            <p:nvPr isPhoto="0" userDrawn="0"/>
          </p:nvSpPr>
          <p:spPr bwMode="auto">
            <a:xfrm flipH="1">
              <a:off x="9469078" y="5060880"/>
              <a:ext cx="508680" cy="179640"/>
            </a:xfrm>
            <a:custGeom>
              <a:avLst/>
              <a:gdLst/>
              <a:ahLst/>
              <a:cxnLst/>
              <a:rect l="l" t="t" r="r" b="b"/>
              <a:pathLst>
                <a:path w="542762" h="201498" fill="norm" stroke="1" extrusionOk="0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3218340" name="Rectangle 254" hidden="0"/>
            <p:cNvSpPr/>
            <p:nvPr isPhoto="0" userDrawn="0"/>
          </p:nvSpPr>
          <p:spPr bwMode="auto">
            <a:xfrm>
              <a:off x="6862680" y="5865480"/>
              <a:ext cx="15796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87407" name="Rectangle 255" hidden="0"/>
            <p:cNvSpPr/>
            <p:nvPr isPhoto="0" userDrawn="0"/>
          </p:nvSpPr>
          <p:spPr bwMode="auto">
            <a:xfrm>
              <a:off x="794268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3368092" name="Rectangle 256" hidden="0"/>
            <p:cNvSpPr/>
            <p:nvPr isPhoto="0" userDrawn="0"/>
          </p:nvSpPr>
          <p:spPr bwMode="auto">
            <a:xfrm>
              <a:off x="804456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9172710" name="Rectangle 257" hidden="0"/>
            <p:cNvSpPr/>
            <p:nvPr isPhoto="0" userDrawn="0"/>
          </p:nvSpPr>
          <p:spPr bwMode="auto">
            <a:xfrm>
              <a:off x="815256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8079104" name="Rectangle 258" hidden="0"/>
            <p:cNvSpPr/>
            <p:nvPr isPhoto="0" userDrawn="0"/>
          </p:nvSpPr>
          <p:spPr bwMode="auto">
            <a:xfrm>
              <a:off x="826560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160626" name="Rectangle 259" hidden="0"/>
            <p:cNvSpPr/>
            <p:nvPr isPhoto="0" userDrawn="0"/>
          </p:nvSpPr>
          <p:spPr bwMode="auto">
            <a:xfrm>
              <a:off x="8442720" y="586584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668562" name="TextBox 260" hidden="0"/>
            <p:cNvSpPr/>
            <p:nvPr isPhoto="0" userDrawn="0"/>
          </p:nvSpPr>
          <p:spPr bwMode="auto">
            <a:xfrm>
              <a:off x="5931360" y="5856119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4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190438132" name="TextBox 261" hidden="0"/>
            <p:cNvSpPr/>
            <p:nvPr isPhoto="0" userDrawn="0"/>
          </p:nvSpPr>
          <p:spPr bwMode="auto">
            <a:xfrm>
              <a:off x="8371800" y="582840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406409690" name="Rectangle 153" hidden="0"/>
            <p:cNvSpPr/>
            <p:nvPr isPhoto="0" userDrawn="0"/>
          </p:nvSpPr>
          <p:spPr bwMode="auto">
            <a:xfrm>
              <a:off x="8971920" y="5865840"/>
              <a:ext cx="1015560" cy="177840"/>
            </a:xfrm>
            <a:custGeom>
              <a:avLst/>
              <a:gdLst/>
              <a:ahLst/>
              <a:cxnLst/>
              <a:rect l="l" t="t" r="r" b="b"/>
              <a:pathLst>
                <a:path w="1083023" h="199653" fill="norm" stroke="1" extrusionOk="0">
                  <a:moveTo>
                    <a:pt x="1083023" y="199653"/>
                  </a:moveTo>
                  <a:lnTo>
                    <a:pt x="0" y="199653"/>
                  </a:lnTo>
                  <a:lnTo>
                    <a:pt x="0" y="0"/>
                  </a:lnTo>
                  <a:lnTo>
                    <a:pt x="1083023" y="0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5409748" name="Straight Arrow Connector 264" hidden="0"/>
            <p:cNvSpPr/>
            <p:nvPr isPhoto="0" userDrawn="0"/>
          </p:nvSpPr>
          <p:spPr bwMode="auto">
            <a:xfrm flipH="1" flipV="1">
              <a:off x="7665120" y="4041720"/>
              <a:ext cx="536400" cy="90180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80808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8313000" name="Straight Arrow Connector 265" hidden="0"/>
            <p:cNvSpPr/>
            <p:nvPr isPhoto="0" userDrawn="0"/>
          </p:nvSpPr>
          <p:spPr bwMode="auto">
            <a:xfrm flipH="1" flipV="1">
              <a:off x="8172720" y="4068720"/>
              <a:ext cx="556920" cy="890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80808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999238" name="TextBox 266" hidden="0"/>
            <p:cNvSpPr/>
            <p:nvPr isPhoto="0" userDrawn="0"/>
          </p:nvSpPr>
          <p:spPr bwMode="auto">
            <a:xfrm>
              <a:off x="8442000" y="4280040"/>
              <a:ext cx="2436840" cy="424438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1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Link propagation latency with variation,</a:t>
              </a:r>
              <a:endParaRPr lang="en-US" sz="1100" b="0" strike="noStrike" spc="0"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e.g.: Clock drift (MTIE)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914735220" name="Straight Arrow Connector 267" hidden="0"/>
            <p:cNvSpPr/>
            <p:nvPr isPhoto="0" userDrawn="0"/>
          </p:nvSpPr>
          <p:spPr bwMode="auto">
            <a:xfrm>
              <a:off x="8024400" y="4080960"/>
              <a:ext cx="470520" cy="89604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>
                  <a:alpha val="41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1643637" name="Rectangle 268" hidden="0"/>
            <p:cNvSpPr/>
            <p:nvPr isPhoto="0" userDrawn="0"/>
          </p:nvSpPr>
          <p:spPr bwMode="auto">
            <a:xfrm>
              <a:off x="8340480" y="538668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448541" name="Rectangle 269" hidden="0"/>
            <p:cNvSpPr/>
            <p:nvPr isPhoto="0" userDrawn="0"/>
          </p:nvSpPr>
          <p:spPr bwMode="auto">
            <a:xfrm>
              <a:off x="8466480" y="538668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11148" name="Oval 270" hidden="0"/>
            <p:cNvSpPr/>
            <p:nvPr isPhoto="0" userDrawn="0"/>
          </p:nvSpPr>
          <p:spPr bwMode="auto">
            <a:xfrm>
              <a:off x="8281800" y="532764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160937" name="Rectangle 271" hidden="0"/>
            <p:cNvSpPr/>
            <p:nvPr isPhoto="0" userDrawn="0"/>
          </p:nvSpPr>
          <p:spPr bwMode="auto">
            <a:xfrm>
              <a:off x="6060960" y="3592080"/>
              <a:ext cx="4173840" cy="61236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4995228" name="TextBox 272" hidden="0"/>
            <p:cNvSpPr/>
            <p:nvPr isPhoto="0" userDrawn="0"/>
          </p:nvSpPr>
          <p:spPr bwMode="auto">
            <a:xfrm>
              <a:off x="5991840" y="3309120"/>
              <a:ext cx="1420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1 </a:t>
              </a: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(sender)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2026820050" name="Rectangle 273" hidden="0"/>
            <p:cNvSpPr/>
            <p:nvPr isPhoto="0" userDrawn="0"/>
          </p:nvSpPr>
          <p:spPr bwMode="auto">
            <a:xfrm>
              <a:off x="5825160" y="3368518"/>
              <a:ext cx="4475880" cy="90972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1312573" name="TextBox 2" hidden="0"/>
            <p:cNvSpPr/>
            <p:nvPr isPhoto="0" userDrawn="0"/>
          </p:nvSpPr>
          <p:spPr bwMode="auto">
            <a:xfrm>
              <a:off x="3264120" y="4245120"/>
              <a:ext cx="1699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Link propagation latency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467265594" name="Rectangle 263" hidden="0"/>
            <p:cNvSpPr/>
            <p:nvPr isPhoto="0" userDrawn="0"/>
          </p:nvSpPr>
          <p:spPr bwMode="auto">
            <a:xfrm>
              <a:off x="6022800" y="5000038"/>
              <a:ext cx="4173840" cy="164988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897943" name="Rectangle 274" hidden="0"/>
            <p:cNvSpPr/>
            <p:nvPr isPhoto="0" userDrawn="0"/>
          </p:nvSpPr>
          <p:spPr bwMode="auto">
            <a:xfrm>
              <a:off x="5815080" y="4629960"/>
              <a:ext cx="4481280" cy="20970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016732" name="TextBox 275" hidden="0"/>
            <p:cNvSpPr/>
            <p:nvPr isPhoto="0" userDrawn="0"/>
          </p:nvSpPr>
          <p:spPr bwMode="auto">
            <a:xfrm>
              <a:off x="5956560" y="4644000"/>
              <a:ext cx="1748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2 </a:t>
              </a:r>
              <a:r>
                <a:rPr lang="en-US" sz="14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(“receiver”)</a:t>
              </a:r>
              <a:endParaRPr lang="en-US" sz="1400" b="0" strike="noStrike" spc="0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2022-11-06T16:49:31Z</dcterms:modified>
  <cp:category/>
  <cp:contentStatus/>
  <cp:version/>
</cp:coreProperties>
</file>