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s.bryant@surrey.ac.uk" TargetMode="External"/><Relationship Id="rId4" Type="http://schemas.openxmlformats.org/officeDocument/2006/relationships/hyperlink" Target="mailto:agmalis@gmail.com" TargetMode="External"/><Relationship Id="rId5" Type="http://schemas.openxmlformats.org/officeDocument/2006/relationships/hyperlink" Target="mailto:liguangpeng@huawei.com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 flipH="0" flipV="0"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b">
            <a:normAutofit/>
          </a:bodyPr>
          <a:p>
            <a:pPr algn="ctr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Cyclic Queuing and Forwarding</a:t>
            </a: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 for DetNet IP and MPLS Data Plane (TCQF)</a:t>
            </a:r>
            <a:endParaRPr/>
          </a:p>
          <a:p>
            <a:pPr algn="ctr">
              <a:lnSpc>
                <a:spcPct val="90000"/>
              </a:lnSpc>
              <a:defRPr/>
            </a:pPr>
            <a:r>
              <a:rPr/>
              <a:t>...and BIER-TE...</a:t>
            </a:r>
            <a:r>
              <a:rPr/>
              <a:t> </a:t>
            </a:r>
            <a:br>
              <a:rPr/>
            </a:br>
            <a:br>
              <a:rPr/>
            </a:br>
            <a:br>
              <a:rPr/>
            </a:br>
            <a:r>
              <a:rPr lang="en-US" sz="4000" b="0" strike="noStrike" spc="0">
                <a:solidFill>
                  <a:srgbClr val="000000"/>
                </a:solidFill>
                <a:latin typeface="Calibri Light"/>
              </a:rPr>
              <a:t>draft-eckert-detnet-tcqf-02</a:t>
            </a:r>
            <a:br>
              <a:rPr/>
            </a:br>
            <a:br>
              <a:rPr/>
            </a:br>
            <a:endParaRPr lang="en-US" sz="4000" b="0" strike="noStrike" spc="0">
              <a:latin typeface="Arial"/>
            </a:endParaRPr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522079" y="3722776"/>
            <a:ext cx="9143280" cy="28249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Toerless Eckert, Futurewei USA 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2" tooltip="mailto:tte@cs.fau.de)"/>
              </a:rPr>
              <a:t>tte@cs.fau.de)</a:t>
            </a:r>
            <a:endParaRPr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Stewart Bryant, University of Surrey ICS 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3" tooltip="mailto:s.bryant@surrey.ac.uk"/>
              </a:rPr>
              <a:t>s.bryant@surrey.ac.uk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)</a:t>
            </a:r>
            <a:endParaRPr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Andy Malis 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4" tooltip="mailto:agmalis@gmail.com"/>
              </a:rPr>
              <a:t>agmalis@gmail.com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)</a:t>
            </a:r>
            <a:endParaRPr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Guangpeng Li &lt;</a:t>
            </a:r>
            <a:r>
              <a:rPr lang="en-US" sz="2400" b="0" i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 tooltip="mailto:liguangpeng@huawei.com"/>
              </a:rPr>
              <a:t>liguangpeng@huawei.com</a:t>
            </a:r>
            <a:r>
              <a:rPr sz="2400"/>
              <a:t>&gt;</a:t>
            </a:r>
            <a:endParaRPr sz="2400"/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IETF DETNET WG, IETF116, 03/30/2023, rev 1.0</a:t>
            </a:r>
            <a:endParaRPr lang="en-US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960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69626" y="180311"/>
            <a:ext cx="10684172" cy="871703"/>
          </a:xfrm>
        </p:spPr>
        <p:txBody>
          <a:bodyPr/>
          <a:lstStyle/>
          <a:p>
            <a:pPr>
              <a:defRPr/>
            </a:pPr>
            <a:r>
              <a:rPr/>
              <a:t>Changes from -01 (IETF115)</a:t>
            </a:r>
            <a:endParaRPr/>
          </a:p>
        </p:txBody>
      </p:sp>
      <p:sp>
        <p:nvSpPr>
          <p:cNvPr id="821987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84328" y="1236828"/>
            <a:ext cx="11387350" cy="550175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lvl="0">
              <a:defRPr/>
            </a:pPr>
            <a:r>
              <a:rPr/>
              <a:t>Review David Black (after DetNetWG meeting)</a:t>
            </a:r>
            <a:endParaRPr/>
          </a:p>
          <a:p>
            <a:pPr lvl="0">
              <a:defRPr/>
            </a:pPr>
            <a:r>
              <a:rPr/>
              <a:t>Concern about pseudocode/explanation to be implying stricter than necessary forwarding rules</a:t>
            </a:r>
            <a:endParaRPr/>
          </a:p>
          <a:p>
            <a:pPr lvl="1">
              <a:defRPr/>
            </a:pPr>
            <a:r>
              <a:rPr/>
              <a:t>Pseudocode showed strict arrival time based serialization on output</a:t>
            </a:r>
            <a:br>
              <a:rPr/>
            </a:br>
            <a:r>
              <a:rPr/>
              <a:t>FIFO – First in on input, First out on output cycle buffer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What do we want ?</a:t>
            </a:r>
            <a:endParaRPr/>
          </a:p>
          <a:p>
            <a:pPr lvl="1">
              <a:defRPr/>
            </a:pPr>
            <a:r>
              <a:rPr/>
              <a:t>TCQF itself would work perfectly work well with packets within single cycle buffer be arbitrarily reordered.</a:t>
            </a:r>
            <a:endParaRPr/>
          </a:p>
          <a:p>
            <a:pPr lvl="1">
              <a:defRPr/>
            </a:pPr>
            <a:r>
              <a:rPr/>
              <a:t>BUT: Any end-to-end flow with more than one packet within a cycle could experience packet reordering if we did this</a:t>
            </a:r>
            <a:endParaRPr/>
          </a:p>
          <a:p>
            <a:pPr lvl="0">
              <a:defRPr/>
            </a:pPr>
            <a:r>
              <a:rPr/>
              <a:t>Revision -02:</a:t>
            </a:r>
            <a:endParaRPr/>
          </a:p>
          <a:p>
            <a:pPr lvl="1">
              <a:defRPr/>
            </a:pPr>
            <a:r>
              <a:rPr/>
              <a:t>Conservative approach: specify that we maintain order fom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657192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69625" y="180310"/>
            <a:ext cx="10684171" cy="871702"/>
          </a:xfrm>
        </p:spPr>
        <p:txBody>
          <a:bodyPr/>
          <a:lstStyle/>
          <a:p>
            <a:pPr>
              <a:defRPr/>
            </a:pPr>
            <a:r>
              <a:rPr/>
              <a:t>Changes from -01 (IETF115)</a:t>
            </a:r>
            <a:endParaRPr/>
          </a:p>
        </p:txBody>
      </p:sp>
      <p:sp>
        <p:nvSpPr>
          <p:cNvPr id="52255557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84327" y="1236827"/>
            <a:ext cx="11387349" cy="550175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lvl="0" indent="0">
              <a:buFont typeface="Arial"/>
              <a:buNone/>
              <a:defRPr/>
            </a:pPr>
            <a:r>
              <a:rPr sz="2400"/>
              <a:t>Conservative approach: specify that we maintain order between packets arriving from the same input interace and going to the same output interface / cycle</a:t>
            </a:r>
            <a:endParaRPr sz="2000"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while(1) {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ingress_flow_2_tcqf(oif,cycle) // [5]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wait_until(tnow &gt;= nextcyclestart); // wait until next cycle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nextcyclestart += tcqf.cycle_time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</a:t>
            </a: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forall(iif) {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       forall(pak = tcqf_dequeue(oif.cycleq[cycle,iif]) {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         schedule to send pak on oif before nextcyclestart; // [4]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       }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     }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cycle = (cycle + 1) mod tcqf.cycles + 1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}</a:t>
            </a:r>
            <a:endParaRPr lang="en-US"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Additional explanatory text to reconfirm that “schedule to send” can be arbitrary time within the cycle, but that order of dequeuing needs to be maintained.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Any better way to describe this ?</a:t>
            </a:r>
            <a:endParaRPr sz="24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52724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Changes from -01 (IETF115)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/>
          </a:p>
        </p:txBody>
      </p:sp>
      <p:sp>
        <p:nvSpPr>
          <p:cNvPr id="44044821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411111"/>
            <a:ext cx="10769392" cy="490361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from Lou Berger</a:t>
            </a:r>
            <a:endParaRPr/>
          </a:p>
          <a:p>
            <a:pPr>
              <a:defRPr/>
            </a:pPr>
            <a:r>
              <a:rPr/>
              <a:t>Added section “controller plane considerations”</a:t>
            </a:r>
            <a:endParaRPr/>
          </a:p>
          <a:p>
            <a:pPr lvl="0">
              <a:defRPr/>
            </a:pPr>
            <a:r>
              <a:rPr/>
              <a:t>TCQF applicable with centralized control plane (AC / PCE)</a:t>
            </a:r>
            <a:endParaRPr/>
          </a:p>
          <a:p>
            <a:pPr marL="796151" lvl="1" indent="-338951">
              <a:buFont typeface="Arial"/>
              <a:buAutoNum type="arabicPeriod"/>
              <a:defRPr/>
            </a:pPr>
            <a:r>
              <a:rPr/>
              <a:t>Simple AC policy (as outlined in ingres shaper): max number bits/flow in each cycle.</a:t>
            </a:r>
            <a:endParaRPr/>
          </a:p>
          <a:p>
            <a:pPr marL="796151" lvl="1" indent="-338951">
              <a:buFont typeface="Arial"/>
              <a:buAutoNum type="arabicPeriod"/>
              <a:defRPr/>
            </a:pPr>
            <a:r>
              <a:rPr/>
              <a:t>More complex option (no spec for ingres shaper): allocate bits in fewer than ever cycle for flow (e.g.: could use gates as from TSN).</a:t>
            </a:r>
            <a:endParaRPr/>
          </a:p>
          <a:p>
            <a:pPr lvl="0">
              <a:defRPr/>
            </a:pPr>
            <a:r>
              <a:rPr/>
              <a:t>TCQF applicable to distributed controller plane</a:t>
            </a:r>
            <a:endParaRPr/>
          </a:p>
          <a:p>
            <a:pPr lvl="1">
              <a:defRPr/>
            </a:pPr>
            <a:r>
              <a:rPr/>
              <a:t>Aka: RSVP(-TE) on-path/per flow admission conrtrol</a:t>
            </a:r>
            <a:endParaRPr/>
          </a:p>
          <a:p>
            <a:pPr lvl="1">
              <a:defRPr/>
            </a:pPr>
            <a:r>
              <a:rPr/>
              <a:t>Simple to make work with 1., not clear if/how to do 2.</a:t>
            </a:r>
            <a:endParaRPr/>
          </a:p>
          <a:p>
            <a:pPr lvl="1">
              <a:defRPr/>
            </a:pPr>
            <a:r>
              <a:rPr/>
              <a:t>Will eliminate per-flow-stateless benefit in control-plane</a:t>
            </a:r>
            <a:br>
              <a:rPr/>
            </a:br>
            <a:r>
              <a:rPr/>
              <a:t>But maintains per-flow-statelessness in high-speed HW-forwarding-plane!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34131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Changes from -01 (IETF115)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  <p:sp>
        <p:nvSpPr>
          <p:cNvPr id="2080204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411111"/>
            <a:ext cx="4878003" cy="490361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Added reference/summary to CENI validation in 2020</a:t>
            </a:r>
            <a:endParaRPr/>
          </a:p>
          <a:p>
            <a:pPr lvl="1">
              <a:defRPr/>
            </a:pPr>
            <a:r>
              <a:rPr/>
              <a:t>Validation report</a:t>
            </a:r>
            <a:br>
              <a:rPr/>
            </a:br>
            <a:r>
              <a:rPr/>
              <a:t>alas chinese language</a:t>
            </a:r>
            <a:endParaRPr/>
          </a:p>
          <a:p>
            <a:pPr lvl="0">
              <a:defRPr/>
            </a:pPr>
            <a:r>
              <a:rPr/>
              <a:t>CENI: Chinese research network</a:t>
            </a:r>
            <a:endParaRPr/>
          </a:p>
          <a:p>
            <a:pPr lvl="1">
              <a:defRPr/>
            </a:pPr>
            <a:r>
              <a:rPr/>
              <a:t>Across mayor chinese cities</a:t>
            </a:r>
            <a:endParaRPr/>
          </a:p>
          <a:p>
            <a:pPr lvl="0">
              <a:defRPr/>
            </a:pPr>
            <a:r>
              <a:rPr/>
              <a:t>Used 100Gbps interfaces prototype WAN routers with TCQF (“DIP2”) in FPGA</a:t>
            </a:r>
            <a:endParaRPr/>
          </a:p>
          <a:p>
            <a:pPr lvl="0"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pic>
        <p:nvPicPr>
          <p:cNvPr id="140581769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80833" y="1411111"/>
            <a:ext cx="6157825" cy="3621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738540" name="标题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64068" y="200495"/>
            <a:ext cx="10515600" cy="9871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zh-CN"/>
              <a:t>CENI TCQF (“DIP”) Testbed 2020</a:t>
            </a:r>
            <a:endParaRPr lang="zh-CN"/>
          </a:p>
        </p:txBody>
      </p:sp>
      <p:sp>
        <p:nvSpPr>
          <p:cNvPr id="968376527" name="灯片编号占位符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F65C01B3-90FD-B164-B878-E3BABA1E695E}" type="slidenum">
              <a:rPr lang="zh-CN"/>
              <a:t/>
            </a:fld>
            <a:endParaRPr lang="zh-CN"/>
          </a:p>
        </p:txBody>
      </p:sp>
      <p:sp>
        <p:nvSpPr>
          <p:cNvPr id="1644150883" name="矩形 84" hidden="0"/>
          <p:cNvSpPr/>
          <p:nvPr isPhoto="0" userDrawn="0"/>
        </p:nvSpPr>
        <p:spPr bwMode="auto">
          <a:xfrm>
            <a:off x="7463773" y="4628241"/>
            <a:ext cx="4555398" cy="6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  <p:grpSp>
        <p:nvGrpSpPr>
          <p:cNvPr id="1486686360" name="" hidden="0"/>
          <p:cNvGrpSpPr/>
          <p:nvPr isPhoto="0" userDrawn="0"/>
        </p:nvGrpSpPr>
        <p:grpSpPr bwMode="auto">
          <a:xfrm flipH="0" flipV="0">
            <a:off x="464068" y="1438746"/>
            <a:ext cx="11264177" cy="4417363"/>
            <a:chOff x="0" y="0"/>
            <a:chExt cx="11264177" cy="4417363"/>
          </a:xfrm>
        </p:grpSpPr>
        <p:sp>
          <p:nvSpPr>
            <p:cNvPr id="1051377831" name="矩形 144" hidden="0"/>
            <p:cNvSpPr/>
            <p:nvPr isPhoto="0" userDrawn="0"/>
          </p:nvSpPr>
          <p:spPr bwMode="auto">
            <a:xfrm>
              <a:off x="0" y="0"/>
              <a:ext cx="11264177" cy="4417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985173557" name="图片 5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91775" y="121945"/>
              <a:ext cx="5518047" cy="4169075"/>
            </a:xfrm>
            <a:prstGeom prst="rect">
              <a:avLst/>
            </a:prstGeom>
          </p:spPr>
        </p:pic>
        <p:pic>
          <p:nvPicPr>
            <p:cNvPr id="1047881173" name="图片 67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7104056" y="3042041"/>
              <a:ext cx="734823" cy="165371"/>
            </a:xfrm>
            <a:prstGeom prst="rect">
              <a:avLst/>
            </a:prstGeom>
          </p:spPr>
        </p:pic>
        <p:cxnSp>
          <p:nvCxnSpPr>
            <p:cNvPr id="597820477" name="直接连接符 184" hidden="0"/>
            <p:cNvCxnSpPr>
              <a:cxnSpLocks/>
              <a:endCxn id="1047881173" idx="0"/>
            </p:cNvCxnSpPr>
            <p:nvPr isPhoto="0" userDrawn="0"/>
          </p:nvCxnSpPr>
          <p:spPr bwMode="auto">
            <a:xfrm>
              <a:off x="7467583" y="2680147"/>
              <a:ext cx="3885" cy="361894"/>
            </a:xfrm>
            <a:prstGeom prst="line">
              <a:avLst/>
            </a:prstGeom>
            <a:ln>
              <a:solidFill>
                <a:schemeClr val="bg2">
                  <a:lumMod val="90000"/>
                  <a:alpha val="3199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0678668" name="图片 243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1970383"/>
              <a:ext cx="392763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6424430" name="矩形 251" hidden="0"/>
            <p:cNvSpPr>
              <a:spLocks noChangeArrowheads="1"/>
            </p:cNvSpPr>
            <p:nvPr isPhoto="0" userDrawn="0"/>
          </p:nvSpPr>
          <p:spPr bwMode="auto">
            <a:xfrm>
              <a:off x="5924328" y="2950903"/>
              <a:ext cx="1040661" cy="25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5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Test Engine</a:t>
              </a:r>
              <a:endParaRPr lang="zh-CN" sz="105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662439747" name="矩形 72" hidden="0"/>
            <p:cNvSpPr/>
            <p:nvPr isPhoto="0" userDrawn="0"/>
          </p:nvSpPr>
          <p:spPr bwMode="auto">
            <a:xfrm>
              <a:off x="6446547" y="1893672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719013054" name="文本框 325" hidden="0"/>
            <p:cNvSpPr txBox="1">
              <a:spLocks noChangeArrowheads="1"/>
            </p:cNvSpPr>
            <p:nvPr isPhoto="0" userDrawn="0"/>
          </p:nvSpPr>
          <p:spPr bwMode="auto">
            <a:xfrm>
              <a:off x="7632099" y="2660901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gradFill>
                    <a:gsLst>
                      <a:gs pos="0">
                        <a:srgbClr val="F82BA2"/>
                      </a:gs>
                      <a:gs pos="100000">
                        <a:srgbClr val="B84ECC"/>
                      </a:gs>
                    </a:gsLst>
                    <a:lin ang="5400000" scaled="1"/>
                  </a:gradFill>
                  <a:latin typeface="Source Han Sans CN Medium"/>
                  <a:ea typeface="Source Han Sans CN Medium"/>
                </a:defRPr>
              </a:lvl1pPr>
              <a:lvl2pPr>
                <a:defRPr>
                  <a:latin typeface="Arial"/>
                  <a:ea typeface="宋体"/>
                </a:defRPr>
              </a:lvl2pPr>
              <a:lvl3pPr>
                <a:defRPr>
                  <a:latin typeface="Arial"/>
                  <a:ea typeface="宋体"/>
                </a:defRPr>
              </a:lvl3pPr>
              <a:lvl4pPr>
                <a:defRPr>
                  <a:latin typeface="Arial"/>
                  <a:ea typeface="宋体"/>
                </a:defRPr>
              </a:lvl4pPr>
              <a:lvl5pPr>
                <a:defRPr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Beginning</a:t>
              </a:r>
              <a:endParaRPr lang="zh-CN" sz="105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69166426" name="直线箭头连接符 93" hidden="0"/>
            <p:cNvCxnSpPr>
              <a:cxnSpLocks/>
            </p:cNvCxnSpPr>
            <p:nvPr isPhoto="0" userDrawn="0"/>
          </p:nvCxnSpPr>
          <p:spPr bwMode="auto">
            <a:xfrm flipV="1">
              <a:off x="7169403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721235" name="直线箭头连接符 104" hidden="0"/>
            <p:cNvCxnSpPr>
              <a:cxnSpLocks/>
            </p:cNvCxnSpPr>
            <p:nvPr isPhoto="0" userDrawn="0"/>
          </p:nvCxnSpPr>
          <p:spPr bwMode="auto">
            <a:xfrm flipV="1">
              <a:off x="7322685" y="2572621"/>
              <a:ext cx="0" cy="4421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16877" name="直线箭头连接符 105" hidden="0"/>
            <p:cNvCxnSpPr>
              <a:cxnSpLocks/>
            </p:cNvCxnSpPr>
            <p:nvPr isPhoto="0" userDrawn="0"/>
          </p:nvCxnSpPr>
          <p:spPr bwMode="auto">
            <a:xfrm flipV="1">
              <a:off x="7475968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3063100" name="直线箭头连接符 106" hidden="0"/>
            <p:cNvCxnSpPr>
              <a:cxnSpLocks/>
            </p:cNvCxnSpPr>
            <p:nvPr isPhoto="0" userDrawn="0"/>
          </p:nvCxnSpPr>
          <p:spPr bwMode="auto">
            <a:xfrm flipV="1">
              <a:off x="7629251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61662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5933020" y="3886822"/>
              <a:ext cx="640052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9225344" name="直接箭头连接符 267" hidden="0"/>
            <p:cNvCxnSpPr>
              <a:cxnSpLocks/>
            </p:cNvCxnSpPr>
            <p:nvPr isPhoto="0" userDrawn="0"/>
          </p:nvCxnSpPr>
          <p:spPr bwMode="auto">
            <a:xfrm flipV="1">
              <a:off x="5952579" y="4265436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052486" name="直接箭头连接符 268" hidden="0"/>
            <p:cNvCxnSpPr>
              <a:cxnSpLocks/>
            </p:cNvCxnSpPr>
            <p:nvPr isPhoto="0" userDrawn="0"/>
          </p:nvCxnSpPr>
          <p:spPr bwMode="auto">
            <a:xfrm flipV="1">
              <a:off x="5952579" y="4101004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584160" name="直接箭头连接符 269" hidden="0"/>
            <p:cNvCxnSpPr>
              <a:cxnSpLocks/>
            </p:cNvCxnSpPr>
            <p:nvPr isPhoto="0" userDrawn="0"/>
          </p:nvCxnSpPr>
          <p:spPr bwMode="auto">
            <a:xfrm flipV="1">
              <a:off x="5952579" y="4183220"/>
              <a:ext cx="641427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207617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8688368" y="1353325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Transit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53196085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5932041" y="1495930"/>
              <a:ext cx="573911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back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1161351103" name="文本框 95" hidden="0"/>
            <p:cNvSpPr txBox="1"/>
            <p:nvPr isPhoto="0" userDrawn="0"/>
          </p:nvSpPr>
          <p:spPr bwMode="auto">
            <a:xfrm>
              <a:off x="9392463" y="103376"/>
              <a:ext cx="1069993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519148511" name="文本框 101" hidden="0"/>
            <p:cNvSpPr txBox="1"/>
            <p:nvPr isPhoto="0" userDrawn="0"/>
          </p:nvSpPr>
          <p:spPr bwMode="auto">
            <a:xfrm>
              <a:off x="9816644" y="1743515"/>
              <a:ext cx="93436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2071656921" name="文本框 102" hidden="0"/>
            <p:cNvSpPr txBox="1"/>
            <p:nvPr isPhoto="0" userDrawn="0"/>
          </p:nvSpPr>
          <p:spPr bwMode="auto">
            <a:xfrm>
              <a:off x="9511025" y="2696948"/>
              <a:ext cx="1218982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93170134" name="弧形 104" hidden="0"/>
            <p:cNvSpPr/>
            <p:nvPr isPhoto="0" userDrawn="0"/>
          </p:nvSpPr>
          <p:spPr bwMode="auto">
            <a:xfrm flipV="1">
              <a:off x="8401718" y="498911"/>
              <a:ext cx="1030951" cy="2102565"/>
            </a:xfrm>
            <a:prstGeom prst="arc">
              <a:avLst>
                <a:gd name="adj1" fmla="val 16259690"/>
                <a:gd name="adj2" fmla="val 5337276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sp>
          <p:nvSpPr>
            <p:cNvPr id="1618452211" name="矩形: 圆角 17" hidden="0"/>
            <p:cNvSpPr/>
            <p:nvPr isPhoto="0" userDrawn="0"/>
          </p:nvSpPr>
          <p:spPr bwMode="auto">
            <a:xfrm>
              <a:off x="5783232" y="273857"/>
              <a:ext cx="2802114" cy="3138815"/>
            </a:xfrm>
            <a:prstGeom prst="roundRect">
              <a:avLst>
                <a:gd name="adj" fmla="val 9645"/>
              </a:avLst>
            </a:prstGeom>
            <a:noFill/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33429246" name="矩形: 圆角 18" hidden="0"/>
            <p:cNvSpPr/>
            <p:nvPr isPhoto="0" userDrawn="0"/>
          </p:nvSpPr>
          <p:spPr bwMode="auto">
            <a:xfrm>
              <a:off x="5891486" y="192867"/>
              <a:ext cx="1734432" cy="387271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53978" rIns="80967"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Equipment Room in </a:t>
              </a:r>
              <a:r>
                <a:rPr lang="en-US" sz="1100" b="1">
                  <a:solidFill>
                    <a:schemeClr val="bg1"/>
                  </a:solidFill>
                </a:rPr>
                <a:t>NanJing</a:t>
              </a:r>
              <a:endParaRPr lang="zh-CN" sz="1100" b="1">
                <a:solidFill>
                  <a:schemeClr val="bg1"/>
                </a:solidFill>
              </a:endParaRPr>
            </a:p>
          </p:txBody>
        </p:sp>
        <p:pic>
          <p:nvPicPr>
            <p:cNvPr id="329267237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695754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3469165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58440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995879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2607698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9150629" name="矩形 110" hidden="0"/>
            <p:cNvSpPr/>
            <p:nvPr isPhoto="0" userDrawn="0"/>
          </p:nvSpPr>
          <p:spPr bwMode="auto">
            <a:xfrm>
              <a:off x="6464936" y="686626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cxnSp>
          <p:nvCxnSpPr>
            <p:cNvPr id="2022436339" name="直接箭头连接符 308" hidden="0"/>
            <p:cNvCxnSpPr>
              <a:cxnSpLocks/>
            </p:cNvCxnSpPr>
            <p:nvPr isPhoto="0" userDrawn="0"/>
          </p:nvCxnSpPr>
          <p:spPr bwMode="auto">
            <a:xfrm flipV="1">
              <a:off x="7844669" y="240948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040244" name="直接箭头连接符 309" hidden="0"/>
            <p:cNvCxnSpPr>
              <a:cxnSpLocks/>
            </p:cNvCxnSpPr>
            <p:nvPr isPhoto="0" userDrawn="0"/>
          </p:nvCxnSpPr>
          <p:spPr bwMode="auto">
            <a:xfrm flipV="1">
              <a:off x="7844669" y="2535191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81420" name="直接箭头连接符 310" hidden="0"/>
            <p:cNvCxnSpPr>
              <a:cxnSpLocks/>
            </p:cNvCxnSpPr>
            <p:nvPr isPhoto="0" userDrawn="0"/>
          </p:nvCxnSpPr>
          <p:spPr bwMode="auto">
            <a:xfrm flipV="1">
              <a:off x="7844669" y="2160800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189241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7844669" y="2286510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2575966" name="直接箭头连接符 308" hidden="0"/>
            <p:cNvCxnSpPr>
              <a:cxnSpLocks/>
            </p:cNvCxnSpPr>
            <p:nvPr isPhoto="0" userDrawn="0"/>
          </p:nvCxnSpPr>
          <p:spPr bwMode="auto">
            <a:xfrm rot="10799990" flipV="1">
              <a:off x="7778736" y="57440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11052" name="直接箭头连接符 309" hidden="0"/>
            <p:cNvCxnSpPr>
              <a:cxnSpLocks/>
            </p:cNvCxnSpPr>
            <p:nvPr isPhoto="0" userDrawn="0"/>
          </p:nvCxnSpPr>
          <p:spPr bwMode="auto">
            <a:xfrm rot="10799990" flipV="1">
              <a:off x="7778736" y="448693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09050" name="直接箭头连接符 310" hidden="0"/>
            <p:cNvCxnSpPr>
              <a:cxnSpLocks/>
            </p:cNvCxnSpPr>
            <p:nvPr isPhoto="0" userDrawn="0"/>
          </p:nvCxnSpPr>
          <p:spPr bwMode="auto">
            <a:xfrm rot="10799990" flipV="1">
              <a:off x="7778736" y="823084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478955" name="直线箭头连接符 126" hidden="0"/>
            <p:cNvCxnSpPr>
              <a:cxnSpLocks/>
            </p:cNvCxnSpPr>
            <p:nvPr isPhoto="0" userDrawn="0"/>
          </p:nvCxnSpPr>
          <p:spPr bwMode="auto">
            <a:xfrm rot="10799990" flipV="1">
              <a:off x="7778736" y="697374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8306742" name="弧形 122" hidden="0"/>
            <p:cNvSpPr/>
            <p:nvPr isPhoto="0" userDrawn="0"/>
          </p:nvSpPr>
          <p:spPr bwMode="auto">
            <a:xfrm rot="10799990" flipV="1">
              <a:off x="5924327" y="882534"/>
              <a:ext cx="771660" cy="1465397"/>
            </a:xfrm>
            <a:prstGeom prst="arc">
              <a:avLst>
                <a:gd name="adj1" fmla="val 16259690"/>
                <a:gd name="adj2" fmla="val 5596643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cxnSp>
          <p:nvCxnSpPr>
            <p:cNvPr id="1009415401" name="直接连接符 125" hidden="0"/>
            <p:cNvCxnSpPr>
              <a:cxnSpLocks/>
              <a:stCxn id="329267237" idx="2"/>
              <a:endCxn id="650678668" idx="2"/>
            </p:cNvCxnSpPr>
            <p:nvPr isPhoto="0" userDrawn="0"/>
          </p:nvCxnSpPr>
          <p:spPr bwMode="auto">
            <a:xfrm flipH="1">
              <a:off x="7431595" y="1117621"/>
              <a:ext cx="637" cy="1274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085981" name="直接连接符 127" hidden="0"/>
            <p:cNvCxnSpPr>
              <a:cxnSpLocks/>
              <a:stCxn id="329267237" idx="3"/>
              <a:endCxn id="1863469165" idx="1"/>
            </p:cNvCxnSpPr>
            <p:nvPr isPhoto="0" userDrawn="0"/>
          </p:nvCxnSpPr>
          <p:spPr bwMode="auto">
            <a:xfrm flipV="1">
              <a:off x="7629251" y="269374"/>
              <a:ext cx="1484989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654420" name="直接连接符 130" hidden="0"/>
            <p:cNvCxnSpPr>
              <a:cxnSpLocks/>
              <a:stCxn id="650678668" idx="3"/>
              <a:endCxn id="243995879" idx="1"/>
            </p:cNvCxnSpPr>
            <p:nvPr isPhoto="0" userDrawn="0"/>
          </p:nvCxnSpPr>
          <p:spPr bwMode="auto">
            <a:xfrm>
              <a:off x="7627977" y="2181317"/>
              <a:ext cx="1486263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8935993" name="弧形 140" hidden="0"/>
            <p:cNvSpPr/>
            <p:nvPr isPhoto="0" userDrawn="0"/>
          </p:nvSpPr>
          <p:spPr bwMode="auto">
            <a:xfrm>
              <a:off x="8785911" y="302527"/>
              <a:ext cx="1318978" cy="2550342"/>
            </a:xfrm>
            <a:prstGeom prst="arc">
              <a:avLst>
                <a:gd name="adj1" fmla="val 16200000"/>
                <a:gd name="adj2" fmla="val 539089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853779913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874078" y="1333069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210416" name="流程图: 接点 6" hidden="0"/>
            <p:cNvSpPr/>
            <p:nvPr isPhoto="0" userDrawn="0"/>
          </p:nvSpPr>
          <p:spPr bwMode="auto">
            <a:xfrm>
              <a:off x="305735" y="1466697"/>
              <a:ext cx="267952" cy="312733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325549682" name="流程图: 接点 7" hidden="0"/>
            <p:cNvSpPr/>
            <p:nvPr isPhoto="0" userDrawn="0"/>
          </p:nvSpPr>
          <p:spPr bwMode="auto">
            <a:xfrm>
              <a:off x="1290590" y="737575"/>
              <a:ext cx="267952" cy="312733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557490399" name="流程图: 接点 8" hidden="0"/>
            <p:cNvSpPr/>
            <p:nvPr isPhoto="0" userDrawn="0"/>
          </p:nvSpPr>
          <p:spPr bwMode="auto">
            <a:xfrm>
              <a:off x="2091704" y="591683"/>
              <a:ext cx="267952" cy="312733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b="1"/>
            </a:p>
          </p:txBody>
        </p:sp>
        <p:sp>
          <p:nvSpPr>
            <p:cNvPr id="375304340" name="流程图: 接点 13" hidden="0"/>
            <p:cNvSpPr/>
            <p:nvPr isPhoto="0" userDrawn="0"/>
          </p:nvSpPr>
          <p:spPr bwMode="auto">
            <a:xfrm>
              <a:off x="4553844" y="3233813"/>
              <a:ext cx="267952" cy="312733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cxnSp>
          <p:nvCxnSpPr>
            <p:cNvPr id="984355791" name="直接连接符 16" hidden="0"/>
            <p:cNvCxnSpPr>
              <a:cxnSpLocks/>
              <a:stCxn id="183210416" idx="7"/>
              <a:endCxn id="1325549682" idx="2"/>
            </p:cNvCxnSpPr>
            <p:nvPr isPhoto="0" userDrawn="0"/>
          </p:nvCxnSpPr>
          <p:spPr bwMode="auto">
            <a:xfrm flipV="1">
              <a:off x="534447" y="893942"/>
              <a:ext cx="756143" cy="6185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168817" name="直接连接符 19" hidden="0"/>
            <p:cNvCxnSpPr>
              <a:cxnSpLocks/>
              <a:stCxn id="1557490399" idx="2"/>
              <a:endCxn id="1325549682" idx="7"/>
            </p:cNvCxnSpPr>
            <p:nvPr isPhoto="0" userDrawn="0"/>
          </p:nvCxnSpPr>
          <p:spPr bwMode="auto">
            <a:xfrm flipH="1">
              <a:off x="1519302" y="748050"/>
              <a:ext cx="572401" cy="353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989327" name="直接连接符 22" hidden="0"/>
            <p:cNvCxnSpPr>
              <a:cxnSpLocks/>
              <a:stCxn id="375304340" idx="0"/>
              <a:endCxn id="1557490399" idx="5"/>
            </p:cNvCxnSpPr>
            <p:nvPr isPhoto="0" userDrawn="0"/>
          </p:nvCxnSpPr>
          <p:spPr bwMode="auto">
            <a:xfrm flipH="1" flipV="1">
              <a:off x="2320416" y="858618"/>
              <a:ext cx="2367404" cy="23751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4763439" name="直接连接符 32" hidden="0"/>
            <p:cNvCxnSpPr>
              <a:cxnSpLocks/>
              <a:stCxn id="183210416" idx="5"/>
              <a:endCxn id="375304340" idx="2"/>
            </p:cNvCxnSpPr>
            <p:nvPr isPhoto="0" userDrawn="0"/>
          </p:nvCxnSpPr>
          <p:spPr bwMode="auto">
            <a:xfrm>
              <a:off x="534447" y="1733632"/>
              <a:ext cx="4019397" cy="16565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556007" name="文本框 94" hidden="0"/>
            <p:cNvSpPr txBox="1"/>
            <p:nvPr isPhoto="0" userDrawn="0"/>
          </p:nvSpPr>
          <p:spPr bwMode="auto">
            <a:xfrm>
              <a:off x="4209513" y="136139"/>
              <a:ext cx="1416899" cy="33531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2700">
              <a:solidFill>
                <a:srgbClr val="41D2EA"/>
              </a:solidFill>
              <a:prstDash val="lgDash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1200km Geo Distance</a:t>
              </a:r>
              <a:endParaRPr/>
            </a:p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10Gbps</a:t>
              </a:r>
              <a:r>
                <a:rPr lang="zh-CN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 </a:t>
              </a: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Fiber</a:t>
              </a:r>
              <a:endParaRPr lang="zh-CN" sz="800">
                <a:solidFill>
                  <a:schemeClr val="bg1"/>
                </a:solidFill>
                <a:latin typeface="Source Han Sans CN"/>
                <a:ea typeface="Source Han Sans CN"/>
              </a:endParaRPr>
            </a:p>
          </p:txBody>
        </p:sp>
        <p:sp>
          <p:nvSpPr>
            <p:cNvPr id="1080684608" name="文本框 101" hidden="0"/>
            <p:cNvSpPr txBox="1"/>
            <p:nvPr isPhoto="0" userDrawn="0"/>
          </p:nvSpPr>
          <p:spPr bwMode="auto">
            <a:xfrm>
              <a:off x="1862783" y="229453"/>
              <a:ext cx="915299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74806282" name="文本框 95" hidden="0"/>
            <p:cNvSpPr txBox="1"/>
            <p:nvPr isPhoto="0" userDrawn="0"/>
          </p:nvSpPr>
          <p:spPr bwMode="auto">
            <a:xfrm>
              <a:off x="4295309" y="3493857"/>
              <a:ext cx="1053008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29645149" name="文本框 102" hidden="0"/>
            <p:cNvSpPr txBox="1"/>
            <p:nvPr isPhoto="0" userDrawn="0"/>
          </p:nvSpPr>
          <p:spPr bwMode="auto">
            <a:xfrm>
              <a:off x="815074" y="386502"/>
              <a:ext cx="121902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55101653" name="文本框 102" hidden="0"/>
            <p:cNvSpPr txBox="1"/>
            <p:nvPr isPhoto="0" userDrawn="0"/>
          </p:nvSpPr>
          <p:spPr bwMode="auto">
            <a:xfrm>
              <a:off x="0" y="1733632"/>
              <a:ext cx="1219406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NanJing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</p:grpSp>
      <p:sp>
        <p:nvSpPr>
          <p:cNvPr id="1903842009" name="矩形 84" hidden="0"/>
          <p:cNvSpPr/>
          <p:nvPr isPhoto="0" userDrawn="0"/>
        </p:nvSpPr>
        <p:spPr bwMode="auto">
          <a:xfrm>
            <a:off x="7105178" y="5227563"/>
            <a:ext cx="4555434" cy="64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48149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1550" y="2673291"/>
            <a:ext cx="6432112" cy="3503671"/>
          </a:xfrm>
          <a:prstGeom prst="rect">
            <a:avLst/>
          </a:prstGeom>
        </p:spPr>
      </p:pic>
      <p:pic>
        <p:nvPicPr>
          <p:cNvPr id="174800467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574719" y="2128425"/>
            <a:ext cx="5445477" cy="4270962"/>
          </a:xfrm>
          <a:prstGeom prst="rect">
            <a:avLst/>
          </a:prstGeom>
        </p:spPr>
      </p:pic>
      <p:sp>
        <p:nvSpPr>
          <p:cNvPr id="121168484" name="标题 2" hidden="0"/>
          <p:cNvSpPr>
            <a:spLocks noGrp="1"/>
          </p:cNvSpPr>
          <p:nvPr isPhoto="0" userDrawn="0"/>
        </p:nvSpPr>
        <p:spPr bwMode="auto">
          <a:xfrm flipH="0" flipV="0">
            <a:off x="464067" y="200494"/>
            <a:ext cx="10515600" cy="987188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/>
              <a:t>CENI TCQF (“DIP”) Testbed 2020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0</Words>
  <Characters>0</Characters>
  <CharactersWithSpaces>0</CharactersWithSpaces>
  <Application>ONLYOFFICE/7.1.0.215</Application>
  <DocSecurity>0</DocSecurity>
  <PresentationFormat>Widescreen</PresentationFormat>
  <Lines>0</Lines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2023-03-28T07:05:41Z</dcterms:modified>
  <cp:category/>
  <cp:contentStatus/>
  <cp:version/>
</cp:coreProperties>
</file>