
<file path=[Content_Types].xml><?xml version="1.0" encoding="utf-8"?>
<Types xmlns="http://schemas.openxmlformats.org/package/2006/content-types">
  <Default Extension="wmf" ContentType="image/x-wmf"/>
  <Default Extension="png" ContentType="image/png"/>
  <Default Extension="xml" ContentType="application/xml"/>
  <Default Extension="jpeg" ContentType="image/jpeg"/>
  <Default Extension="rels" ContentType="application/vnd.openxmlformats-package.relationships+xml"/>
  <Default Extension="bin" ContentType="application/vnd.openxmlformats-officedocument.oleObject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presProps" Target="presProps.xml" /><Relationship Id="rId14" Type="http://schemas.openxmlformats.org/officeDocument/2006/relationships/tableStyles" Target="tableStyles.xml" /><Relationship Id="rId15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52613098" name="Title 1" hidden="0"/>
          <p:cNvSpPr/>
          <p:nvPr isPhoto="0" userDrawn="0"/>
        </p:nvSpPr>
        <p:spPr bwMode="auto">
          <a:xfrm flipH="0" flipV="0">
            <a:off x="72468" y="768144"/>
            <a:ext cx="11919960" cy="2842137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vertOverflow="overflow" horzOverflow="clip" vert="horz" wrap="square" lIns="90000" tIns="45000" rIns="90000" bIns="45000" numCol="1" spcCol="0" rtlCol="0" fromWordArt="0" anchor="b" anchorCtr="0" forceAA="0" upright="0" compatLnSpc="0">
            <a:normAutofit fontScale="80000" lnSpcReduction="4000"/>
          </a:bodyPr>
          <a:p>
            <a:pPr algn="ctr">
              <a:lnSpc>
                <a:spcPct val="90000"/>
              </a:lnSpc>
              <a:defRPr/>
            </a:pPr>
            <a:r>
              <a:rPr lang="en-US" sz="4800" b="0" i="0" u="none" strike="noStrike" cap="none" spc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An information model for Deterministic Data</a:t>
            </a:r>
            <a:endParaRPr lang="en-US" sz="4800" b="0" i="0" u="none" strike="noStrike" cap="none" spc="0">
              <a:solidFill>
                <a:srgbClr val="000000"/>
              </a:solidFill>
              <a:latin typeface="Calibri Light"/>
              <a:ea typeface="Calibri Light"/>
              <a:cs typeface="Calibri Light"/>
            </a:endParaRPr>
          </a:p>
          <a:p>
            <a:pPr algn="ctr">
              <a:lnSpc>
                <a:spcPct val="90000"/>
              </a:lnSpc>
              <a:defRPr/>
            </a:pPr>
            <a:r>
              <a:rPr lang="en-US" sz="4800" b="0" i="0" u="none" strike="noStrike" cap="none" spc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 packets (and beyond ?)</a:t>
            </a:r>
            <a:br>
              <a:rPr/>
            </a:br>
            <a:br>
              <a:rPr/>
            </a:br>
            <a:br>
              <a:rPr/>
            </a:br>
            <a:r>
              <a:rPr lang="en-US" sz="4000" b="0" i="0" u="none" strike="noStrike" cap="none" spc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draft-eckert-detnet-&lt;tbd&gt;</a:t>
            </a:r>
            <a:br>
              <a:rPr/>
            </a:br>
            <a:br>
              <a:rPr/>
            </a:br>
            <a:br>
              <a:rPr/>
            </a:br>
            <a:endParaRPr lang="en-US" sz="4000" b="0" strike="noStrike" spc="0">
              <a:latin typeface="Arial"/>
            </a:endParaRPr>
          </a:p>
        </p:txBody>
      </p:sp>
      <p:sp>
        <p:nvSpPr>
          <p:cNvPr id="132995469" name="Subtitle 2" hidden="0"/>
          <p:cNvSpPr/>
          <p:nvPr isPhoto="0" userDrawn="0"/>
        </p:nvSpPr>
        <p:spPr bwMode="auto">
          <a:xfrm flipH="0" flipV="0">
            <a:off x="569999" y="3502741"/>
            <a:ext cx="11261007" cy="2455617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vertOverflow="overflow" horzOverflow="clip" vert="horz" wrap="square" lIns="90000" tIns="45000" rIns="90000" bIns="45000" numCol="1" spcCol="0" rtlCol="0" fromWordArt="0" anchor="t" anchorCtr="0" forceAA="0" upright="0" compatLnSpc="0">
            <a:normAutofit/>
          </a:bodyPr>
          <a:p>
            <a:pPr algn="ctr">
              <a:lnSpc>
                <a:spcPct val="90000"/>
              </a:lnSpc>
              <a:spcBef>
                <a:spcPts val="999"/>
              </a:spcBef>
              <a:tabLst>
                <a:tab pos="0" algn="l"/>
              </a:tabLst>
              <a:defRPr/>
            </a:pPr>
            <a:r>
              <a:rPr lang="en-US" sz="2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T. Eckert (Futurewei - tte@cs.fau.de)</a:t>
            </a:r>
            <a:br>
              <a:rPr lang="en-US" sz="2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endParaRPr lang="en-US" sz="2800" b="0" strike="noStrike" spc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999"/>
              </a:spcBef>
              <a:tabLst>
                <a:tab pos="0" algn="l"/>
              </a:tabLst>
              <a:defRPr/>
            </a:pPr>
            <a:r>
              <a:rPr lang="en-US" sz="3600" b="0" strike="noStrike" spc="0">
                <a:solidFill>
                  <a:srgbClr val="000000"/>
                </a:solidFill>
                <a:latin typeface="Calibri"/>
              </a:rPr>
              <a:t>DetNet interim meeting 12/2022</a:t>
            </a:r>
            <a:endParaRPr lang="en-US" sz="3600" b="0" i="0" u="none" strike="noStrike" cap="none" spc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56753750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447096" y="365124"/>
            <a:ext cx="10906702" cy="971447"/>
          </a:xfrm>
        </p:spPr>
        <p:txBody>
          <a:bodyPr/>
          <a:lstStyle/>
          <a:p>
            <a:pPr>
              <a:defRPr/>
            </a:pPr>
            <a:r>
              <a:rPr/>
              <a:t>(Thought) Experiment</a:t>
            </a:r>
            <a:endParaRPr/>
          </a:p>
        </p:txBody>
      </p:sp>
      <p:sp>
        <p:nvSpPr>
          <p:cNvPr id="1914054459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447096" y="1459475"/>
            <a:ext cx="11430000" cy="5208023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70000" lnSpcReduction="6000"/>
          </a:bodyPr>
          <a:lstStyle/>
          <a:p>
            <a:pPr lvl="0">
              <a:defRPr/>
            </a:pPr>
            <a:r>
              <a:rPr sz="2800" i="0"/>
              <a:t>Assume we define a DetNet header with the following fields</a:t>
            </a:r>
            <a:endParaRPr sz="2800" i="0"/>
          </a:p>
          <a:p>
            <a:pPr lvl="1">
              <a:defRPr/>
            </a:pPr>
            <a:r>
              <a:rPr sz="2400" i="0"/>
              <a:t>If a router supports a particular queuing/latency mechanism:</a:t>
            </a:r>
            <a:br>
              <a:rPr sz="2400" i="0"/>
            </a:br>
            <a:r>
              <a:rPr sz="2400" i="0"/>
              <a:t>Would these fields be sufficient to support it (by configuring semantic of fields)</a:t>
            </a:r>
            <a:endParaRPr sz="2400" i="0"/>
          </a:p>
          <a:p>
            <a:pPr lvl="1">
              <a:defRPr/>
            </a:pPr>
            <a:endParaRPr sz="2800" i="0"/>
          </a:p>
          <a:p>
            <a:pPr lvl="1">
              <a:defRPr/>
            </a:pPr>
            <a:r>
              <a:rPr sz="2400" i="0"/>
              <a:t>32 bit latency mechanism parameter 1 (read/write)</a:t>
            </a:r>
            <a:endParaRPr sz="2400" i="0"/>
          </a:p>
          <a:p>
            <a:pPr lvl="2">
              <a:defRPr/>
            </a:pPr>
            <a:r>
              <a:rPr sz="2000" i="0"/>
              <a:t>Could be self descriptive, e.g.: start with 4-bit type</a:t>
            </a:r>
            <a:endParaRPr sz="2400" i="0"/>
          </a:p>
          <a:p>
            <a:pPr lvl="2">
              <a:defRPr/>
            </a:pPr>
            <a:r>
              <a:rPr sz="2000" i="0"/>
              <a:t>Mechanisms could structure it</a:t>
            </a:r>
            <a:endParaRPr sz="2000" i="0"/>
          </a:p>
          <a:p>
            <a:pPr lvl="1">
              <a:defRPr/>
            </a:pPr>
            <a:r>
              <a:rPr sz="2400" i="0"/>
              <a:t>32 bit latency mechanism parameter 2 (read/write)</a:t>
            </a:r>
            <a:endParaRPr sz="2400" i="0"/>
          </a:p>
          <a:p>
            <a:pPr lvl="2"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Could be self descriptive, e.g.: start with 4-bit type</a:t>
            </a:r>
            <a:endParaRPr sz="2400" i="0"/>
          </a:p>
          <a:p>
            <a:pPr lvl="2">
              <a:defRPr/>
            </a:pPr>
            <a:r>
              <a:rPr sz="2000" i="0"/>
              <a:t>Mechanisms could structure it</a:t>
            </a:r>
            <a:endParaRPr sz="2000" i="0"/>
          </a:p>
          <a:p>
            <a:pPr lvl="1">
              <a:defRPr/>
            </a:pPr>
            <a:r>
              <a:rPr sz="2400" i="0"/>
              <a:t>32 bit for sequence number (read-only hop-by-hop)</a:t>
            </a:r>
            <a:endParaRPr sz="2400" i="0"/>
          </a:p>
          <a:p>
            <a:pPr lvl="1">
              <a:defRPr/>
            </a:pPr>
            <a:r>
              <a:rPr sz="2400" i="0"/>
              <a:t>32 bit for flow-id (read-only hop-by-hop)</a:t>
            </a:r>
            <a:endParaRPr sz="2400" i="0"/>
          </a:p>
          <a:p>
            <a:pPr lvl="1">
              <a:defRPr/>
            </a:pPr>
            <a:endParaRPr sz="2400" i="0"/>
          </a:p>
          <a:p>
            <a:pPr lvl="0">
              <a:defRPr/>
            </a:pPr>
            <a:r>
              <a:rPr sz="2800" i="0"/>
              <a:t>Could we support all proposal  (except for per-hop parameters) ?</a:t>
            </a:r>
            <a:endParaRPr sz="2800" i="0"/>
          </a:p>
          <a:p>
            <a:pPr lvl="1">
              <a:defRPr/>
            </a:pPr>
            <a:r>
              <a:rPr sz="2400" i="0"/>
              <a:t>Even if proposal is not standardized</a:t>
            </a:r>
            <a:endParaRPr sz="2400" i="0"/>
          </a:p>
          <a:p>
            <a:pPr lvl="1">
              <a:defRPr/>
            </a:pPr>
            <a:r>
              <a:rPr sz="2400" i="0"/>
              <a:t>We would need to allow how to configure in parallel standard and non-standard semantics</a:t>
            </a:r>
            <a:endParaRPr sz="2400" i="0"/>
          </a:p>
          <a:p>
            <a:pPr lvl="1">
              <a:defRPr/>
            </a:pPr>
            <a:r>
              <a:rPr sz="2400" i="0"/>
              <a:t>Or some algo might be standardized later.</a:t>
            </a:r>
            <a:endParaRPr sz="2400" i="0"/>
          </a:p>
          <a:p>
            <a:pPr lvl="1">
              <a:defRPr/>
            </a:pPr>
            <a:endParaRPr sz="2800" i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03100836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447096" y="126999"/>
            <a:ext cx="10906702" cy="971447"/>
          </a:xfrm>
        </p:spPr>
        <p:txBody>
          <a:bodyPr/>
          <a:lstStyle/>
          <a:p>
            <a:pPr>
              <a:defRPr/>
            </a:pPr>
            <a:r>
              <a:rPr/>
              <a:t>Goals</a:t>
            </a:r>
            <a:endParaRPr/>
          </a:p>
        </p:txBody>
      </p:sp>
      <p:sp>
        <p:nvSpPr>
          <p:cNvPr id="299360247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447096" y="1238249"/>
            <a:ext cx="11430000" cy="5556249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55000" lnSpcReduction="9000"/>
          </a:bodyPr>
          <a:lstStyle/>
          <a:p>
            <a:pPr lvl="0">
              <a:defRPr/>
            </a:pPr>
            <a:r>
              <a:rPr sz="2800" i="0"/>
              <a:t>Large number of deterministic “latency” proposals</a:t>
            </a:r>
            <a:endParaRPr sz="2400" i="0"/>
          </a:p>
          <a:p>
            <a:pPr lvl="1">
              <a:defRPr/>
            </a:pPr>
            <a:r>
              <a:rPr sz="2400" i="0"/>
              <a:t>Can/should we standardize all ? How ?</a:t>
            </a:r>
            <a:endParaRPr sz="2400" i="0"/>
          </a:p>
          <a:p>
            <a:pPr lvl="0">
              <a:defRPr/>
            </a:pPr>
            <a:r>
              <a:rPr sz="2800" i="0"/>
              <a:t>Overview/comparison ?</a:t>
            </a:r>
            <a:endParaRPr sz="2800" i="0"/>
          </a:p>
          <a:p>
            <a:pPr lvl="0">
              <a:defRPr/>
            </a:pPr>
            <a:r>
              <a:rPr sz="2800" i="0"/>
              <a:t>AFAIK: Can not afford a separate header for each option</a:t>
            </a:r>
            <a:endParaRPr sz="2800" i="0"/>
          </a:p>
          <a:p>
            <a:pPr lvl="1">
              <a:defRPr/>
            </a:pPr>
            <a:r>
              <a:rPr sz="2400" i="0"/>
              <a:t>Eg: no hop-by-hop “routing headers in IPv6”</a:t>
            </a:r>
            <a:endParaRPr sz="2400" i="0"/>
          </a:p>
          <a:p>
            <a:pPr lvl="1">
              <a:defRPr/>
            </a:pPr>
            <a:r>
              <a:rPr sz="2400" i="0"/>
              <a:t>Forwarding HW would like to have as few headers as possible</a:t>
            </a:r>
            <a:endParaRPr sz="2400" i="0"/>
          </a:p>
          <a:p>
            <a:pPr lvl="1">
              <a:defRPr/>
            </a:pPr>
            <a:r>
              <a:rPr sz="2400" i="0"/>
              <a:t>Eg.: Not header for PREOF and another for queuing/latency</a:t>
            </a:r>
            <a:endParaRPr sz="2400" i="0"/>
          </a:p>
          <a:p>
            <a:pPr lvl="2">
              <a:defRPr/>
            </a:pPr>
            <a:r>
              <a:rPr sz="2000" i="0"/>
              <a:t>And then we forgot yet another function – third extension header ?</a:t>
            </a:r>
            <a:endParaRPr sz="2400" i="0"/>
          </a:p>
          <a:p>
            <a:pPr lvl="0">
              <a:defRPr/>
            </a:pPr>
            <a:r>
              <a:rPr sz="2800" i="0"/>
              <a:t>IETF process:</a:t>
            </a:r>
            <a:endParaRPr sz="2800" i="0"/>
          </a:p>
          <a:p>
            <a:pPr lvl="1">
              <a:defRPr/>
            </a:pPr>
            <a:r>
              <a:rPr sz="2400" i="0"/>
              <a:t>DetNet can define the function (proof: PREOF) and the information elements needed for it</a:t>
            </a:r>
            <a:endParaRPr sz="2400" i="0"/>
          </a:p>
          <a:p>
            <a:pPr lvl="1">
              <a:defRPr/>
            </a:pPr>
            <a:r>
              <a:rPr sz="2400" i="0"/>
              <a:t>Other WGs will likely have to define packetization</a:t>
            </a:r>
            <a:endParaRPr sz="2400" i="0"/>
          </a:p>
          <a:p>
            <a:pPr lvl="1">
              <a:defRPr/>
            </a:pPr>
            <a:r>
              <a:rPr sz="2400" i="0"/>
              <a:t>MPLS, 6MAN, ?none-for-IPv6?, ?BIER?</a:t>
            </a:r>
            <a:endParaRPr sz="2400" i="0"/>
          </a:p>
          <a:p>
            <a:pPr lvl="0">
              <a:defRPr/>
            </a:pPr>
            <a:endParaRPr sz="2800" i="0"/>
          </a:p>
          <a:p>
            <a:pPr lvl="0">
              <a:defRPr/>
            </a:pPr>
            <a:r>
              <a:rPr sz="2800" i="0"/>
              <a:t>Packet header thinking</a:t>
            </a:r>
            <a:endParaRPr sz="2800" i="0"/>
          </a:p>
          <a:p>
            <a:pPr lvl="1">
              <a:defRPr/>
            </a:pPr>
            <a:r>
              <a:rPr sz="2400" i="0"/>
              <a:t>If we need a new header, what other necessary/beneficial packet header fields would we want (latency or other DetNet functions).</a:t>
            </a:r>
            <a:endParaRPr sz="2800" i="0"/>
          </a:p>
          <a:p>
            <a:pPr lvl="0">
              <a:defRPr/>
            </a:pPr>
            <a:endParaRPr sz="2800" i="0"/>
          </a:p>
          <a:p>
            <a:pPr lvl="0">
              <a:defRPr/>
            </a:pPr>
            <a:r>
              <a:rPr sz="2800" i="0"/>
              <a:t>Writing up information model</a:t>
            </a:r>
            <a:endParaRPr sz="2800" i="0"/>
          </a:p>
          <a:p>
            <a:pPr lvl="1">
              <a:defRPr/>
            </a:pPr>
            <a:r>
              <a:rPr sz="2400" i="0"/>
              <a:t>Helps to separate packetization from functionality</a:t>
            </a:r>
            <a:endParaRPr sz="2400" i="0"/>
          </a:p>
          <a:p>
            <a:pPr lvl="1">
              <a:defRPr/>
            </a:pPr>
            <a:r>
              <a:rPr sz="2400" i="0"/>
              <a:t>Should hopefully be a good work item to make progress</a:t>
            </a:r>
            <a:endParaRPr sz="2400" i="0"/>
          </a:p>
          <a:p>
            <a:pPr lvl="1">
              <a:defRPr/>
            </a:pPr>
            <a:r>
              <a:rPr sz="2400" i="0"/>
              <a:t>Should be written so that other-WG folks may only need to read what is of interest to them</a:t>
            </a:r>
            <a:endParaRPr sz="2400" i="0"/>
          </a:p>
          <a:p>
            <a:pPr lvl="2">
              <a:defRPr/>
            </a:pPr>
            <a:r>
              <a:rPr sz="2000" i="0"/>
              <a:t>Size of information element, where inserted, where examined, read-only vs. read/write,...t</a:t>
            </a:r>
            <a:endParaRPr sz="2400" i="0"/>
          </a:p>
          <a:p>
            <a:pPr marL="457200" lvl="1" indent="0">
              <a:buFont typeface="Arial"/>
              <a:buNone/>
              <a:defRPr/>
            </a:pPr>
            <a:endParaRPr sz="2800" i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744055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447096" y="365124"/>
            <a:ext cx="10906702" cy="971447"/>
          </a:xfrm>
        </p:spPr>
        <p:txBody>
          <a:bodyPr/>
          <a:lstStyle/>
          <a:p>
            <a:pPr>
              <a:defRPr/>
            </a:pPr>
            <a:r>
              <a:rPr/>
              <a:t>Information elements</a:t>
            </a:r>
            <a:r>
              <a:rPr/>
              <a:t> (1) – non-latency</a:t>
            </a:r>
            <a:endParaRPr/>
          </a:p>
        </p:txBody>
      </p:sp>
      <p:sp>
        <p:nvSpPr>
          <p:cNvPr id="1243039238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447096" y="1459475"/>
            <a:ext cx="11430000" cy="5208023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lvl="0">
              <a:defRPr/>
            </a:pPr>
            <a:r>
              <a:rPr sz="2800" i="0"/>
              <a:t>IE: Sequence-number</a:t>
            </a:r>
            <a:endParaRPr sz="2800" i="0"/>
          </a:p>
          <a:p>
            <a:pPr lvl="1">
              <a:defRPr/>
            </a:pPr>
            <a:r>
              <a:rPr sz="2400" i="0"/>
              <a:t>Functions: IP PREOF, OAM (!),  ? new/better MPLS extension header</a:t>
            </a:r>
            <a:r>
              <a:rPr sz="2400" i="0"/>
              <a:t> ?</a:t>
            </a:r>
            <a:endParaRPr sz="2000" i="0"/>
          </a:p>
          <a:p>
            <a:pPr lvl="1">
              <a:defRPr/>
            </a:pPr>
            <a:r>
              <a:rPr sz="2400" i="0"/>
              <a:t>Format: Is RFC8943 all we need (it was constrained by options of RFC385) ?</a:t>
            </a:r>
            <a:endParaRPr sz="2400" i="0"/>
          </a:p>
          <a:p>
            <a:pPr lvl="0">
              <a:defRPr/>
            </a:pPr>
            <a:endParaRPr sz="2800" i="0"/>
          </a:p>
          <a:p>
            <a:pPr lvl="0">
              <a:defRPr/>
            </a:pPr>
            <a:r>
              <a:rPr sz="2800" i="0"/>
              <a:t>IE: Flow-ID</a:t>
            </a:r>
            <a:endParaRPr sz="2800" i="0"/>
          </a:p>
          <a:p>
            <a:pPr lvl="1">
              <a:defRPr/>
            </a:pPr>
            <a:r>
              <a:rPr sz="2400" i="0"/>
              <a:t>Functions: Easier OAM/PREOF - avoids per-forwarding plane Flow-key (IP, MPLS, L2)</a:t>
            </a:r>
            <a:endParaRPr sz="2400" i="0"/>
          </a:p>
          <a:p>
            <a:pPr lvl="2">
              <a:defRPr/>
            </a:pPr>
            <a:r>
              <a:rPr sz="2000" i="0"/>
              <a:t>Without Flow-ID, OAM functions need to track label binding to know “Flow” (FEC)</a:t>
            </a:r>
            <a:endParaRPr sz="2400" i="0"/>
          </a:p>
          <a:p>
            <a:pPr lvl="1">
              <a:defRPr/>
            </a:pPr>
            <a:r>
              <a:rPr sz="2400" i="0"/>
              <a:t>Format: TBD. Example: (sender-id, sender-flow-id) – globally unique</a:t>
            </a:r>
            <a:endParaRPr sz="2400" i="0"/>
          </a:p>
          <a:p>
            <a:pPr lvl="0">
              <a:defRPr/>
            </a:pPr>
            <a:endParaRPr sz="2000" i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9262328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447096" y="365124"/>
            <a:ext cx="10906702" cy="971447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/>
              <a:t>Information elements</a:t>
            </a:r>
            <a:r>
              <a:rPr/>
              <a:t> (2)</a:t>
            </a:r>
            <a:r>
              <a:rPr/>
              <a:t> – end-to-end </a:t>
            </a:r>
            <a:endParaRPr/>
          </a:p>
        </p:txBody>
      </p:sp>
      <p:sp>
        <p:nvSpPr>
          <p:cNvPr id="706480789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447096" y="1459475"/>
            <a:ext cx="11430000" cy="5208023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lvl="0">
              <a:defRPr/>
            </a:pPr>
            <a:endParaRPr sz="2000" i="0"/>
          </a:p>
          <a:p>
            <a:pPr lvl="0">
              <a:defRPr/>
            </a:pPr>
            <a:r>
              <a:rPr sz="2400" i="0"/>
              <a:t>Play</a:t>
            </a:r>
            <a:r>
              <a:rPr sz="2400" i="0"/>
              <a:t>Out Function </a:t>
            </a:r>
            <a:r>
              <a:rPr sz="2000" i="0"/>
              <a:t>(in egres DetNet router)</a:t>
            </a:r>
            <a:endParaRPr sz="2400" i="0"/>
          </a:p>
          <a:p>
            <a:pPr lvl="1">
              <a:defRPr/>
            </a:pPr>
            <a:r>
              <a:rPr sz="2200" i="0"/>
              <a:t>IE: Playout-TimeStamp</a:t>
            </a:r>
            <a:endParaRPr sz="2200" i="0"/>
          </a:p>
          <a:p>
            <a:pPr lvl="2">
              <a:defRPr/>
            </a:pPr>
            <a:r>
              <a:rPr sz="2000" i="0"/>
              <a:t>Set by ingres node based on known max-latency to end node and arrival time of packet.</a:t>
            </a:r>
            <a:endParaRPr sz="2000" i="0"/>
          </a:p>
          <a:p>
            <a:pPr lvl="2">
              <a:defRPr/>
            </a:pPr>
            <a:r>
              <a:rPr sz="2000" i="0"/>
              <a:t>Buffers packet on egres node until Playout-TimeStamp.</a:t>
            </a:r>
            <a:endParaRPr sz="2400" i="0"/>
          </a:p>
          <a:p>
            <a:pPr lvl="2">
              <a:defRPr/>
            </a:pPr>
            <a:r>
              <a:rPr sz="2400" i="0"/>
              <a:t>Assumes clock synchronization on ingres and egres node</a:t>
            </a:r>
            <a:endParaRPr sz="2400" i="0"/>
          </a:p>
          <a:p>
            <a:pPr lvl="2">
              <a:defRPr/>
            </a:pPr>
            <a:r>
              <a:rPr sz="2000" i="0"/>
              <a:t>Allows to use per-hop “jittery” (in-time) QoS (e.g.: rfc2212, TSN-ATS) and convert to “synchronous” (on-time) QoS on egress-node.</a:t>
            </a:r>
            <a:endParaRPr sz="2000" i="0"/>
          </a:p>
          <a:p>
            <a:pPr lvl="1">
              <a:defRPr/>
            </a:pPr>
            <a:r>
              <a:rPr sz="2400" i="0"/>
              <a:t>Format: </a:t>
            </a:r>
            <a:endParaRPr sz="2400" i="0"/>
          </a:p>
          <a:p>
            <a:pPr lvl="2">
              <a:defRPr/>
            </a:pPr>
            <a:r>
              <a:rPr sz="2000" i="0"/>
              <a:t>Size needs to be larger than maximum network end-to-end latency. 265 msec ?</a:t>
            </a:r>
            <a:endParaRPr sz="2000" i="0"/>
          </a:p>
          <a:p>
            <a:pPr lvl="2">
              <a:defRPr/>
            </a:pPr>
            <a:r>
              <a:rPr sz="2000" i="0"/>
              <a:t>Unit of granularity likely depending on network speed ?</a:t>
            </a:r>
            <a:endParaRPr/>
          </a:p>
          <a:p>
            <a:pPr lvl="2">
              <a:defRPr/>
            </a:pPr>
            <a:r>
              <a:rPr/>
              <a:t>What use-case has highest synchronicity requirement ?</a:t>
            </a:r>
            <a:endParaRPr/>
          </a:p>
          <a:p>
            <a:pPr lvl="3">
              <a:defRPr/>
            </a:pPr>
            <a:r>
              <a:rPr/>
              <a:t>Audio ? 1 usec ?</a:t>
            </a:r>
            <a:endParaRPr sz="2400" i="0"/>
          </a:p>
          <a:p>
            <a:pPr marL="457200" lvl="1" indent="0">
              <a:buFont typeface="Arial"/>
              <a:buNone/>
              <a:defRPr/>
            </a:pPr>
            <a:endParaRPr sz="2400" i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38142005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447096" y="365124"/>
            <a:ext cx="10906702" cy="971447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/>
              <a:t>Information elements</a:t>
            </a:r>
            <a:r>
              <a:rPr/>
              <a:t> (3)</a:t>
            </a:r>
            <a:r>
              <a:rPr/>
              <a:t> – hop-by-hop</a:t>
            </a:r>
            <a:endParaRPr/>
          </a:p>
        </p:txBody>
      </p:sp>
      <p:sp>
        <p:nvSpPr>
          <p:cNvPr id="51239339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447096" y="1459475"/>
            <a:ext cx="11430000" cy="5208023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lvl="0">
              <a:defRPr/>
            </a:pPr>
            <a:endParaRPr sz="2000" i="0"/>
          </a:p>
          <a:p>
            <a:pPr lvl="0">
              <a:defRPr/>
            </a:pPr>
            <a:r>
              <a:rPr sz="2400" i="0"/>
              <a:t>Play</a:t>
            </a:r>
            <a:r>
              <a:rPr sz="2400" i="0"/>
              <a:t>Out Function (</a:t>
            </a:r>
            <a:r>
              <a:rPr sz="2400" i="0"/>
              <a:t>in receiver)</a:t>
            </a:r>
            <a:endParaRPr sz="2400" i="0"/>
          </a:p>
          <a:p>
            <a:pPr lvl="1">
              <a:defRPr/>
            </a:pPr>
            <a:r>
              <a:rPr sz="2200" i="0"/>
              <a:t>IE: Accumulated Queuing Delay across path (eDelay)</a:t>
            </a:r>
            <a:endParaRPr sz="2200" i="0"/>
          </a:p>
          <a:p>
            <a:pPr lvl="2">
              <a:defRPr/>
            </a:pPr>
            <a:r>
              <a:rPr sz="2000" i="0"/>
              <a:t>Every router adds the latency the packet experienced on this router, frm reception to sending</a:t>
            </a:r>
            <a:endParaRPr sz="2000" i="0"/>
          </a:p>
          <a:p>
            <a:pPr lvl="2">
              <a:defRPr/>
            </a:pPr>
            <a:r>
              <a:rPr sz="2000" i="0"/>
              <a:t>On wired networks, no significant external contributors to jitter</a:t>
            </a:r>
            <a:endParaRPr sz="2000" i="0"/>
          </a:p>
          <a:p>
            <a:pPr lvl="3">
              <a:defRPr/>
            </a:pPr>
            <a:r>
              <a:rPr sz="1800" i="0"/>
              <a:t>Link-propagation typically well jitter-free ?! (some exceptions)</a:t>
            </a:r>
            <a:endParaRPr sz="1800" i="0"/>
          </a:p>
          <a:p>
            <a:pPr lvl="2">
              <a:defRPr/>
            </a:pPr>
            <a:r>
              <a:rPr sz="2000" i="0"/>
              <a:t>Allows network to operate without clock synchronization</a:t>
            </a:r>
            <a:endParaRPr sz="2000" i="0"/>
          </a:p>
          <a:p>
            <a:pPr lvl="3">
              <a:defRPr/>
            </a:pPr>
            <a:r>
              <a:rPr sz="1800" i="0"/>
              <a:t>Just require minimum per-router local frequency accuracy (easy to achieve for e.g.: “Ethernet accuracy”)</a:t>
            </a:r>
            <a:endParaRPr sz="1800" i="0"/>
          </a:p>
          <a:p>
            <a:pPr lvl="3">
              <a:defRPr/>
            </a:pPr>
            <a:r>
              <a:rPr sz="1800" i="0"/>
              <a:t>No buffering requirements in router – makes it most simple latency support function in routers ?</a:t>
            </a:r>
            <a:endParaRPr sz="1800" i="0"/>
          </a:p>
          <a:p>
            <a:pPr lvl="2">
              <a:defRPr/>
            </a:pPr>
            <a:r>
              <a:rPr sz="2000" i="0"/>
              <a:t>Receiver can then use eDelay value for receiver-only playout buffering to</a:t>
            </a:r>
            <a:endParaRPr sz="2000" i="0"/>
          </a:p>
          <a:p>
            <a:pPr lvl="3">
              <a:defRPr/>
            </a:pPr>
            <a:r>
              <a:rPr sz="1800" i="0"/>
              <a:t>Buffering/delaying packets on receiver (software) much cheaper than in network ?</a:t>
            </a:r>
            <a:endParaRPr sz="1800" i="0"/>
          </a:p>
          <a:p>
            <a:pPr lvl="1">
              <a:defRPr/>
            </a:pPr>
            <a:r>
              <a:rPr sz="2400" i="0"/>
              <a:t>Format: </a:t>
            </a:r>
            <a:endParaRPr sz="2400" i="0"/>
          </a:p>
          <a:p>
            <a:pPr lvl="2">
              <a:defRPr/>
            </a:pPr>
            <a:r>
              <a:rPr sz="2000" i="0"/>
              <a:t>Similar to prior slide. E.g.: usec accuracy, max-size &lt; 1 sec -&gt; 24...32 bits.</a:t>
            </a:r>
            <a:endParaRPr sz="2400" i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30671440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447096" y="365124"/>
            <a:ext cx="10906702" cy="971447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/>
              <a:t>Information elements</a:t>
            </a:r>
            <a:r>
              <a:rPr/>
              <a:t> (4) hop-by-hop-latency</a:t>
            </a:r>
            <a:endParaRPr/>
          </a:p>
        </p:txBody>
      </p:sp>
      <p:sp>
        <p:nvSpPr>
          <p:cNvPr id="1520343094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447096" y="1459475"/>
            <a:ext cx="11430000" cy="5208023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lvl="0">
              <a:defRPr/>
            </a:pPr>
            <a:r>
              <a:rPr sz="2400" i="0"/>
              <a:t>IE: “delay”  time (not timestamp!)</a:t>
            </a:r>
            <a:endParaRPr sz="2000" i="0"/>
          </a:p>
          <a:p>
            <a:pPr lvl="1"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Damper Function</a:t>
            </a:r>
            <a:r>
              <a:rPr sz="2000" i="0"/>
              <a:t> – makes next node delay packet</a:t>
            </a:r>
            <a:endParaRPr sz="2000" i="0"/>
          </a:p>
          <a:p>
            <a:pPr lvl="1">
              <a:defRPr/>
            </a:pPr>
            <a:r>
              <a:rPr sz="2000" i="0"/>
              <a:t>Rewritten every hop</a:t>
            </a:r>
            <a:endParaRPr/>
          </a:p>
          <a:p>
            <a:pPr lvl="1">
              <a:defRPr/>
            </a:pPr>
            <a:r>
              <a:rPr/>
              <a:t>Size/accuracy depending on how “jitter-free” end-to-end path should be</a:t>
            </a:r>
            <a:endParaRPr/>
          </a:p>
          <a:p>
            <a:pPr lvl="2">
              <a:defRPr/>
            </a:pPr>
            <a:r>
              <a:rPr/>
              <a:t>And capabilities of forwaders for accurate timing of packets.</a:t>
            </a:r>
            <a:endParaRPr/>
          </a:p>
          <a:p>
            <a:pPr lvl="2">
              <a:defRPr/>
            </a:pPr>
            <a:r>
              <a:rPr/>
              <a:t>Max accuracy : time of sending 1 bit on fastest interface.</a:t>
            </a:r>
            <a:endParaRPr/>
          </a:p>
          <a:p>
            <a:pPr lvl="2">
              <a:defRPr/>
            </a:pPr>
            <a:r>
              <a:rPr/>
              <a:t>Size: maximum number of bits in a queue (from maximum latency on hop).</a:t>
            </a:r>
            <a:endParaRPr sz="2000" i="0"/>
          </a:p>
          <a:p>
            <a:pPr lvl="1">
              <a:defRPr/>
            </a:pPr>
            <a:endParaRPr sz="2400" i="0"/>
          </a:p>
          <a:p>
            <a:pPr lvl="0">
              <a:defRPr/>
            </a:pPr>
            <a:r>
              <a:rPr sz="2400" i="0"/>
              <a:t>IE: Cycle number</a:t>
            </a:r>
            <a:endParaRPr sz="2400" i="0"/>
          </a:p>
          <a:p>
            <a:pPr lvl="1">
              <a:defRPr/>
            </a:pPr>
            <a:r>
              <a:rPr sz="2000" i="0"/>
              <a:t>E.g.: TCQF - Determined cycle buffer on next hop</a:t>
            </a:r>
            <a:endParaRPr sz="2000" i="0"/>
          </a:p>
          <a:p>
            <a:pPr lvl="1">
              <a:defRPr/>
            </a:pPr>
            <a:r>
              <a:rPr sz="2000" i="0"/>
              <a:t>Rewritten on every hop</a:t>
            </a:r>
            <a:endParaRPr sz="2000" i="0"/>
          </a:p>
          <a:p>
            <a:pPr lvl="1">
              <a:defRPr/>
            </a:pPr>
            <a:r>
              <a:rPr sz="2000" i="0"/>
              <a:t>Similar in function, but much smaller than “delay” parameter (e.g.: 4 bit)</a:t>
            </a:r>
            <a:endParaRPr sz="2400" i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8704060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447096" y="365124"/>
            <a:ext cx="10906702" cy="971447"/>
          </a:xfrm>
        </p:spPr>
        <p:txBody>
          <a:bodyPr/>
          <a:lstStyle/>
          <a:p>
            <a:pPr>
              <a:defRPr/>
            </a:pPr>
            <a:r>
              <a:rPr/>
              <a:t>Information elements</a:t>
            </a:r>
            <a:r>
              <a:rPr/>
              <a:t> (5) per-hop-priority</a:t>
            </a:r>
            <a:endParaRPr/>
          </a:p>
        </p:txBody>
      </p:sp>
      <p:sp>
        <p:nvSpPr>
          <p:cNvPr id="353456880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447096" y="1459475"/>
            <a:ext cx="11430000" cy="5208023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85000" lnSpcReduction="3000"/>
          </a:bodyPr>
          <a:lstStyle/>
          <a:p>
            <a:pPr lvl="0">
              <a:defRPr/>
            </a:pPr>
            <a:r>
              <a:rPr sz="2400" i="0"/>
              <a:t>IE: list of per-hop priority</a:t>
            </a:r>
            <a:endParaRPr sz="2400" i="0"/>
          </a:p>
          <a:p>
            <a:pPr lvl="1">
              <a:defRPr/>
            </a:pPr>
            <a:r>
              <a:rPr sz="2000" i="0"/>
              <a:t>Small value, e.g.: 4 bit</a:t>
            </a:r>
            <a:endParaRPr sz="2000" i="0"/>
          </a:p>
          <a:p>
            <a:pPr lvl="1">
              <a:defRPr/>
            </a:pPr>
            <a:r>
              <a:rPr sz="2000" i="0"/>
              <a:t>But needs to be a sequence, one value per DetNet  hop</a:t>
            </a:r>
            <a:endParaRPr sz="2000" i="0"/>
          </a:p>
          <a:p>
            <a:pPr lvl="1">
              <a:defRPr/>
            </a:pPr>
            <a:r>
              <a:rPr sz="2000" i="0"/>
              <a:t>Think of priority in UBS/TSN-ATS</a:t>
            </a:r>
            <a:endParaRPr sz="2000" i="0"/>
          </a:p>
          <a:p>
            <a:pPr lvl="1">
              <a:defRPr/>
            </a:pPr>
            <a:endParaRPr sz="2400" i="0"/>
          </a:p>
          <a:p>
            <a:pPr lvl="0">
              <a:defRPr/>
            </a:pPr>
            <a:r>
              <a:rPr sz="2400" i="0"/>
              <a:t>In DetNet with per-flow state, this could be attached to the state of the flow on each DetNet hop – but not with “per-flow stateless forwarding”</a:t>
            </a:r>
            <a:endParaRPr sz="2400" i="0"/>
          </a:p>
          <a:p>
            <a:pPr lvl="1">
              <a:defRPr/>
            </a:pPr>
            <a:r>
              <a:rPr sz="2000" i="0"/>
              <a:t>SR-MPLS, SRv6, BIER-TE</a:t>
            </a:r>
            <a:endParaRPr sz="2000" i="0"/>
          </a:p>
          <a:p>
            <a:pPr marL="0" lvl="0" indent="0">
              <a:buFont typeface="Arial"/>
              <a:buNone/>
              <a:defRPr/>
            </a:pPr>
            <a:endParaRPr sz="2400" i="0"/>
          </a:p>
          <a:p>
            <a:pPr lvl="0">
              <a:defRPr/>
            </a:pPr>
            <a:r>
              <a:rPr sz="2400" i="0"/>
              <a:t>Stateless forwarding already has packet header to indicate path (or tree)</a:t>
            </a:r>
            <a:endParaRPr sz="2400" i="0"/>
          </a:p>
          <a:p>
            <a:pPr lvl="1">
              <a:defRPr/>
            </a:pPr>
            <a:r>
              <a:rPr sz="2000" i="0"/>
              <a:t>Difficult to imagine that one would want a separate data-structure to indicate per-hop priorities</a:t>
            </a:r>
            <a:endParaRPr sz="2000" i="0"/>
          </a:p>
          <a:p>
            <a:pPr lvl="1">
              <a:defRPr/>
            </a:pPr>
            <a:r>
              <a:rPr sz="2000" i="0"/>
              <a:t>Likely: per-hop-priority needs to use/expand existing “steering header”</a:t>
            </a:r>
            <a:endParaRPr sz="2000" i="0"/>
          </a:p>
          <a:p>
            <a:pPr lvl="1">
              <a:defRPr/>
            </a:pPr>
            <a:r>
              <a:rPr sz="2000" i="0"/>
              <a:t>SR-MPLS: 16 label/SID per DetNet node (= 4 bits priority)</a:t>
            </a:r>
            <a:endParaRPr sz="2000" i="0"/>
          </a:p>
          <a:p>
            <a:pPr lvl="1">
              <a:defRPr/>
            </a:pPr>
            <a:r>
              <a:rPr sz="2000" i="0"/>
              <a:t>SRv6: 4-bit function parameter in SRH. 4 bits per steering hop in TBD CRH header</a:t>
            </a:r>
            <a:endParaRPr sz="2000" i="0"/>
          </a:p>
          <a:p>
            <a:pPr lvl="1">
              <a:defRPr/>
            </a:pPr>
            <a:r>
              <a:rPr sz="2000" i="0"/>
              <a:t>BIER/BIER-TE: ? Difficult ?</a:t>
            </a:r>
            <a:endParaRPr sz="2400" i="0"/>
          </a:p>
          <a:p>
            <a:pPr lvl="0">
              <a:defRPr/>
            </a:pPr>
            <a:endParaRPr sz="2000" i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96354293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447096" y="365124"/>
            <a:ext cx="10906702" cy="971447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/>
              <a:t>Information elements</a:t>
            </a:r>
            <a:r>
              <a:rPr/>
              <a:t> (6) per-hop-deadline</a:t>
            </a:r>
            <a:endParaRPr/>
          </a:p>
        </p:txBody>
      </p:sp>
      <p:sp>
        <p:nvSpPr>
          <p:cNvPr id="1136651649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447096" y="1459475"/>
            <a:ext cx="11430000" cy="5208023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lvl="0">
              <a:defRPr/>
            </a:pPr>
            <a:r>
              <a:rPr sz="2400" i="0"/>
              <a:t>IE: list of per-hop deadlines</a:t>
            </a:r>
            <a:endParaRPr sz="2400" i="0"/>
          </a:p>
          <a:p>
            <a:pPr lvl="1">
              <a:defRPr/>
            </a:pPr>
            <a:r>
              <a:rPr sz="2000" i="0"/>
              <a:t>Proposed in</a:t>
            </a:r>
            <a:r>
              <a:rPr sz="2000" i="0"/>
              <a:t> e.g.: </a:t>
            </a:r>
            <a:r>
              <a:rPr lang="en-US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draft-stein-srtsn</a:t>
            </a:r>
            <a:endParaRPr sz="2000" i="0"/>
          </a:p>
          <a:p>
            <a:pPr lvl="1">
              <a:defRPr/>
            </a:pPr>
            <a:r>
              <a:rPr sz="2000" i="0"/>
              <a:t>Currently no deterministic calculus defined, but stochastic with high probabilities</a:t>
            </a:r>
            <a:endParaRPr sz="2000" i="0"/>
          </a:p>
          <a:p>
            <a:pPr lvl="1">
              <a:defRPr/>
            </a:pPr>
            <a:endParaRPr sz="2000" i="0"/>
          </a:p>
          <a:p>
            <a:pPr lvl="0">
              <a:defRPr/>
            </a:pPr>
            <a:r>
              <a:rPr sz="2400" i="0"/>
              <a:t>Similar considerations as per-hop priority</a:t>
            </a:r>
            <a:endParaRPr sz="2400" i="0"/>
          </a:p>
          <a:p>
            <a:pPr lvl="1">
              <a:defRPr/>
            </a:pPr>
            <a:r>
              <a:rPr sz="2000" i="0"/>
              <a:t>Except granularity</a:t>
            </a:r>
            <a:endParaRPr sz="2000" i="0"/>
          </a:p>
          <a:p>
            <a:pPr lvl="1">
              <a:defRPr/>
            </a:pPr>
            <a:r>
              <a:rPr sz="2000" i="0"/>
              <a:t>Possible with e.g.: 32 bits in SRH ?</a:t>
            </a:r>
            <a:endParaRPr sz="2000" i="0"/>
          </a:p>
          <a:p>
            <a:pPr lvl="1">
              <a:defRPr/>
            </a:pPr>
            <a:r>
              <a:rPr sz="2000" i="0"/>
              <a:t>Impossible within existing 20-bit SR-MPLS label space ?!</a:t>
            </a:r>
            <a:endParaRPr sz="2000" i="0"/>
          </a:p>
          <a:p>
            <a:pPr lvl="0">
              <a:defRPr/>
            </a:pPr>
            <a:endParaRPr sz="2000" i="0"/>
          </a:p>
          <a:p>
            <a:pPr lvl="0">
              <a:defRPr/>
            </a:pPr>
            <a:r>
              <a:rPr sz="2400" i="0"/>
              <a:t>Just example for:</a:t>
            </a:r>
            <a:endParaRPr sz="2400" i="0"/>
          </a:p>
          <a:p>
            <a:pPr lvl="1">
              <a:defRPr/>
            </a:pPr>
            <a:r>
              <a:rPr sz="2000" i="0"/>
              <a:t>A per-hop-sequence</a:t>
            </a:r>
            <a:endParaRPr sz="2000" i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5345798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447096" y="365124"/>
            <a:ext cx="10906702" cy="971447"/>
          </a:xfrm>
        </p:spPr>
        <p:txBody>
          <a:bodyPr/>
          <a:lstStyle/>
          <a:p>
            <a:pPr>
              <a:defRPr/>
            </a:pPr>
            <a:r>
              <a:rPr/>
              <a:t>Code points (1)</a:t>
            </a:r>
            <a:endParaRPr/>
          </a:p>
        </p:txBody>
      </p:sp>
      <p:sp>
        <p:nvSpPr>
          <p:cNvPr id="561178446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447096" y="1459475"/>
            <a:ext cx="11430000" cy="5208023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 lvl="0">
              <a:defRPr/>
            </a:pPr>
            <a:r>
              <a:rPr sz="2800" i="0"/>
              <a:t>Re-use DSCP idea</a:t>
            </a:r>
            <a:endParaRPr sz="2800" i="0"/>
          </a:p>
          <a:p>
            <a:pPr lvl="0">
              <a:defRPr/>
            </a:pPr>
            <a:r>
              <a:rPr sz="2800" i="0"/>
              <a:t>Instead of defining Information elements with fixed semantic</a:t>
            </a:r>
            <a:endParaRPr sz="2800" i="0"/>
          </a:p>
          <a:p>
            <a:pPr lvl="0">
              <a:defRPr/>
            </a:pPr>
            <a:r>
              <a:rPr sz="2800" i="0"/>
              <a:t>Define “Code-Point” style Information Elements</a:t>
            </a:r>
            <a:endParaRPr sz="2800" i="0"/>
          </a:p>
          <a:p>
            <a:pPr lvl="1">
              <a:defRPr/>
            </a:pPr>
            <a:r>
              <a:rPr sz="2400" i="0"/>
              <a:t>Semantic is assigned through configuration</a:t>
            </a:r>
            <a:endParaRPr sz="2400" i="0"/>
          </a:p>
          <a:p>
            <a:pPr lvl="0">
              <a:defRPr/>
            </a:pPr>
            <a:endParaRPr sz="2800" i="0"/>
          </a:p>
          <a:p>
            <a:pPr lvl="0">
              <a:defRPr/>
            </a:pPr>
            <a:r>
              <a:rPr sz="2800" i="0"/>
              <a:t>Example, for each DSCP:</a:t>
            </a:r>
            <a:endParaRPr sz="2800" i="0"/>
          </a:p>
          <a:p>
            <a:pPr lvl="2">
              <a:defRPr/>
            </a:pPr>
            <a:r>
              <a:rPr sz="2000" i="0"/>
              <a:t>Queue selection, queue-parameters, scheduler parameters for queue, drop parameters for packet (e.g.: RED, PIE,...)</a:t>
            </a:r>
            <a:endParaRPr sz="2800" i="0"/>
          </a:p>
          <a:p>
            <a:pPr lvl="0">
              <a:defRPr/>
            </a:pPr>
            <a:endParaRPr sz="2800" i="0"/>
          </a:p>
          <a:p>
            <a:pPr lvl="0">
              <a:defRPr/>
            </a:pPr>
            <a:r>
              <a:rPr sz="2800" i="0"/>
              <a:t>Using SRv6/SRH or SR-MPLS SID/programmability </a:t>
            </a:r>
            <a:endParaRPr sz="2800" i="0"/>
          </a:p>
          <a:p>
            <a:pPr lvl="1">
              <a:defRPr/>
            </a:pPr>
            <a:r>
              <a:rPr sz="2400" i="0"/>
              <a:t>is already a form of “code points” </a:t>
            </a:r>
            <a:endParaRPr sz="2400" i="0"/>
          </a:p>
          <a:p>
            <a:pPr lvl="1">
              <a:defRPr/>
            </a:pPr>
            <a:r>
              <a:rPr sz="2400" i="0"/>
              <a:t>So lets assume that hop-by-hop parameter (sequences) are using that.</a:t>
            </a:r>
            <a:endParaRPr sz="2800" i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ONLYOFFICE/7.1.0.215</Application>
  <DocSecurity>0</DocSecurity>
  <PresentationFormat>Widescreen</PresentationFormat>
  <Paragraphs>0</Paragraphs>
  <Slides>10</Slides>
  <Notes>10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7</cp:revision>
  <dcterms:created xsi:type="dcterms:W3CDTF">2012-12-03T06:56:55Z</dcterms:created>
  <dcterms:modified xsi:type="dcterms:W3CDTF">2022-12-07T17:03:37Z</dcterms:modified>
  <cp:category/>
  <cp:contentStatus/>
  <cp:version/>
</cp:coreProperties>
</file>