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8" r:id="rId4"/>
    <p:sldId id="290" r:id="rId5"/>
    <p:sldId id="289" r:id="rId6"/>
    <p:sldId id="286" r:id="rId7"/>
    <p:sldId id="291" r:id="rId8"/>
    <p:sldId id="293" r:id="rId9"/>
    <p:sldId id="284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pos="7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0"/>
    <p:restoredTop sz="94634"/>
  </p:normalViewPr>
  <p:slideViewPr>
    <p:cSldViewPr snapToGrid="0" snapToObjects="1" showGuides="1">
      <p:cViewPr>
        <p:scale>
          <a:sx n="106" d="100"/>
          <a:sy n="106" d="100"/>
        </p:scale>
        <p:origin x="536" y="144"/>
      </p:cViewPr>
      <p:guideLst>
        <p:guide orient="horz" pos="4292"/>
        <p:guide pos="76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5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9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2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7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E10D-8430-3B45-BD56-0E8439255A65}" type="datetimeFigureOut"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7CEF-4F63-9D4F-9880-8EB80924A7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te@cs.fau.de)" TargetMode="External"/><Relationship Id="rId3" Type="http://schemas.openxmlformats.org/officeDocument/2006/relationships/hyperlink" Target="mailto:sb@stewartbryant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iconsortium.org/white-papers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15" y="390293"/>
            <a:ext cx="11920653" cy="3880624"/>
          </a:xfrm>
        </p:spPr>
        <p:txBody>
          <a:bodyPr>
            <a:normAutofit/>
          </a:bodyPr>
          <a:lstStyle/>
          <a:p>
            <a:r>
              <a:rPr lang="en-US" sz="4800"/>
              <a:t>Problems with existing </a:t>
            </a:r>
            <a:br>
              <a:rPr lang="en-US" sz="4800"/>
            </a:br>
            <a:r>
              <a:rPr lang="en-US" sz="4800"/>
              <a:t>DetNet bounded latency queuing mechanisms</a:t>
            </a:r>
            <a:br>
              <a:rPr lang="en-US" sz="4800"/>
            </a:br>
            <a:r>
              <a:rPr lang="en-US" sz="4800"/>
              <a:t> </a:t>
            </a:r>
            <a:br>
              <a:rPr lang="en-US" sz="4800"/>
            </a:br>
            <a:r>
              <a:rPr lang="en-US" sz="3600"/>
              <a:t>draft-eckert-detnet-bounded-latency-problems-00</a:t>
            </a:r>
            <a:r>
              <a:rPr lang="en-US" sz="4800"/>
              <a:t/>
            </a:r>
            <a:br>
              <a:rPr lang="en-US" sz="4800"/>
            </a:br>
            <a:endParaRPr lang="en-US" sz="4000" baseline="30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4732"/>
            <a:ext cx="9144000" cy="1229586"/>
          </a:xfrm>
        </p:spPr>
        <p:txBody>
          <a:bodyPr>
            <a:normAutofit fontScale="92500" lnSpcReduction="10000"/>
          </a:bodyPr>
          <a:lstStyle/>
          <a:p>
            <a:r>
              <a:rPr lang="en-US" sz="2800"/>
              <a:t>Toerless Eckert, Futurewei USA </a:t>
            </a:r>
            <a:r>
              <a:rPr lang="en-US"/>
              <a:t>(</a:t>
            </a:r>
            <a:r>
              <a:rPr lang="en-US">
                <a:hlinkClick r:id="rId2"/>
              </a:rPr>
              <a:t>tte@cs.fau.de)</a:t>
            </a:r>
            <a:endParaRPr lang="en-US"/>
          </a:p>
          <a:p>
            <a:r>
              <a:rPr lang="en-US"/>
              <a:t>Stewart Bryant, Stewart Bryant Ltd (</a:t>
            </a:r>
            <a:r>
              <a:rPr lang="en-US">
                <a:hlinkClick r:id="rId3"/>
              </a:rPr>
              <a:t>sb@stewartbryant.com</a:t>
            </a:r>
            <a:r>
              <a:rPr lang="en-US"/>
              <a:t>)</a:t>
            </a:r>
          </a:p>
          <a:p>
            <a:r>
              <a:rPr lang="en-US"/>
              <a:t>09/09/2021</a:t>
            </a:r>
          </a:p>
        </p:txBody>
      </p:sp>
    </p:spTree>
    <p:extLst>
      <p:ext uri="{BB962C8B-B14F-4D97-AF65-F5344CB8AC3E}">
        <p14:creationId xmlns:p14="http://schemas.microsoft.com/office/powerpoint/2010/main" val="83742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357"/>
          </a:xfrm>
        </p:spPr>
        <p:txBody>
          <a:bodyPr>
            <a:normAutofit fontScale="90000"/>
          </a:bodyPr>
          <a:lstStyle/>
          <a:p>
            <a:r>
              <a:rPr lang="en-US" sz="4900"/>
              <a:t>Summary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08530"/>
            <a:ext cx="11035553" cy="5849470"/>
          </a:xfrm>
        </p:spPr>
        <p:txBody>
          <a:bodyPr>
            <a:normAutofit lnSpcReduction="10000"/>
          </a:bodyPr>
          <a:lstStyle/>
          <a:p>
            <a:r>
              <a:rPr lang="en-US"/>
              <a:t>Various open issues in detnet related to queuing</a:t>
            </a:r>
          </a:p>
          <a:p>
            <a:r>
              <a:rPr lang="en-US"/>
              <a:t>High level:</a:t>
            </a:r>
            <a:endParaRPr lang="en-US"/>
          </a:p>
          <a:p>
            <a:r>
              <a:rPr lang="en-US"/>
              <a:t>Network / deployment</a:t>
            </a:r>
          </a:p>
          <a:p>
            <a:pPr lvl="1"/>
            <a:r>
              <a:rPr lang="en-US"/>
              <a:t>Can we/how-can-we support popular network designs: SR-MPLS/SRv6 (and futre ones: BIER/BIER-TE)</a:t>
            </a:r>
          </a:p>
          <a:p>
            <a:pPr lvl="1"/>
            <a:r>
              <a:rPr lang="en-US"/>
              <a:t>Can we/how-can-we support large-scale/wide-area networks with DetNet (MPLS WAN)</a:t>
            </a:r>
          </a:p>
          <a:p>
            <a:pPr lvl="2"/>
            <a:r>
              <a:rPr lang="en-US"/>
              <a:t>Including preference for DiffServ, no controller-plane to P-LSR per-flow signaling</a:t>
            </a:r>
          </a:p>
          <a:p>
            <a:pPr lvl="1"/>
            <a:r>
              <a:rPr lang="en-US"/>
              <a:t>How much can-we/should we have lower-cost DetNet options via no or reduced clock synchronization requirements ?</a:t>
            </a:r>
          </a:p>
          <a:p>
            <a:r>
              <a:rPr lang="en-US"/>
              <a:t>Application</a:t>
            </a:r>
          </a:p>
          <a:p>
            <a:pPr lvl="1"/>
            <a:r>
              <a:rPr lang="en-US"/>
              <a:t>Bounded latency not always enough!</a:t>
            </a:r>
          </a:p>
          <a:p>
            <a:pPr lvl="1"/>
            <a:r>
              <a:rPr lang="en-US"/>
              <a:t>Tightly bounded jitter can improve value of service</a:t>
            </a:r>
          </a:p>
          <a:p>
            <a:pPr marL="0" indent="0">
              <a:buNone/>
            </a:pPr>
            <a:endParaRPr lang="en-US" sz="1800" i="1"/>
          </a:p>
          <a:p>
            <a:r>
              <a:rPr lang="en-US" sz="1800" i="1"/>
              <a:t>Slides highlighting only subset of issues, draf more comprehensive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110594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4179961" y="572071"/>
            <a:ext cx="4954621" cy="1692613"/>
          </a:xfrm>
          <a:prstGeom prst="roundRect">
            <a:avLst/>
          </a:prstGeom>
          <a:solidFill>
            <a:srgbClr val="E4D0FF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loud 90"/>
          <p:cNvSpPr/>
          <p:nvPr/>
        </p:nvSpPr>
        <p:spPr>
          <a:xfrm>
            <a:off x="2728612" y="4274806"/>
            <a:ext cx="7710616" cy="2322242"/>
          </a:xfrm>
          <a:prstGeom prst="cloud">
            <a:avLst/>
          </a:prstGeom>
          <a:solidFill>
            <a:srgbClr val="D2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>
            <a:endCxn id="67" idx="0"/>
          </p:cNvCxnSpPr>
          <p:nvPr/>
        </p:nvCxnSpPr>
        <p:spPr>
          <a:xfrm flipH="1">
            <a:off x="3625114" y="2176265"/>
            <a:ext cx="2452306" cy="32786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5084957" y="2165114"/>
            <a:ext cx="1349297" cy="32784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79" idx="0"/>
          </p:cNvCxnSpPr>
          <p:nvPr/>
        </p:nvCxnSpPr>
        <p:spPr>
          <a:xfrm>
            <a:off x="7014119" y="2187416"/>
            <a:ext cx="1058472" cy="32674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84" idx="0"/>
          </p:cNvCxnSpPr>
          <p:nvPr/>
        </p:nvCxnSpPr>
        <p:spPr>
          <a:xfrm>
            <a:off x="7426714" y="2142811"/>
            <a:ext cx="2128370" cy="3312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3"/>
            <a:endCxn id="80" idx="1"/>
          </p:cNvCxnSpPr>
          <p:nvPr/>
        </p:nvCxnSpPr>
        <p:spPr>
          <a:xfrm>
            <a:off x="2642115" y="5825578"/>
            <a:ext cx="789596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08" y="-64348"/>
            <a:ext cx="11410244" cy="725891"/>
          </a:xfrm>
        </p:spPr>
        <p:txBody>
          <a:bodyPr>
            <a:normAutofit/>
          </a:bodyPr>
          <a:lstStyle/>
          <a:p>
            <a:r>
              <a:rPr lang="en-US" dirty="0" smtClean="0"/>
              <a:t>IntServ / TSN-ATS, DetNet model </a:t>
            </a:r>
            <a:r>
              <a:rPr lang="en-US" sz="3100" dirty="0" smtClean="0"/>
              <a:t>(issues)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3</a:t>
            </a:fld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4033527" y="2977347"/>
            <a:ext cx="5034996" cy="2033838"/>
            <a:chOff x="3169891" y="1445742"/>
            <a:chExt cx="5034996" cy="2033838"/>
          </a:xfrm>
        </p:grpSpPr>
        <p:sp>
          <p:nvSpPr>
            <p:cNvPr id="62" name="Rectangle 61"/>
            <p:cNvSpPr/>
            <p:nvPr/>
          </p:nvSpPr>
          <p:spPr>
            <a:xfrm>
              <a:off x="3218117" y="1445742"/>
              <a:ext cx="4986770" cy="2001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61023" y="2584699"/>
              <a:ext cx="476412" cy="5847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(3)</a:t>
              </a:r>
            </a:p>
            <a:p>
              <a:pPr algn="ctr"/>
              <a:r>
                <a:rPr lang="en-US" sz="800" dirty="0" smtClean="0"/>
                <a:t>Select</a:t>
              </a:r>
            </a:p>
            <a:p>
              <a:pPr algn="ctr"/>
              <a:r>
                <a:rPr lang="en-US" sz="800" dirty="0" err="1" smtClean="0"/>
                <a:t>Prio</a:t>
              </a:r>
              <a:r>
                <a:rPr lang="en-US" sz="800" dirty="0" smtClean="0"/>
                <a:t> Q</a:t>
              </a:r>
            </a:p>
            <a:p>
              <a:pPr algn="ctr"/>
              <a:r>
                <a:rPr lang="en-US" sz="800" dirty="0"/>
                <a:t>f</a:t>
              </a:r>
              <a:r>
                <a:rPr lang="en-US" sz="800" dirty="0" smtClean="0"/>
                <a:t>or </a:t>
              </a:r>
              <a:r>
                <a:rPr lang="en-US" sz="800" i="1" dirty="0" smtClean="0"/>
                <a:t>k</a:t>
              </a:r>
              <a:endParaRPr lang="en-US" sz="8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044369" y="2578691"/>
                  <a:ext cx="484427" cy="59125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(2)</a:t>
                  </a:r>
                </a:p>
                <a:p>
                  <a:pPr algn="ctr"/>
                  <a:r>
                    <a:rPr lang="en-US" sz="800" dirty="0" smtClean="0"/>
                    <a:t>Shape</a:t>
                  </a:r>
                </a:p>
                <a:p>
                  <a:pPr algn="ctr"/>
                  <a:r>
                    <a:rPr lang="en-US" sz="800" dirty="0" smtClean="0"/>
                    <a:t>to</a:t>
                  </a:r>
                </a:p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800" i="1" dirty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800" i="1" dirty="0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a14:m>
                  <a:r>
                    <a:rPr lang="de-DE" sz="800" baseline="-25000" dirty="0" smtClean="0"/>
                    <a:t>k</a:t>
                  </a:r>
                  <a:r>
                    <a:rPr lang="de-DE" sz="800" dirty="0" smtClean="0"/>
                    <a:t>/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800" i="1" dirty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800" i="1" dirty="0">
                              <a:latin typeface="Cambria Math" charset="0"/>
                            </a:rPr>
                            <m:t>𝑏</m:t>
                          </m:r>
                        </m:e>
                      </m:acc>
                    </m:oMath>
                  </a14:m>
                  <a:r>
                    <a:rPr lang="de-DE" sz="800" baseline="-25000" dirty="0" err="1"/>
                    <a:t>k</a:t>
                  </a:r>
                  <a:r>
                    <a:rPr lang="de-DE" sz="800" dirty="0"/>
                    <a:t> </a:t>
                  </a:r>
                  <a:endParaRPr lang="en-US" sz="8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369" y="2578691"/>
                  <a:ext cx="484427" cy="59125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010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/>
            <p:cNvSpPr txBox="1"/>
            <p:nvPr/>
          </p:nvSpPr>
          <p:spPr>
            <a:xfrm>
              <a:off x="5481820" y="2578691"/>
              <a:ext cx="523658" cy="5847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(1)</a:t>
              </a:r>
            </a:p>
            <a:p>
              <a:pPr algn="ctr"/>
              <a:r>
                <a:rPr lang="en-US" sz="800" dirty="0" smtClean="0"/>
                <a:t>Look</a:t>
              </a:r>
            </a:p>
            <a:p>
              <a:pPr algn="ctr"/>
              <a:r>
                <a:rPr lang="en-US" sz="800" dirty="0" smtClean="0"/>
                <a:t>Up</a:t>
              </a:r>
            </a:p>
            <a:p>
              <a:pPr algn="ctr"/>
              <a:r>
                <a:rPr lang="en-US" sz="800" dirty="0" smtClean="0"/>
                <a:t>Flow </a:t>
              </a:r>
              <a:r>
                <a:rPr lang="en-US" sz="800" i="1" dirty="0" smtClean="0"/>
                <a:t>k</a:t>
              </a:r>
              <a:endParaRPr lang="en-US" sz="800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000303" y="2292857"/>
              <a:ext cx="1127758" cy="1122990"/>
              <a:chOff x="10114313" y="1704357"/>
              <a:chExt cx="1127758" cy="112299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0136813" y="1994665"/>
                <a:ext cx="554188" cy="213664"/>
                <a:chOff x="10112503" y="1893148"/>
                <a:chExt cx="798158" cy="24735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0231293" y="1902643"/>
                  <a:ext cx="679368" cy="237864"/>
                  <a:chOff x="2301875" y="3367452"/>
                  <a:chExt cx="679368" cy="237864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443397" y="3393988"/>
                    <a:ext cx="105811" cy="1819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2573612" y="3393988"/>
                    <a:ext cx="105811" cy="1819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2703827" y="3393988"/>
                    <a:ext cx="105811" cy="1819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834043" y="3393988"/>
                    <a:ext cx="105811" cy="1819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2301875" y="3375025"/>
                    <a:ext cx="679368" cy="219075"/>
                    <a:chOff x="2162908" y="3380082"/>
                    <a:chExt cx="818335" cy="210499"/>
                  </a:xfrm>
                </p:grpSpPr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2162908" y="3380082"/>
                      <a:ext cx="807661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>
                      <a:off x="2173582" y="3590581"/>
                      <a:ext cx="807661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" name="Straight Connector 13"/>
                  <p:cNvCxnSpPr/>
                  <p:nvPr/>
                </p:nvCxnSpPr>
                <p:spPr>
                  <a:xfrm flipH="1" flipV="1">
                    <a:off x="2974127" y="3367452"/>
                    <a:ext cx="3558" cy="237864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10112503" y="1893148"/>
                  <a:ext cx="579165" cy="223564"/>
                  <a:chOff x="1243285" y="2942032"/>
                  <a:chExt cx="579165" cy="223564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466850" y="2990850"/>
                    <a:ext cx="355600" cy="14922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243285" y="2942032"/>
                    <a:ext cx="512667" cy="2235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dirty="0" smtClean="0"/>
                      <a:t>PRIO1</a:t>
                    </a:r>
                    <a:endParaRPr lang="en-US" sz="1050" dirty="0"/>
                  </a:p>
                </p:txBody>
              </p:sp>
            </p:grpSp>
          </p:grpSp>
          <p:grpSp>
            <p:nvGrpSpPr>
              <p:cNvPr id="25" name="Group 24"/>
              <p:cNvGrpSpPr/>
              <p:nvPr/>
            </p:nvGrpSpPr>
            <p:grpSpPr>
              <a:xfrm>
                <a:off x="10125313" y="2243316"/>
                <a:ext cx="565689" cy="215444"/>
                <a:chOff x="10095939" y="1893149"/>
                <a:chExt cx="814722" cy="249420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0231293" y="1902643"/>
                  <a:ext cx="679368" cy="237864"/>
                  <a:chOff x="2301875" y="3367452"/>
                  <a:chExt cx="679368" cy="237864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2443397" y="3393988"/>
                    <a:ext cx="105811" cy="1819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2573612" y="3393988"/>
                    <a:ext cx="105811" cy="1819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2703827" y="3393988"/>
                    <a:ext cx="105811" cy="1819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2834043" y="3393988"/>
                    <a:ext cx="105811" cy="1819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2301875" y="3375025"/>
                    <a:ext cx="679368" cy="219075"/>
                    <a:chOff x="2162908" y="3380082"/>
                    <a:chExt cx="818335" cy="210499"/>
                  </a:xfrm>
                </p:grpSpPr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>
                      <a:off x="2162908" y="3380082"/>
                      <a:ext cx="807661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2173582" y="3590581"/>
                      <a:ext cx="807661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5" name="Straight Connector 34"/>
                  <p:cNvCxnSpPr/>
                  <p:nvPr/>
                </p:nvCxnSpPr>
                <p:spPr>
                  <a:xfrm flipH="1" flipV="1">
                    <a:off x="2974127" y="3367452"/>
                    <a:ext cx="3558" cy="237864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10095939" y="1893149"/>
                  <a:ext cx="711538" cy="249420"/>
                  <a:chOff x="1226721" y="2942033"/>
                  <a:chExt cx="711538" cy="249420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1466850" y="2990850"/>
                    <a:ext cx="355600" cy="14922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226721" y="2942033"/>
                    <a:ext cx="711538" cy="2494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smtClean="0"/>
                      <a:t>PRIO2</a:t>
                    </a:r>
                    <a:endParaRPr lang="en-US" sz="1050" dirty="0"/>
                  </a:p>
                </p:txBody>
              </p:sp>
            </p:grpSp>
          </p:grpSp>
          <p:grpSp>
            <p:nvGrpSpPr>
              <p:cNvPr id="38" name="Group 37"/>
              <p:cNvGrpSpPr/>
              <p:nvPr/>
            </p:nvGrpSpPr>
            <p:grpSpPr>
              <a:xfrm>
                <a:off x="10142564" y="2581292"/>
                <a:ext cx="554188" cy="215444"/>
                <a:chOff x="10112503" y="1893148"/>
                <a:chExt cx="798158" cy="24942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10231293" y="1902643"/>
                  <a:ext cx="679368" cy="237864"/>
                  <a:chOff x="2301875" y="3367452"/>
                  <a:chExt cx="679368" cy="237864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2443397" y="3393988"/>
                    <a:ext cx="105811" cy="1819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2573612" y="3393988"/>
                    <a:ext cx="105811" cy="1819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2703827" y="3393988"/>
                    <a:ext cx="105811" cy="1819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2834043" y="3393988"/>
                    <a:ext cx="105811" cy="181985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301875" y="3375025"/>
                    <a:ext cx="679368" cy="219075"/>
                    <a:chOff x="2162908" y="3380082"/>
                    <a:chExt cx="818335" cy="210499"/>
                  </a:xfrm>
                </p:grpSpPr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>
                      <a:off x="2162908" y="3380082"/>
                      <a:ext cx="807661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2173582" y="3590581"/>
                      <a:ext cx="807661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" name="Straight Connector 47"/>
                  <p:cNvCxnSpPr/>
                  <p:nvPr/>
                </p:nvCxnSpPr>
                <p:spPr>
                  <a:xfrm flipH="1" flipV="1">
                    <a:off x="2974127" y="3367452"/>
                    <a:ext cx="3558" cy="237864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10112503" y="1893148"/>
                  <a:ext cx="711540" cy="249420"/>
                  <a:chOff x="1243285" y="2942032"/>
                  <a:chExt cx="711540" cy="24942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1466850" y="2990850"/>
                    <a:ext cx="355600" cy="14922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243285" y="2942032"/>
                    <a:ext cx="711540" cy="2494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dirty="0" smtClean="0"/>
                      <a:t>PRIO8</a:t>
                    </a:r>
                    <a:endParaRPr lang="en-US" sz="1050" dirty="0"/>
                  </a:p>
                </p:txBody>
              </p:sp>
            </p:grpSp>
          </p:grpSp>
          <p:sp>
            <p:nvSpPr>
              <p:cNvPr id="51" name="TextBox 50"/>
              <p:cNvSpPr txBox="1"/>
              <p:nvPr/>
            </p:nvSpPr>
            <p:spPr>
              <a:xfrm>
                <a:off x="10811553" y="224685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mtClean="0"/>
                  <a:t>…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8982" y="2001942"/>
                <a:ext cx="5164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 msec</a:t>
                </a:r>
                <a:endParaRPr lang="en-US" sz="8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75214" y="2256242"/>
                <a:ext cx="5164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2</a:t>
                </a:r>
                <a:r>
                  <a:rPr lang="en-US" sz="800" dirty="0" smtClean="0"/>
                  <a:t> msec</a:t>
                </a:r>
                <a:endParaRPr lang="en-US" sz="8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80625" y="2570060"/>
                <a:ext cx="5164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8 msec</a:t>
                </a:r>
                <a:endParaRPr lang="en-US" sz="8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775162" y="171557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Max</a:t>
                </a:r>
              </a:p>
              <a:p>
                <a:r>
                  <a:rPr lang="en-US" sz="800" dirty="0" smtClean="0"/>
                  <a:t>delay</a:t>
                </a:r>
                <a:endParaRPr lang="en-US" sz="8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114313" y="1704357"/>
                <a:ext cx="7681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smtClean="0"/>
                  <a:t>(4)</a:t>
                </a:r>
              </a:p>
              <a:p>
                <a:pPr algn="ctr"/>
                <a:r>
                  <a:rPr lang="en-US" sz="800" dirty="0" smtClean="0"/>
                  <a:t>Strict </a:t>
                </a:r>
                <a:r>
                  <a:rPr lang="en-US" sz="800" dirty="0" err="1" smtClean="0"/>
                  <a:t>tPrio</a:t>
                </a:r>
                <a:r>
                  <a:rPr lang="en-US" sz="800" dirty="0" smtClean="0"/>
                  <a:t> Q</a:t>
                </a:r>
                <a:endParaRPr lang="en-US" sz="8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193036" y="1744653"/>
                <a:ext cx="1049035" cy="108269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203710" y="2239174"/>
              <a:ext cx="2127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Per-flow state table 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69891" y="2648583"/>
              <a:ext cx="18403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Per Hop Behavior</a:t>
              </a:r>
            </a:p>
            <a:p>
              <a:r>
                <a:rPr lang="en-US" sz="1600" dirty="0" smtClean="0"/>
                <a:t>In Forwarding Plane</a:t>
              </a:r>
            </a:p>
            <a:p>
              <a:pPr algn="ctr"/>
              <a:r>
                <a:rPr lang="en-US" sz="1600" i="1" dirty="0"/>
                <a:t>a</a:t>
              </a:r>
              <a:r>
                <a:rPr lang="en-US" sz="1600" i="1" dirty="0" smtClean="0"/>
                <a:t>ll on egress</a:t>
              </a:r>
              <a:endParaRPr lang="en-US" sz="1600" i="1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777141" y="5456868"/>
            <a:ext cx="864974" cy="737419"/>
            <a:chOff x="1112108" y="4975588"/>
            <a:chExt cx="864974" cy="737419"/>
          </a:xfrm>
          <a:solidFill>
            <a:srgbClr val="C4FEF7"/>
          </a:solidFill>
        </p:grpSpPr>
        <p:sp>
          <p:nvSpPr>
            <p:cNvPr id="6" name="Rectangle 5"/>
            <p:cNvSpPr/>
            <p:nvPr/>
          </p:nvSpPr>
          <p:spPr>
            <a:xfrm>
              <a:off x="1112108" y="4975588"/>
              <a:ext cx="864974" cy="737419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0963" y="5005743"/>
              <a:ext cx="761747" cy="677108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Sender</a:t>
              </a:r>
            </a:p>
            <a:p>
              <a:r>
                <a:rPr lang="en-US" sz="1200" dirty="0" smtClean="0"/>
                <a:t>e.g.</a:t>
              </a:r>
            </a:p>
            <a:p>
              <a:r>
                <a:rPr lang="en-US" sz="1200" dirty="0" smtClean="0"/>
                <a:t>Flow k</a:t>
              </a:r>
              <a:endParaRPr lang="en-US" sz="12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75044" y="5454874"/>
            <a:ext cx="914400" cy="741406"/>
            <a:chOff x="2767914" y="4979772"/>
            <a:chExt cx="914400" cy="741406"/>
          </a:xfrm>
        </p:grpSpPr>
        <p:sp>
          <p:nvSpPr>
            <p:cNvPr id="66" name="Rectangle 65"/>
            <p:cNvSpPr/>
            <p:nvPr/>
          </p:nvSpPr>
          <p:spPr>
            <a:xfrm>
              <a:off x="2767914" y="4983759"/>
              <a:ext cx="914400" cy="7374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26370" y="4979772"/>
              <a:ext cx="7832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IntServ/</a:t>
              </a:r>
            </a:p>
            <a:p>
              <a:pPr algn="ctr"/>
              <a:r>
                <a:rPr lang="en-US" sz="1400" dirty="0"/>
                <a:t>TSN-ATS</a:t>
              </a:r>
            </a:p>
            <a:p>
              <a:pPr algn="ctr"/>
              <a:r>
                <a:rPr lang="en-US" sz="1400" dirty="0" smtClean="0"/>
                <a:t>Edge</a:t>
              </a:r>
              <a:endParaRPr lang="en-US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636611" y="5454874"/>
            <a:ext cx="941989" cy="741406"/>
            <a:chOff x="2746988" y="4979772"/>
            <a:chExt cx="941989" cy="741406"/>
          </a:xfrm>
        </p:grpSpPr>
        <p:sp>
          <p:nvSpPr>
            <p:cNvPr id="72" name="Rectangle 71"/>
            <p:cNvSpPr/>
            <p:nvPr/>
          </p:nvSpPr>
          <p:spPr>
            <a:xfrm>
              <a:off x="2767914" y="4983759"/>
              <a:ext cx="914400" cy="7374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46988" y="4979772"/>
              <a:ext cx="9419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IntServ/</a:t>
              </a:r>
            </a:p>
            <a:p>
              <a:pPr algn="ctr"/>
              <a:r>
                <a:rPr lang="en-US" sz="1400" dirty="0"/>
                <a:t>TSN-ATS</a:t>
              </a:r>
            </a:p>
            <a:p>
              <a:pPr algn="ctr"/>
              <a:r>
                <a:rPr lang="en-US" sz="1400" dirty="0"/>
                <a:t>Forwarder</a:t>
              </a:r>
              <a:endParaRPr lang="en-US" sz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19104" y="5454874"/>
            <a:ext cx="941988" cy="741406"/>
            <a:chOff x="2746988" y="4979772"/>
            <a:chExt cx="941988" cy="741406"/>
          </a:xfrm>
        </p:grpSpPr>
        <p:sp>
          <p:nvSpPr>
            <p:cNvPr id="75" name="Rectangle 74"/>
            <p:cNvSpPr/>
            <p:nvPr/>
          </p:nvSpPr>
          <p:spPr>
            <a:xfrm>
              <a:off x="2767914" y="4983759"/>
              <a:ext cx="914400" cy="7374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46988" y="4979772"/>
              <a:ext cx="9419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IntServ/</a:t>
              </a:r>
            </a:p>
            <a:p>
              <a:pPr algn="ctr"/>
              <a:r>
                <a:rPr lang="en-US" sz="1400" dirty="0"/>
                <a:t>TSN-ATS</a:t>
              </a:r>
            </a:p>
            <a:p>
              <a:pPr algn="ctr"/>
              <a:r>
                <a:rPr lang="en-US" sz="1400" dirty="0"/>
                <a:t>Forwarder</a:t>
              </a:r>
              <a:endParaRPr lang="en-US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601597" y="5454874"/>
            <a:ext cx="941988" cy="741406"/>
            <a:chOff x="2746988" y="4979772"/>
            <a:chExt cx="941988" cy="741406"/>
          </a:xfrm>
        </p:grpSpPr>
        <p:sp>
          <p:nvSpPr>
            <p:cNvPr id="78" name="Rectangle 77"/>
            <p:cNvSpPr/>
            <p:nvPr/>
          </p:nvSpPr>
          <p:spPr>
            <a:xfrm>
              <a:off x="2767914" y="4983759"/>
              <a:ext cx="914400" cy="7374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46988" y="4979772"/>
              <a:ext cx="9419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IntServ/</a:t>
              </a:r>
            </a:p>
            <a:p>
              <a:pPr algn="ctr"/>
              <a:r>
                <a:rPr lang="en-US" sz="1400" dirty="0"/>
                <a:t>TSN-ATS</a:t>
              </a:r>
            </a:p>
            <a:p>
              <a:pPr algn="ctr"/>
              <a:r>
                <a:rPr lang="en-US" sz="1400" dirty="0"/>
                <a:t>Forwarder</a:t>
              </a:r>
              <a:endParaRPr lang="en-US" sz="1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538084" y="5456868"/>
            <a:ext cx="941018" cy="737419"/>
            <a:chOff x="9873051" y="4975588"/>
            <a:chExt cx="941018" cy="737419"/>
          </a:xfrm>
          <a:solidFill>
            <a:srgbClr val="C4FEF7"/>
          </a:solidFill>
        </p:grpSpPr>
        <p:sp>
          <p:nvSpPr>
            <p:cNvPr id="80" name="Rectangle 79"/>
            <p:cNvSpPr/>
            <p:nvPr/>
          </p:nvSpPr>
          <p:spPr>
            <a:xfrm>
              <a:off x="9873051" y="4975588"/>
              <a:ext cx="864974" cy="737419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22478" y="5005743"/>
              <a:ext cx="89159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Receiver</a:t>
              </a:r>
            </a:p>
            <a:p>
              <a:r>
                <a:rPr lang="en-US" sz="1200" dirty="0" smtClean="0"/>
                <a:t>e.g.</a:t>
              </a:r>
            </a:p>
            <a:p>
              <a:r>
                <a:rPr lang="en-US" sz="1200" dirty="0" smtClean="0"/>
                <a:t>Flow k</a:t>
              </a:r>
              <a:endParaRPr lang="en-US" sz="1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084090" y="5454874"/>
            <a:ext cx="941988" cy="741406"/>
            <a:chOff x="2746988" y="4979772"/>
            <a:chExt cx="941988" cy="741406"/>
          </a:xfrm>
        </p:grpSpPr>
        <p:sp>
          <p:nvSpPr>
            <p:cNvPr id="83" name="Rectangle 82"/>
            <p:cNvSpPr/>
            <p:nvPr/>
          </p:nvSpPr>
          <p:spPr>
            <a:xfrm>
              <a:off x="2767914" y="4983759"/>
              <a:ext cx="914400" cy="7374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46988" y="4979772"/>
              <a:ext cx="9419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IntServ/</a:t>
              </a:r>
            </a:p>
            <a:p>
              <a:pPr algn="ctr"/>
              <a:r>
                <a:rPr lang="en-US" sz="1400" dirty="0"/>
                <a:t>TSN-ATS</a:t>
              </a:r>
            </a:p>
            <a:p>
              <a:pPr algn="ctr"/>
              <a:r>
                <a:rPr lang="en-US" sz="1400" dirty="0"/>
                <a:t>Forwarder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202359"/>
                  </p:ext>
                </p:extLst>
              </p:nvPr>
            </p:nvGraphicFramePr>
            <p:xfrm>
              <a:off x="4176978" y="3032879"/>
              <a:ext cx="4762196" cy="764614"/>
            </p:xfrm>
            <a:graphic>
              <a:graphicData uri="http://schemas.openxmlformats.org/drawingml/2006/table">
                <a:tbl>
                  <a:tblPr firstRow="1">
                    <a:tableStyleId>{F5AB1C69-6EDB-4FF4-983F-18BD219EF322}</a:tableStyleId>
                  </a:tblPr>
                  <a:tblGrid>
                    <a:gridCol w="1945844"/>
                    <a:gridCol w="416966"/>
                    <a:gridCol w="534010"/>
                    <a:gridCol w="380390"/>
                    <a:gridCol w="241402"/>
                    <a:gridCol w="526694"/>
                    <a:gridCol w="329184"/>
                    <a:gridCol w="387706"/>
                  </a:tblGrid>
                  <a:tr h="66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(1) Look up Flow </a:t>
                          </a:r>
                          <a:r>
                            <a:rPr lang="en-US" sz="800" i="1" spc="0" dirty="0" smtClean="0">
                              <a:solidFill>
                                <a:schemeClr val="tx2"/>
                              </a:solidFill>
                            </a:rPr>
                            <a:t>k</a:t>
                          </a:r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i="1" spc="0" dirty="0" smtClean="0">
                              <a:solidFill>
                                <a:schemeClr val="tx2"/>
                              </a:solidFill>
                            </a:rPr>
                            <a:t>Steer Flow</a:t>
                          </a:r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(2) Shaper  </a:t>
                          </a:r>
                          <a:r>
                            <a:rPr lang="en-US" sz="800" spc="0" dirty="0" err="1" smtClean="0">
                              <a:solidFill>
                                <a:schemeClr val="tx2"/>
                              </a:solidFill>
                            </a:rPr>
                            <a:t>param</a:t>
                          </a:r>
                          <a:r>
                            <a:rPr lang="en-US" sz="800" spc="0" baseline="0" dirty="0" smtClean="0">
                              <a:solidFill>
                                <a:schemeClr val="tx2"/>
                              </a:solidFill>
                            </a:rPr>
                            <a:t> / </a:t>
                          </a:r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state </a:t>
                          </a:r>
                          <a:r>
                            <a:rPr lang="en-US" sz="800" spc="0" dirty="0" err="1" smtClean="0">
                              <a:solidFill>
                                <a:schemeClr val="tx2"/>
                              </a:solidFill>
                            </a:rPr>
                            <a:t>vars</a:t>
                          </a:r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i="1" spc="0" dirty="0" smtClean="0">
                              <a:solidFill>
                                <a:schemeClr val="tx2"/>
                              </a:solidFill>
                            </a:rPr>
                            <a:t>(3)</a:t>
                          </a:r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697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L2 (TSN) or L3 (DetNet)  Flow Key</a:t>
                          </a:r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Flow#</a:t>
                          </a:r>
                          <a:r>
                            <a:rPr lang="en-US" sz="800" spc="0" baseline="0" dirty="0" smtClean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r>
                            <a:rPr lang="en-US" sz="800" i="1" spc="0" dirty="0" smtClean="0">
                              <a:solidFill>
                                <a:schemeClr val="tx2"/>
                              </a:solidFill>
                            </a:rPr>
                            <a:t>k</a:t>
                          </a:r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i="1" spc="0" dirty="0" smtClean="0">
                              <a:solidFill>
                                <a:schemeClr val="tx2"/>
                              </a:solidFill>
                            </a:rPr>
                            <a:t>Next Hop</a:t>
                          </a:r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800" i="1" dirty="0" smtClean="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 dirty="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a14:m>
                          <a:r>
                            <a:rPr lang="de-DE" sz="800" baseline="-25000" dirty="0" smtClean="0">
                              <a:solidFill>
                                <a:schemeClr val="tx2"/>
                              </a:solidFill>
                            </a:rPr>
                            <a:t>k</a:t>
                          </a:r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800" i="1" dirty="0" smtClean="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1" i="1" dirty="0" smtClean="0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𝒃</m:t>
                                  </m:r>
                                </m:e>
                              </m:acc>
                            </m:oMath>
                          </a14:m>
                          <a:r>
                            <a:rPr lang="de-DE" sz="800" baseline="-25000" dirty="0" smtClean="0">
                              <a:solidFill>
                                <a:schemeClr val="tx2"/>
                              </a:solidFill>
                            </a:rPr>
                            <a:t>k</a:t>
                          </a:r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time</a:t>
                          </a:r>
                          <a:r>
                            <a:rPr lang="en-US" sz="800" spc="0" baseline="0" dirty="0" smtClean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stamp</a:t>
                          </a:r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level</a:t>
                          </a:r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i="1" spc="0" dirty="0" smtClean="0">
                              <a:solidFill>
                                <a:schemeClr val="tx2"/>
                              </a:solidFill>
                            </a:rPr>
                            <a:t>Queue</a:t>
                          </a:r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66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(S1,D1,Sport1, Dport1, Prot1)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1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5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65448">
                    <a:tc>
                      <a:txBody>
                        <a:bodyPr/>
                        <a:lstStyle/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spc="0" dirty="0" smtClean="0"/>
                            <a:t>(S2,D2,Sport2, Dport2, Prot2)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2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3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</a:tr>
                  <a:tr h="50114">
                    <a:tc>
                      <a:txBody>
                        <a:bodyPr/>
                        <a:lstStyle/>
                        <a:p>
                          <a:pPr algn="ctr"/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        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spc="0" dirty="0"/>
                        </a:p>
                      </a:txBody>
                      <a:tcPr marL="0" marR="0" marT="0" marB="0"/>
                    </a:tc>
                  </a:tr>
                  <a:tr h="148473">
                    <a:tc>
                      <a:txBody>
                        <a:bodyPr/>
                        <a:lstStyle/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spc="0" dirty="0" smtClean="0"/>
                            <a:t>(S50k,D50k,Sport50k, Dport50k, Prot50k)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50,000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...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1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202359"/>
                  </p:ext>
                </p:extLst>
              </p:nvPr>
            </p:nvGraphicFramePr>
            <p:xfrm>
              <a:off x="4176978" y="3032879"/>
              <a:ext cx="4762196" cy="764614"/>
            </p:xfrm>
            <a:graphic>
              <a:graphicData uri="http://schemas.openxmlformats.org/drawingml/2006/table">
                <a:tbl>
                  <a:tblPr firstRow="1">
                    <a:tableStyleId>{F5AB1C69-6EDB-4FF4-983F-18BD219EF322}</a:tableStyleId>
                  </a:tblPr>
                  <a:tblGrid>
                    <a:gridCol w="1945844"/>
                    <a:gridCol w="416966"/>
                    <a:gridCol w="534010"/>
                    <a:gridCol w="380390"/>
                    <a:gridCol w="241402"/>
                    <a:gridCol w="526694"/>
                    <a:gridCol w="329184"/>
                    <a:gridCol w="387706"/>
                  </a:tblGrid>
                  <a:tr h="1219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(1) Look up Flow </a:t>
                          </a:r>
                          <a:r>
                            <a:rPr lang="en-US" sz="800" i="1" spc="0" dirty="0" smtClean="0">
                              <a:solidFill>
                                <a:schemeClr val="tx2"/>
                              </a:solidFill>
                            </a:rPr>
                            <a:t>k</a:t>
                          </a:r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i="1" spc="0" dirty="0" smtClean="0">
                              <a:solidFill>
                                <a:schemeClr val="tx2"/>
                              </a:solidFill>
                            </a:rPr>
                            <a:t>Steer Flow</a:t>
                          </a:r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(2) Shaper  </a:t>
                          </a:r>
                          <a:r>
                            <a:rPr lang="en-US" sz="800" spc="0" dirty="0" err="1" smtClean="0">
                              <a:solidFill>
                                <a:schemeClr val="tx2"/>
                              </a:solidFill>
                            </a:rPr>
                            <a:t>param</a:t>
                          </a:r>
                          <a:r>
                            <a:rPr lang="en-US" sz="800" spc="0" baseline="0" dirty="0" smtClean="0">
                              <a:solidFill>
                                <a:schemeClr val="tx2"/>
                              </a:solidFill>
                            </a:rPr>
                            <a:t> / </a:t>
                          </a:r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state </a:t>
                          </a:r>
                          <a:r>
                            <a:rPr lang="en-US" sz="800" spc="0" dirty="0" err="1" smtClean="0">
                              <a:solidFill>
                                <a:schemeClr val="tx2"/>
                              </a:solidFill>
                            </a:rPr>
                            <a:t>vars</a:t>
                          </a:r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i="1" spc="0" dirty="0" smtClean="0">
                              <a:solidFill>
                                <a:schemeClr val="tx2"/>
                              </a:solidFill>
                            </a:rPr>
                            <a:t>(3)</a:t>
                          </a:r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1284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L2 (TSN) or L3 (DetNet)  Flow Key</a:t>
                          </a:r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Flow#</a:t>
                          </a:r>
                          <a:r>
                            <a:rPr lang="en-US" sz="800" spc="0" baseline="0" dirty="0" smtClean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r>
                            <a:rPr lang="en-US" sz="800" i="1" spc="0" dirty="0" smtClean="0">
                              <a:solidFill>
                                <a:schemeClr val="tx2"/>
                              </a:solidFill>
                            </a:rPr>
                            <a:t>k</a:t>
                          </a:r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i="1" spc="0" dirty="0" smtClean="0">
                              <a:solidFill>
                                <a:schemeClr val="tx2"/>
                              </a:solidFill>
                            </a:rPr>
                            <a:t>Next Hop</a:t>
                          </a:r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69355" t="-114286" r="-396774" b="-4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347500" t="-114286" r="-515000" b="-4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time</a:t>
                          </a:r>
                          <a:r>
                            <a:rPr lang="en-US" sz="800" spc="0" baseline="0" dirty="0" smtClean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stamp</a:t>
                          </a:r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>
                              <a:solidFill>
                                <a:schemeClr val="tx2"/>
                              </a:solidFill>
                            </a:rPr>
                            <a:t>level</a:t>
                          </a:r>
                          <a:endParaRPr lang="en-US" sz="800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i="1" spc="0" dirty="0" smtClean="0">
                              <a:solidFill>
                                <a:schemeClr val="tx2"/>
                              </a:solidFill>
                            </a:rPr>
                            <a:t>Queue</a:t>
                          </a:r>
                          <a:endParaRPr lang="en-US" sz="800" i="1" spc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(S1,D1,Sport1, Dport1, Prot1)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1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5</a:t>
                          </a:r>
                          <a:endParaRPr lang="en-US" sz="800" spc="0" dirty="0"/>
                        </a:p>
                      </a:txBody>
                      <a:tcPr marL="0" marR="0" marT="0" marB="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spc="0" dirty="0" smtClean="0"/>
                            <a:t>(S2,D2,Sport2, Dport2, Prot2)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2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3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</a:tr>
                  <a:tr h="121920">
                    <a:tc>
                      <a:txBody>
                        <a:bodyPr/>
                        <a:lstStyle/>
                        <a:p>
                          <a:pPr algn="ctr"/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        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spc="0" dirty="0"/>
                        </a:p>
                      </a:txBody>
                      <a:tcPr marL="0" marR="0" marT="0" marB="0"/>
                    </a:tc>
                  </a:tr>
                  <a:tr h="148473">
                    <a:tc>
                      <a:txBody>
                        <a:bodyPr/>
                        <a:lstStyle/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spc="0" dirty="0" smtClean="0"/>
                            <a:t>(S50k,D50k,Sport50k, Dport50k, Prot50k)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50,000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...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s-IS" sz="800" spc="0" dirty="0" smtClean="0"/>
                            <a:t>…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spc="0" dirty="0" smtClean="0"/>
                            <a:t>1</a:t>
                          </a:r>
                          <a:endParaRPr lang="en-US" sz="800" spc="0" dirty="0"/>
                        </a:p>
                      </a:txBody>
                      <a:tcPr marL="0" marR="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94" name="Trapezoid 93"/>
          <p:cNvSpPr/>
          <p:nvPr/>
        </p:nvSpPr>
        <p:spPr>
          <a:xfrm flipV="1">
            <a:off x="4083914" y="4980393"/>
            <a:ext cx="4996250" cy="480660"/>
          </a:xfrm>
          <a:prstGeom prst="trapezoid">
            <a:avLst>
              <a:gd name="adj" fmla="val 429282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481498" y="1304773"/>
                <a:ext cx="1380778" cy="716093"/>
              </a:xfrm>
              <a:prstGeom prst="rect">
                <a:avLst/>
              </a:prstGeom>
              <a:solidFill>
                <a:srgbClr val="C4FEF7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Flow k </a:t>
                </a:r>
                <a:r>
                  <a:rPr lang="en-US" sz="1000" dirty="0" smtClean="0"/>
                  <a:t>requirements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0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000" i="1" dirty="0">
                            <a:latin typeface="Cambria Math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de-DE" sz="1000" baseline="-25000" dirty="0"/>
                  <a:t>k</a:t>
                </a:r>
                <a:r>
                  <a:rPr lang="de-DE" sz="1000" dirty="0"/>
                  <a:t>/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0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000" i="1" dirty="0">
                            <a:latin typeface="Cambria Math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de-DE" sz="1000" baseline="-25000" dirty="0" err="1"/>
                  <a:t>k</a:t>
                </a:r>
                <a:r>
                  <a:rPr lang="de-DE" sz="1000" dirty="0"/>
                  <a:t> </a:t>
                </a:r>
                <a:endParaRPr lang="de-DE" sz="1000" dirty="0" smtClean="0"/>
              </a:p>
              <a:p>
                <a:pPr algn="ctr"/>
                <a:r>
                  <a:rPr lang="de-DE" sz="1000" dirty="0" smtClean="0"/>
                  <a:t>End-</a:t>
                </a:r>
                <a:r>
                  <a:rPr lang="de-DE" sz="1000" dirty="0" err="1" smtClean="0"/>
                  <a:t>to</a:t>
                </a:r>
                <a:r>
                  <a:rPr lang="de-DE" sz="1000" dirty="0" smtClean="0"/>
                  <a:t>-end</a:t>
                </a:r>
              </a:p>
              <a:p>
                <a:pPr algn="ctr"/>
                <a:r>
                  <a:rPr lang="de-DE" sz="1000" dirty="0" smtClean="0"/>
                  <a:t>Min..</a:t>
                </a:r>
                <a:r>
                  <a:rPr lang="de-DE" sz="1000" dirty="0" err="1" smtClean="0"/>
                  <a:t>max</a:t>
                </a:r>
                <a:r>
                  <a:rPr lang="de-DE" sz="1000" dirty="0" smtClean="0"/>
                  <a:t> </a:t>
                </a:r>
                <a:r>
                  <a:rPr lang="de-DE" sz="1000" dirty="0" err="1" smtClean="0"/>
                  <a:t>latency</a:t>
                </a:r>
                <a:endParaRPr lang="en-US" sz="1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98" y="1304773"/>
                <a:ext cx="1380778" cy="716093"/>
              </a:xfrm>
              <a:prstGeom prst="rect">
                <a:avLst/>
              </a:prstGeom>
              <a:blipFill rotWithShape="0">
                <a:blip r:embed="rId4"/>
                <a:stretch>
                  <a:fillRect b="-333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4517186" y="1329985"/>
            <a:ext cx="1588852" cy="461665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(Calculate path</a:t>
            </a:r>
          </a:p>
          <a:p>
            <a:pPr algn="ctr"/>
            <a:r>
              <a:rPr lang="en-US" sz="800" dirty="0" smtClean="0"/>
              <a:t>or use shortest path</a:t>
            </a:r>
          </a:p>
          <a:p>
            <a:pPr algn="ctr"/>
            <a:r>
              <a:rPr lang="en-US" sz="800" dirty="0" smtClean="0"/>
              <a:t>(</a:t>
            </a:r>
            <a:r>
              <a:rPr lang="en-US" sz="700" i="1" dirty="0" smtClean="0"/>
              <a:t>slide does not show path steering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397864" y="1336470"/>
            <a:ext cx="1588852" cy="461665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Calculate best queue for each hop to meet </a:t>
            </a:r>
            <a:r>
              <a:rPr lang="en-US" sz="800" dirty="0" err="1" smtClean="0"/>
              <a:t>min..max</a:t>
            </a:r>
            <a:r>
              <a:rPr lang="en-US" sz="800" dirty="0" smtClean="0"/>
              <a:t> latency</a:t>
            </a:r>
          </a:p>
          <a:p>
            <a:pPr algn="ctr"/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034701" y="1415135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&lt;=&gt;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083991" y="1336470"/>
            <a:ext cx="706880" cy="461665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Flow fits ?</a:t>
            </a:r>
          </a:p>
          <a:p>
            <a:pPr algn="ctr"/>
            <a:r>
              <a:rPr lang="en-US" sz="800" dirty="0" smtClean="0"/>
              <a:t>Admit</a:t>
            </a:r>
          </a:p>
          <a:p>
            <a:pPr algn="ctr"/>
            <a:r>
              <a:rPr lang="en-US" sz="800" dirty="0"/>
              <a:t>e</a:t>
            </a:r>
            <a:r>
              <a:rPr lang="en-US" sz="800" dirty="0" smtClean="0"/>
              <a:t>lse reject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32852" y="680505"/>
            <a:ext cx="1779105" cy="461665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Network resource Database</a:t>
            </a:r>
          </a:p>
          <a:p>
            <a:pPr algn="ctr"/>
            <a:r>
              <a:rPr lang="en-US" sz="800" dirty="0" smtClean="0"/>
              <a:t>Per-link/hop, per-queue free space</a:t>
            </a:r>
          </a:p>
          <a:p>
            <a:pPr algn="ctr"/>
            <a:r>
              <a:rPr lang="en-US" sz="800" dirty="0" smtClean="0"/>
              <a:t>                   link free bandwidth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241775" y="763471"/>
                <a:ext cx="1547430" cy="345031"/>
              </a:xfrm>
              <a:prstGeom prst="rect">
                <a:avLst/>
              </a:prstGeom>
              <a:solidFill>
                <a:srgbClr val="F6EDFF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Per-flow, per-hop Database</a:t>
                </a:r>
              </a:p>
              <a:p>
                <a:pPr algn="ctr"/>
                <a:r>
                  <a:rPr lang="en-US" sz="800" dirty="0" smtClean="0"/>
                  <a:t>Flow </a:t>
                </a:r>
                <a:r>
                  <a:rPr lang="en-US" sz="800" i="1" dirty="0" smtClean="0"/>
                  <a:t>k</a:t>
                </a:r>
                <a:r>
                  <a:rPr lang="en-US" sz="800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8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800" i="1" dirty="0">
                            <a:latin typeface="Cambria Math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de-DE" sz="800" baseline="-25000" dirty="0"/>
                  <a:t>k</a:t>
                </a:r>
                <a:r>
                  <a:rPr lang="de-DE" sz="800" dirty="0"/>
                  <a:t>/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8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800" i="1" dirty="0">
                            <a:latin typeface="Cambria Math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de-DE" sz="800" baseline="-25000" dirty="0" err="1"/>
                  <a:t>k</a:t>
                </a:r>
                <a:r>
                  <a:rPr lang="de-DE" sz="800" dirty="0"/>
                  <a:t> </a:t>
                </a:r>
                <a:r>
                  <a:rPr lang="en-US" sz="800" dirty="0" smtClean="0"/>
                  <a:t>, {Q</a:t>
                </a:r>
                <a:r>
                  <a:rPr lang="en-US" sz="800" i="1" baseline="-25000" dirty="0" smtClean="0"/>
                  <a:t>i</a:t>
                </a:r>
                <a:r>
                  <a:rPr lang="en-US" sz="800" i="1" dirty="0" smtClean="0"/>
                  <a:t> }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75" y="763471"/>
                <a:ext cx="1547430" cy="345031"/>
              </a:xfrm>
              <a:prstGeom prst="rect">
                <a:avLst/>
              </a:prstGeom>
              <a:blipFill rotWithShape="0">
                <a:blip r:embed="rId5"/>
                <a:stretch>
                  <a:fillRect b="-339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5548313" y="1939585"/>
            <a:ext cx="2697808" cy="215444"/>
          </a:xfrm>
          <a:prstGeom prst="rect">
            <a:avLst/>
          </a:prstGeom>
          <a:solidFill>
            <a:srgbClr val="FED9C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Install flow k </a:t>
            </a:r>
            <a:r>
              <a:rPr lang="en-US" sz="800" dirty="0" err="1" smtClean="0"/>
              <a:t>params</a:t>
            </a:r>
            <a:r>
              <a:rPr lang="en-US" sz="800" dirty="0" smtClean="0"/>
              <a:t> on every hops per-flow state table</a:t>
            </a:r>
          </a:p>
        </p:txBody>
      </p:sp>
      <p:cxnSp>
        <p:nvCxnSpPr>
          <p:cNvPr id="111" name="Straight Arrow Connector 110"/>
          <p:cNvCxnSpPr>
            <a:stCxn id="65" idx="0"/>
            <a:endCxn id="100" idx="2"/>
          </p:cNvCxnSpPr>
          <p:nvPr/>
        </p:nvCxnSpPr>
        <p:spPr>
          <a:xfrm flipV="1">
            <a:off x="2256870" y="2020866"/>
            <a:ext cx="915017" cy="3466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0" idx="3"/>
          </p:cNvCxnSpPr>
          <p:nvPr/>
        </p:nvCxnSpPr>
        <p:spPr>
          <a:xfrm flipV="1">
            <a:off x="3862276" y="1540647"/>
            <a:ext cx="285978" cy="122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reeform 118"/>
          <p:cNvSpPr/>
          <p:nvPr/>
        </p:nvSpPr>
        <p:spPr>
          <a:xfrm>
            <a:off x="2352907" y="1819426"/>
            <a:ext cx="6144322" cy="3612995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2397512" y="5053280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ACK/</a:t>
            </a:r>
          </a:p>
          <a:p>
            <a:r>
              <a:rPr lang="en-US" sz="1050" dirty="0" smtClean="0">
                <a:solidFill>
                  <a:srgbClr val="C00000"/>
                </a:solidFill>
              </a:rPr>
              <a:t>NAK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471960" y="5042129"/>
            <a:ext cx="8354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rgbClr val="C00000"/>
                </a:solidFill>
              </a:rPr>
              <a:t>Flow</a:t>
            </a:r>
          </a:p>
          <a:p>
            <a:r>
              <a:rPr lang="en-US" sz="1050" dirty="0" smtClean="0">
                <a:solidFill>
                  <a:srgbClr val="C00000"/>
                </a:solidFill>
              </a:rPr>
              <a:t>REQUEST</a:t>
            </a:r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128" name="Straight Arrow Connector 127"/>
          <p:cNvCxnSpPr>
            <a:endCxn id="5" idx="0"/>
          </p:cNvCxnSpPr>
          <p:nvPr/>
        </p:nvCxnSpPr>
        <p:spPr>
          <a:xfrm flipH="1">
            <a:off x="6558076" y="2165538"/>
            <a:ext cx="132656" cy="8673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850459" y="748908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960000"/>
                </a:solidFill>
              </a:rPr>
              <a:t>Controller</a:t>
            </a:r>
            <a:endParaRPr lang="en-US" sz="2000" dirty="0">
              <a:solidFill>
                <a:srgbClr val="96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1199" y="6112528"/>
            <a:ext cx="75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Ingres</a:t>
            </a:r>
          </a:p>
          <a:p>
            <a:r>
              <a:rPr lang="en-US"/>
              <a:t>PE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21456" y="61641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121644" y="6203104"/>
            <a:ext cx="4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5348" y="6227716"/>
            <a:ext cx="4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5016" y="6215242"/>
            <a:ext cx="92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Egress</a:t>
            </a:r>
          </a:p>
          <a:p>
            <a:r>
              <a:rPr lang="en-US"/>
              <a:t>PE</a:t>
            </a:r>
          </a:p>
        </p:txBody>
      </p:sp>
      <p:sp>
        <p:nvSpPr>
          <p:cNvPr id="116" name="Freeform 115"/>
          <p:cNvSpPr/>
          <p:nvPr/>
        </p:nvSpPr>
        <p:spPr>
          <a:xfrm>
            <a:off x="3338094" y="1913417"/>
            <a:ext cx="5207546" cy="3584423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4179961" y="572071"/>
            <a:ext cx="4954621" cy="1692613"/>
          </a:xfrm>
          <a:prstGeom prst="roundRect">
            <a:avLst/>
          </a:prstGeom>
          <a:solidFill>
            <a:srgbClr val="E4D0FF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loud 90"/>
          <p:cNvSpPr/>
          <p:nvPr/>
        </p:nvSpPr>
        <p:spPr>
          <a:xfrm>
            <a:off x="2728612" y="4274806"/>
            <a:ext cx="7710616" cy="2322242"/>
          </a:xfrm>
          <a:prstGeom prst="cloud">
            <a:avLst/>
          </a:prstGeom>
          <a:solidFill>
            <a:srgbClr val="D2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6" idx="3"/>
            <a:endCxn id="80" idx="1"/>
          </p:cNvCxnSpPr>
          <p:nvPr/>
        </p:nvCxnSpPr>
        <p:spPr>
          <a:xfrm>
            <a:off x="2642115" y="5825578"/>
            <a:ext cx="789596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08" y="-64348"/>
            <a:ext cx="11410244" cy="725891"/>
          </a:xfrm>
        </p:spPr>
        <p:txBody>
          <a:bodyPr>
            <a:normAutofit/>
          </a:bodyPr>
          <a:lstStyle/>
          <a:p>
            <a:r>
              <a:rPr lang="en-US" dirty="0" smtClean="0"/>
              <a:t>Desirable DetNet QoS option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7CB5-27BD-4ECA-9D86-80D4B900A204}" type="slidenum">
              <a:rPr lang="en-US" smtClean="0"/>
              <a:t>4</a:t>
            </a:fld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1777141" y="5456868"/>
            <a:ext cx="864974" cy="737419"/>
            <a:chOff x="1112108" y="4975588"/>
            <a:chExt cx="864974" cy="737419"/>
          </a:xfrm>
          <a:solidFill>
            <a:srgbClr val="C4FEF7"/>
          </a:solidFill>
        </p:grpSpPr>
        <p:sp>
          <p:nvSpPr>
            <p:cNvPr id="6" name="Rectangle 5"/>
            <p:cNvSpPr/>
            <p:nvPr/>
          </p:nvSpPr>
          <p:spPr>
            <a:xfrm>
              <a:off x="1112108" y="4975588"/>
              <a:ext cx="864974" cy="737419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0963" y="5005743"/>
              <a:ext cx="761747" cy="677108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Sender</a:t>
              </a:r>
            </a:p>
            <a:p>
              <a:r>
                <a:rPr lang="en-US" sz="1200" dirty="0" smtClean="0"/>
                <a:t>e.g.</a:t>
              </a:r>
            </a:p>
            <a:p>
              <a:r>
                <a:rPr lang="en-US" sz="1200" dirty="0" smtClean="0"/>
                <a:t>Flow k</a:t>
              </a:r>
              <a:endParaRPr lang="en-US" sz="12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75044" y="5458861"/>
            <a:ext cx="914400" cy="737419"/>
            <a:chOff x="2767914" y="4983759"/>
            <a:chExt cx="914400" cy="737419"/>
          </a:xfrm>
        </p:grpSpPr>
        <p:sp>
          <p:nvSpPr>
            <p:cNvPr id="66" name="Rectangle 65"/>
            <p:cNvSpPr/>
            <p:nvPr/>
          </p:nvSpPr>
          <p:spPr>
            <a:xfrm>
              <a:off x="2767914" y="4983759"/>
              <a:ext cx="914400" cy="7374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89562" y="5040299"/>
              <a:ext cx="856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Ede-Gate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657537" y="5454874"/>
            <a:ext cx="914400" cy="741406"/>
            <a:chOff x="2767914" y="4979772"/>
            <a:chExt cx="914400" cy="741406"/>
          </a:xfrm>
        </p:grpSpPr>
        <p:sp>
          <p:nvSpPr>
            <p:cNvPr id="72" name="Rectangle 71"/>
            <p:cNvSpPr/>
            <p:nvPr/>
          </p:nvSpPr>
          <p:spPr>
            <a:xfrm>
              <a:off x="2767914" y="4983759"/>
              <a:ext cx="914400" cy="7374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808837" y="4979772"/>
              <a:ext cx="8183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DiffServ</a:t>
              </a:r>
            </a:p>
            <a:p>
              <a:pPr algn="ctr"/>
              <a:r>
                <a:rPr lang="en-US" sz="1400" dirty="0"/>
                <a:t>Flow-</a:t>
              </a:r>
              <a:br>
                <a:rPr lang="en-US" sz="1400" dirty="0"/>
              </a:br>
              <a:r>
                <a:rPr lang="en-US" sz="1400" dirty="0"/>
                <a:t>stateless</a:t>
              </a:r>
              <a:endParaRPr lang="en-US" sz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40030" y="5454874"/>
            <a:ext cx="914400" cy="741406"/>
            <a:chOff x="2767914" y="4979772"/>
            <a:chExt cx="914400" cy="741406"/>
          </a:xfrm>
        </p:grpSpPr>
        <p:sp>
          <p:nvSpPr>
            <p:cNvPr id="75" name="Rectangle 74"/>
            <p:cNvSpPr/>
            <p:nvPr/>
          </p:nvSpPr>
          <p:spPr>
            <a:xfrm>
              <a:off x="2767914" y="4983759"/>
              <a:ext cx="914400" cy="7374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08831" y="4979772"/>
              <a:ext cx="8183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DiffServ</a:t>
              </a:r>
            </a:p>
            <a:p>
              <a:pPr algn="ctr"/>
              <a:r>
                <a:rPr lang="en-US" sz="1400" dirty="0"/>
                <a:t>Flow-</a:t>
              </a:r>
              <a:br>
                <a:rPr lang="en-US" sz="1400" dirty="0"/>
              </a:br>
              <a:r>
                <a:rPr lang="en-US" sz="1400" dirty="0"/>
                <a:t>stateless</a:t>
              </a:r>
              <a:endParaRPr lang="en-US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622523" y="5454874"/>
            <a:ext cx="914400" cy="741406"/>
            <a:chOff x="2767914" y="4979772"/>
            <a:chExt cx="914400" cy="741406"/>
          </a:xfrm>
        </p:grpSpPr>
        <p:sp>
          <p:nvSpPr>
            <p:cNvPr id="78" name="Rectangle 77"/>
            <p:cNvSpPr/>
            <p:nvPr/>
          </p:nvSpPr>
          <p:spPr>
            <a:xfrm>
              <a:off x="2767914" y="4983759"/>
              <a:ext cx="914400" cy="7374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08831" y="4979772"/>
              <a:ext cx="8183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DiffServ</a:t>
              </a:r>
            </a:p>
            <a:p>
              <a:pPr algn="ctr"/>
              <a:r>
                <a:rPr lang="en-US" sz="1400" dirty="0"/>
                <a:t>Flow-</a:t>
              </a:r>
              <a:br>
                <a:rPr lang="en-US" sz="1400" dirty="0"/>
              </a:br>
              <a:r>
                <a:rPr lang="en-US" sz="1400" dirty="0"/>
                <a:t>stateless</a:t>
              </a:r>
              <a:endParaRPr lang="en-US" sz="1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0538084" y="5456868"/>
            <a:ext cx="941018" cy="737419"/>
            <a:chOff x="9873051" y="4975588"/>
            <a:chExt cx="941018" cy="737419"/>
          </a:xfrm>
          <a:solidFill>
            <a:srgbClr val="C4FEF7"/>
          </a:solidFill>
        </p:grpSpPr>
        <p:sp>
          <p:nvSpPr>
            <p:cNvPr id="80" name="Rectangle 79"/>
            <p:cNvSpPr/>
            <p:nvPr/>
          </p:nvSpPr>
          <p:spPr>
            <a:xfrm>
              <a:off x="9873051" y="4975588"/>
              <a:ext cx="864974" cy="737419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22478" y="5005743"/>
              <a:ext cx="89159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Receiver</a:t>
              </a:r>
            </a:p>
            <a:p>
              <a:r>
                <a:rPr lang="en-US" sz="1200" dirty="0" smtClean="0"/>
                <a:t>e.g.</a:t>
              </a:r>
            </a:p>
            <a:p>
              <a:r>
                <a:rPr lang="en-US" sz="1200" dirty="0" smtClean="0"/>
                <a:t>Flow k</a:t>
              </a:r>
              <a:endParaRPr lang="en-US" sz="12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105016" y="5454874"/>
            <a:ext cx="914400" cy="741406"/>
            <a:chOff x="2767914" y="4979772"/>
            <a:chExt cx="914400" cy="741406"/>
          </a:xfrm>
        </p:grpSpPr>
        <p:sp>
          <p:nvSpPr>
            <p:cNvPr id="83" name="Rectangle 82"/>
            <p:cNvSpPr/>
            <p:nvPr/>
          </p:nvSpPr>
          <p:spPr>
            <a:xfrm>
              <a:off x="2767914" y="4983759"/>
              <a:ext cx="914400" cy="7374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08831" y="4979772"/>
              <a:ext cx="8183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DiffServ</a:t>
              </a:r>
            </a:p>
            <a:p>
              <a:pPr algn="ctr"/>
              <a:r>
                <a:rPr lang="en-US" sz="1400" dirty="0"/>
                <a:t>Flow-</a:t>
              </a:r>
              <a:br>
                <a:rPr lang="en-US" sz="1400" dirty="0"/>
              </a:br>
              <a:r>
                <a:rPr lang="en-US" sz="1400" dirty="0"/>
                <a:t>stateless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481498" y="1304773"/>
                <a:ext cx="1380778" cy="716093"/>
              </a:xfrm>
              <a:prstGeom prst="rect">
                <a:avLst/>
              </a:prstGeom>
              <a:solidFill>
                <a:srgbClr val="C4FEF7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Flow k </a:t>
                </a:r>
                <a:r>
                  <a:rPr lang="en-US" sz="1000" dirty="0" smtClean="0"/>
                  <a:t>requirements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0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000" i="1" dirty="0">
                            <a:latin typeface="Cambria Math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de-DE" sz="1000" baseline="-25000" dirty="0"/>
                  <a:t>k</a:t>
                </a:r>
                <a:r>
                  <a:rPr lang="de-DE" sz="1000" dirty="0"/>
                  <a:t>/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0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000" i="1" dirty="0">
                            <a:latin typeface="Cambria Math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de-DE" sz="1000" baseline="-25000" dirty="0" err="1"/>
                  <a:t>k</a:t>
                </a:r>
                <a:r>
                  <a:rPr lang="de-DE" sz="1000" dirty="0"/>
                  <a:t> </a:t>
                </a:r>
                <a:endParaRPr lang="de-DE" sz="1000" dirty="0" smtClean="0"/>
              </a:p>
              <a:p>
                <a:pPr algn="ctr"/>
                <a:r>
                  <a:rPr lang="de-DE" sz="1000" dirty="0" smtClean="0"/>
                  <a:t>End-</a:t>
                </a:r>
                <a:r>
                  <a:rPr lang="de-DE" sz="1000" dirty="0" err="1" smtClean="0"/>
                  <a:t>to</a:t>
                </a:r>
                <a:r>
                  <a:rPr lang="de-DE" sz="1000" dirty="0" smtClean="0"/>
                  <a:t>-end</a:t>
                </a:r>
              </a:p>
              <a:p>
                <a:pPr algn="ctr"/>
                <a:r>
                  <a:rPr lang="de-DE" sz="1000" dirty="0" smtClean="0"/>
                  <a:t>Min..</a:t>
                </a:r>
                <a:r>
                  <a:rPr lang="de-DE" sz="1000" dirty="0" err="1" smtClean="0"/>
                  <a:t>max</a:t>
                </a:r>
                <a:r>
                  <a:rPr lang="de-DE" sz="1000" dirty="0" smtClean="0"/>
                  <a:t> </a:t>
                </a:r>
                <a:r>
                  <a:rPr lang="de-DE" sz="1000" dirty="0" err="1" smtClean="0"/>
                  <a:t>latency</a:t>
                </a:r>
                <a:endParaRPr lang="en-US" sz="1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498" y="1304773"/>
                <a:ext cx="1380778" cy="716093"/>
              </a:xfrm>
              <a:prstGeom prst="rect">
                <a:avLst/>
              </a:prstGeom>
              <a:blipFill rotWithShape="0">
                <a:blip r:embed="rId2"/>
                <a:stretch>
                  <a:fillRect b="-333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4517186" y="1329985"/>
            <a:ext cx="1588852" cy="461665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(Calculate path</a:t>
            </a:r>
          </a:p>
          <a:p>
            <a:pPr algn="ctr"/>
            <a:r>
              <a:rPr lang="en-US" sz="800" dirty="0" smtClean="0"/>
              <a:t>or use shortest path</a:t>
            </a:r>
          </a:p>
          <a:p>
            <a:pPr algn="ctr"/>
            <a:r>
              <a:rPr lang="en-US" sz="800" dirty="0" smtClean="0"/>
              <a:t>(</a:t>
            </a:r>
            <a:r>
              <a:rPr lang="en-US" sz="700" i="1" dirty="0" smtClean="0"/>
              <a:t>slide does not show path steering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397864" y="1336470"/>
            <a:ext cx="1588852" cy="461665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Calculate best queue for each hop to meet </a:t>
            </a:r>
            <a:r>
              <a:rPr lang="en-US" sz="800" dirty="0" err="1" smtClean="0"/>
              <a:t>min..max</a:t>
            </a:r>
            <a:r>
              <a:rPr lang="en-US" sz="800" dirty="0" smtClean="0"/>
              <a:t> latency</a:t>
            </a:r>
          </a:p>
          <a:p>
            <a:pPr algn="ctr"/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034701" y="1415135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&lt;=&gt;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083991" y="1336470"/>
            <a:ext cx="706880" cy="461665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Flow fits ?</a:t>
            </a:r>
          </a:p>
          <a:p>
            <a:pPr algn="ctr"/>
            <a:r>
              <a:rPr lang="en-US" sz="800" dirty="0" smtClean="0"/>
              <a:t>Admit</a:t>
            </a:r>
          </a:p>
          <a:p>
            <a:pPr algn="ctr"/>
            <a:r>
              <a:rPr lang="en-US" sz="800" dirty="0"/>
              <a:t>e</a:t>
            </a:r>
            <a:r>
              <a:rPr lang="en-US" sz="800" dirty="0" smtClean="0"/>
              <a:t>lse reject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32852" y="680505"/>
            <a:ext cx="1779105" cy="461665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Network resource Database</a:t>
            </a:r>
          </a:p>
          <a:p>
            <a:pPr algn="ctr"/>
            <a:r>
              <a:rPr lang="en-US" sz="800" dirty="0" smtClean="0"/>
              <a:t>Per-link/hop, per-queue free space</a:t>
            </a:r>
          </a:p>
          <a:p>
            <a:pPr algn="ctr"/>
            <a:r>
              <a:rPr lang="en-US" sz="800" dirty="0" smtClean="0"/>
              <a:t>                   link free bandwidth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241775" y="763471"/>
                <a:ext cx="1547430" cy="345031"/>
              </a:xfrm>
              <a:prstGeom prst="rect">
                <a:avLst/>
              </a:prstGeom>
              <a:solidFill>
                <a:srgbClr val="F6EDFF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Per-flow, per-hop Database</a:t>
                </a:r>
              </a:p>
              <a:p>
                <a:pPr algn="ctr"/>
                <a:r>
                  <a:rPr lang="en-US" sz="800" dirty="0" smtClean="0"/>
                  <a:t>Flow </a:t>
                </a:r>
                <a:r>
                  <a:rPr lang="en-US" sz="800" i="1" dirty="0" smtClean="0"/>
                  <a:t>k</a:t>
                </a:r>
                <a:r>
                  <a:rPr lang="en-US" sz="800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8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800" i="1" dirty="0">
                            <a:latin typeface="Cambria Math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de-DE" sz="800" baseline="-25000" dirty="0"/>
                  <a:t>k</a:t>
                </a:r>
                <a:r>
                  <a:rPr lang="de-DE" sz="800" dirty="0"/>
                  <a:t>/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8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800" i="1" dirty="0">
                            <a:latin typeface="Cambria Math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de-DE" sz="800" baseline="-25000" dirty="0" err="1"/>
                  <a:t>k</a:t>
                </a:r>
                <a:r>
                  <a:rPr lang="de-DE" sz="800" dirty="0"/>
                  <a:t> </a:t>
                </a:r>
                <a:r>
                  <a:rPr lang="en-US" sz="800" dirty="0" smtClean="0"/>
                  <a:t>, {Q</a:t>
                </a:r>
                <a:r>
                  <a:rPr lang="en-US" sz="800" i="1" baseline="-25000" dirty="0" smtClean="0"/>
                  <a:t>i</a:t>
                </a:r>
                <a:r>
                  <a:rPr lang="en-US" sz="800" i="1" dirty="0" smtClean="0"/>
                  <a:t> }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75" y="763471"/>
                <a:ext cx="1547430" cy="345031"/>
              </a:xfrm>
              <a:prstGeom prst="rect">
                <a:avLst/>
              </a:prstGeom>
              <a:blipFill rotWithShape="0">
                <a:blip r:embed="rId3"/>
                <a:stretch>
                  <a:fillRect b="-339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5548313" y="1939585"/>
            <a:ext cx="2697808" cy="215444"/>
          </a:xfrm>
          <a:prstGeom prst="rect">
            <a:avLst/>
          </a:prstGeom>
          <a:solidFill>
            <a:srgbClr val="FED9C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Install flow k </a:t>
            </a:r>
            <a:r>
              <a:rPr lang="en-US" sz="800" dirty="0" err="1" smtClean="0"/>
              <a:t>params</a:t>
            </a:r>
            <a:r>
              <a:rPr lang="en-US" sz="800" dirty="0" smtClean="0"/>
              <a:t> on every hops per-flow state table</a:t>
            </a:r>
          </a:p>
        </p:txBody>
      </p:sp>
      <p:cxnSp>
        <p:nvCxnSpPr>
          <p:cNvPr id="111" name="Straight Arrow Connector 110"/>
          <p:cNvCxnSpPr>
            <a:stCxn id="65" idx="0"/>
            <a:endCxn id="100" idx="2"/>
          </p:cNvCxnSpPr>
          <p:nvPr/>
        </p:nvCxnSpPr>
        <p:spPr>
          <a:xfrm flipV="1">
            <a:off x="2256870" y="2020866"/>
            <a:ext cx="915017" cy="3466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0" idx="3"/>
          </p:cNvCxnSpPr>
          <p:nvPr/>
        </p:nvCxnSpPr>
        <p:spPr>
          <a:xfrm flipV="1">
            <a:off x="3862276" y="1540647"/>
            <a:ext cx="285978" cy="1221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reeform 118"/>
          <p:cNvSpPr/>
          <p:nvPr/>
        </p:nvSpPr>
        <p:spPr>
          <a:xfrm>
            <a:off x="2352907" y="1819426"/>
            <a:ext cx="6144322" cy="3612995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2397512" y="5053280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ACK/</a:t>
            </a:r>
          </a:p>
          <a:p>
            <a:r>
              <a:rPr lang="en-US" sz="1050" dirty="0" smtClean="0">
                <a:solidFill>
                  <a:srgbClr val="C00000"/>
                </a:solidFill>
              </a:rPr>
              <a:t>NAK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471960" y="5042129"/>
            <a:ext cx="8354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rgbClr val="C00000"/>
                </a:solidFill>
              </a:rPr>
              <a:t>Flow</a:t>
            </a:r>
          </a:p>
          <a:p>
            <a:r>
              <a:rPr lang="en-US" sz="1050" dirty="0" smtClean="0">
                <a:solidFill>
                  <a:srgbClr val="C00000"/>
                </a:solidFill>
              </a:rPr>
              <a:t>REQUEST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850459" y="748908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960000"/>
                </a:solidFill>
              </a:rPr>
              <a:t>Controller</a:t>
            </a:r>
            <a:endParaRPr lang="en-US" sz="2000" dirty="0">
              <a:solidFill>
                <a:srgbClr val="96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1199" y="6112528"/>
            <a:ext cx="75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Ingres</a:t>
            </a:r>
          </a:p>
          <a:p>
            <a:r>
              <a:rPr lang="en-US"/>
              <a:t>PE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21456" y="61641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121644" y="6203104"/>
            <a:ext cx="4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625348" y="6227716"/>
            <a:ext cx="43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5016" y="6215242"/>
            <a:ext cx="92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Egress</a:t>
            </a:r>
          </a:p>
          <a:p>
            <a:r>
              <a:rPr lang="en-US"/>
              <a:t>PE</a:t>
            </a:r>
          </a:p>
        </p:txBody>
      </p:sp>
      <p:sp>
        <p:nvSpPr>
          <p:cNvPr id="116" name="Freeform 115"/>
          <p:cNvSpPr/>
          <p:nvPr/>
        </p:nvSpPr>
        <p:spPr>
          <a:xfrm>
            <a:off x="3338094" y="1913417"/>
            <a:ext cx="5207546" cy="3584423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741821" y="5257800"/>
            <a:ext cx="5751095" cy="120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10764" y="4862028"/>
            <a:ext cx="273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DiffServ only, per-class QoS</a:t>
            </a:r>
          </a:p>
        </p:txBody>
      </p:sp>
    </p:spTree>
    <p:extLst>
      <p:ext uri="{BB962C8B-B14F-4D97-AF65-F5344CB8AC3E}">
        <p14:creationId xmlns:p14="http://schemas.microsoft.com/office/powerpoint/2010/main" val="66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5370"/>
          </a:xfrm>
        </p:spPr>
        <p:txBody>
          <a:bodyPr>
            <a:normAutofit fontScale="90000"/>
          </a:bodyPr>
          <a:lstStyle/>
          <a:p>
            <a:r>
              <a:rPr lang="en-US"/>
              <a:t>Per-Hop, Per-flow state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0496"/>
            <a:ext cx="10515600" cy="56668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/>
              <a:t>Core of IntServ (RFC2212), quickly amended by DiffServ. No DiffServ deployed significantly in networks larger than campus.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Reduced IntServ, RSVP-Traffic-steering, NOT-per-hop-queuing was used until better technology was available (Segment Routing).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This is more expensive the faster the network is.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Several issues with per-hop, per-flow state</a:t>
            </a:r>
          </a:p>
          <a:p>
            <a:pPr lvl="1">
              <a:lnSpc>
                <a:spcPct val="110000"/>
              </a:lnSpc>
            </a:pPr>
            <a:r>
              <a:rPr lang="en-US"/>
              <a:t>QoS hardware cost limitation: Shaper – IntServ -&gt; Interleaved Regulators (UPS, TSN-ATS), still too expensive for large-scale, high-speed forwarders with many interfaces.</a:t>
            </a:r>
          </a:p>
          <a:p>
            <a:pPr lvl="1">
              <a:lnSpc>
                <a:spcPct val="110000"/>
              </a:lnSpc>
            </a:pPr>
            <a:r>
              <a:rPr lang="en-US"/>
              <a:t>Churn through signaling updates. Per-Hop, Per-Flow state upates upon chage: new/dead flows, path changes. Update to hardware.</a:t>
            </a:r>
          </a:p>
          <a:p>
            <a:pPr lvl="1">
              <a:lnSpc>
                <a:spcPct val="110000"/>
              </a:lnSpc>
            </a:pPr>
            <a:r>
              <a:rPr lang="en-US"/>
              <a:t>If state is driven by application, state on P nodes even more problematic (unplannable). Biggest experiences from IP multicast and evolution of IETF standards for that.</a:t>
            </a:r>
          </a:p>
          <a:p>
            <a:pPr>
              <a:lnSpc>
                <a:spcPct val="110000"/>
              </a:lnSpc>
            </a:pPr>
            <a:r>
              <a:rPr lang="en-US" sz="2600"/>
              <a:t>Current standard or proposed standard for large-scale network models: no per-hop, per-flow statee: Segment Routing (source routing), BIER(-TE) or multicast , simple DiffServ QoS</a:t>
            </a:r>
          </a:p>
          <a:p>
            <a:pPr lvl="1">
              <a:lnSpc>
                <a:spcPct val="110000"/>
              </a:lnSpc>
            </a:pPr>
            <a:r>
              <a:rPr lang="is-IS" sz="3000"/>
              <a:t>Need DetNet QoS option supporting SR, BIER…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44799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19903"/>
            <a:ext cx="10813473" cy="71553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Tightly bounded jitter – “In-time” vs. “On-time” (1)</a:t>
            </a:r>
            <a:endParaRPr lang="en-US"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36006" y="936823"/>
            <a:ext cx="11821333" cy="1821066"/>
            <a:chOff x="-1299810" y="3961025"/>
            <a:chExt cx="13568310" cy="201275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43128091-2145-4FC8-A850-4F28CA0E9877}"/>
                </a:ext>
              </a:extLst>
            </p:cNvPr>
            <p:cNvCxnSpPr/>
            <p:nvPr/>
          </p:nvCxnSpPr>
          <p:spPr>
            <a:xfrm>
              <a:off x="-806356" y="4788313"/>
              <a:ext cx="57376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CF109C28-3B1C-4C79-A3F8-CA77859BCDC2}"/>
                </a:ext>
              </a:extLst>
            </p:cNvPr>
            <p:cNvCxnSpPr/>
            <p:nvPr/>
          </p:nvCxnSpPr>
          <p:spPr>
            <a:xfrm>
              <a:off x="-806353" y="4595044"/>
              <a:ext cx="0" cy="374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7349C9E1-EDE2-4197-9CC1-4F76A62BD409}"/>
                </a:ext>
              </a:extLst>
            </p:cNvPr>
            <p:cNvCxnSpPr/>
            <p:nvPr/>
          </p:nvCxnSpPr>
          <p:spPr>
            <a:xfrm>
              <a:off x="3771708" y="4595044"/>
              <a:ext cx="0" cy="374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7B6EC258-FA28-4FEB-B2B8-015B1B498A6E}"/>
                </a:ext>
              </a:extLst>
            </p:cNvPr>
            <p:cNvCxnSpPr/>
            <p:nvPr/>
          </p:nvCxnSpPr>
          <p:spPr>
            <a:xfrm>
              <a:off x="884750" y="4595044"/>
              <a:ext cx="0" cy="374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ight Brace 31">
              <a:extLst>
                <a:ext uri="{FF2B5EF4-FFF2-40B4-BE49-F238E27FC236}">
                  <a16:creationId xmlns="" xmlns:a16="http://schemas.microsoft.com/office/drawing/2014/main" id="{CAEDC786-6CF3-43FB-B3FE-4D0C1E48F939}"/>
                </a:ext>
              </a:extLst>
            </p:cNvPr>
            <p:cNvSpPr/>
            <p:nvPr/>
          </p:nvSpPr>
          <p:spPr>
            <a:xfrm rot="16200000" flipH="1">
              <a:off x="2094739" y="3709951"/>
              <a:ext cx="466980" cy="2886958"/>
            </a:xfrm>
            <a:prstGeom prst="rightBrace">
              <a:avLst>
                <a:gd name="adj1" fmla="val 8333"/>
                <a:gd name="adj2" fmla="val 525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595957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C58C76B3-6D6D-44BF-A829-8317ABCF2504}"/>
                </a:ext>
              </a:extLst>
            </p:cNvPr>
            <p:cNvSpPr/>
            <p:nvPr/>
          </p:nvSpPr>
          <p:spPr>
            <a:xfrm>
              <a:off x="884749" y="4788313"/>
              <a:ext cx="2886961" cy="869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93C6878B-144E-407C-BFD5-FE99ABD252F8}"/>
                </a:ext>
              </a:extLst>
            </p:cNvPr>
            <p:cNvSpPr txBox="1"/>
            <p:nvPr/>
          </p:nvSpPr>
          <p:spPr>
            <a:xfrm>
              <a:off x="3883151" y="4803372"/>
              <a:ext cx="9836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595957"/>
                  </a:solidFill>
                </a:rPr>
                <a:t>Latency</a:t>
              </a:r>
              <a:endParaRPr lang="en-US" sz="3200" i="1" dirty="0">
                <a:solidFill>
                  <a:srgbClr val="595957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3BCB663-DE70-46C7-BEAD-8C9356CAC060}"/>
                </a:ext>
              </a:extLst>
            </p:cNvPr>
            <p:cNvSpPr txBox="1"/>
            <p:nvPr/>
          </p:nvSpPr>
          <p:spPr>
            <a:xfrm>
              <a:off x="-883921" y="430077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595957"/>
                  </a:solidFill>
                </a:rPr>
                <a:t>0</a:t>
              </a:r>
              <a:endParaRPr lang="en-US" sz="3200" dirty="0">
                <a:solidFill>
                  <a:srgbClr val="595957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0092AD44-CA15-4848-A19B-73DAFC638AE3}"/>
                </a:ext>
              </a:extLst>
            </p:cNvPr>
            <p:cNvSpPr txBox="1"/>
            <p:nvPr/>
          </p:nvSpPr>
          <p:spPr>
            <a:xfrm>
              <a:off x="-1299810" y="3972366"/>
              <a:ext cx="1588199" cy="510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solidFill>
                    <a:srgbClr val="595957"/>
                  </a:solidFill>
                </a:rPr>
                <a:t>“In-time”</a:t>
              </a:r>
              <a:endParaRPr lang="en-US" sz="2400" b="1" dirty="0">
                <a:solidFill>
                  <a:srgbClr val="595957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0092AD44-CA15-4848-A19B-73DAFC638AE3}"/>
                </a:ext>
              </a:extLst>
            </p:cNvPr>
            <p:cNvSpPr txBox="1"/>
            <p:nvPr/>
          </p:nvSpPr>
          <p:spPr>
            <a:xfrm>
              <a:off x="-1248107" y="5265415"/>
              <a:ext cx="32400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595957"/>
                  </a:solidFill>
                </a:rPr>
                <a:t>p</a:t>
              </a:r>
              <a:r>
                <a:rPr lang="en-US" b="1" i="1" dirty="0" smtClean="0">
                  <a:solidFill>
                    <a:srgbClr val="595957"/>
                  </a:solidFill>
                </a:rPr>
                <a:t>ath propagation </a:t>
              </a:r>
              <a:r>
                <a:rPr lang="en-US" b="1" i="1" dirty="0">
                  <a:solidFill>
                    <a:srgbClr val="595957"/>
                  </a:solidFill>
                </a:rPr>
                <a:t>l</a:t>
              </a:r>
              <a:r>
                <a:rPr lang="en-US" b="1" i="1" dirty="0" smtClean="0">
                  <a:solidFill>
                    <a:srgbClr val="595957"/>
                  </a:solidFill>
                </a:rPr>
                <a:t>atency</a:t>
              </a:r>
            </a:p>
            <a:p>
              <a:r>
                <a:rPr lang="en-US" sz="1400" i="1" dirty="0">
                  <a:solidFill>
                    <a:srgbClr val="595957"/>
                  </a:solidFill>
                </a:rPr>
                <a:t>O(speed of light ,</a:t>
              </a:r>
              <a:r>
                <a:rPr lang="en-US" sz="1400" i="1" dirty="0" smtClean="0">
                  <a:solidFill>
                    <a:srgbClr val="595957"/>
                  </a:solidFill>
                </a:rPr>
                <a:t>link serialization)</a:t>
              </a:r>
            </a:p>
          </p:txBody>
        </p:sp>
        <p:sp>
          <p:nvSpPr>
            <p:cNvPr id="62" name="Right Brace 61">
              <a:extLst>
                <a:ext uri="{FF2B5EF4-FFF2-40B4-BE49-F238E27FC236}">
                  <a16:creationId xmlns="" xmlns:a16="http://schemas.microsoft.com/office/drawing/2014/main" id="{CAEDC786-6CF3-43FB-B3FE-4D0C1E48F939}"/>
                </a:ext>
              </a:extLst>
            </p:cNvPr>
            <p:cNvSpPr/>
            <p:nvPr/>
          </p:nvSpPr>
          <p:spPr>
            <a:xfrm rot="16200000" flipH="1">
              <a:off x="-199658" y="4300310"/>
              <a:ext cx="477709" cy="1691105"/>
            </a:xfrm>
            <a:prstGeom prst="rightBrace">
              <a:avLst>
                <a:gd name="adj1" fmla="val 8333"/>
                <a:gd name="adj2" fmla="val 506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rgbClr val="595957"/>
                </a:solidFill>
              </a:endParaRPr>
            </a:p>
          </p:txBody>
        </p:sp>
        <p:sp>
          <p:nvSpPr>
            <p:cNvPr id="61" name="Rounded Rectangular Callout 60"/>
            <p:cNvSpPr/>
            <p:nvPr/>
          </p:nvSpPr>
          <p:spPr>
            <a:xfrm>
              <a:off x="958851" y="4116199"/>
              <a:ext cx="1191502" cy="474347"/>
            </a:xfrm>
            <a:prstGeom prst="wedgeRoundRectCallout">
              <a:avLst>
                <a:gd name="adj1" fmla="val -54013"/>
                <a:gd name="adj2" fmla="val 8251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0092AD44-CA15-4848-A19B-73DAFC638AE3}"/>
                </a:ext>
              </a:extLst>
            </p:cNvPr>
            <p:cNvSpPr txBox="1"/>
            <p:nvPr/>
          </p:nvSpPr>
          <p:spPr>
            <a:xfrm>
              <a:off x="1799404" y="5261990"/>
              <a:ext cx="2999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maximum p</a:t>
              </a:r>
              <a:r>
                <a:rPr lang="en-US" b="1" i="1" dirty="0" smtClean="0">
                  <a:solidFill>
                    <a:srgbClr val="FF0000"/>
                  </a:solidFill>
                </a:rPr>
                <a:t>ath queuing jitter</a:t>
              </a:r>
            </a:p>
            <a:p>
              <a:r>
                <a:rPr lang="en-US" i="1" dirty="0">
                  <a:solidFill>
                    <a:srgbClr val="595957"/>
                  </a:solidFill>
                </a:rPr>
                <a:t>m</a:t>
              </a:r>
              <a:r>
                <a:rPr lang="en-US" i="1" dirty="0" smtClean="0">
                  <a:solidFill>
                    <a:srgbClr val="595957"/>
                  </a:solidFill>
                </a:rPr>
                <a:t>in .. max queuing latency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14438" y="4040273"/>
              <a:ext cx="108876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Packets with no</a:t>
              </a:r>
            </a:p>
            <a:p>
              <a:r>
                <a:rPr lang="en-US" sz="1000"/>
                <a:t>Queuing latency</a:t>
              </a:r>
            </a:p>
            <a:p>
              <a:r>
                <a:rPr lang="en-US" sz="1000"/>
                <a:t>(zero congestion)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7B6EC258-FA28-4FEB-B2B8-015B1B498A6E}"/>
                </a:ext>
              </a:extLst>
            </p:cNvPr>
            <p:cNvCxnSpPr/>
            <p:nvPr/>
          </p:nvCxnSpPr>
          <p:spPr>
            <a:xfrm>
              <a:off x="2653423" y="4484017"/>
              <a:ext cx="0" cy="374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ular Callout 65"/>
            <p:cNvSpPr/>
            <p:nvPr/>
          </p:nvSpPr>
          <p:spPr>
            <a:xfrm>
              <a:off x="2591408" y="4105797"/>
              <a:ext cx="1112465" cy="474347"/>
            </a:xfrm>
            <a:prstGeom prst="wedgeRoundRectCallout">
              <a:avLst>
                <a:gd name="adj1" fmla="val 55354"/>
                <a:gd name="adj2" fmla="val 9226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37990" y="4033126"/>
              <a:ext cx="108876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Packets with max</a:t>
              </a:r>
            </a:p>
            <a:p>
              <a:r>
                <a:rPr lang="en-US" sz="1000"/>
                <a:t>Queuing latency</a:t>
              </a:r>
            </a:p>
            <a:p>
              <a:r>
                <a:rPr lang="en-US" sz="1000"/>
                <a:t>(max congestion)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-1237037" y="4002168"/>
              <a:ext cx="6457997" cy="1971612"/>
            </a:xfrm>
            <a:prstGeom prst="roundRect">
              <a:avLst>
                <a:gd name="adj" fmla="val 8206"/>
              </a:avLst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486468" y="3961025"/>
              <a:ext cx="6782032" cy="2006206"/>
              <a:chOff x="148782" y="1938204"/>
              <a:chExt cx="4753679" cy="1406196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="" xmlns:a16="http://schemas.microsoft.com/office/drawing/2014/main" id="{43128091-2145-4FC8-A850-4F28CA0E9877}"/>
                  </a:ext>
                </a:extLst>
              </p:cNvPr>
              <p:cNvCxnSpPr/>
              <p:nvPr/>
            </p:nvCxnSpPr>
            <p:spPr>
              <a:xfrm>
                <a:off x="458415" y="2513480"/>
                <a:ext cx="4021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CF109C28-3B1C-4C79-A3F8-CA77859BCDC2}"/>
                  </a:ext>
                </a:extLst>
              </p:cNvPr>
              <p:cNvCxnSpPr/>
              <p:nvPr/>
            </p:nvCxnSpPr>
            <p:spPr>
              <a:xfrm>
                <a:off x="458417" y="2378013"/>
                <a:ext cx="0" cy="2624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7349C9E1-EDE2-4197-9CC1-4F76A62BD409}"/>
                  </a:ext>
                </a:extLst>
              </p:cNvPr>
              <p:cNvCxnSpPr/>
              <p:nvPr/>
            </p:nvCxnSpPr>
            <p:spPr>
              <a:xfrm>
                <a:off x="3667282" y="2378013"/>
                <a:ext cx="0" cy="2624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ight Brace 74">
                <a:extLst>
                  <a:ext uri="{FF2B5EF4-FFF2-40B4-BE49-F238E27FC236}">
                    <a16:creationId xmlns="" xmlns:a16="http://schemas.microsoft.com/office/drawing/2014/main" id="{CAEDC786-6CF3-43FB-B3FE-4D0C1E48F939}"/>
                  </a:ext>
                </a:extLst>
              </p:cNvPr>
              <p:cNvSpPr/>
              <p:nvPr/>
            </p:nvSpPr>
            <p:spPr>
              <a:xfrm rot="16200000" flipH="1">
                <a:off x="3458466" y="2724241"/>
                <a:ext cx="321344" cy="96288"/>
              </a:xfrm>
              <a:prstGeom prst="rightBrace">
                <a:avLst>
                  <a:gd name="adj1" fmla="val 8333"/>
                  <a:gd name="adj2" fmla="val 5250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rgbClr val="595957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="" xmlns:a16="http://schemas.microsoft.com/office/drawing/2014/main" id="{C58C76B3-6D6D-44BF-A829-8317ABCF2504}"/>
                  </a:ext>
                </a:extLst>
              </p:cNvPr>
              <p:cNvSpPr/>
              <p:nvPr/>
            </p:nvSpPr>
            <p:spPr>
              <a:xfrm>
                <a:off x="3570991" y="2513480"/>
                <a:ext cx="96290" cy="82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93C6878B-144E-407C-BFD5-FE99ABD252F8}"/>
                  </a:ext>
                </a:extLst>
              </p:cNvPr>
              <p:cNvSpPr txBox="1"/>
              <p:nvPr/>
            </p:nvSpPr>
            <p:spPr>
              <a:xfrm>
                <a:off x="3745395" y="2524035"/>
                <a:ext cx="689429" cy="280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595957"/>
                    </a:solidFill>
                  </a:rPr>
                  <a:t>Latency</a:t>
                </a:r>
                <a:endParaRPr lang="en-US" sz="3200" i="1" dirty="0">
                  <a:solidFill>
                    <a:srgbClr val="595957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E3BCB663-DE70-46C7-BEAD-8C9356CAC060}"/>
                  </a:ext>
                </a:extLst>
              </p:cNvPr>
              <p:cNvSpPr txBox="1"/>
              <p:nvPr/>
            </p:nvSpPr>
            <p:spPr>
              <a:xfrm>
                <a:off x="404048" y="2171756"/>
                <a:ext cx="220447" cy="280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595957"/>
                    </a:solidFill>
                  </a:rPr>
                  <a:t>0</a:t>
                </a:r>
                <a:endParaRPr lang="en-US" sz="3200" dirty="0">
                  <a:solidFill>
                    <a:srgbClr val="595957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0092AD44-CA15-4848-A19B-73DAFC638AE3}"/>
                  </a:ext>
                </a:extLst>
              </p:cNvPr>
              <p:cNvSpPr txBox="1"/>
              <p:nvPr/>
            </p:nvSpPr>
            <p:spPr>
              <a:xfrm>
                <a:off x="277770" y="1941564"/>
                <a:ext cx="1212094" cy="357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>
                    <a:solidFill>
                      <a:srgbClr val="595957"/>
                    </a:solidFill>
                  </a:rPr>
                  <a:t>“On</a:t>
                </a:r>
                <a:r>
                  <a:rPr lang="en-US" sz="2400" b="1" smtClean="0">
                    <a:solidFill>
                      <a:srgbClr val="595957"/>
                    </a:solidFill>
                  </a:rPr>
                  <a:t>-time”</a:t>
                </a:r>
                <a:endParaRPr lang="en-US" sz="2400" b="1" dirty="0">
                  <a:solidFill>
                    <a:srgbClr val="595957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0092AD44-CA15-4848-A19B-73DAFC638AE3}"/>
                  </a:ext>
                </a:extLst>
              </p:cNvPr>
              <p:cNvSpPr txBox="1"/>
              <p:nvPr/>
            </p:nvSpPr>
            <p:spPr>
              <a:xfrm>
                <a:off x="148782" y="2847891"/>
                <a:ext cx="2271037" cy="409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rgbClr val="595957"/>
                    </a:solidFill>
                  </a:rPr>
                  <a:t>p</a:t>
                </a:r>
                <a:r>
                  <a:rPr lang="en-US" b="1" i="1" dirty="0" smtClean="0">
                    <a:solidFill>
                      <a:srgbClr val="595957"/>
                    </a:solidFill>
                  </a:rPr>
                  <a:t>ath propagation </a:t>
                </a:r>
                <a:r>
                  <a:rPr lang="en-US" b="1" i="1" dirty="0">
                    <a:solidFill>
                      <a:srgbClr val="595957"/>
                    </a:solidFill>
                  </a:rPr>
                  <a:t>l</a:t>
                </a:r>
                <a:r>
                  <a:rPr lang="en-US" b="1" i="1" dirty="0" smtClean="0">
                    <a:solidFill>
                      <a:srgbClr val="595957"/>
                    </a:solidFill>
                  </a:rPr>
                  <a:t>atency</a:t>
                </a:r>
              </a:p>
              <a:p>
                <a:r>
                  <a:rPr lang="en-US" sz="1400" i="1" dirty="0">
                    <a:solidFill>
                      <a:srgbClr val="595957"/>
                    </a:solidFill>
                  </a:rPr>
                  <a:t>O(speed of light ,</a:t>
                </a:r>
                <a:r>
                  <a:rPr lang="en-US" sz="1400" i="1" dirty="0" smtClean="0">
                    <a:solidFill>
                      <a:srgbClr val="595957"/>
                    </a:solidFill>
                  </a:rPr>
                  <a:t>link serialization)</a:t>
                </a:r>
              </a:p>
            </p:txBody>
          </p:sp>
          <p:sp>
            <p:nvSpPr>
              <p:cNvPr id="81" name="Right Brace 80">
                <a:extLst>
                  <a:ext uri="{FF2B5EF4-FFF2-40B4-BE49-F238E27FC236}">
                    <a16:creationId xmlns="" xmlns:a16="http://schemas.microsoft.com/office/drawing/2014/main" id="{CAEDC786-6CF3-43FB-B3FE-4D0C1E48F939}"/>
                  </a:ext>
                </a:extLst>
              </p:cNvPr>
              <p:cNvSpPr/>
              <p:nvPr/>
            </p:nvSpPr>
            <p:spPr>
              <a:xfrm rot="16200000" flipH="1">
                <a:off x="883663" y="2171428"/>
                <a:ext cx="334837" cy="1185333"/>
              </a:xfrm>
              <a:prstGeom prst="rightBrace">
                <a:avLst>
                  <a:gd name="adj1" fmla="val 8333"/>
                  <a:gd name="adj2" fmla="val 5067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rgbClr val="595957"/>
                  </a:solidFill>
                </a:endParaRPr>
              </a:p>
            </p:txBody>
          </p:sp>
          <p:sp>
            <p:nvSpPr>
              <p:cNvPr id="82" name="Rounded Rectangular Callout 81"/>
              <p:cNvSpPr/>
              <p:nvPr/>
            </p:nvSpPr>
            <p:spPr>
              <a:xfrm>
                <a:off x="2111992" y="2008645"/>
                <a:ext cx="1147327" cy="332481"/>
              </a:xfrm>
              <a:prstGeom prst="wedgeRoundRectCallout">
                <a:avLst>
                  <a:gd name="adj1" fmla="val -25686"/>
                  <a:gd name="adj2" fmla="val 89554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0092AD44-CA15-4848-A19B-73DAFC638AE3}"/>
                  </a:ext>
                </a:extLst>
              </p:cNvPr>
              <p:cNvSpPr txBox="1"/>
              <p:nvPr/>
            </p:nvSpPr>
            <p:spPr>
              <a:xfrm>
                <a:off x="2178667" y="2827464"/>
                <a:ext cx="2279117" cy="453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Close to zero p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ath queuing jitter</a:t>
                </a:r>
              </a:p>
              <a:p>
                <a:r>
                  <a:rPr lang="en-US" i="1" dirty="0">
                    <a:solidFill>
                      <a:srgbClr val="595957"/>
                    </a:solidFill>
                  </a:rPr>
                  <a:t>m</a:t>
                </a:r>
                <a:r>
                  <a:rPr lang="en-US" i="1" dirty="0" smtClean="0">
                    <a:solidFill>
                      <a:srgbClr val="595957"/>
                    </a:solidFill>
                  </a:rPr>
                  <a:t>in .. max queuing latency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079432" y="1961002"/>
                <a:ext cx="1284808" cy="42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/>
                  <a:t>In-network, every hop</a:t>
                </a:r>
              </a:p>
              <a:p>
                <a:r>
                  <a:rPr lang="en-US" sz="1000"/>
                  <a:t>Packet buffering hiding jitter From receiver </a:t>
                </a:r>
              </a:p>
            </p:txBody>
          </p:sp>
          <p:sp>
            <p:nvSpPr>
              <p:cNvPr id="86" name="Rounded Rectangular Callout 85"/>
              <p:cNvSpPr/>
              <p:nvPr/>
            </p:nvSpPr>
            <p:spPr>
              <a:xfrm>
                <a:off x="3613891" y="2042142"/>
                <a:ext cx="820932" cy="332481"/>
              </a:xfrm>
              <a:prstGeom prst="wedgeRoundRectCallout">
                <a:avLst>
                  <a:gd name="adj1" fmla="val -53338"/>
                  <a:gd name="adj2" fmla="val 85707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667280" y="2010889"/>
                <a:ext cx="1235181" cy="42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/>
                  <a:t>Queuing jitter</a:t>
                </a:r>
              </a:p>
              <a:p>
                <a:r>
                  <a:rPr lang="en-US" sz="1000"/>
                  <a:t>For an packets</a:t>
                </a:r>
              </a:p>
              <a:p>
                <a:r>
                  <a:rPr lang="en-US" sz="1000"/>
                  <a:t>Any congestion</a:t>
                </a: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156541" y="1938204"/>
                <a:ext cx="4526553" cy="1406196"/>
              </a:xfrm>
              <a:prstGeom prst="roundRect">
                <a:avLst>
                  <a:gd name="adj" fmla="val 8206"/>
                </a:avLst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="" xmlns:a16="http://schemas.microsoft.com/office/drawing/2014/main" id="{C58C76B3-6D6D-44BF-A829-8317ABCF2504}"/>
                  </a:ext>
                </a:extLst>
              </p:cNvPr>
              <p:cNvSpPr/>
              <p:nvPr/>
            </p:nvSpPr>
            <p:spPr>
              <a:xfrm>
                <a:off x="1669648" y="2519087"/>
                <a:ext cx="1882121" cy="7390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1081" y="3083837"/>
            <a:ext cx="10463436" cy="3569624"/>
          </a:xfrm>
        </p:spPr>
        <p:txBody>
          <a:bodyPr>
            <a:normAutofit/>
          </a:bodyPr>
          <a:lstStyle/>
          <a:p>
            <a:r>
              <a:rPr lang="en-US" sz="2000"/>
              <a:t>“</a:t>
            </a:r>
            <a:r>
              <a:rPr lang="en-US"/>
              <a:t>In-time” delivers packets as soon as possible. </a:t>
            </a:r>
          </a:p>
          <a:p>
            <a:pPr lvl="1"/>
            <a:r>
              <a:rPr lang="en-US" sz="2000"/>
              <a:t>Under n</a:t>
            </a:r>
            <a:r>
              <a:rPr lang="en-US" sz="2000"/>
              <a:t>o congestion, no in-network queuing latency incurred</a:t>
            </a:r>
          </a:p>
          <a:p>
            <a:pPr lvl="1"/>
            <a:r>
              <a:rPr lang="en-US" sz="2000"/>
              <a:t>IETF IntServ/Guaranteed Service, TSN-ATS use this model</a:t>
            </a:r>
          </a:p>
          <a:p>
            <a:pPr lvl="1"/>
            <a:r>
              <a:rPr lang="en-US" sz="2000"/>
              <a:t>Queuing latency only because of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/>
              <a:t>Temporary congestion / burst accumulation of packets from multiple interfaces arriving into same output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/>
              <a:t>Per-flow interleaved regulator / shaper – to remove bursts introduced by 1.</a:t>
            </a:r>
          </a:p>
          <a:p>
            <a:r>
              <a:rPr lang="en-US" sz="2400"/>
              <a:t>“In-time” creates worst-case jitter between no..max traffic load</a:t>
            </a:r>
          </a:p>
          <a:p>
            <a:r>
              <a:rPr lang="en-US" sz="2400"/>
              <a:t>On-time eliminates this jitter</a:t>
            </a:r>
          </a:p>
          <a:p>
            <a:pPr lvl="1"/>
            <a:r>
              <a:rPr lang="en-US" sz="1800"/>
              <a:t>By networking buffering independ of traffic load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400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19903"/>
            <a:ext cx="10813473" cy="71553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Tightly bounded jitter – “In-time” vs. “On-time” (2)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8891" y="935433"/>
            <a:ext cx="11173298" cy="5614805"/>
          </a:xfrm>
        </p:spPr>
        <p:txBody>
          <a:bodyPr>
            <a:normAutofit/>
          </a:bodyPr>
          <a:lstStyle/>
          <a:p>
            <a:r>
              <a:rPr lang="en-US" sz="2400"/>
              <a:t>Why/when in-time vs. on-time ?</a:t>
            </a:r>
          </a:p>
          <a:p>
            <a:r>
              <a:rPr lang="en-US" sz="2400"/>
              <a:t>Non-application reasons:</a:t>
            </a:r>
          </a:p>
          <a:p>
            <a:pPr lvl="1"/>
            <a:r>
              <a:rPr lang="en-US" sz="1800"/>
              <a:t>Current on-time (e.g.: CQF) requires clock synchronization. In-time can work without any clock synchronization. If applications do not benefit from on-time (tight jitter), then in-time can be a simpler solution</a:t>
            </a:r>
          </a:p>
          <a:p>
            <a:pPr lvl="1"/>
            <a:r>
              <a:rPr lang="en-US" sz="1800"/>
              <a:t>Curent in-time solutions (e.g.: TSN-AT IETF-GS) require per-hop, per-flow controller-plane instantiatd state – this can be a challenge (see prior slides). If applications do not benefit from in-time (lower latency under lower network load), then on-time can be the better solution.</a:t>
            </a:r>
          </a:p>
          <a:p>
            <a:r>
              <a:rPr lang="en-US" sz="2400"/>
              <a:t>The application view:</a:t>
            </a:r>
          </a:p>
          <a:p>
            <a:pPr lvl="1"/>
            <a:r>
              <a:rPr lang="en-US" sz="1800"/>
              <a:t>All deterministic application MUST be prepared for any packet to arrive as late as (guaranteed) bounded latency</a:t>
            </a:r>
          </a:p>
          <a:p>
            <a:pPr lvl="1"/>
            <a:r>
              <a:rPr lang="en-US" sz="1800"/>
              <a:t>Only SOME deterministic applications can be built to operate opportunistically better with in-time</a:t>
            </a:r>
          </a:p>
          <a:p>
            <a:pPr lvl="2"/>
            <a:r>
              <a:rPr lang="en-US" sz="1800"/>
              <a:t>Network load low </a:t>
            </a:r>
            <a:r>
              <a:rPr lang="en-US" sz="1800">
                <a:sym typeface="Wingdings"/>
              </a:rPr>
              <a:t></a:t>
            </a:r>
            <a:r>
              <a:rPr lang="en-US" sz="1800"/>
              <a:t> lower latency/RTT  </a:t>
            </a:r>
            <a:r>
              <a:rPr lang="en-US" sz="1800">
                <a:sym typeface="Wingdings"/>
              </a:rPr>
              <a:t></a:t>
            </a:r>
            <a:r>
              <a:rPr lang="en-US" sz="1800"/>
              <a:t> deterministic application</a:t>
            </a:r>
            <a:br>
              <a:rPr lang="en-US" sz="1800"/>
            </a:br>
            <a:r>
              <a:rPr lang="en-US" sz="1800"/>
              <a:t>         may operate faster / more-accurate / “somewhat better”</a:t>
            </a:r>
          </a:p>
          <a:p>
            <a:pPr lvl="2"/>
            <a:r>
              <a:rPr lang="en-US" sz="1800"/>
              <a:t>But there is no GUARANTEE for any of this – it is OPPORTUNISTIC! Network load can always change unexpectedly, burst collisions can happen stochastically  !</a:t>
            </a:r>
          </a:p>
          <a:p>
            <a:pPr lvl="1"/>
            <a:r>
              <a:rPr lang="en-US" sz="2200"/>
              <a:t>In-time often also shifts work from network into application/device !</a:t>
            </a:r>
          </a:p>
        </p:txBody>
      </p:sp>
    </p:spTree>
    <p:extLst>
      <p:ext uri="{BB962C8B-B14F-4D97-AF65-F5344CB8AC3E}">
        <p14:creationId xmlns:p14="http://schemas.microsoft.com/office/powerpoint/2010/main" val="17365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0567973" y="1767372"/>
            <a:ext cx="105930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Actor</a:t>
            </a:r>
          </a:p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842517" y="4228638"/>
            <a:ext cx="2388909" cy="1203398"/>
          </a:xfrm>
          <a:prstGeom prst="rect">
            <a:avLst/>
          </a:prstGeom>
          <a:pattFill prst="lgGrid">
            <a:fgClr>
              <a:schemeClr val="accent6">
                <a:lumMod val="20000"/>
                <a:lumOff val="80000"/>
              </a:schemeClr>
            </a:fgClr>
            <a:bgClr>
              <a:schemeClr val="accent2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921605" y="4266634"/>
            <a:ext cx="983707" cy="6771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PLL </a:t>
            </a:r>
          </a:p>
          <a:p>
            <a:pPr algn="ctr"/>
            <a:r>
              <a:rPr lang="en-US" sz="800" i="1"/>
              <a:t>Phase Locked Loop</a:t>
            </a:r>
          </a:p>
          <a:p>
            <a:pPr algn="ctr"/>
            <a:r>
              <a:rPr lang="en-US" sz="1200"/>
              <a:t>compute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35858" y="4305106"/>
            <a:ext cx="63353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/>
              <a:t>Dejitter</a:t>
            </a:r>
          </a:p>
          <a:p>
            <a:pPr algn="ctr"/>
            <a:r>
              <a:rPr lang="en-US" sz="1100" i="1"/>
              <a:t>Playout</a:t>
            </a:r>
          </a:p>
          <a:p>
            <a:pPr algn="ctr"/>
            <a:r>
              <a:rPr lang="en-US" sz="700" i="1"/>
              <a:t>Synchronize</a:t>
            </a:r>
          </a:p>
          <a:p>
            <a:pPr algn="ctr"/>
            <a:r>
              <a:rPr lang="en-US" sz="1100"/>
              <a:t>Buffer</a:t>
            </a:r>
            <a:endParaRPr lang="en-US" sz="900"/>
          </a:p>
        </p:txBody>
      </p:sp>
      <p:sp>
        <p:nvSpPr>
          <p:cNvPr id="89" name="Down Arrow 88"/>
          <p:cNvSpPr/>
          <p:nvPr/>
        </p:nvSpPr>
        <p:spPr>
          <a:xfrm rot="16200000">
            <a:off x="9698575" y="4507833"/>
            <a:ext cx="275077" cy="19470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19903"/>
            <a:ext cx="10813473" cy="71553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Tightly bounded jitter – “In-time” vs. “On-time” (3)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8890" y="935433"/>
            <a:ext cx="7688249" cy="5614805"/>
          </a:xfrm>
        </p:spPr>
        <p:txBody>
          <a:bodyPr>
            <a:normAutofit/>
          </a:bodyPr>
          <a:lstStyle/>
          <a:p>
            <a:r>
              <a:rPr lang="en-US" sz="2000"/>
              <a:t>Application traffic profiles, e.g.: </a:t>
            </a:r>
            <a:r>
              <a:rPr lang="en-US" sz="2000"/>
              <a:t>Industrial Internet Consortium (IIC) </a:t>
            </a:r>
            <a:br>
              <a:rPr lang="en-US" sz="2000"/>
            </a:br>
            <a:r>
              <a:rPr lang="en-US" sz="2000" u="sng"/>
              <a:t> </a:t>
            </a:r>
            <a:r>
              <a:rPr lang="en-US" sz="2000"/>
              <a:t>Time Sensitive Networks for Flexible Manufacturing Testbed</a:t>
            </a:r>
            <a:br>
              <a:rPr lang="en-US" sz="2000"/>
            </a:br>
            <a:r>
              <a:rPr lang="en-US" sz="2000"/>
              <a:t>  </a:t>
            </a:r>
            <a:r>
              <a:rPr lang="en-US" sz="2000">
                <a:hlinkClick r:id="rId2"/>
              </a:rPr>
              <a:t>https://www.iiconsortium.org/white-papers.htm</a:t>
            </a:r>
            <a:endParaRPr lang="en-US" sz="2000"/>
          </a:p>
          <a:p>
            <a:pPr lvl="1"/>
            <a:r>
              <a:rPr lang="en-US" sz="1600"/>
              <a:t>Isochronous, Cyclic, Audio-Video, (on-time),  Alarm and Events (in-time), </a:t>
            </a:r>
            <a:r>
              <a:rPr lang="is-IS" sz="1600"/>
              <a:t>…</a:t>
            </a:r>
            <a:endParaRPr lang="en-US" sz="2000"/>
          </a:p>
          <a:p>
            <a:r>
              <a:rPr lang="en-US" sz="2000"/>
              <a:t>Media playout and most control loops want on-time</a:t>
            </a:r>
          </a:p>
          <a:p>
            <a:pPr lvl="1"/>
            <a:r>
              <a:rPr lang="en-US" sz="1600"/>
              <a:t>Media: Synchronous playout</a:t>
            </a:r>
          </a:p>
          <a:p>
            <a:pPr lvl="1"/>
            <a:r>
              <a:rPr lang="en-US" sz="1600"/>
              <a:t>If network is in-time, packets must be buffered in application and consumed at maximum guaranteed latency time</a:t>
            </a:r>
          </a:p>
          <a:p>
            <a:r>
              <a:rPr lang="en-US" sz="2000"/>
              <a:t>Playout buffer size requirement depend on network jitter == network size</a:t>
            </a:r>
          </a:p>
          <a:p>
            <a:pPr lvl="1"/>
            <a:r>
              <a:rPr lang="en-US" sz="1600"/>
              <a:t>Expensive war stories in industry when equipment was used in networks with higher jitter</a:t>
            </a:r>
          </a:p>
          <a:p>
            <a:r>
              <a:rPr lang="en-US" sz="2000"/>
              <a:t>In-time also raises clock synchronization needs on devices</a:t>
            </a:r>
          </a:p>
          <a:p>
            <a:pPr lvl="1"/>
            <a:r>
              <a:rPr lang="en-US" sz="1600"/>
              <a:t>On-time delivered packets carry implicit timing information !</a:t>
            </a:r>
            <a:endParaRPr lang="en-US" sz="1600"/>
          </a:p>
          <a:p>
            <a:pPr lvl="1"/>
            <a:r>
              <a:rPr lang="en-US" sz="1600"/>
              <a:t>Dumb devices (actors) may not be able to support dejittering and/or accurate clock</a:t>
            </a:r>
            <a:endParaRPr lang="en-US" sz="1600"/>
          </a:p>
          <a:p>
            <a:pPr lvl="1"/>
            <a:r>
              <a:rPr lang="en-US" sz="1600"/>
              <a:t>Classical example: accurate PLC with periodic “polling” of dumb actors/sensor without accurate clock: on-time allows for isochronous operation.</a:t>
            </a:r>
          </a:p>
          <a:p>
            <a:pPr lvl="2"/>
            <a:r>
              <a:rPr lang="en-US" sz="1200"/>
              <a:t>In-time would require much more complex sensor/actor/control-loops</a:t>
            </a:r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9394605" y="4957056"/>
            <a:ext cx="170147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          </a:t>
            </a:r>
            <a:r>
              <a:rPr lang="en-US" sz="1200" i="1"/>
              <a:t>Programmable</a:t>
            </a:r>
          </a:p>
          <a:p>
            <a:pPr algn="ctr"/>
            <a:r>
              <a:rPr lang="en-US" sz="1200" i="1"/>
              <a:t>           Logic Controller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80395" y="1942311"/>
            <a:ext cx="102041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Sensor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36784" y="2997023"/>
            <a:ext cx="121398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Network</a:t>
            </a:r>
          </a:p>
          <a:p>
            <a:pPr algn="ctr"/>
            <a:r>
              <a:rPr lang="en-US" b="1"/>
              <a:t>latency</a:t>
            </a:r>
          </a:p>
          <a:p>
            <a:pPr algn="ctr"/>
            <a:r>
              <a:rPr lang="en-US"/>
              <a:t>and </a:t>
            </a:r>
            <a:r>
              <a:rPr lang="en-US" b="1">
                <a:solidFill>
                  <a:srgbClr val="C00000"/>
                </a:solidFill>
              </a:rPr>
              <a:t>jitter</a:t>
            </a:r>
          </a:p>
          <a:p>
            <a:pPr algn="ctr"/>
            <a:r>
              <a:rPr lang="en-US" sz="1400" i="1"/>
              <a:t>compensation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90588" y="2380478"/>
            <a:ext cx="994183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Measurement</a:t>
            </a:r>
          </a:p>
          <a:p>
            <a:pPr algn="ctr"/>
            <a:r>
              <a:rPr lang="en-US" sz="1100"/>
              <a:t>Packet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36784" y="4987833"/>
            <a:ext cx="791377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PLC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854309" y="2479346"/>
            <a:ext cx="772969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Command</a:t>
            </a:r>
          </a:p>
          <a:p>
            <a:r>
              <a:rPr lang="en-US" sz="1100"/>
              <a:t>Packet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54178" y="4253325"/>
            <a:ext cx="1040473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Measurement</a:t>
            </a:r>
          </a:p>
          <a:p>
            <a:pPr algn="ctr"/>
            <a:r>
              <a:rPr lang="en-US" sz="1050"/>
              <a:t>Packet</a:t>
            </a:r>
          </a:p>
        </p:txBody>
      </p:sp>
      <p:sp>
        <p:nvSpPr>
          <p:cNvPr id="93" name="Down Arrow 92"/>
          <p:cNvSpPr/>
          <p:nvPr/>
        </p:nvSpPr>
        <p:spPr>
          <a:xfrm>
            <a:off x="8718691" y="2980952"/>
            <a:ext cx="300003" cy="118889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/>
          <p:cNvSpPr/>
          <p:nvPr/>
        </p:nvSpPr>
        <p:spPr>
          <a:xfrm rot="16200000">
            <a:off x="10892467" y="4409347"/>
            <a:ext cx="275077" cy="19470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1168567" y="4206473"/>
            <a:ext cx="772969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Command</a:t>
            </a:r>
          </a:p>
          <a:p>
            <a:r>
              <a:rPr lang="en-US" sz="1100"/>
              <a:t>Packet</a:t>
            </a:r>
          </a:p>
        </p:txBody>
      </p:sp>
      <p:sp>
        <p:nvSpPr>
          <p:cNvPr id="96" name="Down Arrow 95"/>
          <p:cNvSpPr/>
          <p:nvPr/>
        </p:nvSpPr>
        <p:spPr>
          <a:xfrm flipV="1">
            <a:off x="11147232" y="2943126"/>
            <a:ext cx="300003" cy="1083591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/>
          <p:cNvSpPr/>
          <p:nvPr/>
        </p:nvSpPr>
        <p:spPr>
          <a:xfrm rot="5400000" flipH="1">
            <a:off x="9793234" y="1611723"/>
            <a:ext cx="184590" cy="86353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501049" y="1703432"/>
            <a:ext cx="936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Command</a:t>
            </a:r>
          </a:p>
          <a:p>
            <a:pPr algn="ctr"/>
            <a:endParaRPr lang="en-US" sz="1400"/>
          </a:p>
          <a:p>
            <a:pPr algn="ctr"/>
            <a:r>
              <a:rPr lang="en-US" sz="1400"/>
              <a:t>effect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9260614" y="3550938"/>
            <a:ext cx="195809" cy="5905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0087839" y="2269754"/>
            <a:ext cx="817473" cy="7915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969617" y="2062939"/>
            <a:ext cx="601447" cy="330860"/>
          </a:xfrm>
          <a:prstGeom prst="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/>
              <a:t>Dejitter</a:t>
            </a:r>
          </a:p>
          <a:p>
            <a:pPr algn="ctr"/>
            <a:r>
              <a:rPr lang="en-US" sz="500" i="1"/>
              <a:t>Synchronize</a:t>
            </a:r>
          </a:p>
        </p:txBody>
      </p:sp>
    </p:spTree>
    <p:extLst>
      <p:ext uri="{BB962C8B-B14F-4D97-AF65-F5344CB8AC3E}">
        <p14:creationId xmlns:p14="http://schemas.microsoft.com/office/powerpoint/2010/main" val="12796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276281"/>
              </p:ext>
            </p:extLst>
          </p:nvPr>
        </p:nvGraphicFramePr>
        <p:xfrm>
          <a:off x="300315" y="318023"/>
          <a:ext cx="11519651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771"/>
                <a:gridCol w="1280232"/>
                <a:gridCol w="1667435"/>
                <a:gridCol w="1821329"/>
                <a:gridCol w="1919942"/>
                <a:gridCol w="19199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Comparison of TSN/DetNet options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IntServ/GS</a:t>
                      </a:r>
                    </a:p>
                    <a:p>
                      <a:r>
                        <a:rPr lang="en-US" sz="1200" b="0"/>
                        <a:t>RFC2212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TSN-ATS</a:t>
                      </a:r>
                    </a:p>
                    <a:p>
                      <a:r>
                        <a:rPr lang="en-US" sz="1050" b="0"/>
                        <a:t>Latest (2020) TSN standard, also prime target for Detnet</a:t>
                      </a:r>
                      <a:endParaRPr lang="en-US" sz="1400" b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TSN-CQF (Qcr)</a:t>
                      </a:r>
                    </a:p>
                    <a:p>
                      <a:r>
                        <a:rPr lang="en-US" sz="1050" b="0"/>
                        <a:t>Original/simplified TSN option (over Qbv)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Packet</a:t>
                      </a:r>
                      <a:r>
                        <a:rPr lang="en-US" sz="1400" baseline="0"/>
                        <a:t> taged CQF</a:t>
                      </a:r>
                    </a:p>
                    <a:p>
                      <a:r>
                        <a:rPr lang="en-US" sz="105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draft-dang-queuing-with-multiple-cyclic-buffers</a:t>
                      </a:r>
                      <a:endParaRPr lang="en-US" sz="600" b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Packet</a:t>
                      </a:r>
                      <a:r>
                        <a:rPr lang="en-US" sz="1400" baseline="0"/>
                        <a:t> tagged per-hop deadlines</a:t>
                      </a:r>
                    </a:p>
                    <a:p>
                      <a:r>
                        <a:rPr lang="en-US" sz="11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draft-stein-srtsn</a:t>
                      </a:r>
                    </a:p>
                    <a:p>
                      <a:endParaRPr lang="en-US" sz="600" b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/>
                        <a:t>DiffServ / SR-MPLS,v6 / BIER </a:t>
                      </a:r>
                      <a:br>
                        <a:rPr lang="en-US" sz="1600" i="1"/>
                      </a:br>
                      <a:r>
                        <a:rPr lang="en-US" sz="1600" i="1"/>
                        <a:t>design goal compatible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Per-hop-per-flow state</a:t>
                      </a:r>
                    </a:p>
                    <a:p>
                      <a:r>
                        <a:rPr lang="en-US" sz="1400" i="1"/>
                        <a:t>Hardware-cost/scale</a:t>
                      </a:r>
                    </a:p>
                    <a:p>
                      <a:r>
                        <a:rPr lang="en-US" sz="1400" i="1"/>
                        <a:t>Signalling-complexit/churn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r>
                        <a:rPr lang="en-US" sz="1200">
                          <a:solidFill>
                            <a:srgbClr val="00B050"/>
                          </a:solidFill>
                        </a:rPr>
                        <a:t>Interleaved</a:t>
                      </a:r>
                      <a:r>
                        <a:rPr lang="en-US" sz="1200" baseline="0">
                          <a:solidFill>
                            <a:srgbClr val="00B050"/>
                          </a:solidFill>
                        </a:rPr>
                        <a:t> regulators (simplified over GS)</a:t>
                      </a:r>
                      <a:endParaRPr lang="en-US" sz="1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sz="16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Clock synchronization</a:t>
                      </a:r>
                      <a:r>
                        <a:rPr lang="en-US" sz="1400" baseline="0"/>
                        <a:t> required</a:t>
                      </a:r>
                    </a:p>
                    <a:p>
                      <a:r>
                        <a:rPr lang="en-US" sz="1100" i="1" baseline="0"/>
                        <a:t>Additional PTP hardware and network operational requirements</a:t>
                      </a:r>
                      <a:endParaRPr lang="en-US" sz="1600" i="1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High accuracy </a:t>
                      </a:r>
                    </a:p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(nsec)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Low </a:t>
                      </a:r>
                      <a:r>
                        <a:rPr lang="en-US" sz="1600" baseline="0">
                          <a:solidFill>
                            <a:srgbClr val="00B050"/>
                          </a:solidFill>
                        </a:rPr>
                        <a:t>accuracy (usec)</a:t>
                      </a:r>
                      <a:endParaRPr lang="en-US" sz="160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TBD ?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sz="1800" b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0" i="1">
                          <a:solidFill>
                            <a:schemeClr val="tx1"/>
                          </a:solidFill>
                        </a:rPr>
                        <a:t>Not considered to be a deployment cost </a:t>
                      </a:r>
                      <a:r>
                        <a:rPr lang="en-US" sz="1600" b="0" i="1" baseline="0">
                          <a:solidFill>
                            <a:schemeClr val="tx1"/>
                          </a:solidFill>
                        </a:rPr>
                        <a:t>by author ?!</a:t>
                      </a:r>
                      <a:endParaRPr lang="en-US" sz="1600" b="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Tighly bounded</a:t>
                      </a:r>
                      <a:r>
                        <a:rPr lang="en-US" sz="1600" baseline="0"/>
                        <a:t> jitter</a:t>
                      </a:r>
                      <a:endParaRPr lang="en-US" sz="11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600" b="1" baseline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sz="1600" baseline="0">
                          <a:solidFill>
                            <a:srgbClr val="00B050"/>
                          </a:solidFill>
                        </a:rPr>
                        <a:t>Usec jitter (cycle size)</a:t>
                      </a:r>
                      <a:endParaRPr lang="en-US" sz="16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800" b="1" baseline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sz="1600" baseline="0">
                          <a:solidFill>
                            <a:srgbClr val="00B050"/>
                          </a:solidFill>
                        </a:rPr>
                        <a:t>Usec jiter (cycle size)</a:t>
                      </a:r>
                      <a:endParaRPr lang="en-US" sz="16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No 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Target deployment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1990</a:t>
                      </a:r>
                      <a:r>
                        <a:rPr lang="en-US" sz="1600" b="1" baseline="3000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600" b="1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“Internet”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Building/</a:t>
                      </a:r>
                      <a:br>
                        <a:rPr lang="en-US" sz="1600" b="1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Campus?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Building/</a:t>
                      </a:r>
                      <a:br>
                        <a:rPr lang="en-US" sz="1600" b="1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Campus?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Campus/Metro/</a:t>
                      </a:r>
                    </a:p>
                    <a:p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Country</a:t>
                      </a:r>
                      <a:r>
                        <a:rPr lang="en-US" sz="1600" b="1" baseline="0">
                          <a:solidFill>
                            <a:schemeClr val="tx1"/>
                          </a:solidFill>
                        </a:rPr>
                        <a:t> (tested)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Metro 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Arbitrary physical distance network / network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  <a:p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Throughput deteriorating to 0 at ca. 2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6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Yes ?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/>
                        <a:t>Latency calculus (for PCE)</a:t>
                      </a:r>
                      <a:endParaRPr lang="en-US" sz="1600" i="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Complex,</a:t>
                      </a:r>
                      <a:r>
                        <a:rPr lang="en-US" sz="1600"/>
                        <a:t> </a:t>
                      </a: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deterministic</a:t>
                      </a:r>
                      <a:endParaRPr lang="en-US" sz="1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Simple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B050"/>
                          </a:solidFill>
                        </a:rPr>
                        <a:t>Trivial, 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solidFill>
                            <a:srgbClr val="00B050"/>
                          </a:solidFill>
                        </a:rPr>
                        <a:t>Trivial, 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solidFill>
                            <a:schemeClr val="tx1"/>
                          </a:solidFill>
                        </a:rPr>
                        <a:t>TBD – ongoing work to be published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85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6221</TotalTime>
  <Words>1236</Words>
  <Application>Microsoft Macintosh PowerPoint</Application>
  <PresentationFormat>Widescreen</PresentationFormat>
  <Paragraphs>346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Wingdings</vt:lpstr>
      <vt:lpstr>Arial</vt:lpstr>
      <vt:lpstr>Office Theme</vt:lpstr>
      <vt:lpstr>Problems with existing  DetNet bounded latency queuing mechanisms   draft-eckert-detnet-bounded-latency-problems-00 </vt:lpstr>
      <vt:lpstr>Summary</vt:lpstr>
      <vt:lpstr>IntServ / TSN-ATS, DetNet model (issues)</vt:lpstr>
      <vt:lpstr>Desirable DetNet QoS option</vt:lpstr>
      <vt:lpstr>Per-Hop, Per-flow state issues</vt:lpstr>
      <vt:lpstr>Tightly bounded jitter – “In-time” vs. “On-time” (1)</vt:lpstr>
      <vt:lpstr>Tightly bounded jitter – “In-time” vs. “On-time” (2)</vt:lpstr>
      <vt:lpstr>Tightly bounded jitter – “In-time” vs. “On-time” (3)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 of actions with ancillary data</dc:title>
  <dc:creator>Toerless Eckert</dc:creator>
  <cp:lastModifiedBy>Toerless Eckert</cp:lastModifiedBy>
  <cp:revision>70</cp:revision>
  <dcterms:created xsi:type="dcterms:W3CDTF">2021-06-09T15:44:28Z</dcterms:created>
  <dcterms:modified xsi:type="dcterms:W3CDTF">2021-09-10T02:36:22Z</dcterms:modified>
</cp:coreProperties>
</file>