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92" r:id="rId4"/>
    <p:sldId id="297" r:id="rId5"/>
    <p:sldId id="291" r:id="rId6"/>
    <p:sldId id="293" r:id="rId7"/>
    <p:sldId id="294" r:id="rId8"/>
    <p:sldId id="296" r:id="rId9"/>
    <p:sldId id="298" r:id="rId10"/>
    <p:sldId id="29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5"/>
    <p:restoredTop sz="94634"/>
  </p:normalViewPr>
  <p:slideViewPr>
    <p:cSldViewPr snapToGrid="0" snapToObjects="1" showGuides="1">
      <p:cViewPr>
        <p:scale>
          <a:sx n="101" d="100"/>
          <a:sy n="101" d="100"/>
        </p:scale>
        <p:origin x="144" y="200"/>
      </p:cViewPr>
      <p:guideLst>
        <p:guide orient="horz" pos="4292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.bryant@surrey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5" y="402325"/>
            <a:ext cx="11920653" cy="3880624"/>
          </a:xfrm>
        </p:spPr>
        <p:txBody>
          <a:bodyPr>
            <a:normAutofit fontScale="90000"/>
          </a:bodyPr>
          <a:lstStyle/>
          <a:p>
            <a:r>
              <a:rPr lang="en-US" sz="4800"/>
              <a:t>Deterministic Networking (DetNet) Data Plane</a:t>
            </a:r>
            <a:br>
              <a:rPr lang="en-US" sz="4800"/>
            </a:br>
            <a:r>
              <a:rPr lang="en-US" sz="4800"/>
              <a:t> MPLS TC Tagging for</a:t>
            </a:r>
            <a:br>
              <a:rPr lang="en-US" sz="4800"/>
            </a:br>
            <a:r>
              <a:rPr lang="en-US" sz="4800"/>
              <a:t>Cyclic Queuing and Forwarding</a:t>
            </a:r>
            <a:br>
              <a:rPr lang="en-US" sz="4800"/>
            </a:br>
            <a:r>
              <a:rPr lang="en-US" sz="4800"/>
              <a:t>(MPLS-TC TCQF)</a:t>
            </a:r>
            <a:br>
              <a:rPr lang="en-US" sz="4800"/>
            </a:br>
            <a:r>
              <a:rPr lang="en-US" sz="4800"/>
              <a:t/>
            </a:r>
            <a:br>
              <a:rPr lang="en-US" sz="4800"/>
            </a:br>
            <a:r>
              <a:rPr lang="en-US" sz="4800"/>
              <a:t>draft-eckert-detnet-mpls-tc-tcqf-00</a:t>
            </a:r>
            <a:endParaRPr lang="en-US" sz="4000" baseline="30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141" y="4729585"/>
            <a:ext cx="9144000" cy="1229586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Toerless Eckert, Futurewei USA </a:t>
            </a:r>
            <a:r>
              <a:rPr lang="en-US"/>
              <a:t>(</a:t>
            </a:r>
            <a:r>
              <a:rPr lang="en-US">
                <a:hlinkClick r:id="rId2"/>
              </a:rPr>
              <a:t>tte@cs.fau.de)</a:t>
            </a:r>
            <a:endParaRPr lang="en-US"/>
          </a:p>
          <a:p>
            <a:r>
              <a:rPr lang="en-US"/>
              <a:t>Stewart Bryant, </a:t>
            </a:r>
            <a:r>
              <a:rPr lang="en-US"/>
              <a:t>University of Surrey ICS</a:t>
            </a:r>
            <a:r>
              <a:rPr lang="en-US"/>
              <a:t> (</a:t>
            </a:r>
            <a:r>
              <a:rPr lang="en-US">
                <a:hlinkClick r:id="rId3"/>
              </a:rPr>
              <a:t>s.bryant@surrey.ac.uk</a:t>
            </a:r>
            <a:r>
              <a:rPr lang="en-US"/>
              <a:t>)</a:t>
            </a:r>
          </a:p>
          <a:p>
            <a:r>
              <a:rPr lang="en-US"/>
              <a:t>09/09/2021</a:t>
            </a:r>
          </a:p>
        </p:txBody>
      </p:sp>
    </p:spTree>
    <p:extLst>
      <p:ext uri="{BB962C8B-B14F-4D97-AF65-F5344CB8AC3E}">
        <p14:creationId xmlns:p14="http://schemas.microsoft.com/office/powerpoint/2010/main" val="83742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US"/>
              <a:t>Details in doc, not explained in slides:</a:t>
            </a:r>
            <a:endParaRPr lang="en-US"/>
          </a:p>
          <a:p>
            <a:pPr lvl="1"/>
            <a:r>
              <a:rPr lang="en-US"/>
              <a:t>Example controller plane math to calculate cycle mapping</a:t>
            </a:r>
          </a:p>
          <a:p>
            <a:pPr lvl="1"/>
            <a:endParaRPr lang="en-US"/>
          </a:p>
          <a:p>
            <a:r>
              <a:rPr lang="en-US"/>
              <a:t>Missing / TBD ?!</a:t>
            </a:r>
          </a:p>
          <a:p>
            <a:pPr lvl="1"/>
            <a:r>
              <a:rPr lang="en-US"/>
              <a:t>Ingres function, shapping into cycles</a:t>
            </a:r>
          </a:p>
          <a:p>
            <a:pPr lvl="2"/>
            <a:r>
              <a:rPr lang="en-US"/>
              <a:t>Do we need this in TCQF specific ? TSN Gates would work.</a:t>
            </a:r>
          </a:p>
          <a:p>
            <a:pPr lvl="2"/>
            <a:r>
              <a:rPr lang="en-US"/>
              <a:t>We would likely want/need those for other DetNet QoS options too ?</a:t>
            </a:r>
          </a:p>
          <a:p>
            <a:pPr lvl="2"/>
            <a:r>
              <a:rPr lang="en-US"/>
              <a:t>E.g.: TBD what to do</a:t>
            </a:r>
          </a:p>
          <a:p>
            <a:pPr lvl="2"/>
            <a:endParaRPr lang="en-US"/>
          </a:p>
          <a:p>
            <a:pPr lvl="1"/>
            <a:r>
              <a:rPr lang="en-US"/>
              <a:t>Complete YANG model specification </a:t>
            </a:r>
          </a:p>
          <a:p>
            <a:pPr lvl="2"/>
            <a:r>
              <a:rPr lang="en-US"/>
              <a:t>Just writing exercise</a:t>
            </a:r>
          </a:p>
          <a:p>
            <a:endParaRPr lang="en-US"/>
          </a:p>
          <a:p>
            <a:pPr lvl="1"/>
            <a:r>
              <a:rPr lang="en-US"/>
              <a:t>What else ?</a:t>
            </a:r>
          </a:p>
        </p:txBody>
      </p:sp>
    </p:spTree>
    <p:extLst>
      <p:ext uri="{BB962C8B-B14F-4D97-AF65-F5344CB8AC3E}">
        <p14:creationId xmlns:p14="http://schemas.microsoft.com/office/powerpoint/2010/main" val="77536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357"/>
          </a:xfrm>
        </p:spPr>
        <p:txBody>
          <a:bodyPr>
            <a:normAutofit fontScale="90000"/>
          </a:bodyPr>
          <a:lstStyle/>
          <a:p>
            <a:r>
              <a:rPr lang="en-US" sz="4900"/>
              <a:t>Why 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530"/>
            <a:ext cx="10880558" cy="584947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Bounded latency solution for DetNet </a:t>
            </a:r>
            <a:r>
              <a:rPr lang="is-IS"/>
              <a:t>…</a:t>
            </a:r>
          </a:p>
          <a:p>
            <a:r>
              <a:rPr lang="en-US"/>
              <a:t>Derived from IEEE TSN “Cyclic Queuing and Forwarding” (CQF </a:t>
            </a:r>
            <a:r>
              <a:rPr lang="nb-NO"/>
              <a:t>802.1Qch-2017)</a:t>
            </a:r>
          </a:p>
          <a:p>
            <a:pPr lvl="1"/>
            <a:r>
              <a:rPr lang="nb-NO"/>
              <a:t>CQF Problem: assigns pakets to cyclic buffer by receive timestamp</a:t>
            </a:r>
          </a:p>
          <a:p>
            <a:pPr lvl="2"/>
            <a:r>
              <a:rPr lang="nb-NO"/>
              <a:t>Limits range to few Km hops, then hop latency exceeds cycle time.</a:t>
            </a:r>
          </a:p>
          <a:p>
            <a:pPr lvl="2"/>
            <a:r>
              <a:rPr lang="nb-NO"/>
              <a:t>Requires sub cycle-time accurate cock synchronization</a:t>
            </a:r>
          </a:p>
          <a:p>
            <a:r>
              <a:rPr lang="nb-NO"/>
              <a:t>Tagged CQF (TCQF)</a:t>
            </a:r>
          </a:p>
          <a:p>
            <a:pPr lvl="1"/>
            <a:r>
              <a:rPr lang="nb-NO"/>
              <a:t>Solves CQF issues by carrying cycle identifier in packet header field</a:t>
            </a:r>
          </a:p>
          <a:p>
            <a:pPr lvl="1"/>
            <a:r>
              <a:rPr lang="nb-NO"/>
              <a:t>Allows for more than 2 cycles </a:t>
            </a:r>
          </a:p>
          <a:p>
            <a:r>
              <a:rPr lang="nb-NO"/>
              <a:t>Benefits</a:t>
            </a:r>
          </a:p>
          <a:p>
            <a:pPr lvl="1"/>
            <a:r>
              <a:rPr lang="nb-NO"/>
              <a:t>Simple/cos-effective queuing for high-speedlow-cost hardware, 100Gbps validated</a:t>
            </a:r>
          </a:p>
          <a:p>
            <a:pPr lvl="1"/>
            <a:r>
              <a:rPr lang="nb-NO"/>
              <a:t>No per-hop, per-flow queuing state – no per-hop, per-queue controller plane interaction needed</a:t>
            </a:r>
          </a:p>
          <a:p>
            <a:pPr lvl="2"/>
            <a:r>
              <a:rPr lang="nb-NO"/>
              <a:t>Scale, operational simplicity</a:t>
            </a:r>
          </a:p>
          <a:p>
            <a:pPr lvl="2"/>
            <a:r>
              <a:rPr lang="nb-NO"/>
              <a:t>Can optionally support DiffServ model for DetNet (not required)</a:t>
            </a:r>
          </a:p>
          <a:p>
            <a:pPr lvl="1"/>
            <a:r>
              <a:rPr lang="nb-NO"/>
              <a:t>No limitation for link propagation latency -&gt; enables wide-area network DetNet services</a:t>
            </a:r>
          </a:p>
          <a:p>
            <a:pPr lvl="1"/>
            <a:r>
              <a:rPr lang="nb-NO"/>
              <a:t>Simple controller plane calculus for admitting flows and calculating latency</a:t>
            </a:r>
          </a:p>
          <a:p>
            <a:pPr lvl="2"/>
            <a:r>
              <a:rPr lang="nb-NO"/>
              <a:t>E.g.: Latency calculated in number of cycle times for each hop, admission based on bytes per cycle for a flow</a:t>
            </a:r>
          </a:p>
          <a:p>
            <a:pPr lvl="1"/>
            <a:r>
              <a:rPr lang="nb-NO"/>
              <a:t>Tightly bounded jitter (cycle-time eg 100usec, 20usec,...)</a:t>
            </a:r>
          </a:p>
          <a:p>
            <a:pPr lvl="2"/>
            <a:r>
              <a:rPr lang="nb-NO"/>
              <a:t>Can support all TSN traffic classes up to isochronous</a:t>
            </a:r>
          </a:p>
          <a:p>
            <a:pPr lvl="2"/>
            <a:r>
              <a:rPr lang="nb-NO"/>
              <a:t>Bounded latency</a:t>
            </a:r>
          </a:p>
        </p:txBody>
      </p:sp>
    </p:spTree>
    <p:extLst>
      <p:ext uri="{BB962C8B-B14F-4D97-AF65-F5344CB8AC3E}">
        <p14:creationId xmlns:p14="http://schemas.microsoft.com/office/powerpoint/2010/main" val="15192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0179" y="238765"/>
            <a:ext cx="10515600" cy="603889"/>
          </a:xfrm>
        </p:spPr>
        <p:txBody>
          <a:bodyPr>
            <a:normAutofit fontScale="90000"/>
          </a:bodyPr>
          <a:lstStyle/>
          <a:p>
            <a:r>
              <a:rPr lang="en-US" dirty="0"/>
              <a:t>Tagged CQF with Multiple Buffers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56" y="960794"/>
            <a:ext cx="10773621" cy="1543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Cycle Identifier (1..N, N = 2,3,..) in packet header</a:t>
            </a:r>
          </a:p>
          <a:p>
            <a:pPr marL="0" indent="0">
              <a:buNone/>
            </a:pPr>
            <a:r>
              <a:rPr lang="en-US" sz="2000"/>
              <a:t>Receiving router preconfigured with cycle mapping table input to output cycle. </a:t>
            </a:r>
          </a:p>
          <a:p>
            <a:pPr marL="0" indent="0">
              <a:buNone/>
            </a:pPr>
            <a:r>
              <a:rPr lang="en-US" sz="2000"/>
              <a:t>Packet put into output cycle buffer – and sent when its cycle is up.</a:t>
            </a:r>
          </a:p>
          <a:p>
            <a:pPr marL="0" indent="0">
              <a:buNone/>
            </a:pPr>
            <a:r>
              <a:rPr lang="en-US" sz="2000"/>
              <a:t>More cycles allow for more variation in forwarding: MTIE and link propagation variation</a:t>
            </a:r>
            <a:endParaRPr lang="en-US" sz="2000"/>
          </a:p>
        </p:txBody>
      </p:sp>
      <p:grpSp>
        <p:nvGrpSpPr>
          <p:cNvPr id="24" name="Group 23"/>
          <p:cNvGrpSpPr/>
          <p:nvPr/>
        </p:nvGrpSpPr>
        <p:grpSpPr>
          <a:xfrm>
            <a:off x="2186253" y="2884863"/>
            <a:ext cx="582106" cy="476618"/>
            <a:chOff x="5427172" y="2869592"/>
            <a:chExt cx="582106" cy="476618"/>
          </a:xfrm>
        </p:grpSpPr>
        <p:sp>
          <p:nvSpPr>
            <p:cNvPr id="15" name="Rectangle 14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985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4778" y="2884863"/>
            <a:ext cx="582106" cy="476618"/>
            <a:chOff x="5985697" y="2869592"/>
            <a:chExt cx="582106" cy="476618"/>
          </a:xfrm>
        </p:grpSpPr>
        <p:sp>
          <p:nvSpPr>
            <p:cNvPr id="17" name="Rectangle 16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75015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9895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96997" y="2884863"/>
            <a:ext cx="582106" cy="476618"/>
            <a:chOff x="5985697" y="2869592"/>
            <a:chExt cx="582106" cy="476618"/>
          </a:xfrm>
        </p:grpSpPr>
        <p:sp>
          <p:nvSpPr>
            <p:cNvPr id="27" name="Rectangle 26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51421" y="2884863"/>
            <a:ext cx="582106" cy="476618"/>
            <a:chOff x="5985697" y="2869592"/>
            <a:chExt cx="582106" cy="476618"/>
          </a:xfrm>
        </p:grpSpPr>
        <p:sp>
          <p:nvSpPr>
            <p:cNvPr id="34" name="Rectangle 33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6218" y="5508218"/>
            <a:ext cx="582106" cy="476618"/>
            <a:chOff x="5427172" y="2869592"/>
            <a:chExt cx="582106" cy="476618"/>
          </a:xfrm>
        </p:grpSpPr>
        <p:sp>
          <p:nvSpPr>
            <p:cNvPr id="42" name="Rectangle 41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114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1985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14743" y="5508218"/>
            <a:ext cx="582106" cy="476618"/>
            <a:chOff x="5985697" y="2869592"/>
            <a:chExt cx="582106" cy="476618"/>
          </a:xfrm>
        </p:grpSpPr>
        <p:sp>
          <p:nvSpPr>
            <p:cNvPr id="49" name="Rectangle 48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73268" y="5508218"/>
            <a:ext cx="582106" cy="476618"/>
            <a:chOff x="5985697" y="2869592"/>
            <a:chExt cx="582106" cy="476618"/>
          </a:xfrm>
        </p:grpSpPr>
        <p:sp>
          <p:nvSpPr>
            <p:cNvPr id="56" name="Rectangle 55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27692" y="5508218"/>
            <a:ext cx="582106" cy="476618"/>
            <a:chOff x="5985697" y="2869592"/>
            <a:chExt cx="582106" cy="476618"/>
          </a:xfrm>
        </p:grpSpPr>
        <p:sp>
          <p:nvSpPr>
            <p:cNvPr id="63" name="Rectangle 62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88006" y="4457688"/>
            <a:ext cx="4375376" cy="282599"/>
            <a:chOff x="4115981" y="3657621"/>
            <a:chExt cx="4375376" cy="282599"/>
          </a:xfrm>
        </p:grpSpPr>
        <p:sp>
          <p:nvSpPr>
            <p:cNvPr id="70" name="Rectangle 69"/>
            <p:cNvSpPr/>
            <p:nvPr/>
          </p:nvSpPr>
          <p:spPr>
            <a:xfrm>
              <a:off x="5708821" y="3699433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9209" y="3755219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23343" y="3755219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16914" y="3699433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15981" y="3678610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 buffer</a:t>
              </a:r>
              <a:endParaRPr 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59835" y="3657621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84189" y="3699433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145293" y="3695323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83051" y="3662998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01568" y="5065088"/>
            <a:ext cx="4403947" cy="299535"/>
            <a:chOff x="4112585" y="3405672"/>
            <a:chExt cx="4403947" cy="299535"/>
          </a:xfrm>
        </p:grpSpPr>
        <p:sp>
          <p:nvSpPr>
            <p:cNvPr id="105" name="Rectangle 104"/>
            <p:cNvSpPr/>
            <p:nvPr/>
          </p:nvSpPr>
          <p:spPr>
            <a:xfrm>
              <a:off x="5131659" y="3453790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693226" y="3503270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39752" y="3447484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12585" y="3443597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 buffer</a:t>
              </a:r>
              <a:endParaRPr 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82673" y="3405672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07027" y="3447484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846156" y="3411272"/>
              <a:ext cx="670376" cy="276999"/>
              <a:chOff x="4505889" y="3411049"/>
              <a:chExt cx="670376" cy="276999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568131" y="3443374"/>
                <a:ext cx="565255" cy="201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505889" y="3411049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sending</a:t>
                </a:r>
                <a:endParaRPr lang="en-US" sz="1200" dirty="0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874460" y="4774354"/>
            <a:ext cx="4376493" cy="282599"/>
            <a:chOff x="4118657" y="4015145"/>
            <a:chExt cx="4376493" cy="282599"/>
          </a:xfrm>
        </p:grpSpPr>
        <p:sp>
          <p:nvSpPr>
            <p:cNvPr id="117" name="Rectangle 116"/>
            <p:cNvSpPr/>
            <p:nvPr/>
          </p:nvSpPr>
          <p:spPr>
            <a:xfrm>
              <a:off x="5160278" y="4055111"/>
              <a:ext cx="542762" cy="201498"/>
            </a:xfrm>
            <a:custGeom>
              <a:avLst/>
              <a:gdLst>
                <a:gd name="connsiteX0" fmla="*/ 0 w 1107168"/>
                <a:gd name="connsiteY0" fmla="*/ 0 h 199653"/>
                <a:gd name="connsiteX1" fmla="*/ 1107168 w 1107168"/>
                <a:gd name="connsiteY1" fmla="*/ 0 h 199653"/>
                <a:gd name="connsiteX2" fmla="*/ 1107168 w 1107168"/>
                <a:gd name="connsiteY2" fmla="*/ 199653 h 199653"/>
                <a:gd name="connsiteX3" fmla="*/ 0 w 1107168"/>
                <a:gd name="connsiteY3" fmla="*/ 199653 h 199653"/>
                <a:gd name="connsiteX4" fmla="*/ 0 w 1107168"/>
                <a:gd name="connsiteY4" fmla="*/ 0 h 199653"/>
                <a:gd name="connsiteX0" fmla="*/ 0 w 1107168"/>
                <a:gd name="connsiteY0" fmla="*/ 199653 h 291093"/>
                <a:gd name="connsiteX1" fmla="*/ 0 w 1107168"/>
                <a:gd name="connsiteY1" fmla="*/ 0 h 291093"/>
                <a:gd name="connsiteX2" fmla="*/ 1107168 w 1107168"/>
                <a:gd name="connsiteY2" fmla="*/ 0 h 291093"/>
                <a:gd name="connsiteX3" fmla="*/ 1107168 w 1107168"/>
                <a:gd name="connsiteY3" fmla="*/ 199653 h 291093"/>
                <a:gd name="connsiteX4" fmla="*/ 91440 w 1107168"/>
                <a:gd name="connsiteY4" fmla="*/ 291093 h 291093"/>
                <a:gd name="connsiteX0" fmla="*/ 0 w 1107168"/>
                <a:gd name="connsiteY0" fmla="*/ 0 h 291093"/>
                <a:gd name="connsiteX1" fmla="*/ 1107168 w 1107168"/>
                <a:gd name="connsiteY1" fmla="*/ 0 h 291093"/>
                <a:gd name="connsiteX2" fmla="*/ 1107168 w 1107168"/>
                <a:gd name="connsiteY2" fmla="*/ 199653 h 291093"/>
                <a:gd name="connsiteX3" fmla="*/ 91440 w 1107168"/>
                <a:gd name="connsiteY3" fmla="*/ 291093 h 291093"/>
                <a:gd name="connsiteX0" fmla="*/ 0 w 1107168"/>
                <a:gd name="connsiteY0" fmla="*/ 0 h 215418"/>
                <a:gd name="connsiteX1" fmla="*/ 1107168 w 1107168"/>
                <a:gd name="connsiteY1" fmla="*/ 0 h 215418"/>
                <a:gd name="connsiteX2" fmla="*/ 1107168 w 1107168"/>
                <a:gd name="connsiteY2" fmla="*/ 199653 h 215418"/>
                <a:gd name="connsiteX3" fmla="*/ 564406 w 1107168"/>
                <a:gd name="connsiteY3" fmla="*/ 215418 h 215418"/>
                <a:gd name="connsiteX0" fmla="*/ 9459 w 542762"/>
                <a:gd name="connsiteY0" fmla="*/ 0 h 221724"/>
                <a:gd name="connsiteX1" fmla="*/ 542762 w 542762"/>
                <a:gd name="connsiteY1" fmla="*/ 6306 h 221724"/>
                <a:gd name="connsiteX2" fmla="*/ 542762 w 542762"/>
                <a:gd name="connsiteY2" fmla="*/ 205959 h 221724"/>
                <a:gd name="connsiteX3" fmla="*/ 0 w 542762"/>
                <a:gd name="connsiteY3" fmla="*/ 221724 h 221724"/>
                <a:gd name="connsiteX0" fmla="*/ 538 w 542762"/>
                <a:gd name="connsiteY0" fmla="*/ 7076 h 215418"/>
                <a:gd name="connsiteX1" fmla="*/ 542762 w 542762"/>
                <a:gd name="connsiteY1" fmla="*/ 0 h 215418"/>
                <a:gd name="connsiteX2" fmla="*/ 542762 w 542762"/>
                <a:gd name="connsiteY2" fmla="*/ 199653 h 215418"/>
                <a:gd name="connsiteX3" fmla="*/ 0 w 542762"/>
                <a:gd name="connsiteY3" fmla="*/ 215418 h 215418"/>
                <a:gd name="connsiteX0" fmla="*/ 538 w 542762"/>
                <a:gd name="connsiteY0" fmla="*/ 7076 h 199653"/>
                <a:gd name="connsiteX1" fmla="*/ 542762 w 542762"/>
                <a:gd name="connsiteY1" fmla="*/ 0 h 199653"/>
                <a:gd name="connsiteX2" fmla="*/ 542762 w 542762"/>
                <a:gd name="connsiteY2" fmla="*/ 199653 h 199653"/>
                <a:gd name="connsiteX3" fmla="*/ 0 w 542762"/>
                <a:gd name="connsiteY3" fmla="*/ 197576 h 19965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  <a:gd name="connsiteX0" fmla="*/ 538 w 542762"/>
                <a:gd name="connsiteY0" fmla="*/ 0 h 212803"/>
                <a:gd name="connsiteX1" fmla="*/ 542762 w 542762"/>
                <a:gd name="connsiteY1" fmla="*/ 1845 h 212803"/>
                <a:gd name="connsiteX2" fmla="*/ 542762 w 542762"/>
                <a:gd name="connsiteY2" fmla="*/ 201498 h 212803"/>
                <a:gd name="connsiteX3" fmla="*/ 0 w 542762"/>
                <a:gd name="connsiteY3" fmla="*/ 212803 h 21280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2" h="201498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703965" y="4056957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646886" y="401514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271240" y="4056957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323915" y="4020745"/>
              <a:ext cx="670376" cy="276999"/>
              <a:chOff x="4505889" y="3411049"/>
              <a:chExt cx="670376" cy="276999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4568131" y="3443374"/>
                <a:ext cx="565255" cy="201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505889" y="3411049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sending</a:t>
                </a:r>
                <a:endParaRPr lang="en-US" sz="1200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4118657" y="4030534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 buffer</a:t>
              </a:r>
              <a:endParaRPr lang="en-US" sz="1100" dirty="0"/>
            </a:p>
          </p:txBody>
        </p:sp>
        <p:sp>
          <p:nvSpPr>
            <p:cNvPr id="129" name="Rectangle 116"/>
            <p:cNvSpPr/>
            <p:nvPr/>
          </p:nvSpPr>
          <p:spPr>
            <a:xfrm flipH="1">
              <a:off x="7952388" y="4048300"/>
              <a:ext cx="542762" cy="201498"/>
            </a:xfrm>
            <a:custGeom>
              <a:avLst/>
              <a:gdLst>
                <a:gd name="connsiteX0" fmla="*/ 0 w 1107168"/>
                <a:gd name="connsiteY0" fmla="*/ 0 h 199653"/>
                <a:gd name="connsiteX1" fmla="*/ 1107168 w 1107168"/>
                <a:gd name="connsiteY1" fmla="*/ 0 h 199653"/>
                <a:gd name="connsiteX2" fmla="*/ 1107168 w 1107168"/>
                <a:gd name="connsiteY2" fmla="*/ 199653 h 199653"/>
                <a:gd name="connsiteX3" fmla="*/ 0 w 1107168"/>
                <a:gd name="connsiteY3" fmla="*/ 199653 h 199653"/>
                <a:gd name="connsiteX4" fmla="*/ 0 w 1107168"/>
                <a:gd name="connsiteY4" fmla="*/ 0 h 199653"/>
                <a:gd name="connsiteX0" fmla="*/ 0 w 1107168"/>
                <a:gd name="connsiteY0" fmla="*/ 199653 h 291093"/>
                <a:gd name="connsiteX1" fmla="*/ 0 w 1107168"/>
                <a:gd name="connsiteY1" fmla="*/ 0 h 291093"/>
                <a:gd name="connsiteX2" fmla="*/ 1107168 w 1107168"/>
                <a:gd name="connsiteY2" fmla="*/ 0 h 291093"/>
                <a:gd name="connsiteX3" fmla="*/ 1107168 w 1107168"/>
                <a:gd name="connsiteY3" fmla="*/ 199653 h 291093"/>
                <a:gd name="connsiteX4" fmla="*/ 91440 w 1107168"/>
                <a:gd name="connsiteY4" fmla="*/ 291093 h 291093"/>
                <a:gd name="connsiteX0" fmla="*/ 0 w 1107168"/>
                <a:gd name="connsiteY0" fmla="*/ 0 h 291093"/>
                <a:gd name="connsiteX1" fmla="*/ 1107168 w 1107168"/>
                <a:gd name="connsiteY1" fmla="*/ 0 h 291093"/>
                <a:gd name="connsiteX2" fmla="*/ 1107168 w 1107168"/>
                <a:gd name="connsiteY2" fmla="*/ 199653 h 291093"/>
                <a:gd name="connsiteX3" fmla="*/ 91440 w 1107168"/>
                <a:gd name="connsiteY3" fmla="*/ 291093 h 291093"/>
                <a:gd name="connsiteX0" fmla="*/ 0 w 1107168"/>
                <a:gd name="connsiteY0" fmla="*/ 0 h 215418"/>
                <a:gd name="connsiteX1" fmla="*/ 1107168 w 1107168"/>
                <a:gd name="connsiteY1" fmla="*/ 0 h 215418"/>
                <a:gd name="connsiteX2" fmla="*/ 1107168 w 1107168"/>
                <a:gd name="connsiteY2" fmla="*/ 199653 h 215418"/>
                <a:gd name="connsiteX3" fmla="*/ 564406 w 1107168"/>
                <a:gd name="connsiteY3" fmla="*/ 215418 h 215418"/>
                <a:gd name="connsiteX0" fmla="*/ 9459 w 542762"/>
                <a:gd name="connsiteY0" fmla="*/ 0 h 221724"/>
                <a:gd name="connsiteX1" fmla="*/ 542762 w 542762"/>
                <a:gd name="connsiteY1" fmla="*/ 6306 h 221724"/>
                <a:gd name="connsiteX2" fmla="*/ 542762 w 542762"/>
                <a:gd name="connsiteY2" fmla="*/ 205959 h 221724"/>
                <a:gd name="connsiteX3" fmla="*/ 0 w 542762"/>
                <a:gd name="connsiteY3" fmla="*/ 221724 h 221724"/>
                <a:gd name="connsiteX0" fmla="*/ 538 w 542762"/>
                <a:gd name="connsiteY0" fmla="*/ 7076 h 215418"/>
                <a:gd name="connsiteX1" fmla="*/ 542762 w 542762"/>
                <a:gd name="connsiteY1" fmla="*/ 0 h 215418"/>
                <a:gd name="connsiteX2" fmla="*/ 542762 w 542762"/>
                <a:gd name="connsiteY2" fmla="*/ 199653 h 215418"/>
                <a:gd name="connsiteX3" fmla="*/ 0 w 542762"/>
                <a:gd name="connsiteY3" fmla="*/ 215418 h 215418"/>
                <a:gd name="connsiteX0" fmla="*/ 538 w 542762"/>
                <a:gd name="connsiteY0" fmla="*/ 7076 h 199653"/>
                <a:gd name="connsiteX1" fmla="*/ 542762 w 542762"/>
                <a:gd name="connsiteY1" fmla="*/ 0 h 199653"/>
                <a:gd name="connsiteX2" fmla="*/ 542762 w 542762"/>
                <a:gd name="connsiteY2" fmla="*/ 199653 h 199653"/>
                <a:gd name="connsiteX3" fmla="*/ 0 w 542762"/>
                <a:gd name="connsiteY3" fmla="*/ 197576 h 19965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  <a:gd name="connsiteX0" fmla="*/ 538 w 542762"/>
                <a:gd name="connsiteY0" fmla="*/ 0 h 212803"/>
                <a:gd name="connsiteX1" fmla="*/ 542762 w 542762"/>
                <a:gd name="connsiteY1" fmla="*/ 1845 h 212803"/>
                <a:gd name="connsiteX2" fmla="*/ 542762 w 542762"/>
                <a:gd name="connsiteY2" fmla="*/ 201498 h 212803"/>
                <a:gd name="connsiteX3" fmla="*/ 0 w 542762"/>
                <a:gd name="connsiteY3" fmla="*/ 212803 h 21280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2" h="201498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896118" y="25604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 </a:t>
            </a:r>
            <a:r>
              <a:rPr lang="en-US" sz="1200" dirty="0" smtClean="0"/>
              <a:t>(sender)</a:t>
            </a:r>
            <a:endParaRPr lang="en-US" sz="1200" dirty="0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2775806" y="3361482"/>
            <a:ext cx="123083" cy="1036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3332241" y="3367442"/>
            <a:ext cx="137666" cy="1030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797301" y="3146473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898889" y="4489443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stCxn id="144" idx="4"/>
            <a:endCxn id="145" idx="0"/>
          </p:cNvCxnSpPr>
          <p:nvPr/>
        </p:nvCxnSpPr>
        <p:spPr>
          <a:xfrm>
            <a:off x="2983176" y="3361481"/>
            <a:ext cx="101588" cy="11279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9882" y="2626751"/>
            <a:ext cx="4769853" cy="102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09261" y="3948947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r>
              <a:rPr lang="en-US" dirty="0"/>
              <a:t> </a:t>
            </a:r>
            <a:r>
              <a:rPr lang="en-US" sz="1400" dirty="0" smtClean="0"/>
              <a:t>(“receiver”)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901568" y="4283316"/>
            <a:ext cx="4447914" cy="1785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69907" y="4873238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578646" y="4873238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972362" y="4878397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81101" y="4878397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021938" y="5168548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72586" y="5807413"/>
            <a:ext cx="134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Outgoing interface</a:t>
            </a:r>
            <a:endParaRPr lang="en-US" sz="1050" dirty="0"/>
          </a:p>
        </p:txBody>
      </p:sp>
      <p:sp>
        <p:nvSpPr>
          <p:cNvPr id="150" name="Rectangle 149"/>
          <p:cNvSpPr/>
          <p:nvPr/>
        </p:nvSpPr>
        <p:spPr>
          <a:xfrm>
            <a:off x="679882" y="3869405"/>
            <a:ext cx="4775540" cy="227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01026" y="2866927"/>
            <a:ext cx="4447914" cy="68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9029" y="3593041"/>
            <a:ext cx="172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Link propagation latency</a:t>
            </a:r>
          </a:p>
        </p:txBody>
      </p:sp>
    </p:spTree>
    <p:extLst>
      <p:ext uri="{BB962C8B-B14F-4D97-AF65-F5344CB8AC3E}">
        <p14:creationId xmlns:p14="http://schemas.microsoft.com/office/powerpoint/2010/main" val="195632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0179" y="238765"/>
            <a:ext cx="10515600" cy="603889"/>
          </a:xfrm>
        </p:spPr>
        <p:txBody>
          <a:bodyPr>
            <a:normAutofit fontScale="90000"/>
          </a:bodyPr>
          <a:lstStyle/>
          <a:p>
            <a:r>
              <a:rPr lang="en-US" dirty="0"/>
              <a:t>Tagged CQF with Multiple Buffers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56" y="960794"/>
            <a:ext cx="10773621" cy="1543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Cycle Identifier (1..N, N = 2,3,..) in packet header</a:t>
            </a:r>
          </a:p>
          <a:p>
            <a:pPr marL="0" indent="0">
              <a:buNone/>
            </a:pPr>
            <a:r>
              <a:rPr lang="en-US" sz="2000"/>
              <a:t>Receiving router preconfigured with cycle mapping table input to output cycle. </a:t>
            </a:r>
          </a:p>
          <a:p>
            <a:pPr marL="0" indent="0">
              <a:buNone/>
            </a:pPr>
            <a:r>
              <a:rPr lang="en-US" sz="2000"/>
              <a:t>Packet put into output cycle buffer – and sent when its cycle is up.</a:t>
            </a:r>
          </a:p>
          <a:p>
            <a:pPr marL="0" indent="0">
              <a:buNone/>
            </a:pPr>
            <a:r>
              <a:rPr lang="en-US" sz="2000"/>
              <a:t>More cycles allow for more variation in forwarding: MTIE and link propagation variation</a:t>
            </a:r>
            <a:endParaRPr lang="en-US" sz="2000"/>
          </a:p>
        </p:txBody>
      </p:sp>
      <p:grpSp>
        <p:nvGrpSpPr>
          <p:cNvPr id="24" name="Group 23"/>
          <p:cNvGrpSpPr/>
          <p:nvPr/>
        </p:nvGrpSpPr>
        <p:grpSpPr>
          <a:xfrm>
            <a:off x="2186253" y="2884863"/>
            <a:ext cx="582106" cy="476618"/>
            <a:chOff x="5427172" y="2869592"/>
            <a:chExt cx="582106" cy="476618"/>
          </a:xfrm>
        </p:grpSpPr>
        <p:sp>
          <p:nvSpPr>
            <p:cNvPr id="15" name="Rectangle 14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985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4778" y="2884863"/>
            <a:ext cx="582106" cy="476618"/>
            <a:chOff x="5985697" y="2869592"/>
            <a:chExt cx="582106" cy="476618"/>
          </a:xfrm>
        </p:grpSpPr>
        <p:sp>
          <p:nvSpPr>
            <p:cNvPr id="17" name="Rectangle 16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75015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9895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96997" y="2884863"/>
            <a:ext cx="582106" cy="476618"/>
            <a:chOff x="5985697" y="2869592"/>
            <a:chExt cx="582106" cy="476618"/>
          </a:xfrm>
        </p:grpSpPr>
        <p:sp>
          <p:nvSpPr>
            <p:cNvPr id="27" name="Rectangle 26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51421" y="2884863"/>
            <a:ext cx="582106" cy="476618"/>
            <a:chOff x="5985697" y="2869592"/>
            <a:chExt cx="582106" cy="476618"/>
          </a:xfrm>
        </p:grpSpPr>
        <p:sp>
          <p:nvSpPr>
            <p:cNvPr id="34" name="Rectangle 33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6218" y="5508218"/>
            <a:ext cx="582106" cy="476618"/>
            <a:chOff x="5427172" y="2869592"/>
            <a:chExt cx="582106" cy="476618"/>
          </a:xfrm>
        </p:grpSpPr>
        <p:sp>
          <p:nvSpPr>
            <p:cNvPr id="42" name="Rectangle 41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114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1985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14743" y="5508218"/>
            <a:ext cx="582106" cy="476618"/>
            <a:chOff x="5985697" y="2869592"/>
            <a:chExt cx="582106" cy="476618"/>
          </a:xfrm>
        </p:grpSpPr>
        <p:sp>
          <p:nvSpPr>
            <p:cNvPr id="49" name="Rectangle 48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73268" y="5508218"/>
            <a:ext cx="582106" cy="476618"/>
            <a:chOff x="5985697" y="2869592"/>
            <a:chExt cx="582106" cy="476618"/>
          </a:xfrm>
        </p:grpSpPr>
        <p:sp>
          <p:nvSpPr>
            <p:cNvPr id="56" name="Rectangle 55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27692" y="5508218"/>
            <a:ext cx="582106" cy="476618"/>
            <a:chOff x="5985697" y="2869592"/>
            <a:chExt cx="582106" cy="476618"/>
          </a:xfrm>
        </p:grpSpPr>
        <p:sp>
          <p:nvSpPr>
            <p:cNvPr id="63" name="Rectangle 62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88006" y="4457688"/>
            <a:ext cx="4375376" cy="282599"/>
            <a:chOff x="4115981" y="3657621"/>
            <a:chExt cx="4375376" cy="282599"/>
          </a:xfrm>
        </p:grpSpPr>
        <p:sp>
          <p:nvSpPr>
            <p:cNvPr id="70" name="Rectangle 69"/>
            <p:cNvSpPr/>
            <p:nvPr/>
          </p:nvSpPr>
          <p:spPr>
            <a:xfrm>
              <a:off x="5708821" y="3699433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9209" y="3755219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23343" y="3755219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16914" y="3699433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15981" y="3678610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 buffer</a:t>
              </a:r>
              <a:endParaRPr 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59835" y="3657621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84189" y="3699433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145293" y="3695323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83051" y="3662998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01568" y="5065088"/>
            <a:ext cx="4403947" cy="299535"/>
            <a:chOff x="4112585" y="3405672"/>
            <a:chExt cx="4403947" cy="299535"/>
          </a:xfrm>
        </p:grpSpPr>
        <p:sp>
          <p:nvSpPr>
            <p:cNvPr id="105" name="Rectangle 104"/>
            <p:cNvSpPr/>
            <p:nvPr/>
          </p:nvSpPr>
          <p:spPr>
            <a:xfrm>
              <a:off x="5131659" y="3453790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693226" y="3503270"/>
              <a:ext cx="107486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39752" y="3447484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12585" y="3443597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 buffer</a:t>
              </a:r>
              <a:endParaRPr 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82673" y="3405672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07027" y="3447484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846156" y="3411272"/>
              <a:ext cx="670376" cy="276999"/>
              <a:chOff x="4505889" y="3411049"/>
              <a:chExt cx="670376" cy="276999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568131" y="3443374"/>
                <a:ext cx="565255" cy="201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505889" y="3411049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sending</a:t>
                </a:r>
                <a:endParaRPr lang="en-US" sz="1200" dirty="0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874460" y="4774354"/>
            <a:ext cx="4376493" cy="282599"/>
            <a:chOff x="4118657" y="4015145"/>
            <a:chExt cx="4376493" cy="282599"/>
          </a:xfrm>
        </p:grpSpPr>
        <p:sp>
          <p:nvSpPr>
            <p:cNvPr id="117" name="Rectangle 116"/>
            <p:cNvSpPr/>
            <p:nvPr/>
          </p:nvSpPr>
          <p:spPr>
            <a:xfrm>
              <a:off x="5160278" y="4055111"/>
              <a:ext cx="542762" cy="201498"/>
            </a:xfrm>
            <a:custGeom>
              <a:avLst/>
              <a:gdLst>
                <a:gd name="connsiteX0" fmla="*/ 0 w 1107168"/>
                <a:gd name="connsiteY0" fmla="*/ 0 h 199653"/>
                <a:gd name="connsiteX1" fmla="*/ 1107168 w 1107168"/>
                <a:gd name="connsiteY1" fmla="*/ 0 h 199653"/>
                <a:gd name="connsiteX2" fmla="*/ 1107168 w 1107168"/>
                <a:gd name="connsiteY2" fmla="*/ 199653 h 199653"/>
                <a:gd name="connsiteX3" fmla="*/ 0 w 1107168"/>
                <a:gd name="connsiteY3" fmla="*/ 199653 h 199653"/>
                <a:gd name="connsiteX4" fmla="*/ 0 w 1107168"/>
                <a:gd name="connsiteY4" fmla="*/ 0 h 199653"/>
                <a:gd name="connsiteX0" fmla="*/ 0 w 1107168"/>
                <a:gd name="connsiteY0" fmla="*/ 199653 h 291093"/>
                <a:gd name="connsiteX1" fmla="*/ 0 w 1107168"/>
                <a:gd name="connsiteY1" fmla="*/ 0 h 291093"/>
                <a:gd name="connsiteX2" fmla="*/ 1107168 w 1107168"/>
                <a:gd name="connsiteY2" fmla="*/ 0 h 291093"/>
                <a:gd name="connsiteX3" fmla="*/ 1107168 w 1107168"/>
                <a:gd name="connsiteY3" fmla="*/ 199653 h 291093"/>
                <a:gd name="connsiteX4" fmla="*/ 91440 w 1107168"/>
                <a:gd name="connsiteY4" fmla="*/ 291093 h 291093"/>
                <a:gd name="connsiteX0" fmla="*/ 0 w 1107168"/>
                <a:gd name="connsiteY0" fmla="*/ 0 h 291093"/>
                <a:gd name="connsiteX1" fmla="*/ 1107168 w 1107168"/>
                <a:gd name="connsiteY1" fmla="*/ 0 h 291093"/>
                <a:gd name="connsiteX2" fmla="*/ 1107168 w 1107168"/>
                <a:gd name="connsiteY2" fmla="*/ 199653 h 291093"/>
                <a:gd name="connsiteX3" fmla="*/ 91440 w 1107168"/>
                <a:gd name="connsiteY3" fmla="*/ 291093 h 291093"/>
                <a:gd name="connsiteX0" fmla="*/ 0 w 1107168"/>
                <a:gd name="connsiteY0" fmla="*/ 0 h 215418"/>
                <a:gd name="connsiteX1" fmla="*/ 1107168 w 1107168"/>
                <a:gd name="connsiteY1" fmla="*/ 0 h 215418"/>
                <a:gd name="connsiteX2" fmla="*/ 1107168 w 1107168"/>
                <a:gd name="connsiteY2" fmla="*/ 199653 h 215418"/>
                <a:gd name="connsiteX3" fmla="*/ 564406 w 1107168"/>
                <a:gd name="connsiteY3" fmla="*/ 215418 h 215418"/>
                <a:gd name="connsiteX0" fmla="*/ 9459 w 542762"/>
                <a:gd name="connsiteY0" fmla="*/ 0 h 221724"/>
                <a:gd name="connsiteX1" fmla="*/ 542762 w 542762"/>
                <a:gd name="connsiteY1" fmla="*/ 6306 h 221724"/>
                <a:gd name="connsiteX2" fmla="*/ 542762 w 542762"/>
                <a:gd name="connsiteY2" fmla="*/ 205959 h 221724"/>
                <a:gd name="connsiteX3" fmla="*/ 0 w 542762"/>
                <a:gd name="connsiteY3" fmla="*/ 221724 h 221724"/>
                <a:gd name="connsiteX0" fmla="*/ 538 w 542762"/>
                <a:gd name="connsiteY0" fmla="*/ 7076 h 215418"/>
                <a:gd name="connsiteX1" fmla="*/ 542762 w 542762"/>
                <a:gd name="connsiteY1" fmla="*/ 0 h 215418"/>
                <a:gd name="connsiteX2" fmla="*/ 542762 w 542762"/>
                <a:gd name="connsiteY2" fmla="*/ 199653 h 215418"/>
                <a:gd name="connsiteX3" fmla="*/ 0 w 542762"/>
                <a:gd name="connsiteY3" fmla="*/ 215418 h 215418"/>
                <a:gd name="connsiteX0" fmla="*/ 538 w 542762"/>
                <a:gd name="connsiteY0" fmla="*/ 7076 h 199653"/>
                <a:gd name="connsiteX1" fmla="*/ 542762 w 542762"/>
                <a:gd name="connsiteY1" fmla="*/ 0 h 199653"/>
                <a:gd name="connsiteX2" fmla="*/ 542762 w 542762"/>
                <a:gd name="connsiteY2" fmla="*/ 199653 h 199653"/>
                <a:gd name="connsiteX3" fmla="*/ 0 w 542762"/>
                <a:gd name="connsiteY3" fmla="*/ 197576 h 19965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  <a:gd name="connsiteX0" fmla="*/ 538 w 542762"/>
                <a:gd name="connsiteY0" fmla="*/ 0 h 212803"/>
                <a:gd name="connsiteX1" fmla="*/ 542762 w 542762"/>
                <a:gd name="connsiteY1" fmla="*/ 1845 h 212803"/>
                <a:gd name="connsiteX2" fmla="*/ 542762 w 542762"/>
                <a:gd name="connsiteY2" fmla="*/ 201498 h 212803"/>
                <a:gd name="connsiteX3" fmla="*/ 0 w 542762"/>
                <a:gd name="connsiteY3" fmla="*/ 212803 h 21280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2" h="201498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703965" y="4056957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646886" y="401514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271240" y="4056957"/>
              <a:ext cx="1107168" cy="1996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323915" y="4020745"/>
              <a:ext cx="670376" cy="276999"/>
              <a:chOff x="4505889" y="3411049"/>
              <a:chExt cx="670376" cy="276999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4568131" y="3443374"/>
                <a:ext cx="565255" cy="201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505889" y="3411049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sending</a:t>
                </a:r>
                <a:endParaRPr lang="en-US" sz="1200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4118657" y="4030534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 buffer</a:t>
              </a:r>
              <a:endParaRPr lang="en-US" sz="1100" dirty="0"/>
            </a:p>
          </p:txBody>
        </p:sp>
        <p:sp>
          <p:nvSpPr>
            <p:cNvPr id="129" name="Rectangle 116"/>
            <p:cNvSpPr/>
            <p:nvPr/>
          </p:nvSpPr>
          <p:spPr>
            <a:xfrm flipH="1">
              <a:off x="7952388" y="4048300"/>
              <a:ext cx="542762" cy="201498"/>
            </a:xfrm>
            <a:custGeom>
              <a:avLst/>
              <a:gdLst>
                <a:gd name="connsiteX0" fmla="*/ 0 w 1107168"/>
                <a:gd name="connsiteY0" fmla="*/ 0 h 199653"/>
                <a:gd name="connsiteX1" fmla="*/ 1107168 w 1107168"/>
                <a:gd name="connsiteY1" fmla="*/ 0 h 199653"/>
                <a:gd name="connsiteX2" fmla="*/ 1107168 w 1107168"/>
                <a:gd name="connsiteY2" fmla="*/ 199653 h 199653"/>
                <a:gd name="connsiteX3" fmla="*/ 0 w 1107168"/>
                <a:gd name="connsiteY3" fmla="*/ 199653 h 199653"/>
                <a:gd name="connsiteX4" fmla="*/ 0 w 1107168"/>
                <a:gd name="connsiteY4" fmla="*/ 0 h 199653"/>
                <a:gd name="connsiteX0" fmla="*/ 0 w 1107168"/>
                <a:gd name="connsiteY0" fmla="*/ 199653 h 291093"/>
                <a:gd name="connsiteX1" fmla="*/ 0 w 1107168"/>
                <a:gd name="connsiteY1" fmla="*/ 0 h 291093"/>
                <a:gd name="connsiteX2" fmla="*/ 1107168 w 1107168"/>
                <a:gd name="connsiteY2" fmla="*/ 0 h 291093"/>
                <a:gd name="connsiteX3" fmla="*/ 1107168 w 1107168"/>
                <a:gd name="connsiteY3" fmla="*/ 199653 h 291093"/>
                <a:gd name="connsiteX4" fmla="*/ 91440 w 1107168"/>
                <a:gd name="connsiteY4" fmla="*/ 291093 h 291093"/>
                <a:gd name="connsiteX0" fmla="*/ 0 w 1107168"/>
                <a:gd name="connsiteY0" fmla="*/ 0 h 291093"/>
                <a:gd name="connsiteX1" fmla="*/ 1107168 w 1107168"/>
                <a:gd name="connsiteY1" fmla="*/ 0 h 291093"/>
                <a:gd name="connsiteX2" fmla="*/ 1107168 w 1107168"/>
                <a:gd name="connsiteY2" fmla="*/ 199653 h 291093"/>
                <a:gd name="connsiteX3" fmla="*/ 91440 w 1107168"/>
                <a:gd name="connsiteY3" fmla="*/ 291093 h 291093"/>
                <a:gd name="connsiteX0" fmla="*/ 0 w 1107168"/>
                <a:gd name="connsiteY0" fmla="*/ 0 h 215418"/>
                <a:gd name="connsiteX1" fmla="*/ 1107168 w 1107168"/>
                <a:gd name="connsiteY1" fmla="*/ 0 h 215418"/>
                <a:gd name="connsiteX2" fmla="*/ 1107168 w 1107168"/>
                <a:gd name="connsiteY2" fmla="*/ 199653 h 215418"/>
                <a:gd name="connsiteX3" fmla="*/ 564406 w 1107168"/>
                <a:gd name="connsiteY3" fmla="*/ 215418 h 215418"/>
                <a:gd name="connsiteX0" fmla="*/ 9459 w 542762"/>
                <a:gd name="connsiteY0" fmla="*/ 0 h 221724"/>
                <a:gd name="connsiteX1" fmla="*/ 542762 w 542762"/>
                <a:gd name="connsiteY1" fmla="*/ 6306 h 221724"/>
                <a:gd name="connsiteX2" fmla="*/ 542762 w 542762"/>
                <a:gd name="connsiteY2" fmla="*/ 205959 h 221724"/>
                <a:gd name="connsiteX3" fmla="*/ 0 w 542762"/>
                <a:gd name="connsiteY3" fmla="*/ 221724 h 221724"/>
                <a:gd name="connsiteX0" fmla="*/ 538 w 542762"/>
                <a:gd name="connsiteY0" fmla="*/ 7076 h 215418"/>
                <a:gd name="connsiteX1" fmla="*/ 542762 w 542762"/>
                <a:gd name="connsiteY1" fmla="*/ 0 h 215418"/>
                <a:gd name="connsiteX2" fmla="*/ 542762 w 542762"/>
                <a:gd name="connsiteY2" fmla="*/ 199653 h 215418"/>
                <a:gd name="connsiteX3" fmla="*/ 0 w 542762"/>
                <a:gd name="connsiteY3" fmla="*/ 215418 h 215418"/>
                <a:gd name="connsiteX0" fmla="*/ 538 w 542762"/>
                <a:gd name="connsiteY0" fmla="*/ 7076 h 199653"/>
                <a:gd name="connsiteX1" fmla="*/ 542762 w 542762"/>
                <a:gd name="connsiteY1" fmla="*/ 0 h 199653"/>
                <a:gd name="connsiteX2" fmla="*/ 542762 w 542762"/>
                <a:gd name="connsiteY2" fmla="*/ 199653 h 199653"/>
                <a:gd name="connsiteX3" fmla="*/ 0 w 542762"/>
                <a:gd name="connsiteY3" fmla="*/ 197576 h 19965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  <a:gd name="connsiteX0" fmla="*/ 538 w 542762"/>
                <a:gd name="connsiteY0" fmla="*/ 0 h 212803"/>
                <a:gd name="connsiteX1" fmla="*/ 542762 w 542762"/>
                <a:gd name="connsiteY1" fmla="*/ 1845 h 212803"/>
                <a:gd name="connsiteX2" fmla="*/ 542762 w 542762"/>
                <a:gd name="connsiteY2" fmla="*/ 201498 h 212803"/>
                <a:gd name="connsiteX3" fmla="*/ 0 w 542762"/>
                <a:gd name="connsiteY3" fmla="*/ 212803 h 212803"/>
                <a:gd name="connsiteX0" fmla="*/ 538 w 542762"/>
                <a:gd name="connsiteY0" fmla="*/ 0 h 201498"/>
                <a:gd name="connsiteX1" fmla="*/ 542762 w 542762"/>
                <a:gd name="connsiteY1" fmla="*/ 1845 h 201498"/>
                <a:gd name="connsiteX2" fmla="*/ 542762 w 542762"/>
                <a:gd name="connsiteY2" fmla="*/ 201498 h 201498"/>
                <a:gd name="connsiteX3" fmla="*/ 0 w 542762"/>
                <a:gd name="connsiteY3" fmla="*/ 199421 h 20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2" h="201498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896118" y="25604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 </a:t>
            </a:r>
            <a:r>
              <a:rPr lang="en-US" sz="1200" dirty="0" smtClean="0"/>
              <a:t>(sender)</a:t>
            </a:r>
            <a:endParaRPr lang="en-US" sz="1200" dirty="0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2775806" y="3361482"/>
            <a:ext cx="123083" cy="1036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3332241" y="3367442"/>
            <a:ext cx="137666" cy="1030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797301" y="3146473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898889" y="4489443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stCxn id="144" idx="4"/>
            <a:endCxn id="145" idx="0"/>
          </p:cNvCxnSpPr>
          <p:nvPr/>
        </p:nvCxnSpPr>
        <p:spPr>
          <a:xfrm>
            <a:off x="2983176" y="3361481"/>
            <a:ext cx="101588" cy="11279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9882" y="2626751"/>
            <a:ext cx="4769853" cy="102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09261" y="3948947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r>
              <a:rPr lang="en-US" dirty="0"/>
              <a:t> </a:t>
            </a:r>
            <a:r>
              <a:rPr lang="en-US" sz="1400" dirty="0" smtClean="0"/>
              <a:t>(“receiver”)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901568" y="4283316"/>
            <a:ext cx="4447914" cy="1785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69907" y="4873238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578646" y="4873238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972362" y="4878397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81101" y="4878397"/>
            <a:ext cx="88968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021938" y="5168548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72586" y="5807413"/>
            <a:ext cx="134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Outgoing interface</a:t>
            </a:r>
            <a:endParaRPr lang="en-US" sz="1050" dirty="0"/>
          </a:p>
        </p:txBody>
      </p:sp>
      <p:sp>
        <p:nvSpPr>
          <p:cNvPr id="150" name="Rectangle 149"/>
          <p:cNvSpPr/>
          <p:nvPr/>
        </p:nvSpPr>
        <p:spPr>
          <a:xfrm>
            <a:off x="679882" y="3869405"/>
            <a:ext cx="4775540" cy="227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01026" y="2866927"/>
            <a:ext cx="4447914" cy="68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7479679" y="2913257"/>
            <a:ext cx="582106" cy="476618"/>
            <a:chOff x="5427172" y="2869592"/>
            <a:chExt cx="582106" cy="476618"/>
          </a:xfrm>
        </p:grpSpPr>
        <p:sp>
          <p:nvSpPr>
            <p:cNvPr id="164" name="Rectangle 163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11114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31431" y="2913257"/>
            <a:ext cx="582106" cy="476618"/>
            <a:chOff x="5985697" y="2869592"/>
            <a:chExt cx="582106" cy="476618"/>
          </a:xfrm>
        </p:grpSpPr>
        <p:sp>
          <p:nvSpPr>
            <p:cNvPr id="171" name="Rectangle 170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29325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2</a:t>
              </a:r>
              <a:endParaRPr lang="en-US" sz="11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8583650" y="2913257"/>
            <a:ext cx="582106" cy="476618"/>
            <a:chOff x="5985697" y="2869592"/>
            <a:chExt cx="582106" cy="476618"/>
          </a:xfrm>
        </p:grpSpPr>
        <p:sp>
          <p:nvSpPr>
            <p:cNvPr id="176" name="Rectangle 175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38074" y="2913257"/>
            <a:ext cx="582106" cy="476618"/>
            <a:chOff x="5985697" y="2869592"/>
            <a:chExt cx="582106" cy="476618"/>
          </a:xfrm>
        </p:grpSpPr>
        <p:sp>
          <p:nvSpPr>
            <p:cNvPr id="183" name="Rectangle 182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4</a:t>
              </a:r>
              <a:endParaRPr lang="en-US" sz="11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730394" y="5727111"/>
            <a:ext cx="582106" cy="476618"/>
            <a:chOff x="5427172" y="2869592"/>
            <a:chExt cx="582106" cy="476618"/>
          </a:xfrm>
        </p:grpSpPr>
        <p:sp>
          <p:nvSpPr>
            <p:cNvPr id="190" name="Rectangle 189"/>
            <p:cNvSpPr/>
            <p:nvPr/>
          </p:nvSpPr>
          <p:spPr>
            <a:xfrm>
              <a:off x="5453674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511114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61985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734733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855321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427172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3</a:t>
              </a:r>
              <a:endParaRPr lang="en-US" sz="11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8282146" y="5727111"/>
            <a:ext cx="582106" cy="476618"/>
            <a:chOff x="5985697" y="2869592"/>
            <a:chExt cx="582106" cy="476618"/>
          </a:xfrm>
        </p:grpSpPr>
        <p:sp>
          <p:nvSpPr>
            <p:cNvPr id="197" name="Rectangle 196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29325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413846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4</a:t>
              </a:r>
              <a:endParaRPr lang="en-US" sz="1100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8840671" y="5727111"/>
            <a:ext cx="582106" cy="476618"/>
            <a:chOff x="5985697" y="2869592"/>
            <a:chExt cx="582106" cy="476618"/>
          </a:xfrm>
        </p:grpSpPr>
        <p:sp>
          <p:nvSpPr>
            <p:cNvPr id="204" name="Rectangle 203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29325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413846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395095" y="5727111"/>
            <a:ext cx="582106" cy="476618"/>
            <a:chOff x="5985697" y="2869592"/>
            <a:chExt cx="582106" cy="476618"/>
          </a:xfrm>
        </p:grpSpPr>
        <p:sp>
          <p:nvSpPr>
            <p:cNvPr id="211" name="Rectangle 210"/>
            <p:cNvSpPr/>
            <p:nvPr/>
          </p:nvSpPr>
          <p:spPr>
            <a:xfrm>
              <a:off x="6012199" y="2916195"/>
              <a:ext cx="555604" cy="4300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069639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7837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293258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413846" y="3212757"/>
              <a:ext cx="88968" cy="88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985697" y="2869592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  <a:r>
                <a:rPr lang="en-US" sz="1100" dirty="0" smtClean="0"/>
                <a:t>ycle 1</a:t>
              </a:r>
              <a:endParaRPr lang="en-US" sz="1100" dirty="0"/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7748248" y="4508418"/>
            <a:ext cx="1653365" cy="199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228637" y="456420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362771" y="456420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226459" y="4487595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ycle 1 buffer</a:t>
            </a:r>
            <a:endParaRPr lang="en-US" sz="1100" dirty="0"/>
          </a:p>
        </p:txBody>
      </p:sp>
      <p:grpSp>
        <p:nvGrpSpPr>
          <p:cNvPr id="221" name="Group 220"/>
          <p:cNvGrpSpPr/>
          <p:nvPr/>
        </p:nvGrpSpPr>
        <p:grpSpPr>
          <a:xfrm>
            <a:off x="9354674" y="4466606"/>
            <a:ext cx="670376" cy="276999"/>
            <a:chOff x="6759835" y="3115753"/>
            <a:chExt cx="670376" cy="276999"/>
          </a:xfrm>
        </p:grpSpPr>
        <p:sp>
          <p:nvSpPr>
            <p:cNvPr id="222" name="Rectangle 221"/>
            <p:cNvSpPr/>
            <p:nvPr/>
          </p:nvSpPr>
          <p:spPr>
            <a:xfrm>
              <a:off x="6816914" y="3157565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9835" y="3115753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</p:grpSp>
      <p:sp>
        <p:nvSpPr>
          <p:cNvPr id="224" name="Rectangle 223"/>
          <p:cNvSpPr/>
          <p:nvPr/>
        </p:nvSpPr>
        <p:spPr>
          <a:xfrm>
            <a:off x="7184721" y="4504308"/>
            <a:ext cx="565255" cy="20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7122479" y="447198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sending</a:t>
            </a:r>
            <a:endParaRPr lang="en-US" sz="1200" dirty="0"/>
          </a:p>
        </p:txBody>
      </p:sp>
      <p:sp>
        <p:nvSpPr>
          <p:cNvPr id="226" name="Rectangle 225"/>
          <p:cNvSpPr/>
          <p:nvPr/>
        </p:nvSpPr>
        <p:spPr>
          <a:xfrm>
            <a:off x="7188045" y="5101803"/>
            <a:ext cx="1107168" cy="199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749612" y="5151283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58351" y="5151283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973231" y="5151283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093819" y="5151283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8296138" y="5102270"/>
            <a:ext cx="565255" cy="20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6226459" y="5091610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ycle 3 buffer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8239059" y="506045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sending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8863412" y="5102270"/>
            <a:ext cx="1655379" cy="199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116"/>
          <p:cNvSpPr/>
          <p:nvPr/>
        </p:nvSpPr>
        <p:spPr>
          <a:xfrm>
            <a:off x="7183484" y="4802917"/>
            <a:ext cx="542762" cy="201498"/>
          </a:xfrm>
          <a:custGeom>
            <a:avLst/>
            <a:gdLst>
              <a:gd name="connsiteX0" fmla="*/ 0 w 1107168"/>
              <a:gd name="connsiteY0" fmla="*/ 0 h 199653"/>
              <a:gd name="connsiteX1" fmla="*/ 1107168 w 1107168"/>
              <a:gd name="connsiteY1" fmla="*/ 0 h 199653"/>
              <a:gd name="connsiteX2" fmla="*/ 1107168 w 1107168"/>
              <a:gd name="connsiteY2" fmla="*/ 199653 h 199653"/>
              <a:gd name="connsiteX3" fmla="*/ 0 w 1107168"/>
              <a:gd name="connsiteY3" fmla="*/ 199653 h 199653"/>
              <a:gd name="connsiteX4" fmla="*/ 0 w 1107168"/>
              <a:gd name="connsiteY4" fmla="*/ 0 h 199653"/>
              <a:gd name="connsiteX0" fmla="*/ 0 w 1107168"/>
              <a:gd name="connsiteY0" fmla="*/ 199653 h 291093"/>
              <a:gd name="connsiteX1" fmla="*/ 0 w 1107168"/>
              <a:gd name="connsiteY1" fmla="*/ 0 h 291093"/>
              <a:gd name="connsiteX2" fmla="*/ 1107168 w 1107168"/>
              <a:gd name="connsiteY2" fmla="*/ 0 h 291093"/>
              <a:gd name="connsiteX3" fmla="*/ 1107168 w 1107168"/>
              <a:gd name="connsiteY3" fmla="*/ 199653 h 291093"/>
              <a:gd name="connsiteX4" fmla="*/ 91440 w 1107168"/>
              <a:gd name="connsiteY4" fmla="*/ 291093 h 291093"/>
              <a:gd name="connsiteX0" fmla="*/ 0 w 1107168"/>
              <a:gd name="connsiteY0" fmla="*/ 0 h 291093"/>
              <a:gd name="connsiteX1" fmla="*/ 1107168 w 1107168"/>
              <a:gd name="connsiteY1" fmla="*/ 0 h 291093"/>
              <a:gd name="connsiteX2" fmla="*/ 1107168 w 1107168"/>
              <a:gd name="connsiteY2" fmla="*/ 199653 h 291093"/>
              <a:gd name="connsiteX3" fmla="*/ 91440 w 1107168"/>
              <a:gd name="connsiteY3" fmla="*/ 291093 h 291093"/>
              <a:gd name="connsiteX0" fmla="*/ 0 w 1107168"/>
              <a:gd name="connsiteY0" fmla="*/ 0 h 215418"/>
              <a:gd name="connsiteX1" fmla="*/ 1107168 w 1107168"/>
              <a:gd name="connsiteY1" fmla="*/ 0 h 215418"/>
              <a:gd name="connsiteX2" fmla="*/ 1107168 w 1107168"/>
              <a:gd name="connsiteY2" fmla="*/ 199653 h 215418"/>
              <a:gd name="connsiteX3" fmla="*/ 564406 w 1107168"/>
              <a:gd name="connsiteY3" fmla="*/ 215418 h 215418"/>
              <a:gd name="connsiteX0" fmla="*/ 9459 w 542762"/>
              <a:gd name="connsiteY0" fmla="*/ 0 h 221724"/>
              <a:gd name="connsiteX1" fmla="*/ 542762 w 542762"/>
              <a:gd name="connsiteY1" fmla="*/ 6306 h 221724"/>
              <a:gd name="connsiteX2" fmla="*/ 542762 w 542762"/>
              <a:gd name="connsiteY2" fmla="*/ 205959 h 221724"/>
              <a:gd name="connsiteX3" fmla="*/ 0 w 542762"/>
              <a:gd name="connsiteY3" fmla="*/ 221724 h 221724"/>
              <a:gd name="connsiteX0" fmla="*/ 538 w 542762"/>
              <a:gd name="connsiteY0" fmla="*/ 7076 h 215418"/>
              <a:gd name="connsiteX1" fmla="*/ 542762 w 542762"/>
              <a:gd name="connsiteY1" fmla="*/ 0 h 215418"/>
              <a:gd name="connsiteX2" fmla="*/ 542762 w 542762"/>
              <a:gd name="connsiteY2" fmla="*/ 199653 h 215418"/>
              <a:gd name="connsiteX3" fmla="*/ 0 w 542762"/>
              <a:gd name="connsiteY3" fmla="*/ 215418 h 215418"/>
              <a:gd name="connsiteX0" fmla="*/ 538 w 542762"/>
              <a:gd name="connsiteY0" fmla="*/ 7076 h 199653"/>
              <a:gd name="connsiteX1" fmla="*/ 542762 w 542762"/>
              <a:gd name="connsiteY1" fmla="*/ 0 h 199653"/>
              <a:gd name="connsiteX2" fmla="*/ 542762 w 542762"/>
              <a:gd name="connsiteY2" fmla="*/ 199653 h 199653"/>
              <a:gd name="connsiteX3" fmla="*/ 0 w 542762"/>
              <a:gd name="connsiteY3" fmla="*/ 197576 h 199653"/>
              <a:gd name="connsiteX0" fmla="*/ 538 w 542762"/>
              <a:gd name="connsiteY0" fmla="*/ 0 h 201498"/>
              <a:gd name="connsiteX1" fmla="*/ 542762 w 542762"/>
              <a:gd name="connsiteY1" fmla="*/ 1845 h 201498"/>
              <a:gd name="connsiteX2" fmla="*/ 542762 w 542762"/>
              <a:gd name="connsiteY2" fmla="*/ 201498 h 201498"/>
              <a:gd name="connsiteX3" fmla="*/ 0 w 542762"/>
              <a:gd name="connsiteY3" fmla="*/ 199421 h 201498"/>
              <a:gd name="connsiteX0" fmla="*/ 538 w 542762"/>
              <a:gd name="connsiteY0" fmla="*/ 0 h 212803"/>
              <a:gd name="connsiteX1" fmla="*/ 542762 w 542762"/>
              <a:gd name="connsiteY1" fmla="*/ 1845 h 212803"/>
              <a:gd name="connsiteX2" fmla="*/ 542762 w 542762"/>
              <a:gd name="connsiteY2" fmla="*/ 201498 h 212803"/>
              <a:gd name="connsiteX3" fmla="*/ 0 w 542762"/>
              <a:gd name="connsiteY3" fmla="*/ 212803 h 212803"/>
              <a:gd name="connsiteX0" fmla="*/ 538 w 542762"/>
              <a:gd name="connsiteY0" fmla="*/ 0 h 201498"/>
              <a:gd name="connsiteX1" fmla="*/ 542762 w 542762"/>
              <a:gd name="connsiteY1" fmla="*/ 1845 h 201498"/>
              <a:gd name="connsiteX2" fmla="*/ 542762 w 542762"/>
              <a:gd name="connsiteY2" fmla="*/ 201498 h 201498"/>
              <a:gd name="connsiteX3" fmla="*/ 0 w 542762"/>
              <a:gd name="connsiteY3" fmla="*/ 199421 h 20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62" h="201498">
                <a:moveTo>
                  <a:pt x="538" y="0"/>
                </a:moveTo>
                <a:lnTo>
                  <a:pt x="542762" y="1845"/>
                </a:lnTo>
                <a:lnTo>
                  <a:pt x="542762" y="201498"/>
                </a:lnTo>
                <a:lnTo>
                  <a:pt x="0" y="199421"/>
                </a:lnTo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7727171" y="4804763"/>
            <a:ext cx="565255" cy="20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7670092" y="476295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sending</a:t>
            </a:r>
            <a:endParaRPr lang="en-US" sz="1200" dirty="0"/>
          </a:p>
        </p:txBody>
      </p:sp>
      <p:sp>
        <p:nvSpPr>
          <p:cNvPr id="238" name="Rectangle 237"/>
          <p:cNvSpPr/>
          <p:nvPr/>
        </p:nvSpPr>
        <p:spPr>
          <a:xfrm>
            <a:off x="8294446" y="4804763"/>
            <a:ext cx="1670338" cy="199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9901161" y="4769805"/>
            <a:ext cx="670376" cy="276999"/>
            <a:chOff x="4505889" y="3411049"/>
            <a:chExt cx="670376" cy="276999"/>
          </a:xfrm>
        </p:grpSpPr>
        <p:sp>
          <p:nvSpPr>
            <p:cNvPr id="240" name="Rectangle 239"/>
            <p:cNvSpPr/>
            <p:nvPr/>
          </p:nvSpPr>
          <p:spPr>
            <a:xfrm>
              <a:off x="4568131" y="3443374"/>
              <a:ext cx="565255" cy="201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505889" y="3411049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</a:t>
              </a:r>
              <a:endParaRPr lang="en-US" sz="1200" dirty="0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226459" y="478511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ycle 2 buffer</a:t>
            </a:r>
            <a:endParaRPr lang="en-US" sz="1100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 flipV="1">
            <a:off x="8062459" y="3389876"/>
            <a:ext cx="92696" cy="99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 flipV="1">
            <a:off x="8618894" y="3395836"/>
            <a:ext cx="91401" cy="1006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147562" y="3174867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8166292" y="4498361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8333437" y="3389875"/>
            <a:ext cx="93109" cy="1055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116"/>
          <p:cNvSpPr/>
          <p:nvPr/>
        </p:nvSpPr>
        <p:spPr>
          <a:xfrm flipH="1">
            <a:off x="9976030" y="4505098"/>
            <a:ext cx="542762" cy="201498"/>
          </a:xfrm>
          <a:custGeom>
            <a:avLst/>
            <a:gdLst>
              <a:gd name="connsiteX0" fmla="*/ 0 w 1107168"/>
              <a:gd name="connsiteY0" fmla="*/ 0 h 199653"/>
              <a:gd name="connsiteX1" fmla="*/ 1107168 w 1107168"/>
              <a:gd name="connsiteY1" fmla="*/ 0 h 199653"/>
              <a:gd name="connsiteX2" fmla="*/ 1107168 w 1107168"/>
              <a:gd name="connsiteY2" fmla="*/ 199653 h 199653"/>
              <a:gd name="connsiteX3" fmla="*/ 0 w 1107168"/>
              <a:gd name="connsiteY3" fmla="*/ 199653 h 199653"/>
              <a:gd name="connsiteX4" fmla="*/ 0 w 1107168"/>
              <a:gd name="connsiteY4" fmla="*/ 0 h 199653"/>
              <a:gd name="connsiteX0" fmla="*/ 0 w 1107168"/>
              <a:gd name="connsiteY0" fmla="*/ 199653 h 291093"/>
              <a:gd name="connsiteX1" fmla="*/ 0 w 1107168"/>
              <a:gd name="connsiteY1" fmla="*/ 0 h 291093"/>
              <a:gd name="connsiteX2" fmla="*/ 1107168 w 1107168"/>
              <a:gd name="connsiteY2" fmla="*/ 0 h 291093"/>
              <a:gd name="connsiteX3" fmla="*/ 1107168 w 1107168"/>
              <a:gd name="connsiteY3" fmla="*/ 199653 h 291093"/>
              <a:gd name="connsiteX4" fmla="*/ 91440 w 1107168"/>
              <a:gd name="connsiteY4" fmla="*/ 291093 h 291093"/>
              <a:gd name="connsiteX0" fmla="*/ 0 w 1107168"/>
              <a:gd name="connsiteY0" fmla="*/ 0 h 291093"/>
              <a:gd name="connsiteX1" fmla="*/ 1107168 w 1107168"/>
              <a:gd name="connsiteY1" fmla="*/ 0 h 291093"/>
              <a:gd name="connsiteX2" fmla="*/ 1107168 w 1107168"/>
              <a:gd name="connsiteY2" fmla="*/ 199653 h 291093"/>
              <a:gd name="connsiteX3" fmla="*/ 91440 w 1107168"/>
              <a:gd name="connsiteY3" fmla="*/ 291093 h 291093"/>
              <a:gd name="connsiteX0" fmla="*/ 0 w 1107168"/>
              <a:gd name="connsiteY0" fmla="*/ 0 h 215418"/>
              <a:gd name="connsiteX1" fmla="*/ 1107168 w 1107168"/>
              <a:gd name="connsiteY1" fmla="*/ 0 h 215418"/>
              <a:gd name="connsiteX2" fmla="*/ 1107168 w 1107168"/>
              <a:gd name="connsiteY2" fmla="*/ 199653 h 215418"/>
              <a:gd name="connsiteX3" fmla="*/ 564406 w 1107168"/>
              <a:gd name="connsiteY3" fmla="*/ 215418 h 215418"/>
              <a:gd name="connsiteX0" fmla="*/ 9459 w 542762"/>
              <a:gd name="connsiteY0" fmla="*/ 0 h 221724"/>
              <a:gd name="connsiteX1" fmla="*/ 542762 w 542762"/>
              <a:gd name="connsiteY1" fmla="*/ 6306 h 221724"/>
              <a:gd name="connsiteX2" fmla="*/ 542762 w 542762"/>
              <a:gd name="connsiteY2" fmla="*/ 205959 h 221724"/>
              <a:gd name="connsiteX3" fmla="*/ 0 w 542762"/>
              <a:gd name="connsiteY3" fmla="*/ 221724 h 221724"/>
              <a:gd name="connsiteX0" fmla="*/ 538 w 542762"/>
              <a:gd name="connsiteY0" fmla="*/ 7076 h 215418"/>
              <a:gd name="connsiteX1" fmla="*/ 542762 w 542762"/>
              <a:gd name="connsiteY1" fmla="*/ 0 h 215418"/>
              <a:gd name="connsiteX2" fmla="*/ 542762 w 542762"/>
              <a:gd name="connsiteY2" fmla="*/ 199653 h 215418"/>
              <a:gd name="connsiteX3" fmla="*/ 0 w 542762"/>
              <a:gd name="connsiteY3" fmla="*/ 215418 h 215418"/>
              <a:gd name="connsiteX0" fmla="*/ 538 w 542762"/>
              <a:gd name="connsiteY0" fmla="*/ 7076 h 199653"/>
              <a:gd name="connsiteX1" fmla="*/ 542762 w 542762"/>
              <a:gd name="connsiteY1" fmla="*/ 0 h 199653"/>
              <a:gd name="connsiteX2" fmla="*/ 542762 w 542762"/>
              <a:gd name="connsiteY2" fmla="*/ 199653 h 199653"/>
              <a:gd name="connsiteX3" fmla="*/ 0 w 542762"/>
              <a:gd name="connsiteY3" fmla="*/ 197576 h 199653"/>
              <a:gd name="connsiteX0" fmla="*/ 538 w 542762"/>
              <a:gd name="connsiteY0" fmla="*/ 0 h 201498"/>
              <a:gd name="connsiteX1" fmla="*/ 542762 w 542762"/>
              <a:gd name="connsiteY1" fmla="*/ 1845 h 201498"/>
              <a:gd name="connsiteX2" fmla="*/ 542762 w 542762"/>
              <a:gd name="connsiteY2" fmla="*/ 201498 h 201498"/>
              <a:gd name="connsiteX3" fmla="*/ 0 w 542762"/>
              <a:gd name="connsiteY3" fmla="*/ 199421 h 201498"/>
              <a:gd name="connsiteX0" fmla="*/ 538 w 542762"/>
              <a:gd name="connsiteY0" fmla="*/ 0 h 212803"/>
              <a:gd name="connsiteX1" fmla="*/ 542762 w 542762"/>
              <a:gd name="connsiteY1" fmla="*/ 1845 h 212803"/>
              <a:gd name="connsiteX2" fmla="*/ 542762 w 542762"/>
              <a:gd name="connsiteY2" fmla="*/ 201498 h 212803"/>
              <a:gd name="connsiteX3" fmla="*/ 0 w 542762"/>
              <a:gd name="connsiteY3" fmla="*/ 212803 h 212803"/>
              <a:gd name="connsiteX0" fmla="*/ 538 w 542762"/>
              <a:gd name="connsiteY0" fmla="*/ 0 h 201498"/>
              <a:gd name="connsiteX1" fmla="*/ 542762 w 542762"/>
              <a:gd name="connsiteY1" fmla="*/ 1845 h 201498"/>
              <a:gd name="connsiteX2" fmla="*/ 542762 w 542762"/>
              <a:gd name="connsiteY2" fmla="*/ 201498 h 201498"/>
              <a:gd name="connsiteX3" fmla="*/ 0 w 542762"/>
              <a:gd name="connsiteY3" fmla="*/ 199421 h 20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62" h="201498">
                <a:moveTo>
                  <a:pt x="538" y="0"/>
                </a:moveTo>
                <a:lnTo>
                  <a:pt x="542762" y="1845"/>
                </a:lnTo>
                <a:lnTo>
                  <a:pt x="542762" y="201498"/>
                </a:lnTo>
                <a:lnTo>
                  <a:pt x="0" y="199421"/>
                </a:lnTo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7197911" y="5404454"/>
            <a:ext cx="1683825" cy="199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8348755" y="545393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8457494" y="545393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8572374" y="545393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8692962" y="5453934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8881737" y="5404921"/>
            <a:ext cx="565255" cy="20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6226459" y="5394261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ycle 4 buffer</a:t>
            </a:r>
            <a:endParaRPr lang="en-US" sz="1100" dirty="0"/>
          </a:p>
        </p:txBody>
      </p:sp>
      <p:sp>
        <p:nvSpPr>
          <p:cNvPr id="262" name="TextBox 261"/>
          <p:cNvSpPr txBox="1"/>
          <p:nvPr/>
        </p:nvSpPr>
        <p:spPr>
          <a:xfrm>
            <a:off x="8824658" y="536310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sending</a:t>
            </a:r>
            <a:endParaRPr lang="en-US" sz="1200" dirty="0"/>
          </a:p>
        </p:txBody>
      </p:sp>
      <p:sp>
        <p:nvSpPr>
          <p:cNvPr id="263" name="Rectangle 153"/>
          <p:cNvSpPr/>
          <p:nvPr/>
        </p:nvSpPr>
        <p:spPr>
          <a:xfrm>
            <a:off x="9445635" y="5404921"/>
            <a:ext cx="1083023" cy="199653"/>
          </a:xfrm>
          <a:custGeom>
            <a:avLst/>
            <a:gdLst>
              <a:gd name="connsiteX0" fmla="*/ 0 w 1083023"/>
              <a:gd name="connsiteY0" fmla="*/ 0 h 199653"/>
              <a:gd name="connsiteX1" fmla="*/ 1083023 w 1083023"/>
              <a:gd name="connsiteY1" fmla="*/ 0 h 199653"/>
              <a:gd name="connsiteX2" fmla="*/ 1083023 w 1083023"/>
              <a:gd name="connsiteY2" fmla="*/ 199653 h 199653"/>
              <a:gd name="connsiteX3" fmla="*/ 0 w 1083023"/>
              <a:gd name="connsiteY3" fmla="*/ 199653 h 199653"/>
              <a:gd name="connsiteX4" fmla="*/ 0 w 1083023"/>
              <a:gd name="connsiteY4" fmla="*/ 0 h 199653"/>
              <a:gd name="connsiteX0" fmla="*/ 0 w 1083023"/>
              <a:gd name="connsiteY0" fmla="*/ 0 h 199653"/>
              <a:gd name="connsiteX1" fmla="*/ 1083023 w 1083023"/>
              <a:gd name="connsiteY1" fmla="*/ 0 h 199653"/>
              <a:gd name="connsiteX2" fmla="*/ 1074006 w 1083023"/>
              <a:gd name="connsiteY2" fmla="*/ 77665 h 199653"/>
              <a:gd name="connsiteX3" fmla="*/ 1083023 w 1083023"/>
              <a:gd name="connsiteY3" fmla="*/ 199653 h 199653"/>
              <a:gd name="connsiteX4" fmla="*/ 0 w 1083023"/>
              <a:gd name="connsiteY4" fmla="*/ 199653 h 199653"/>
              <a:gd name="connsiteX5" fmla="*/ 0 w 1083023"/>
              <a:gd name="connsiteY5" fmla="*/ 0 h 199653"/>
              <a:gd name="connsiteX0" fmla="*/ 1074006 w 1165446"/>
              <a:gd name="connsiteY0" fmla="*/ 77665 h 199653"/>
              <a:gd name="connsiteX1" fmla="*/ 1083023 w 1165446"/>
              <a:gd name="connsiteY1" fmla="*/ 199653 h 199653"/>
              <a:gd name="connsiteX2" fmla="*/ 0 w 1165446"/>
              <a:gd name="connsiteY2" fmla="*/ 199653 h 199653"/>
              <a:gd name="connsiteX3" fmla="*/ 0 w 1165446"/>
              <a:gd name="connsiteY3" fmla="*/ 0 h 199653"/>
              <a:gd name="connsiteX4" fmla="*/ 1083023 w 1165446"/>
              <a:gd name="connsiteY4" fmla="*/ 0 h 199653"/>
              <a:gd name="connsiteX5" fmla="*/ 1165446 w 1165446"/>
              <a:gd name="connsiteY5" fmla="*/ 169105 h 199653"/>
              <a:gd name="connsiteX0" fmla="*/ 1074006 w 1083023"/>
              <a:gd name="connsiteY0" fmla="*/ 77665 h 199653"/>
              <a:gd name="connsiteX1" fmla="*/ 1083023 w 1083023"/>
              <a:gd name="connsiteY1" fmla="*/ 199653 h 199653"/>
              <a:gd name="connsiteX2" fmla="*/ 0 w 1083023"/>
              <a:gd name="connsiteY2" fmla="*/ 199653 h 199653"/>
              <a:gd name="connsiteX3" fmla="*/ 0 w 1083023"/>
              <a:gd name="connsiteY3" fmla="*/ 0 h 199653"/>
              <a:gd name="connsiteX4" fmla="*/ 1083023 w 1083023"/>
              <a:gd name="connsiteY4" fmla="*/ 0 h 199653"/>
              <a:gd name="connsiteX0" fmla="*/ 1083023 w 1083023"/>
              <a:gd name="connsiteY0" fmla="*/ 199653 h 199653"/>
              <a:gd name="connsiteX1" fmla="*/ 0 w 1083023"/>
              <a:gd name="connsiteY1" fmla="*/ 199653 h 199653"/>
              <a:gd name="connsiteX2" fmla="*/ 0 w 1083023"/>
              <a:gd name="connsiteY2" fmla="*/ 0 h 199653"/>
              <a:gd name="connsiteX3" fmla="*/ 1083023 w 1083023"/>
              <a:gd name="connsiteY3" fmla="*/ 0 h 1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023" h="199653">
                <a:moveTo>
                  <a:pt x="1083023" y="199653"/>
                </a:moveTo>
                <a:lnTo>
                  <a:pt x="0" y="199653"/>
                </a:lnTo>
                <a:lnTo>
                  <a:pt x="0" y="0"/>
                </a:lnTo>
                <a:lnTo>
                  <a:pt x="1083023" y="0"/>
                </a:lnTo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flipH="1" flipV="1">
            <a:off x="8053876" y="3366575"/>
            <a:ext cx="572241" cy="10087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 flipV="1">
            <a:off x="8594646" y="3396537"/>
            <a:ext cx="594346" cy="9960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8955304" y="3632013"/>
            <a:ext cx="2448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Link propagation latency with variation,</a:t>
            </a:r>
          </a:p>
          <a:p>
            <a:r>
              <a:rPr lang="en-US" sz="1100" i="1" dirty="0"/>
              <a:t>e.g.: </a:t>
            </a:r>
            <a:r>
              <a:rPr lang="en-US" sz="1100" i="1" dirty="0" smtClean="0"/>
              <a:t>Clock drift (MTIE)</a:t>
            </a:r>
            <a:endParaRPr lang="en-US" sz="1100" i="1" dirty="0"/>
          </a:p>
        </p:txBody>
      </p:sp>
      <p:cxnSp>
        <p:nvCxnSpPr>
          <p:cNvPr id="268" name="Straight Arrow Connector 267"/>
          <p:cNvCxnSpPr/>
          <p:nvPr/>
        </p:nvCxnSpPr>
        <p:spPr>
          <a:xfrm>
            <a:off x="8435897" y="3409446"/>
            <a:ext cx="502113" cy="1002538"/>
          </a:xfrm>
          <a:prstGeom prst="straightConnector1">
            <a:avLst/>
          </a:prstGeom>
          <a:ln w="19050">
            <a:solidFill>
              <a:srgbClr val="FF0000">
                <a:alpha val="4117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772640" y="4869207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8906774" y="4869207"/>
            <a:ext cx="107486" cy="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710295" y="4803364"/>
            <a:ext cx="371749" cy="215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343840" y="2862854"/>
            <a:ext cx="4447914" cy="68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6308666" y="254680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 </a:t>
            </a:r>
            <a:r>
              <a:rPr lang="en-US" sz="1200" dirty="0" smtClean="0"/>
              <a:t>(sender)</a:t>
            </a:r>
            <a:endParaRPr lang="en-US" sz="1200" dirty="0"/>
          </a:p>
        </p:txBody>
      </p:sp>
      <p:sp>
        <p:nvSpPr>
          <p:cNvPr id="274" name="Rectangle 273"/>
          <p:cNvSpPr/>
          <p:nvPr/>
        </p:nvSpPr>
        <p:spPr>
          <a:xfrm>
            <a:off x="6092430" y="2613064"/>
            <a:ext cx="4769853" cy="1017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9029" y="3593041"/>
            <a:ext cx="172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Link propagation latency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6303358" y="4437213"/>
            <a:ext cx="4447914" cy="1845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6081672" y="4023302"/>
            <a:ext cx="4775540" cy="234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6283209" y="4038891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r>
              <a:rPr lang="en-US" dirty="0"/>
              <a:t> </a:t>
            </a:r>
            <a:r>
              <a:rPr lang="en-US" sz="1400" dirty="0" smtClean="0"/>
              <a:t>(“receiver”)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357"/>
          </a:xfrm>
        </p:spPr>
        <p:txBody>
          <a:bodyPr>
            <a:normAutofit fontScale="90000"/>
          </a:bodyPr>
          <a:lstStyle/>
          <a:p>
            <a:r>
              <a:rPr lang="en-US" sz="4900"/>
              <a:t>How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530"/>
            <a:ext cx="10880558" cy="5849470"/>
          </a:xfrm>
        </p:spPr>
        <p:txBody>
          <a:bodyPr>
            <a:normAutofit/>
          </a:bodyPr>
          <a:lstStyle/>
          <a:p>
            <a:r>
              <a:rPr lang="en-US"/>
              <a:t>Multiple Buffer, Tagged CQF decription of operations, benefits:</a:t>
            </a:r>
          </a:p>
          <a:p>
            <a:pPr lvl="1"/>
            <a:r>
              <a:rPr lang="en-US"/>
              <a:t>draft-qiang-detnet-large-scale-detnet (expired), draft-dang-queuing-with-multiple-cyclic-buffers</a:t>
            </a:r>
          </a:p>
          <a:p>
            <a:pPr lvl="1"/>
            <a:r>
              <a:rPr lang="en-US"/>
              <a:t>Informational – do not specify actual forwarding plane specific encap/forwarding behavior.</a:t>
            </a:r>
          </a:p>
          <a:p>
            <a:endParaRPr lang="en-US"/>
          </a:p>
          <a:p>
            <a:r>
              <a:rPr lang="en-US"/>
              <a:t>This draft </a:t>
            </a:r>
          </a:p>
          <a:p>
            <a:pPr lvl="1"/>
            <a:r>
              <a:rPr lang="en-US"/>
              <a:t>Proposed standards track TCQF spec for DetNet MPLS Data Plane</a:t>
            </a:r>
          </a:p>
          <a:p>
            <a:pPr lvl="2"/>
            <a:r>
              <a:rPr lang="en-US"/>
              <a:t>Using Traffic Class (TC) of Top of Stack (ToS) MPLS Label Stack Entry (LSE)</a:t>
            </a:r>
          </a:p>
          <a:p>
            <a:pPr lvl="1"/>
            <a:endParaRPr lang="en-US"/>
          </a:p>
          <a:p>
            <a:pPr lvl="1"/>
            <a:r>
              <a:rPr lang="en-US"/>
              <a:t>Complies with MPLS DiffServ [RFC3270] TC-inferred PSC LSP (E-LSP) behavior</a:t>
            </a:r>
          </a:p>
          <a:p>
            <a:pPr lvl="2"/>
            <a:r>
              <a:rPr lang="en-US"/>
              <a:t>Occupies one TC value by cycle (e.g.: 4 TC for  prior slide 4 cycle setup)</a:t>
            </a:r>
          </a:p>
        </p:txBody>
      </p:sp>
    </p:spTree>
    <p:extLst>
      <p:ext uri="{BB962C8B-B14F-4D97-AF65-F5344CB8AC3E}">
        <p14:creationId xmlns:p14="http://schemas.microsoft.com/office/powerpoint/2010/main" val="13574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401357"/>
          </a:xfrm>
        </p:spPr>
        <p:txBody>
          <a:bodyPr>
            <a:normAutofit fontScale="90000"/>
          </a:bodyPr>
          <a:lstStyle/>
          <a:p>
            <a:r>
              <a:rPr lang="en-US" sz="4900"/>
              <a:t>Section 2/4: </a:t>
            </a:r>
            <a:r>
              <a:rPr lang="en-US" sz="4800"/>
              <a:t>Using TCQF with DetNet MPLS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300"/>
            <a:ext cx="10880558" cy="62357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DetNet MPLS       Relay       Transit         Relay       DetNet MPLS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End System        Node         Node           Node        End System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T-PE1          S-PE1        LSR-P          S-PE2       T-PE2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+----------+                                             +----------+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|   Appl.  |&lt;------------ End-to-End Service -----------&gt;|   Appl.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+----------+   +---------+                 +---------+   +----------+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| Service  |&lt;--| Service |-- DetNet flow --| Service |--&gt;| Service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+----------+   +---------+  +----------+   +---------+   +----------+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|Forwarding|   |Fwd| |Fwd|  |Forwarding|   |Fwd| |Fwd|   |Forwarding|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+-------.--+   +-.-+ +-.-+  +----.---.-+   +-.-+ +-.-+   +---.------+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:  Link  :    /  ,-----.  \   : Link :    /  ,-----. 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 +........+    +-[ Sub-  ]-+   +......+    +-[ Sub-  ]-+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                 [Network]                   [Network]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                 `-----'                     `-----'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|&lt;- LSP --&gt;| |&lt;-------- LSP -----------| |&lt;--- LSP --&gt;|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|&lt;----------------- DetNet MPLS ---------------------&gt;|</a:t>
            </a:r>
          </a:p>
          <a:p>
            <a:endParaRPr lang="en-US"/>
          </a:p>
          <a:p>
            <a:r>
              <a:rPr lang="en-US"/>
              <a:t>Can run T-PE1 to T-PE2 – or on any subset (S-PE1 – S-PE2)</a:t>
            </a:r>
          </a:p>
          <a:p>
            <a:r>
              <a:rPr lang="en-US"/>
              <a:t>TBD: ingres function: shape DetNet flows into cyclic queuing (some known TSN gate functions or similar).</a:t>
            </a:r>
          </a:p>
          <a:p>
            <a:r>
              <a:rPr lang="en-US"/>
              <a:t>TCQF state not tied to DetNet flow state in forwarding plane on midpoints (but in controller plane for admission control)</a:t>
            </a:r>
          </a:p>
          <a:p>
            <a:pPr lvl="1"/>
            <a:r>
              <a:rPr lang="en-US"/>
              <a:t>ToS LSE that holds TC with TCQF semantic can be Servic Label (S-Label) or Forwarding Label (F-Label) – up to controller plane</a:t>
            </a:r>
          </a:p>
          <a:p>
            <a:r>
              <a:rPr lang="en-US"/>
              <a:t>Draft discusses when DetNet service layer operation require to re-do ingres function</a:t>
            </a:r>
          </a:p>
          <a:p>
            <a:pPr lvl="1"/>
            <a:r>
              <a:rPr lang="en-US"/>
              <a:t>Only Packet Reordering Function (PRF) – causes change in burstyness of flow packets.</a:t>
            </a:r>
          </a:p>
        </p:txBody>
      </p:sp>
    </p:spTree>
    <p:extLst>
      <p:ext uri="{BB962C8B-B14F-4D97-AF65-F5344CB8AC3E}">
        <p14:creationId xmlns:p14="http://schemas.microsoft.com/office/powerpoint/2010/main" val="21104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401357"/>
          </a:xfrm>
        </p:spPr>
        <p:txBody>
          <a:bodyPr>
            <a:normAutofit fontScale="90000"/>
          </a:bodyPr>
          <a:lstStyle/>
          <a:p>
            <a:r>
              <a:rPr lang="en-US" sz="4900"/>
              <a:t>Section 3: </a:t>
            </a:r>
            <a:r>
              <a:rPr lang="en-US"/>
              <a:t>Data model </a:t>
            </a:r>
            <a:r>
              <a:rPr lang="en-US" sz="3100"/>
              <a:t>(and textual forwarding description)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500"/>
            <a:ext cx="10880558" cy="61595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>
                <a:latin typeface="Courier" charset="0"/>
                <a:ea typeface="Courier" charset="0"/>
                <a:cs typeface="Courier" charset="0"/>
              </a:rPr>
              <a:t>module ietf-detnet-tcqf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augment TBD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+--rw tcqf-config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+--rw cycles uint16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+--rw cycle-time uint16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+--rw cycle-clock-offset uint32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+--rw tcqf-if-config* [oif-name]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+--rw oif-name       if:interface-ref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+--rw cycle-clock-offset int32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+--rw tcqf-iif-cycle-map* [iif-name]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   +--rw iif-name    if:interface-ref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   +--rw iif-cycle-map* [iif-cycle]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      +--rw iif-cycle  uint8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           +--rw oif-cycle  uint8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+--rw tcqf-mpls-tc-tag* [name]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+--rw name         if:interface-ref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+--rw cycle* [cycle]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   +--rw cycle  uint8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>
                <a:latin typeface="Courier" charset="0"/>
                <a:ea typeface="Courier" charset="0"/>
                <a:cs typeface="Courier" charset="0"/>
              </a:rPr>
              <a:t>             +--rw tc    uint8</a:t>
            </a:r>
          </a:p>
          <a:p>
            <a:endParaRPr lang="en-US"/>
          </a:p>
          <a:p>
            <a:r>
              <a:rPr lang="en-US"/>
              <a:t>YANG data model to configure TCQF: domain-wide cycle-time, cycles, clock-offsets</a:t>
            </a:r>
          </a:p>
          <a:p>
            <a:r>
              <a:rPr lang="en-US"/>
              <a:t>Per TCQF Interface config: per-input-interface cycle-map table</a:t>
            </a:r>
          </a:p>
          <a:p>
            <a:r>
              <a:rPr lang="en-US"/>
              <a:t>Encapsulation dependent: per-interface cycle-ID to packet-tag mapping (here only MPLS-TC encap specified)</a:t>
            </a:r>
          </a:p>
        </p:txBody>
      </p:sp>
    </p:spTree>
    <p:extLst>
      <p:ext uri="{BB962C8B-B14F-4D97-AF65-F5344CB8AC3E}">
        <p14:creationId xmlns:p14="http://schemas.microsoft.com/office/powerpoint/2010/main" val="7045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0025"/>
            <a:ext cx="11049000" cy="765175"/>
          </a:xfrm>
        </p:spPr>
        <p:txBody>
          <a:bodyPr>
            <a:noAutofit/>
          </a:bodyPr>
          <a:lstStyle/>
          <a:p>
            <a:r>
              <a:rPr lang="en-US" sz="4000"/>
              <a:t>Section 5: Data plane pseudocode (1)</a:t>
            </a:r>
            <a:br>
              <a:rPr lang="en-US" sz="4000"/>
            </a:br>
            <a:r>
              <a:rPr lang="en-US" sz="3200"/>
              <a:t>Receive </a:t>
            </a:r>
            <a:r>
              <a:rPr lang="is-IS" sz="3200"/>
              <a:t>… TCQF enqueue packet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11300"/>
            <a:ext cx="5435600" cy="38354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tcqf = ietf-detnet-tcqf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void receive(pak)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Receive side TCQF - remember cycle 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// packet internal header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iif = pak.context.iif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if(tcqf.tcqf-if-config[iif]) { // TCQF enabled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if(tcqf.tcqf-mpls-tc-tag[iif]) { // TC-TCQF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pak.context.tcqf_cycle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map_tc2cycle(pak.mpls_header.lse[tos].tc,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  tcqf.tcqf-mpls-tc-tag[iif])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} else </a:t>
            </a:r>
            <a:r>
              <a:rPr lang="en-US" i="1">
                <a:latin typeface="Courier" charset="0"/>
                <a:ea typeface="Courier" charset="0"/>
                <a:cs typeface="Courier" charset="0"/>
              </a:rPr>
              <a:t>// future encap/tagging options for 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Forwarding including any label stack operations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oif = pak.context.oif = forward_process(pak)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... optional  DetNet PREOF functions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// ... if router is DetNet service node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30900" y="1562100"/>
            <a:ext cx="6045200" cy="378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Output interface TCQF enqueuing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if(pak.context.tcqf_cycle &amp;&amp; // non TCQF packets value is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tcqf.tcqf-if-config[oif]) { // TCQF enabled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Map tcqf_cycle for iif to oif mapping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cycle = pak.context.tcqf_cycle =  map_cycle(cycle,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tcqf.tcqf-if-config[oif].tcqf-iif-cycle-map[[iif])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Map cycle to TC value of ToS 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if(tcqf.tcqf-mpls-tc-tag[iif]) { // TC-TCQF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pak.mpls_header.lse[tos].tc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map_cycle2tc(cycle, tcqf.tcqf-mpls-tc-tag[oif])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} else </a:t>
            </a:r>
            <a:r>
              <a:rPr lang="en-US" i="1">
                <a:latin typeface="Courier" charset="0"/>
                <a:ea typeface="Courier" charset="0"/>
                <a:cs typeface="Courier" charset="0"/>
              </a:rPr>
              <a:t>// future encap/tagging options for TCQF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Enqueue into cycle buffer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tcqf_enqueue(pak, oif.cycleq[cycle])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40400" y="1828800"/>
            <a:ext cx="241300" cy="3175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90525"/>
            <a:ext cx="11049000" cy="401357"/>
          </a:xfrm>
        </p:spPr>
        <p:txBody>
          <a:bodyPr>
            <a:noAutofit/>
          </a:bodyPr>
          <a:lstStyle/>
          <a:p>
            <a:r>
              <a:rPr lang="en-US" sz="4000"/>
              <a:t>Section 5: Data plane pseudocode (2)</a:t>
            </a:r>
            <a:br>
              <a:rPr lang="en-US" sz="4000"/>
            </a:br>
            <a:r>
              <a:rPr lang="en-US" sz="3200"/>
              <a:t>TCQF packet sending</a:t>
            </a:r>
            <a:endParaRPr lang="en-US" sz="28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500" y="1346200"/>
            <a:ext cx="8470900" cy="4914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// Started when TCQF is enabled on an interface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void send_tcqf(oif)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Calculate correct time to start sending cycle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cycle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cc =  tcqf.tcqf-config.cycle-time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  tcqf.tcqf-config.cycle-time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o =   tcqf.tcqf-config.cycle-clock-offset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nextcyclestart = floor(tnow / cc) * cc + cc + 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Send cycles forever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while(1)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while(tnow &lt; nextcyclestart) { } </a:t>
            </a:r>
            <a:r>
              <a:rPr lang="en-US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Wait until next cycle starts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while(pak = dequeue(oif.cycleq(cycle))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  send(pak)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cycle = (cycle + 1) mod tcqf.tcqf-config.cycles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  nextcyclestart += tcqf.tcqf-config.cycle-time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Courier" charset="0"/>
                <a:ea typeface="Courier" charset="0"/>
                <a:cs typeface="Courier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76274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1367</Words>
  <Application>Microsoft Macintosh PowerPoint</Application>
  <PresentationFormat>Widescreen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</vt:lpstr>
      <vt:lpstr>Arial</vt:lpstr>
      <vt:lpstr>Office Theme</vt:lpstr>
      <vt:lpstr>Deterministic Networking (DetNet) Data Plane  MPLS TC Tagging for Cyclic Queuing and Forwarding (MPLS-TC TCQF)  draft-eckert-detnet-mpls-tc-tcqf-00</vt:lpstr>
      <vt:lpstr>Why ?</vt:lpstr>
      <vt:lpstr>Tagged CQF with Multiple Buffers</vt:lpstr>
      <vt:lpstr>Tagged CQF with Multiple Buffers</vt:lpstr>
      <vt:lpstr>How</vt:lpstr>
      <vt:lpstr>Section 2/4: Using TCQF with DetNet MPLS</vt:lpstr>
      <vt:lpstr>Section 3: Data model (and textual forwarding description)</vt:lpstr>
      <vt:lpstr>Section 5: Data plane pseudocode (1) Receive … TCQF enqueue packet</vt:lpstr>
      <vt:lpstr>Section 5: Data plane pseudocode (2) TCQF packet sending</vt:lpstr>
      <vt:lpstr>More</vt:lpstr>
      <vt:lpstr>Q &amp; 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 of actions with ancillary data</dc:title>
  <dc:creator>Toerless Eckert</dc:creator>
  <cp:lastModifiedBy>Toerless Eckert</cp:lastModifiedBy>
  <cp:revision>74</cp:revision>
  <cp:lastPrinted>2021-09-10T02:37:10Z</cp:lastPrinted>
  <dcterms:created xsi:type="dcterms:W3CDTF">2021-06-09T15:44:28Z</dcterms:created>
  <dcterms:modified xsi:type="dcterms:W3CDTF">2021-09-10T02:37:14Z</dcterms:modified>
</cp:coreProperties>
</file>