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04" r:id="rId4"/>
    <p:sldId id="307" r:id="rId5"/>
    <p:sldId id="305" r:id="rId6"/>
    <p:sldId id="306" r:id="rId7"/>
    <p:sldId id="308" r:id="rId8"/>
    <p:sldId id="30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2E75B6"/>
    <a:srgbClr val="000000"/>
    <a:srgbClr val="C55A11"/>
    <a:srgbClr val="F2F2F2"/>
    <a:srgbClr val="F4B183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2BF7-7494-4000-BC01-D4C939A85CD5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21DDC-F220-4D80-B7D7-89E7FEFBD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1DDC-F220-4D80-B7D7-89E7FEFBDD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1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255B-882C-4121-A1F8-A7C44BE6398C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5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09C5-BCD8-4F3D-AC6B-B06B9DA55F93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8EB7-C644-47DE-8CB4-3C9F7A92979E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D711-B884-439A-887B-C197ACA70635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1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CF3-BEFE-4B44-ABE6-CDD9A974BA72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6C34-FB47-4441-9A86-DE711503E835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2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DD3C-BE0A-41E1-AD40-ADA8CEE2795A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984B-71C6-4846-892E-33AD7E179BFA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9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ACA1-A397-4178-9740-145C85D560BF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3C39-80A6-4D56-9111-5A8D2734680E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E6E-9B3B-4B44-9327-FFA3F76086FD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6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6344-CBEA-451C-90B1-B65D1C4E0706}" type="datetime1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2B34-7C88-49B8-ABF6-D3AA46F42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4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IPv6 Options for Cyclic Queuing and Forwarding </a:t>
            </a:r>
            <a:r>
              <a:rPr lang="en-US" altLang="zh-CN" b="1" dirty="0" smtClean="0"/>
              <a:t>Variants</a:t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700" dirty="0">
                <a:latin typeface="Arial" panose="020B0604020202020204" pitchFamily="34" charset="0"/>
                <a:ea typeface="system-ui"/>
              </a:rPr>
              <a:t>draft-yizhou-detnet-ipv6-options-for-cqf-variant-</a:t>
            </a:r>
            <a:r>
              <a:rPr lang="zh-CN" altLang="zh-CN" sz="2700" dirty="0" smtClean="0">
                <a:latin typeface="Arial" panose="020B0604020202020204" pitchFamily="34" charset="0"/>
                <a:ea typeface="system-ui"/>
              </a:rPr>
              <a:t>00</a:t>
            </a: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1086" y="423868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Yizhou</a:t>
            </a:r>
            <a:r>
              <a:rPr lang="en-US" altLang="zh-CN" sz="2000" dirty="0"/>
              <a:t> Li (</a:t>
            </a:r>
            <a:r>
              <a:rPr lang="en-US" altLang="zh-CN" sz="2000" dirty="0"/>
              <a:t>Presenter)</a:t>
            </a:r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579787" y="6484659"/>
            <a:ext cx="146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July</a:t>
            </a:r>
            <a:r>
              <a:rPr lang="en-US" altLang="zh-CN" sz="1200" dirty="0" smtClean="0"/>
              <a:t>, 2022</a:t>
            </a:r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30271" y="4804556"/>
            <a:ext cx="157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Shoushou Ren </a:t>
            </a:r>
          </a:p>
          <a:p>
            <a:r>
              <a:rPr lang="en-US" altLang="zh-CN" dirty="0" err="1"/>
              <a:t>Guangpeng</a:t>
            </a:r>
            <a:r>
              <a:rPr lang="en-US" altLang="zh-CN" dirty="0"/>
              <a:t> Li</a:t>
            </a:r>
          </a:p>
          <a:p>
            <a:r>
              <a:rPr lang="en-US" altLang="zh-CN" dirty="0"/>
              <a:t>Fan </a:t>
            </a:r>
            <a:r>
              <a:rPr lang="en-US" altLang="zh-CN" dirty="0" smtClean="0"/>
              <a:t>Yang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6819725" y="4804556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Jeong</a:t>
            </a:r>
            <a:r>
              <a:rPr lang="en-US" altLang="zh-CN" dirty="0"/>
              <a:t>-dong </a:t>
            </a:r>
            <a:r>
              <a:rPr lang="en-US" altLang="zh-CN" dirty="0" err="1"/>
              <a:t>Ryoo</a:t>
            </a:r>
            <a:endParaRPr lang="en-US" altLang="zh-CN" dirty="0"/>
          </a:p>
          <a:p>
            <a:r>
              <a:rPr lang="en-US" altLang="zh-CN" dirty="0"/>
              <a:t>Peng Liu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1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008" y="37769"/>
            <a:ext cx="10695736" cy="1325563"/>
          </a:xfrm>
        </p:spPr>
        <p:txBody>
          <a:bodyPr/>
          <a:lstStyle/>
          <a:p>
            <a:r>
              <a:rPr lang="en-US" altLang="zh-CN" dirty="0" smtClean="0"/>
              <a:t>Fundamental CQF has attractive “simplicity” features for wider deployments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556071" y="2025370"/>
            <a:ext cx="1023375" cy="779286"/>
            <a:chOff x="2514600" y="2100263"/>
            <a:chExt cx="1414463" cy="1071562"/>
          </a:xfrm>
        </p:grpSpPr>
        <p:grpSp>
          <p:nvGrpSpPr>
            <p:cNvPr id="19" name="组合 18"/>
            <p:cNvGrpSpPr/>
            <p:nvPr/>
          </p:nvGrpSpPr>
          <p:grpSpPr>
            <a:xfrm>
              <a:off x="2514600" y="2100263"/>
              <a:ext cx="1414463" cy="1071562"/>
              <a:chOff x="2514600" y="2100263"/>
              <a:chExt cx="1414463" cy="107156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514600" y="2100263"/>
                <a:ext cx="1414463" cy="10715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2886075" y="2271713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886074" y="2743200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0" name="直接箭头连接符 19"/>
            <p:cNvCxnSpPr>
              <a:stCxn id="22" idx="1"/>
              <a:endCxn id="23" idx="1"/>
            </p:cNvCxnSpPr>
            <p:nvPr/>
          </p:nvCxnSpPr>
          <p:spPr>
            <a:xfrm flipV="1">
              <a:off x="2514600" y="2421732"/>
              <a:ext cx="371475" cy="214312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箭头连接符 20"/>
            <p:cNvCxnSpPr>
              <a:stCxn id="24" idx="3"/>
            </p:cNvCxnSpPr>
            <p:nvPr/>
          </p:nvCxnSpPr>
          <p:spPr>
            <a:xfrm flipV="1">
              <a:off x="3543299" y="2586039"/>
              <a:ext cx="385761" cy="30718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5" name="组合 24"/>
          <p:cNvGrpSpPr/>
          <p:nvPr/>
        </p:nvGrpSpPr>
        <p:grpSpPr>
          <a:xfrm>
            <a:off x="4177275" y="2025370"/>
            <a:ext cx="1023375" cy="779286"/>
            <a:chOff x="2514600" y="2100263"/>
            <a:chExt cx="1414463" cy="1071562"/>
          </a:xfrm>
        </p:grpSpPr>
        <p:grpSp>
          <p:nvGrpSpPr>
            <p:cNvPr id="26" name="组合 25"/>
            <p:cNvGrpSpPr/>
            <p:nvPr/>
          </p:nvGrpSpPr>
          <p:grpSpPr>
            <a:xfrm>
              <a:off x="2514600" y="2100263"/>
              <a:ext cx="1414463" cy="1071562"/>
              <a:chOff x="2514600" y="2100263"/>
              <a:chExt cx="1414463" cy="107156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514600" y="2100263"/>
                <a:ext cx="1414463" cy="10715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886075" y="2271713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2886074" y="2743200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7" name="直接箭头连接符 26"/>
            <p:cNvCxnSpPr>
              <a:stCxn id="29" idx="1"/>
              <a:endCxn id="30" idx="1"/>
            </p:cNvCxnSpPr>
            <p:nvPr/>
          </p:nvCxnSpPr>
          <p:spPr>
            <a:xfrm flipV="1">
              <a:off x="2514600" y="2421732"/>
              <a:ext cx="371475" cy="214312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箭头连接符 27"/>
            <p:cNvCxnSpPr>
              <a:stCxn id="31" idx="3"/>
            </p:cNvCxnSpPr>
            <p:nvPr/>
          </p:nvCxnSpPr>
          <p:spPr>
            <a:xfrm flipV="1">
              <a:off x="3543299" y="2586039"/>
              <a:ext cx="385761" cy="30718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34" name="直接连接符 33"/>
          <p:cNvCxnSpPr>
            <a:stCxn id="22" idx="1"/>
            <a:endCxn id="5" idx="3"/>
          </p:cNvCxnSpPr>
          <p:nvPr/>
        </p:nvCxnSpPr>
        <p:spPr>
          <a:xfrm flipH="1">
            <a:off x="1980640" y="2415013"/>
            <a:ext cx="57543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29" idx="1"/>
            <a:endCxn id="22" idx="3"/>
          </p:cNvCxnSpPr>
          <p:nvPr/>
        </p:nvCxnSpPr>
        <p:spPr>
          <a:xfrm flipH="1">
            <a:off x="3579445" y="2415013"/>
            <a:ext cx="5978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957265" y="3081161"/>
            <a:ext cx="1023375" cy="779286"/>
            <a:chOff x="2514600" y="2100263"/>
            <a:chExt cx="1414463" cy="1071562"/>
          </a:xfrm>
        </p:grpSpPr>
        <p:grpSp>
          <p:nvGrpSpPr>
            <p:cNvPr id="55" name="组合 54"/>
            <p:cNvGrpSpPr/>
            <p:nvPr/>
          </p:nvGrpSpPr>
          <p:grpSpPr>
            <a:xfrm>
              <a:off x="2514600" y="2100263"/>
              <a:ext cx="1414463" cy="1071562"/>
              <a:chOff x="2514600" y="2100263"/>
              <a:chExt cx="1414463" cy="1071562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514600" y="2100263"/>
                <a:ext cx="1414463" cy="10715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886075" y="2271713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2886074" y="2743200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56" name="直接箭头连接符 55"/>
            <p:cNvCxnSpPr>
              <a:stCxn id="58" idx="1"/>
              <a:endCxn id="60" idx="1"/>
            </p:cNvCxnSpPr>
            <p:nvPr/>
          </p:nvCxnSpPr>
          <p:spPr>
            <a:xfrm>
              <a:off x="2514600" y="2636044"/>
              <a:ext cx="371474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箭头连接符 56"/>
            <p:cNvCxnSpPr>
              <a:stCxn id="59" idx="3"/>
            </p:cNvCxnSpPr>
            <p:nvPr/>
          </p:nvCxnSpPr>
          <p:spPr>
            <a:xfrm>
              <a:off x="3543300" y="2421732"/>
              <a:ext cx="385760" cy="164307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4177275" y="3081161"/>
            <a:ext cx="1023375" cy="779286"/>
            <a:chOff x="2514600" y="2100263"/>
            <a:chExt cx="1414463" cy="1071562"/>
          </a:xfrm>
        </p:grpSpPr>
        <p:grpSp>
          <p:nvGrpSpPr>
            <p:cNvPr id="69" name="组合 68"/>
            <p:cNvGrpSpPr/>
            <p:nvPr/>
          </p:nvGrpSpPr>
          <p:grpSpPr>
            <a:xfrm>
              <a:off x="2514600" y="2100263"/>
              <a:ext cx="1414463" cy="1071562"/>
              <a:chOff x="2514600" y="2100263"/>
              <a:chExt cx="1414463" cy="1071562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514600" y="2100263"/>
                <a:ext cx="1414463" cy="10715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2886075" y="2271713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2886074" y="2743200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>
              <a:stCxn id="72" idx="1"/>
              <a:endCxn id="74" idx="1"/>
            </p:cNvCxnSpPr>
            <p:nvPr/>
          </p:nvCxnSpPr>
          <p:spPr>
            <a:xfrm>
              <a:off x="2514600" y="2636044"/>
              <a:ext cx="371474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箭头连接符 70"/>
            <p:cNvCxnSpPr>
              <a:stCxn id="73" idx="3"/>
            </p:cNvCxnSpPr>
            <p:nvPr/>
          </p:nvCxnSpPr>
          <p:spPr>
            <a:xfrm>
              <a:off x="3543300" y="2421732"/>
              <a:ext cx="385760" cy="164307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6" name="直接连接符 75"/>
          <p:cNvCxnSpPr>
            <a:stCxn id="65" idx="1"/>
            <a:endCxn id="58" idx="3"/>
          </p:cNvCxnSpPr>
          <p:nvPr/>
        </p:nvCxnSpPr>
        <p:spPr>
          <a:xfrm flipH="1">
            <a:off x="1980640" y="3470804"/>
            <a:ext cx="57543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2" idx="1"/>
            <a:endCxn id="65" idx="3"/>
          </p:cNvCxnSpPr>
          <p:nvPr/>
        </p:nvCxnSpPr>
        <p:spPr>
          <a:xfrm flipH="1">
            <a:off x="3579445" y="3470804"/>
            <a:ext cx="5978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95" name="组合 94"/>
          <p:cNvGrpSpPr/>
          <p:nvPr/>
        </p:nvGrpSpPr>
        <p:grpSpPr>
          <a:xfrm>
            <a:off x="957263" y="4268284"/>
            <a:ext cx="1023375" cy="779286"/>
            <a:chOff x="2514600" y="2100263"/>
            <a:chExt cx="1414463" cy="1071562"/>
          </a:xfrm>
        </p:grpSpPr>
        <p:grpSp>
          <p:nvGrpSpPr>
            <p:cNvPr id="96" name="组合 95"/>
            <p:cNvGrpSpPr/>
            <p:nvPr/>
          </p:nvGrpSpPr>
          <p:grpSpPr>
            <a:xfrm>
              <a:off x="2514600" y="2100263"/>
              <a:ext cx="1414463" cy="1071562"/>
              <a:chOff x="2514600" y="2100263"/>
              <a:chExt cx="1414463" cy="1071562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2514600" y="2100263"/>
                <a:ext cx="1414463" cy="10715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2886075" y="2271713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2886074" y="2743200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97" name="直接箭头连接符 96"/>
            <p:cNvCxnSpPr>
              <a:stCxn id="99" idx="1"/>
              <a:endCxn id="100" idx="1"/>
            </p:cNvCxnSpPr>
            <p:nvPr/>
          </p:nvCxnSpPr>
          <p:spPr>
            <a:xfrm flipV="1">
              <a:off x="2514600" y="2421732"/>
              <a:ext cx="371475" cy="214312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箭头连接符 97"/>
            <p:cNvCxnSpPr>
              <a:stCxn id="101" idx="3"/>
            </p:cNvCxnSpPr>
            <p:nvPr/>
          </p:nvCxnSpPr>
          <p:spPr>
            <a:xfrm flipV="1">
              <a:off x="3543299" y="2586039"/>
              <a:ext cx="385761" cy="30718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2556069" y="4268284"/>
            <a:ext cx="1023375" cy="779286"/>
            <a:chOff x="2514600" y="2100263"/>
            <a:chExt cx="1414463" cy="1071562"/>
          </a:xfrm>
        </p:grpSpPr>
        <p:grpSp>
          <p:nvGrpSpPr>
            <p:cNvPr id="103" name="组合 102"/>
            <p:cNvGrpSpPr/>
            <p:nvPr/>
          </p:nvGrpSpPr>
          <p:grpSpPr>
            <a:xfrm>
              <a:off x="2514600" y="2100263"/>
              <a:ext cx="1414463" cy="1071562"/>
              <a:chOff x="2514600" y="2100263"/>
              <a:chExt cx="1414463" cy="1071562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2514600" y="2100263"/>
                <a:ext cx="1414463" cy="10715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圆角矩形 106"/>
              <p:cNvSpPr/>
              <p:nvPr/>
            </p:nvSpPr>
            <p:spPr>
              <a:xfrm>
                <a:off x="2886075" y="2271713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2886074" y="2743200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4" name="直接箭头连接符 103"/>
            <p:cNvCxnSpPr>
              <a:stCxn id="106" idx="1"/>
              <a:endCxn id="107" idx="1"/>
            </p:cNvCxnSpPr>
            <p:nvPr/>
          </p:nvCxnSpPr>
          <p:spPr>
            <a:xfrm flipV="1">
              <a:off x="2514600" y="2421732"/>
              <a:ext cx="371475" cy="214312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箭头连接符 104"/>
            <p:cNvCxnSpPr>
              <a:stCxn id="108" idx="3"/>
            </p:cNvCxnSpPr>
            <p:nvPr/>
          </p:nvCxnSpPr>
          <p:spPr>
            <a:xfrm flipV="1">
              <a:off x="3543299" y="2586039"/>
              <a:ext cx="385761" cy="30718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17" name="直接连接符 116"/>
          <p:cNvCxnSpPr>
            <a:stCxn id="106" idx="1"/>
            <a:endCxn id="99" idx="3"/>
          </p:cNvCxnSpPr>
          <p:nvPr/>
        </p:nvCxnSpPr>
        <p:spPr>
          <a:xfrm flipH="1">
            <a:off x="1980638" y="4657927"/>
            <a:ext cx="57543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113" idx="1"/>
            <a:endCxn id="106" idx="3"/>
          </p:cNvCxnSpPr>
          <p:nvPr/>
        </p:nvCxnSpPr>
        <p:spPr>
          <a:xfrm flipH="1">
            <a:off x="3579443" y="4657927"/>
            <a:ext cx="5978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65" name="组合 164"/>
          <p:cNvGrpSpPr/>
          <p:nvPr/>
        </p:nvGrpSpPr>
        <p:grpSpPr>
          <a:xfrm>
            <a:off x="957265" y="2025370"/>
            <a:ext cx="1023375" cy="779286"/>
            <a:chOff x="957266" y="2221316"/>
            <a:chExt cx="1414463" cy="1071562"/>
          </a:xfrm>
        </p:grpSpPr>
        <p:grpSp>
          <p:nvGrpSpPr>
            <p:cNvPr id="17" name="组合 16"/>
            <p:cNvGrpSpPr/>
            <p:nvPr/>
          </p:nvGrpSpPr>
          <p:grpSpPr>
            <a:xfrm>
              <a:off x="957266" y="2221316"/>
              <a:ext cx="1414463" cy="1071562"/>
              <a:chOff x="2514600" y="2100263"/>
              <a:chExt cx="1414463" cy="1071562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2514600" y="2100263"/>
                <a:ext cx="1414463" cy="1071562"/>
                <a:chOff x="2514600" y="2100263"/>
                <a:chExt cx="1414463" cy="1071562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2514600" y="2100263"/>
                  <a:ext cx="1414463" cy="107156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2886075" y="2271713"/>
                  <a:ext cx="657225" cy="30003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2886074" y="2743200"/>
                  <a:ext cx="657225" cy="30003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直接箭头连接符 9"/>
              <p:cNvCxnSpPr>
                <a:stCxn id="5" idx="1"/>
                <a:endCxn id="6" idx="1"/>
              </p:cNvCxnSpPr>
              <p:nvPr/>
            </p:nvCxnSpPr>
            <p:spPr>
              <a:xfrm flipV="1">
                <a:off x="2514600" y="2421732"/>
                <a:ext cx="371475" cy="21431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" name="直接箭头连接符 12"/>
              <p:cNvCxnSpPr>
                <a:stCxn id="7" idx="3"/>
              </p:cNvCxnSpPr>
              <p:nvPr/>
            </p:nvCxnSpPr>
            <p:spPr>
              <a:xfrm flipV="1">
                <a:off x="3543299" y="2586039"/>
                <a:ext cx="385761" cy="30718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0" name="矩形 119"/>
            <p:cNvSpPr/>
            <p:nvPr/>
          </p:nvSpPr>
          <p:spPr>
            <a:xfrm>
              <a:off x="1471617" y="2478493"/>
              <a:ext cx="142875" cy="1500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2556071" y="3081161"/>
            <a:ext cx="1023375" cy="779286"/>
            <a:chOff x="2681279" y="3673088"/>
            <a:chExt cx="1414463" cy="1071562"/>
          </a:xfrm>
        </p:grpSpPr>
        <p:grpSp>
          <p:nvGrpSpPr>
            <p:cNvPr id="61" name="组合 60"/>
            <p:cNvGrpSpPr/>
            <p:nvPr/>
          </p:nvGrpSpPr>
          <p:grpSpPr>
            <a:xfrm>
              <a:off x="2681279" y="3673088"/>
              <a:ext cx="1414463" cy="1071562"/>
              <a:chOff x="2514600" y="2100263"/>
              <a:chExt cx="1414463" cy="1071562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514600" y="2100263"/>
                <a:ext cx="1414463" cy="1071562"/>
                <a:chOff x="2514600" y="2100263"/>
                <a:chExt cx="1414463" cy="1071562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2514600" y="2100263"/>
                  <a:ext cx="1414463" cy="107156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2886075" y="2271713"/>
                  <a:ext cx="657225" cy="30003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>
                  <a:off x="2886074" y="2743200"/>
                  <a:ext cx="657225" cy="30003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63" name="直接箭头连接符 62"/>
              <p:cNvCxnSpPr>
                <a:stCxn id="65" idx="1"/>
                <a:endCxn id="67" idx="1"/>
              </p:cNvCxnSpPr>
              <p:nvPr/>
            </p:nvCxnSpPr>
            <p:spPr>
              <a:xfrm>
                <a:off x="2514600" y="2636044"/>
                <a:ext cx="371474" cy="25717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4" name="直接箭头连接符 63"/>
              <p:cNvCxnSpPr>
                <a:stCxn id="66" idx="3"/>
              </p:cNvCxnSpPr>
              <p:nvPr/>
            </p:nvCxnSpPr>
            <p:spPr>
              <a:xfrm>
                <a:off x="3543300" y="2421732"/>
                <a:ext cx="385760" cy="164307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36" name="矩形 135"/>
            <p:cNvSpPr/>
            <p:nvPr/>
          </p:nvSpPr>
          <p:spPr>
            <a:xfrm>
              <a:off x="3362313" y="3919546"/>
              <a:ext cx="142875" cy="1500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177273" y="4268284"/>
            <a:ext cx="1023375" cy="779286"/>
            <a:chOff x="4922033" y="5148277"/>
            <a:chExt cx="1414463" cy="1071562"/>
          </a:xfrm>
        </p:grpSpPr>
        <p:grpSp>
          <p:nvGrpSpPr>
            <p:cNvPr id="109" name="组合 108"/>
            <p:cNvGrpSpPr/>
            <p:nvPr/>
          </p:nvGrpSpPr>
          <p:grpSpPr>
            <a:xfrm>
              <a:off x="4922033" y="5148277"/>
              <a:ext cx="1414463" cy="1071562"/>
              <a:chOff x="2514600" y="2100263"/>
              <a:chExt cx="1414463" cy="1071562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2514600" y="2100263"/>
                <a:ext cx="1414463" cy="1071562"/>
                <a:chOff x="2514600" y="2100263"/>
                <a:chExt cx="1414463" cy="1071562"/>
              </a:xfrm>
            </p:grpSpPr>
            <p:sp>
              <p:nvSpPr>
                <p:cNvPr id="113" name="矩形 112"/>
                <p:cNvSpPr/>
                <p:nvPr/>
              </p:nvSpPr>
              <p:spPr>
                <a:xfrm>
                  <a:off x="2514600" y="2100263"/>
                  <a:ext cx="1414463" cy="107156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圆角矩形 113"/>
                <p:cNvSpPr/>
                <p:nvPr/>
              </p:nvSpPr>
              <p:spPr>
                <a:xfrm>
                  <a:off x="2886075" y="2271713"/>
                  <a:ext cx="657225" cy="30003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5" name="圆角矩形 114"/>
                <p:cNvSpPr/>
                <p:nvPr/>
              </p:nvSpPr>
              <p:spPr>
                <a:xfrm>
                  <a:off x="2886074" y="2743200"/>
                  <a:ext cx="657225" cy="30003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11" name="直接箭头连接符 110"/>
              <p:cNvCxnSpPr>
                <a:stCxn id="113" idx="1"/>
                <a:endCxn id="114" idx="1"/>
              </p:cNvCxnSpPr>
              <p:nvPr/>
            </p:nvCxnSpPr>
            <p:spPr>
              <a:xfrm flipV="1">
                <a:off x="2514600" y="2421732"/>
                <a:ext cx="371475" cy="21431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2" name="直接箭头连接符 111"/>
              <p:cNvCxnSpPr>
                <a:stCxn id="115" idx="3"/>
              </p:cNvCxnSpPr>
              <p:nvPr/>
            </p:nvCxnSpPr>
            <p:spPr>
              <a:xfrm flipV="1">
                <a:off x="3543299" y="2586039"/>
                <a:ext cx="385761" cy="30718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38" name="矩形 137"/>
            <p:cNvSpPr/>
            <p:nvPr/>
          </p:nvSpPr>
          <p:spPr>
            <a:xfrm>
              <a:off x="5743564" y="5401880"/>
              <a:ext cx="142875" cy="1500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文本框 138"/>
          <p:cNvSpPr txBox="1"/>
          <p:nvPr/>
        </p:nvSpPr>
        <p:spPr>
          <a:xfrm>
            <a:off x="815704" y="1399916"/>
            <a:ext cx="177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Holding time at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: DT - Tc</a:t>
            </a:r>
            <a:endParaRPr lang="zh-CN" altLang="en-US" dirty="0"/>
          </a:p>
        </p:txBody>
      </p:sp>
      <p:sp>
        <p:nvSpPr>
          <p:cNvPr id="148" name="文本框 147"/>
          <p:cNvSpPr txBox="1"/>
          <p:nvPr/>
        </p:nvSpPr>
        <p:spPr>
          <a:xfrm>
            <a:off x="71454" y="2380073"/>
            <a:ext cx="9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 0 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10701" y="3378120"/>
            <a:ext cx="11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 1 </a:t>
            </a:r>
            <a:endParaRPr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-10701" y="5688471"/>
            <a:ext cx="11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 h </a:t>
            </a:r>
            <a:endParaRPr lang="zh-CN" altLang="en-US" dirty="0"/>
          </a:p>
        </p:txBody>
      </p:sp>
      <p:sp>
        <p:nvSpPr>
          <p:cNvPr id="151" name="文本框 150"/>
          <p:cNvSpPr txBox="1"/>
          <p:nvPr/>
        </p:nvSpPr>
        <p:spPr>
          <a:xfrm>
            <a:off x="1921013" y="6079132"/>
            <a:ext cx="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op 1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5842836" y="6103460"/>
            <a:ext cx="260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Rx time after cycle h-1: </a:t>
            </a:r>
          </a:p>
          <a:p>
            <a:r>
              <a:rPr lang="en-US" altLang="zh-CN" dirty="0"/>
              <a:t>0</a:t>
            </a:r>
            <a:r>
              <a:rPr lang="en-US" altLang="zh-CN" dirty="0" smtClean="0"/>
              <a:t> - Tc</a:t>
            </a:r>
            <a:endParaRPr lang="zh-CN" altLang="en-US" dirty="0"/>
          </a:p>
        </p:txBody>
      </p:sp>
      <p:sp>
        <p:nvSpPr>
          <p:cNvPr id="155" name="文本框 154"/>
          <p:cNvSpPr txBox="1"/>
          <p:nvPr/>
        </p:nvSpPr>
        <p:spPr>
          <a:xfrm>
            <a:off x="5068494" y="6085163"/>
            <a:ext cx="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op h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5622125" y="2022954"/>
            <a:ext cx="792961" cy="78170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dirty="0" smtClean="0"/>
              <a:t>sink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29" idx="3"/>
            <a:endCxn id="180" idx="1"/>
          </p:cNvCxnSpPr>
          <p:nvPr/>
        </p:nvCxnSpPr>
        <p:spPr>
          <a:xfrm flipV="1">
            <a:off x="5200650" y="2413805"/>
            <a:ext cx="421475" cy="120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2" name="矩形 201"/>
          <p:cNvSpPr/>
          <p:nvPr/>
        </p:nvSpPr>
        <p:spPr>
          <a:xfrm>
            <a:off x="5622125" y="3076585"/>
            <a:ext cx="792961" cy="78170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dirty="0" smtClean="0"/>
              <a:t>sink</a:t>
            </a:r>
            <a:endParaRPr lang="zh-CN" altLang="en-US" dirty="0"/>
          </a:p>
        </p:txBody>
      </p:sp>
      <p:cxnSp>
        <p:nvCxnSpPr>
          <p:cNvPr id="203" name="直接连接符 202"/>
          <p:cNvCxnSpPr>
            <a:endCxn id="202" idx="1"/>
          </p:cNvCxnSpPr>
          <p:nvPr/>
        </p:nvCxnSpPr>
        <p:spPr>
          <a:xfrm flipV="1">
            <a:off x="5200650" y="3467436"/>
            <a:ext cx="421475" cy="120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4" name="矩形 203"/>
          <p:cNvSpPr/>
          <p:nvPr/>
        </p:nvSpPr>
        <p:spPr>
          <a:xfrm>
            <a:off x="5636407" y="4234607"/>
            <a:ext cx="792961" cy="78170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dirty="0"/>
              <a:t>sink</a:t>
            </a:r>
            <a:endParaRPr lang="zh-CN" altLang="en-US" dirty="0"/>
          </a:p>
        </p:txBody>
      </p:sp>
      <p:cxnSp>
        <p:nvCxnSpPr>
          <p:cNvPr id="205" name="直接连接符 204"/>
          <p:cNvCxnSpPr>
            <a:endCxn id="204" idx="1"/>
          </p:cNvCxnSpPr>
          <p:nvPr/>
        </p:nvCxnSpPr>
        <p:spPr>
          <a:xfrm flipV="1">
            <a:off x="5214932" y="4625458"/>
            <a:ext cx="421475" cy="120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06" name="组合 205"/>
          <p:cNvGrpSpPr/>
          <p:nvPr/>
        </p:nvGrpSpPr>
        <p:grpSpPr>
          <a:xfrm>
            <a:off x="957265" y="5336212"/>
            <a:ext cx="1023375" cy="779286"/>
            <a:chOff x="2514600" y="2100263"/>
            <a:chExt cx="1414463" cy="1071562"/>
          </a:xfrm>
        </p:grpSpPr>
        <p:grpSp>
          <p:nvGrpSpPr>
            <p:cNvPr id="207" name="组合 206"/>
            <p:cNvGrpSpPr/>
            <p:nvPr/>
          </p:nvGrpSpPr>
          <p:grpSpPr>
            <a:xfrm>
              <a:off x="2514600" y="2100263"/>
              <a:ext cx="1414463" cy="1071562"/>
              <a:chOff x="2514600" y="2100263"/>
              <a:chExt cx="1414463" cy="10715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2514600" y="2100263"/>
                <a:ext cx="1414463" cy="10715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圆角矩形 210"/>
              <p:cNvSpPr/>
              <p:nvPr/>
            </p:nvSpPr>
            <p:spPr>
              <a:xfrm>
                <a:off x="2886075" y="2271713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圆角矩形 211"/>
              <p:cNvSpPr/>
              <p:nvPr/>
            </p:nvSpPr>
            <p:spPr>
              <a:xfrm>
                <a:off x="2886074" y="2743200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08" name="直接箭头连接符 207"/>
            <p:cNvCxnSpPr>
              <a:stCxn id="210" idx="1"/>
              <a:endCxn id="212" idx="1"/>
            </p:cNvCxnSpPr>
            <p:nvPr/>
          </p:nvCxnSpPr>
          <p:spPr>
            <a:xfrm>
              <a:off x="2514600" y="2636044"/>
              <a:ext cx="371474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09" name="直接箭头连接符 208"/>
            <p:cNvCxnSpPr>
              <a:stCxn id="211" idx="3"/>
            </p:cNvCxnSpPr>
            <p:nvPr/>
          </p:nvCxnSpPr>
          <p:spPr>
            <a:xfrm>
              <a:off x="3543300" y="2421732"/>
              <a:ext cx="385760" cy="164307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4177275" y="5336212"/>
            <a:ext cx="1023375" cy="779286"/>
            <a:chOff x="2514600" y="2100263"/>
            <a:chExt cx="1414463" cy="1071562"/>
          </a:xfrm>
        </p:grpSpPr>
        <p:grpSp>
          <p:nvGrpSpPr>
            <p:cNvPr id="214" name="组合 213"/>
            <p:cNvGrpSpPr/>
            <p:nvPr/>
          </p:nvGrpSpPr>
          <p:grpSpPr>
            <a:xfrm>
              <a:off x="2514600" y="2100263"/>
              <a:ext cx="1414463" cy="1071562"/>
              <a:chOff x="2514600" y="2100263"/>
              <a:chExt cx="1414463" cy="1071562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2514600" y="2100263"/>
                <a:ext cx="1414463" cy="10715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圆角矩形 217"/>
              <p:cNvSpPr/>
              <p:nvPr/>
            </p:nvSpPr>
            <p:spPr>
              <a:xfrm>
                <a:off x="2886075" y="2271713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19" name="圆角矩形 218"/>
              <p:cNvSpPr/>
              <p:nvPr/>
            </p:nvSpPr>
            <p:spPr>
              <a:xfrm>
                <a:off x="2886074" y="2743200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stCxn id="217" idx="1"/>
              <a:endCxn id="219" idx="1"/>
            </p:cNvCxnSpPr>
            <p:nvPr/>
          </p:nvCxnSpPr>
          <p:spPr>
            <a:xfrm>
              <a:off x="2514600" y="2636044"/>
              <a:ext cx="371474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16" name="直接箭头连接符 215"/>
            <p:cNvCxnSpPr>
              <a:stCxn id="218" idx="3"/>
            </p:cNvCxnSpPr>
            <p:nvPr/>
          </p:nvCxnSpPr>
          <p:spPr>
            <a:xfrm>
              <a:off x="3543300" y="2421732"/>
              <a:ext cx="385760" cy="164307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220" name="直接连接符 219"/>
          <p:cNvCxnSpPr>
            <a:stCxn id="228" idx="1"/>
            <a:endCxn id="210" idx="3"/>
          </p:cNvCxnSpPr>
          <p:nvPr/>
        </p:nvCxnSpPr>
        <p:spPr>
          <a:xfrm flipH="1">
            <a:off x="1980640" y="5725855"/>
            <a:ext cx="57543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1" name="直接连接符 220"/>
          <p:cNvCxnSpPr>
            <a:stCxn id="217" idx="1"/>
            <a:endCxn id="228" idx="3"/>
          </p:cNvCxnSpPr>
          <p:nvPr/>
        </p:nvCxnSpPr>
        <p:spPr>
          <a:xfrm flipH="1">
            <a:off x="3579445" y="5725855"/>
            <a:ext cx="5978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23" name="组合 222"/>
          <p:cNvGrpSpPr/>
          <p:nvPr/>
        </p:nvGrpSpPr>
        <p:grpSpPr>
          <a:xfrm>
            <a:off x="2556071" y="5336212"/>
            <a:ext cx="1023375" cy="779286"/>
            <a:chOff x="2514600" y="2100263"/>
            <a:chExt cx="1414463" cy="1071562"/>
          </a:xfrm>
        </p:grpSpPr>
        <p:grpSp>
          <p:nvGrpSpPr>
            <p:cNvPr id="225" name="组合 224"/>
            <p:cNvGrpSpPr/>
            <p:nvPr/>
          </p:nvGrpSpPr>
          <p:grpSpPr>
            <a:xfrm>
              <a:off x="2514600" y="2100263"/>
              <a:ext cx="1414463" cy="1071562"/>
              <a:chOff x="2514600" y="2100263"/>
              <a:chExt cx="1414463" cy="1071562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2514600" y="2100263"/>
                <a:ext cx="1414463" cy="10715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2886075" y="2271713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30" name="圆角矩形 229"/>
              <p:cNvSpPr/>
              <p:nvPr/>
            </p:nvSpPr>
            <p:spPr>
              <a:xfrm>
                <a:off x="2886074" y="2743200"/>
                <a:ext cx="657225" cy="30003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26" name="直接箭头连接符 225"/>
            <p:cNvCxnSpPr>
              <a:stCxn id="228" idx="1"/>
              <a:endCxn id="230" idx="1"/>
            </p:cNvCxnSpPr>
            <p:nvPr/>
          </p:nvCxnSpPr>
          <p:spPr>
            <a:xfrm>
              <a:off x="2514600" y="2636044"/>
              <a:ext cx="371474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27" name="直接箭头连接符 226"/>
            <p:cNvCxnSpPr>
              <a:stCxn id="229" idx="3"/>
            </p:cNvCxnSpPr>
            <p:nvPr/>
          </p:nvCxnSpPr>
          <p:spPr>
            <a:xfrm>
              <a:off x="3543300" y="2421732"/>
              <a:ext cx="385760" cy="164307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31" name="矩形 230"/>
          <p:cNvSpPr/>
          <p:nvPr/>
        </p:nvSpPr>
        <p:spPr>
          <a:xfrm>
            <a:off x="5622125" y="5331636"/>
            <a:ext cx="792961" cy="78170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zh-CN" dirty="0"/>
              <a:t>sink</a:t>
            </a:r>
            <a:endParaRPr lang="zh-CN" altLang="en-US" dirty="0"/>
          </a:p>
        </p:txBody>
      </p:sp>
      <p:cxnSp>
        <p:nvCxnSpPr>
          <p:cNvPr id="232" name="直接连接符 231"/>
          <p:cNvCxnSpPr>
            <a:endCxn id="231" idx="1"/>
          </p:cNvCxnSpPr>
          <p:nvPr/>
        </p:nvCxnSpPr>
        <p:spPr>
          <a:xfrm flipV="1">
            <a:off x="5200650" y="5722487"/>
            <a:ext cx="421475" cy="120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3" name="文本框 232"/>
          <p:cNvSpPr txBox="1"/>
          <p:nvPr/>
        </p:nvSpPr>
        <p:spPr>
          <a:xfrm>
            <a:off x="-86928" y="4539906"/>
            <a:ext cx="11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 h-1 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5972990" y="5496394"/>
            <a:ext cx="103371" cy="1091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/>
          <p:cNvSpPr txBox="1"/>
          <p:nvPr/>
        </p:nvSpPr>
        <p:spPr>
          <a:xfrm>
            <a:off x="3040966" y="3634845"/>
            <a:ext cx="16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……….</a:t>
            </a:r>
            <a:endParaRPr lang="zh-CN" altLang="en-US" sz="3600" b="1" dirty="0"/>
          </a:p>
        </p:txBody>
      </p:sp>
      <p:sp>
        <p:nvSpPr>
          <p:cNvPr id="237" name="内容占位符 2"/>
          <p:cNvSpPr>
            <a:spLocks noGrp="1"/>
          </p:cNvSpPr>
          <p:nvPr>
            <p:ph idx="1"/>
          </p:nvPr>
        </p:nvSpPr>
        <p:spPr>
          <a:xfrm>
            <a:off x="6964223" y="1483519"/>
            <a:ext cx="4911455" cy="462981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2-buffer per port. Input and output swap once every cycle interval Tc.</a:t>
            </a:r>
          </a:p>
          <a:p>
            <a:r>
              <a:rPr lang="en-US" altLang="zh-CN" dirty="0" smtClean="0"/>
              <a:t>E2e time taken:</a:t>
            </a:r>
          </a:p>
          <a:p>
            <a:pPr marL="457200" lvl="1" indent="0">
              <a:buNone/>
            </a:pPr>
            <a:r>
              <a:rPr lang="en-US" altLang="zh-CN" dirty="0" smtClean="0"/>
              <a:t>Min: (h-1) Tc +DT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Max: (h+1) Tc </a:t>
            </a:r>
          </a:p>
          <a:p>
            <a:pPr marL="457200" lvl="1" indent="0">
              <a:buNone/>
            </a:pPr>
            <a:r>
              <a:rPr lang="en-US" altLang="zh-CN" dirty="0" smtClean="0"/>
              <a:t>(*): DT = dead time (revisit later). very small in fundamental CQF</a:t>
            </a:r>
          </a:p>
          <a:p>
            <a:r>
              <a:rPr lang="en-US" altLang="zh-CN" dirty="0" smtClean="0"/>
              <a:t>Attractive </a:t>
            </a:r>
            <a:r>
              <a:rPr lang="en-US" altLang="zh-CN" dirty="0"/>
              <a:t>“simplicity” </a:t>
            </a:r>
            <a:r>
              <a:rPr lang="en-US" altLang="zh-CN" dirty="0" smtClean="0"/>
              <a:t>features:</a:t>
            </a:r>
          </a:p>
          <a:p>
            <a:pPr lvl="1"/>
            <a:r>
              <a:rPr lang="en-US" altLang="zh-CN" dirty="0" smtClean="0"/>
              <a:t>Simple calculable latency bound: only relevant to Tc and h, ≈ h</a:t>
            </a:r>
            <a:r>
              <a:rPr lang="zh-CN" altLang="en-US" dirty="0" smtClean="0"/>
              <a:t>*</a:t>
            </a:r>
            <a:r>
              <a:rPr lang="en-US" altLang="zh-CN" dirty="0" smtClean="0"/>
              <a:t>Tc</a:t>
            </a:r>
          </a:p>
          <a:p>
            <a:pPr lvl="1"/>
            <a:r>
              <a:rPr lang="en-US" altLang="zh-CN" dirty="0" smtClean="0"/>
              <a:t>Simple maintenance: </a:t>
            </a:r>
            <a:r>
              <a:rPr lang="en-US" altLang="zh-CN" dirty="0"/>
              <a:t>no per-stream per-hop state </a:t>
            </a:r>
            <a:r>
              <a:rPr lang="en-US" altLang="zh-CN" dirty="0" smtClean="0"/>
              <a:t>maintenance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4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243"/>
            <a:ext cx="10515600" cy="1049790"/>
          </a:xfrm>
        </p:spPr>
        <p:txBody>
          <a:bodyPr>
            <a:normAutofit/>
          </a:bodyPr>
          <a:lstStyle/>
          <a:p>
            <a:r>
              <a:rPr lang="en-US" altLang="zh-CN" dirty="0"/>
              <a:t>CQF </a:t>
            </a:r>
            <a:r>
              <a:rPr lang="en-US" altLang="zh-CN" dirty="0" smtClean="0"/>
              <a:t>has potentials for wider deployments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96" y="917204"/>
            <a:ext cx="11145253" cy="580427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Wider </a:t>
            </a:r>
            <a:r>
              <a:rPr lang="en-US" altLang="zh-CN" sz="2400" dirty="0"/>
              <a:t>deployment </a:t>
            </a:r>
            <a:r>
              <a:rPr lang="en-US" altLang="zh-CN" sz="2400" dirty="0" smtClean="0"/>
              <a:t>requires supporting one or combination of the followings:</a:t>
            </a:r>
          </a:p>
          <a:p>
            <a:pPr lvl="1"/>
            <a:r>
              <a:rPr lang="en-US" altLang="zh-CN" sz="2000" dirty="0" smtClean="0"/>
              <a:t>Smaller e2e latency bound (1)</a:t>
            </a:r>
          </a:p>
          <a:p>
            <a:pPr lvl="1"/>
            <a:r>
              <a:rPr lang="en-US" altLang="zh-CN" sz="2000" dirty="0" smtClean="0"/>
              <a:t>Larger </a:t>
            </a:r>
            <a:r>
              <a:rPr lang="en-US" altLang="zh-CN" sz="2000" dirty="0"/>
              <a:t>number of </a:t>
            </a:r>
            <a:r>
              <a:rPr lang="en-US" altLang="zh-CN" sz="2000" dirty="0" smtClean="0"/>
              <a:t>hops (2)</a:t>
            </a:r>
          </a:p>
          <a:p>
            <a:pPr lvl="1"/>
            <a:r>
              <a:rPr lang="en-US" altLang="zh-CN" sz="2000" dirty="0" smtClean="0"/>
              <a:t>Longer links (3)</a:t>
            </a:r>
          </a:p>
          <a:p>
            <a:pPr lvl="1"/>
            <a:r>
              <a:rPr lang="en-US" altLang="zh-CN" sz="2000" dirty="0" smtClean="0"/>
              <a:t>Larger processing time variance as node type diversity increases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4)</a:t>
            </a:r>
          </a:p>
          <a:p>
            <a:r>
              <a:rPr lang="en-US" altLang="zh-CN" sz="2400" dirty="0" smtClean="0"/>
              <a:t>Recall that CQF latency bound ≈ </a:t>
            </a:r>
            <a:r>
              <a:rPr lang="en-US" altLang="zh-CN" sz="2400" dirty="0"/>
              <a:t>h</a:t>
            </a:r>
            <a:r>
              <a:rPr lang="zh-CN" altLang="en-US" sz="2400" dirty="0"/>
              <a:t>*</a:t>
            </a:r>
            <a:r>
              <a:rPr lang="en-US" altLang="zh-CN" sz="2400" dirty="0"/>
              <a:t>Tc</a:t>
            </a:r>
            <a:endParaRPr lang="en-US" altLang="zh-CN" sz="2400" dirty="0" smtClean="0"/>
          </a:p>
          <a:p>
            <a:r>
              <a:rPr lang="en-US" altLang="zh-CN" sz="2400" dirty="0" smtClean="0"/>
              <a:t>Higher speed link provides the potential to reduce Tc, even with greater value of h </a:t>
            </a:r>
          </a:p>
          <a:p>
            <a:pPr lvl="1"/>
            <a:r>
              <a:rPr lang="en-US" altLang="zh-CN" sz="2000" dirty="0"/>
              <a:t>allow at least one 1500B/max size packet to be sent within </a:t>
            </a:r>
            <a:r>
              <a:rPr lang="en-US" altLang="zh-CN" sz="2000" dirty="0" smtClean="0"/>
              <a:t>Tc</a:t>
            </a:r>
          </a:p>
          <a:p>
            <a:pPr lvl="1"/>
            <a:r>
              <a:rPr lang="en-US" altLang="zh-CN" sz="2000" dirty="0"/>
              <a:t>With increasing of link speed, the same amount of data can be transmitted within a smaller cycle </a:t>
            </a:r>
            <a:r>
              <a:rPr lang="en-US" altLang="zh-CN" sz="2000" dirty="0" smtClean="0"/>
              <a:t>time</a:t>
            </a:r>
          </a:p>
          <a:p>
            <a:pPr lvl="1"/>
            <a:r>
              <a:rPr lang="en-US" altLang="zh-CN" sz="2000" dirty="0" smtClean="0"/>
              <a:t>Counteract larger h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Potentials for item (1) and (2), next page for item (3) &amp; (4)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E3D79470-8735-489B-B012-33CFA73B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42699"/>
              </p:ext>
            </p:extLst>
          </p:nvPr>
        </p:nvGraphicFramePr>
        <p:xfrm>
          <a:off x="1529157" y="3857839"/>
          <a:ext cx="3942128" cy="18173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17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8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40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79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Cycle Time (</a:t>
                      </a:r>
                      <a:r>
                        <a:rPr lang="en-US" altLang="zh-CN" sz="1200" b="1" u="none" strike="noStrike" dirty="0" err="1" smtClean="0">
                          <a:effectLst/>
                        </a:rPr>
                        <a:t>μs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 </a:t>
                      </a:r>
                      <a:r>
                        <a:rPr lang="en-US" altLang="zh-CN" sz="12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per Cycle (Byte)</a:t>
                      </a:r>
                      <a:endParaRPr lang="zh-CN" altLang="en-US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bandwidth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6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100Mbps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1Gbps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10Gbps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6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36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36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36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36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12500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36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36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1500</a:t>
                      </a:r>
                      <a:endParaRPr lang="en-US" altLang="zh-CN" sz="1100" b="1" i="0" u="none" strike="noStrike" dirty="0">
                        <a:solidFill>
                          <a:schemeClr val="accent1"/>
                        </a:solidFill>
                        <a:effectLst/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35910" y="4900700"/>
            <a:ext cx="36488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 time </a:t>
            </a:r>
            <a:r>
              <a:rPr lang="en-US" altLang="zh-CN" dirty="0" smtClean="0"/>
              <a:t>decreasing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100x </a:t>
            </a:r>
            <a:r>
              <a:rPr lang="el-GR" altLang="zh-CN" dirty="0" smtClean="0"/>
              <a:t>μ</a:t>
            </a:r>
            <a:r>
              <a:rPr lang="en-US" altLang="zh-CN" dirty="0" smtClean="0"/>
              <a:t>s </a:t>
            </a:r>
            <a:r>
              <a:rPr lang="en-US" altLang="zh-CN" dirty="0" smtClean="0"/>
              <a:t>-&gt; 10x </a:t>
            </a:r>
            <a:r>
              <a:rPr lang="el-GR" altLang="zh-CN" dirty="0" smtClean="0"/>
              <a:t>μ</a:t>
            </a:r>
            <a:r>
              <a:rPr lang="en-US" altLang="zh-CN" dirty="0" smtClean="0"/>
              <a:t>s </a:t>
            </a:r>
            <a:r>
              <a:rPr lang="en-US" altLang="zh-CN" dirty="0" smtClean="0"/>
              <a:t>-&gt; few </a:t>
            </a:r>
            <a:r>
              <a:rPr lang="el-GR" altLang="zh-CN" dirty="0" smtClean="0"/>
              <a:t>μ</a:t>
            </a:r>
            <a:r>
              <a:rPr lang="en-US" altLang="zh-CN" dirty="0" smtClean="0"/>
              <a:t>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50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443" y="0"/>
            <a:ext cx="10515600" cy="10497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Fundamental CQF support 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 (3) &amp;(4) but with low utilization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4678" y="1049790"/>
            <a:ext cx="7495004" cy="556644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Revisit </a:t>
            </a:r>
            <a:r>
              <a:rPr lang="en-US" altLang="zh-CN" dirty="0"/>
              <a:t>DT (dead time):  </a:t>
            </a:r>
            <a:r>
              <a:rPr lang="zh-CN" altLang="zh-CN" dirty="0"/>
              <a:t>the last byte sent by node A in cycle (i-1) has to be ready for sending at node B before the start of cycle i</a:t>
            </a:r>
            <a:r>
              <a:rPr lang="zh-CN" altLang="zh-CN" dirty="0" smtClean="0"/>
              <a:t>.</a:t>
            </a:r>
            <a:endParaRPr lang="en-US" altLang="zh-CN" dirty="0" smtClean="0"/>
          </a:p>
          <a:p>
            <a:r>
              <a:rPr lang="en-US" altLang="zh-CN" dirty="0"/>
              <a:t>DT is at </a:t>
            </a:r>
            <a:r>
              <a:rPr lang="en-US" altLang="zh-CN" dirty="0" smtClean="0"/>
              <a:t>least: max </a:t>
            </a:r>
            <a:r>
              <a:rPr lang="en-US" altLang="zh-CN" dirty="0"/>
              <a:t>propagation </a:t>
            </a:r>
            <a:r>
              <a:rPr lang="en-US" altLang="zh-CN" dirty="0" smtClean="0"/>
              <a:t>delay + max </a:t>
            </a:r>
            <a:r>
              <a:rPr lang="en-US" altLang="zh-CN" dirty="0"/>
              <a:t>processing delay at the next node </a:t>
            </a:r>
            <a:r>
              <a:rPr lang="en-US" altLang="zh-CN" dirty="0" smtClean="0"/>
              <a:t>+ max </a:t>
            </a:r>
            <a:r>
              <a:rPr lang="en-US" altLang="zh-CN" dirty="0"/>
              <a:t>other time variations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longer the propagation </a:t>
            </a:r>
            <a:r>
              <a:rPr lang="en-US" altLang="zh-CN" dirty="0"/>
              <a:t>or </a:t>
            </a:r>
            <a:r>
              <a:rPr lang="en-US" altLang="zh-CN" dirty="0" smtClean="0"/>
              <a:t>processing </a:t>
            </a:r>
            <a:r>
              <a:rPr lang="en-US" altLang="zh-CN" dirty="0"/>
              <a:t>delay, </a:t>
            </a:r>
            <a:r>
              <a:rPr lang="en-US" altLang="zh-CN" dirty="0" smtClean="0"/>
              <a:t>the larger the DT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DT</a:t>
            </a:r>
            <a:r>
              <a:rPr lang="zh-CN" altLang="zh-CN" dirty="0" smtClean="0"/>
              <a:t> </a:t>
            </a:r>
            <a:r>
              <a:rPr lang="zh-CN" altLang="zh-CN" dirty="0"/>
              <a:t>eat</a:t>
            </a:r>
            <a:r>
              <a:rPr lang="en-US" altLang="zh-CN" dirty="0"/>
              <a:t>s</a:t>
            </a:r>
            <a:r>
              <a:rPr lang="zh-CN" altLang="zh-CN" dirty="0"/>
              <a:t> </a:t>
            </a:r>
            <a:r>
              <a:rPr lang="zh-CN" altLang="zh-CN" dirty="0"/>
              <a:t>up </a:t>
            </a:r>
            <a:r>
              <a:rPr lang="zh-CN" altLang="zh-CN" dirty="0"/>
              <a:t>cycle </a:t>
            </a:r>
            <a:r>
              <a:rPr lang="zh-CN" altLang="zh-CN" dirty="0"/>
              <a:t>interval </a:t>
            </a:r>
            <a:r>
              <a:rPr lang="en-US" altLang="zh-CN" dirty="0"/>
              <a:t>Tc when Tc </a:t>
            </a:r>
            <a:r>
              <a:rPr lang="zh-CN" altLang="zh-CN" dirty="0"/>
              <a:t>is </a:t>
            </a:r>
            <a:r>
              <a:rPr lang="en-US" altLang="zh-CN" dirty="0"/>
              <a:t>small (both values &lt; 1ms): result in low </a:t>
            </a:r>
            <a:r>
              <a:rPr lang="en-US" altLang="zh-CN" dirty="0" smtClean="0"/>
              <a:t>utilization or </a:t>
            </a:r>
            <a:r>
              <a:rPr lang="en-US" altLang="zh-CN" dirty="0"/>
              <a:t>impractical in extreme </a:t>
            </a:r>
            <a:r>
              <a:rPr lang="en-US" altLang="zh-CN" dirty="0" smtClean="0"/>
              <a:t>case (consider prop delay &gt; Tc)</a:t>
            </a:r>
            <a:endParaRPr lang="en-US" altLang="zh-CN" dirty="0"/>
          </a:p>
          <a:p>
            <a:r>
              <a:rPr lang="en-US" altLang="zh-CN" dirty="0" smtClean="0"/>
              <a:t>Hard </a:t>
            </a:r>
            <a:r>
              <a:rPr lang="en-US" altLang="zh-CN" dirty="0"/>
              <a:t>for fundamental CQF: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Shorter Tc for lower e2e latency bound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Larger DT for longer link and/or processing time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</a:rPr>
              <a:t>Smaller ratio of DT/Tc for better utilization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3" y="972472"/>
            <a:ext cx="4231613" cy="546682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26670" y="2810576"/>
            <a:ext cx="602341" cy="25121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336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CQF Variant (&gt;2 buffer) has the potential to support </a:t>
            </a:r>
            <a:r>
              <a:rPr lang="en-US" altLang="zh-CN" dirty="0"/>
              <a:t>(</a:t>
            </a:r>
            <a:r>
              <a:rPr lang="en-US" altLang="zh-CN" dirty="0" smtClean="0"/>
              <a:t>3) &amp; 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3144" y="1478932"/>
            <a:ext cx="6040655" cy="48774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 buffer works in rotation manner</a:t>
            </a:r>
          </a:p>
          <a:p>
            <a:r>
              <a:rPr lang="en-US" altLang="zh-CN" dirty="0" smtClean="0"/>
              <a:t>A straightforward variant to fundamental 2-buffer CQF:</a:t>
            </a:r>
          </a:p>
          <a:p>
            <a:pPr lvl="1"/>
            <a:r>
              <a:rPr lang="en-US" altLang="zh-CN" dirty="0" smtClean="0"/>
              <a:t>Configuration is similar</a:t>
            </a:r>
          </a:p>
          <a:p>
            <a:pPr lvl="1"/>
            <a:r>
              <a:rPr lang="en-US" altLang="zh-CN" dirty="0" smtClean="0"/>
              <a:t>Can easily deduce from fundamental CQF without the rigid requirement to produce new standard</a:t>
            </a:r>
          </a:p>
          <a:p>
            <a:r>
              <a:rPr lang="en-US" altLang="zh-CN" dirty="0" smtClean="0"/>
              <a:t>More than 3 buffer is required when the receiving time spans over two cycle interval boundaries.  </a:t>
            </a:r>
          </a:p>
          <a:p>
            <a:r>
              <a:rPr lang="en-US" altLang="zh-CN" dirty="0" smtClean="0"/>
              <a:t>In general, it is feasible.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09888" cy="472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4958"/>
            <a:ext cx="10515600" cy="9246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closer look at the CQF variant: a time ambiguity window exists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3886" y="1049618"/>
            <a:ext cx="6389914" cy="53978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Receiving time window swells when the </a:t>
            </a:r>
            <a:r>
              <a:rPr lang="en-US" altLang="zh-CN" dirty="0"/>
              <a:t>(</a:t>
            </a:r>
            <a:r>
              <a:rPr lang="en-US" altLang="zh-CN" dirty="0" smtClean="0"/>
              <a:t>processing) time variance increases</a:t>
            </a:r>
          </a:p>
          <a:p>
            <a:r>
              <a:rPr lang="en-US" altLang="zh-CN" dirty="0" smtClean="0"/>
              <a:t>Keep DT small</a:t>
            </a:r>
          </a:p>
          <a:p>
            <a:r>
              <a:rPr lang="en-US" altLang="zh-CN" dirty="0" smtClean="0"/>
              <a:t>Time ambiguity window exists for two consecutive cycles</a:t>
            </a:r>
          </a:p>
          <a:p>
            <a:r>
              <a:rPr lang="en-US" altLang="zh-CN" dirty="0" smtClean="0"/>
              <a:t>The larger the time </a:t>
            </a:r>
            <a:r>
              <a:rPr lang="en-US" altLang="zh-CN" dirty="0"/>
              <a:t>variance and/or </a:t>
            </a:r>
            <a:r>
              <a:rPr lang="en-US" altLang="zh-CN" dirty="0" smtClean="0"/>
              <a:t>the smaller the DT</a:t>
            </a:r>
            <a:r>
              <a:rPr lang="en-US" altLang="zh-CN" dirty="0"/>
              <a:t>, </a:t>
            </a:r>
            <a:r>
              <a:rPr lang="en-US" altLang="zh-CN" dirty="0" smtClean="0"/>
              <a:t>the larger the ambiguity </a:t>
            </a:r>
            <a:r>
              <a:rPr lang="en-US" altLang="zh-CN" dirty="0"/>
              <a:t>window</a:t>
            </a:r>
          </a:p>
          <a:p>
            <a:r>
              <a:rPr lang="en-US" altLang="zh-CN" dirty="0" smtClean="0"/>
              <a:t>So setting the time demarcation to differentiate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from two consecutive cycles is impractical  (see left)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Way out: </a:t>
            </a:r>
            <a:r>
              <a:rPr lang="en-US" altLang="zh-CN" dirty="0" err="1" smtClean="0"/>
              <a:t>pkt</a:t>
            </a:r>
            <a:r>
              <a:rPr lang="en-US" altLang="zh-CN" dirty="0" smtClean="0"/>
              <a:t> carry cycle id metadata at output to help the downstream node determine the correct buffer to put it 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049618"/>
            <a:ext cx="3734602" cy="5563518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907963" y="2981281"/>
            <a:ext cx="943766" cy="902622"/>
            <a:chOff x="1907963" y="3018605"/>
            <a:chExt cx="943766" cy="902622"/>
          </a:xfrm>
        </p:grpSpPr>
        <p:grpSp>
          <p:nvGrpSpPr>
            <p:cNvPr id="14" name="组合 13"/>
            <p:cNvGrpSpPr/>
            <p:nvPr/>
          </p:nvGrpSpPr>
          <p:grpSpPr>
            <a:xfrm>
              <a:off x="1907963" y="3018605"/>
              <a:ext cx="448062" cy="91455"/>
              <a:chOff x="1879088" y="3008980"/>
              <a:chExt cx="448062" cy="9145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879088" y="3008980"/>
                <a:ext cx="75887" cy="89850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136320" y="3008980"/>
                <a:ext cx="75887" cy="89850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031488" y="3010585"/>
                <a:ext cx="75887" cy="89850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51263" y="3008980"/>
                <a:ext cx="75887" cy="89850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50022" y="3831377"/>
              <a:ext cx="401707" cy="89850"/>
              <a:chOff x="4298073" y="2400984"/>
              <a:chExt cx="401707" cy="8985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98073" y="2400984"/>
                <a:ext cx="75887" cy="8985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415904" y="2400984"/>
                <a:ext cx="75887" cy="8985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524430" y="2400984"/>
                <a:ext cx="75887" cy="8985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23893" y="2400984"/>
                <a:ext cx="75887" cy="8985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789838" y="3141628"/>
            <a:ext cx="953391" cy="902622"/>
            <a:chOff x="1907963" y="3018605"/>
            <a:chExt cx="953391" cy="902622"/>
          </a:xfrm>
        </p:grpSpPr>
        <p:grpSp>
          <p:nvGrpSpPr>
            <p:cNvPr id="22" name="组合 21"/>
            <p:cNvGrpSpPr/>
            <p:nvPr/>
          </p:nvGrpSpPr>
          <p:grpSpPr>
            <a:xfrm>
              <a:off x="1907963" y="3018605"/>
              <a:ext cx="448062" cy="91455"/>
              <a:chOff x="1879088" y="3008980"/>
              <a:chExt cx="448062" cy="9145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879088" y="3008980"/>
                <a:ext cx="75887" cy="89850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136320" y="3008980"/>
                <a:ext cx="75887" cy="89850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031488" y="3010585"/>
                <a:ext cx="75887" cy="89850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51263" y="3008980"/>
                <a:ext cx="75887" cy="89850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410640" y="3831377"/>
              <a:ext cx="450714" cy="89850"/>
              <a:chOff x="4258691" y="2400984"/>
              <a:chExt cx="450714" cy="898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258691" y="2400984"/>
                <a:ext cx="75887" cy="8985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77404" y="2400984"/>
                <a:ext cx="75887" cy="8985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514805" y="2400984"/>
                <a:ext cx="75887" cy="8985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633518" y="2400984"/>
                <a:ext cx="75887" cy="89850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2366657" y="2759676"/>
            <a:ext cx="0" cy="139219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580178" y="3426843"/>
            <a:ext cx="87717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Possibility 1</a:t>
            </a:r>
            <a:endParaRPr lang="zh-CN" altLang="en-US" sz="1100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1393453" y="3007545"/>
            <a:ext cx="465370" cy="42716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直接箭头连接符 38"/>
          <p:cNvCxnSpPr/>
          <p:nvPr/>
        </p:nvCxnSpPr>
        <p:spPr>
          <a:xfrm>
            <a:off x="1363580" y="3568790"/>
            <a:ext cx="1062866" cy="27018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4" name="文本框 43"/>
          <p:cNvSpPr txBox="1"/>
          <p:nvPr/>
        </p:nvSpPr>
        <p:spPr>
          <a:xfrm>
            <a:off x="3597081" y="3194163"/>
            <a:ext cx="87717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Possibility 2</a:t>
            </a:r>
            <a:endParaRPr lang="zh-CN" altLang="en-US" sz="1100" dirty="0"/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2280138" y="3186553"/>
            <a:ext cx="1316944" cy="138415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/>
          <p:nvPr/>
        </p:nvCxnSpPr>
        <p:spPr>
          <a:xfrm flipH="1">
            <a:off x="2761892" y="3324968"/>
            <a:ext cx="835189" cy="67338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4" name="文本框 53"/>
          <p:cNvSpPr txBox="1"/>
          <p:nvPr/>
        </p:nvSpPr>
        <p:spPr>
          <a:xfrm>
            <a:off x="2180675" y="2674847"/>
            <a:ext cx="30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248" y="-24321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94" y="737117"/>
            <a:ext cx="10515600" cy="4991975"/>
          </a:xfrm>
        </p:spPr>
        <p:txBody>
          <a:bodyPr/>
          <a:lstStyle/>
          <a:p>
            <a:r>
              <a:rPr lang="en-US" altLang="zh-CN" dirty="0" smtClean="0"/>
              <a:t>CQF has attractive features and potentials for wider deployments</a:t>
            </a:r>
          </a:p>
          <a:p>
            <a:r>
              <a:rPr lang="en-US" altLang="zh-CN" dirty="0" smtClean="0"/>
              <a:t>CQF variant is a straightforward extension from fundamental CQF:</a:t>
            </a:r>
          </a:p>
          <a:p>
            <a:pPr lvl="1"/>
            <a:r>
              <a:rPr lang="en-US" altLang="zh-CN" dirty="0" smtClean="0"/>
              <a:t>use more than two buffers</a:t>
            </a:r>
          </a:p>
          <a:p>
            <a:pPr lvl="1"/>
            <a:r>
              <a:rPr lang="en-US" altLang="zh-CN" dirty="0" smtClean="0"/>
              <a:t>some extra configurations would be required</a:t>
            </a:r>
          </a:p>
          <a:p>
            <a:pPr lvl="1"/>
            <a:r>
              <a:rPr lang="en-US" altLang="zh-CN" dirty="0" smtClean="0"/>
              <a:t>Other variants may exist</a:t>
            </a:r>
          </a:p>
          <a:p>
            <a:r>
              <a:rPr lang="en-US" altLang="zh-CN" dirty="0" smtClean="0"/>
              <a:t>A missing part in current CQF variant: remove the ambiguity when identifying the packets from the </a:t>
            </a:r>
            <a:r>
              <a:rPr lang="en-US" altLang="zh-CN" dirty="0" err="1" smtClean="0"/>
              <a:t>upstream’s</a:t>
            </a:r>
            <a:r>
              <a:rPr lang="en-US" altLang="zh-CN" dirty="0" smtClean="0"/>
              <a:t> two consecutive cycles</a:t>
            </a:r>
          </a:p>
          <a:p>
            <a:r>
              <a:rPr lang="en-US" altLang="zh-CN" dirty="0" smtClean="0"/>
              <a:t>IPv6 options to carry cycle id metadata is proposed.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12" y="4294821"/>
            <a:ext cx="4072619" cy="1831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1" y="4257497"/>
            <a:ext cx="3238661" cy="23958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679" y="4265666"/>
            <a:ext cx="3371917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Solicit feedback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it a good way to address the “ambiguity” issue in order to facilitate the increasing demand to use CQF and its variants in the wider scenarios?</a:t>
            </a:r>
          </a:p>
          <a:p>
            <a:r>
              <a:rPr lang="en-US" altLang="zh-CN" dirty="0" smtClean="0"/>
              <a:t>IPv6 options, whether and/or how to collaborate with other WG (6man)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2B34-7C88-49B8-ABF6-D3AA46F42E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59093</TotalTime>
  <Words>774</Words>
  <Application>Microsoft Office PowerPoint</Application>
  <PresentationFormat>宽屏</PresentationFormat>
  <Paragraphs>133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system-ui</vt:lpstr>
      <vt:lpstr>宋体</vt:lpstr>
      <vt:lpstr>微软雅黑</vt:lpstr>
      <vt:lpstr>Arial</vt:lpstr>
      <vt:lpstr>Calibri</vt:lpstr>
      <vt:lpstr>Calibri Light</vt:lpstr>
      <vt:lpstr>Office 主题</vt:lpstr>
      <vt:lpstr>IPv6 Options for Cyclic Queuing and Forwarding Variants  draft-yizhou-detnet-ipv6-options-for-cqf-variant-00</vt:lpstr>
      <vt:lpstr>Fundamental CQF has attractive “simplicity” features for wider deployments </vt:lpstr>
      <vt:lpstr>CQF has potentials for wider deployments - 1</vt:lpstr>
      <vt:lpstr>Fundamental CQF support req (3) &amp;(4) but with low utilization</vt:lpstr>
      <vt:lpstr>CQF Variant (&gt;2 buffer) has the potential to support (3) &amp; (4)</vt:lpstr>
      <vt:lpstr>A closer look at the CQF variant: a time ambiguity window exists</vt:lpstr>
      <vt:lpstr>Summary</vt:lpstr>
      <vt:lpstr>Solicit feedback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and cycle id discussion in pulsed queues</dc:title>
  <dc:creator>Liyizhou</dc:creator>
  <cp:lastModifiedBy>Liyizhou</cp:lastModifiedBy>
  <cp:revision>369</cp:revision>
  <dcterms:created xsi:type="dcterms:W3CDTF">2021-08-30T05:51:16Z</dcterms:created>
  <dcterms:modified xsi:type="dcterms:W3CDTF">2022-07-25T00:50:25Z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(3)bJLnNi/Ldzp6ZLzL3blXCPsbPYqdqqz+3+7Dd/BoOY2aJmT595PovNE7EX7weDeXGaA3fOF8
2mvabokoGsEnkxC3nr+nwVKR1xyBOnKo3Q+1vWbTFmb5lZ7s8h2E9qMstzsl3mgSDC/1mBRK
o+mNcBzmjO5OUejfiWbH8q+ShnzCzx2RGwIxZK+7QJ1A7lUxqX8yhbrJmBT2wXHhq5An5eqd
HCwm/LdFQOAmJU+jhj</vt:lpwstr>
  </property>
  <property fmtid="{D5CDD505-2E9C-101B-9397-08002B2CF9AE}" pid="3" name="_2015_ms_pID_7253431">
    <vt:lpwstr>B3fv2J59iV2If5M8ONmmaOyJTYkYvz4JxCuSf5rMrtaFbQ4CJlS9Ph
kwO//Y/g1Z7dQhSQM/k2BwXHjnZjrOlq3NqMZnYM2x2Tgl0+Djn71o/g3jz7Lf/ltX9T1Box
QLz5kjzvWRup6MBo9RgTlH1TjGbI4lYFgFmQlOkBAtt26bh1lywps6T/qpntIE6uzsiefJ8K
U/xnprDlLjXaWJjvq/f1fBlxF1zicBTUCMpi</vt:lpwstr>
  </property>
  <property fmtid="{D5CDD505-2E9C-101B-9397-08002B2CF9AE}" pid="4" name="_2015_ms_pID_7253432">
    <vt:lpwstr>tw==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1656896078</vt:lpwstr>
  </property>
</Properties>
</file>