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37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Layouts/slideLayout4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presProps" Target="presProps.xml" /><Relationship Id="rId42" Type="http://schemas.openxmlformats.org/officeDocument/2006/relationships/tableStyles" Target="tableStyles.xml" /><Relationship Id="rId4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)" TargetMode="External"/><Relationship Id="rId3" Type="http://schemas.openxmlformats.org/officeDocument/2006/relationships/hyperlink" Target="mailto:liyizhou@huawei.com" TargetMode="External"/><Relationship Id="rId4" Type="http://schemas.openxmlformats.org/officeDocument/2006/relationships/hyperlink" Target="mailto:s.bryant@surrey.ac.uk" TargetMode="External"/><Relationship Id="rId5" Type="http://schemas.openxmlformats.org/officeDocument/2006/relationships/hyperlink" Target="mailto:agmalis@gmail.com" TargetMode="External"/><Relationship Id="rId6" Type="http://schemas.openxmlformats.org/officeDocument/2006/relationships/hyperlink" Target="mailto:liguangpeng@huawei.com" TargetMode="External"/><Relationship Id="rId7" Type="http://schemas.openxmlformats.org/officeDocument/2006/relationships/hyperlink" Target="mailto:renshoushou@huawei.com" TargetMode="External"/><Relationship Id="rId8" Type="http://schemas.openxmlformats.org/officeDocument/2006/relationships/hyperlink" Target="mailto:shirley.yangfan@huawei.com" TargetMode="External"/><Relationship Id="rId9" Type="http://schemas.openxmlformats.org/officeDocument/2006/relationships/hyperlink" Target="mailto:ryoo@etri.re.kr" TargetMode="External"/><Relationship Id="rId10" Type="http://schemas.openxmlformats.org/officeDocument/2006/relationships/hyperlink" Target="mailto:liupengyjy@chinamobile.com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iconsortium.org/white-papers.htm" TargetMode="Externa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l.ifip.org/db/conf/networking/networking2021/1570696888.pdf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eni.org.cn/406.html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915793" name="Title 1" hidden="0"/>
          <p:cNvSpPr/>
          <p:nvPr isPhoto="0" userDrawn="0"/>
        </p:nvSpPr>
        <p:spPr bwMode="auto">
          <a:xfrm>
            <a:off x="170274" y="367391"/>
            <a:ext cx="11919960" cy="350695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clip" vert="horz" wrap="square" lIns="90000" tIns="45000" rIns="90000" bIns="45000" numCol="1" spcCol="0" rtlCol="0" fromWordArt="0" anchor="b" anchorCtr="0" forceAA="0" compatLnSpc="0">
            <a:normAutofit fontScale="90000" lnSpcReduction="2000"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Cyclic Queuing and Forwarding with tagging</a:t>
            </a:r>
            <a:br>
              <a:rPr/>
            </a:b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 for Deterministic Forwarding</a:t>
            </a:r>
            <a:br>
              <a:rPr/>
            </a:br>
            <a:br>
              <a:rPr/>
            </a:br>
            <a:br>
              <a:rPr/>
            </a:b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draft-eckert-detnet-tcqf-02</a:t>
            </a:r>
            <a:br>
              <a:rPr lang="en-US" sz="4000" b="0" strike="noStrike" spc="0">
                <a:solidFill>
                  <a:srgbClr val="000000"/>
                </a:solidFill>
                <a:latin typeface="Calibri Light"/>
              </a:rPr>
            </a:br>
            <a:r>
              <a:rPr lang="en-US" sz="4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draft-yizhou-detnet-ipv6-options-for-cqf-variant-01</a:t>
            </a:r>
            <a:br>
              <a:rPr/>
            </a:br>
            <a:endParaRPr lang="en-US" sz="4800" b="0" strike="noStrike" spc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1949667" name="Subtitle 2" hidden="0"/>
          <p:cNvSpPr/>
          <p:nvPr isPhoto="0" userDrawn="0"/>
        </p:nvSpPr>
        <p:spPr bwMode="auto">
          <a:xfrm flipH="0" flipV="0">
            <a:off x="170272" y="3722774"/>
            <a:ext cx="11864795" cy="31201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 fontScale="90000" lnSpcReduction="2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Toerless Eckert, Futurewei USA (</a:t>
            </a:r>
            <a:r>
              <a:rPr lang="en-US" sz="22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2" tooltip="mailto:tte@cs.fau.de)"/>
              </a:rPr>
              <a:t>tte@cs.fau.de)</a:t>
            </a:r>
            <a:r>
              <a:rPr sz="2200">
                <a:latin typeface="Calibri"/>
                <a:ea typeface="Calibri"/>
                <a:cs typeface="Calibri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Yizhou Li &lt;</a:t>
            </a:r>
            <a:r>
              <a:rPr lang="en-US" sz="22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3" tooltip="mailto:liyizhou@huawei.com"/>
              </a:rPr>
              <a:t>liyizhou@huawei.com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&gt;</a:t>
            </a:r>
            <a:b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Stewart Bryant, U. of Surrey ICS </a:t>
            </a:r>
            <a:r>
              <a:rPr lang="en-US" sz="18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18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4" tooltip="mailto:s.bryant@surrey.ac.uk"/>
              </a:rPr>
              <a:t>s.bryant@surrey.ac.uk</a:t>
            </a:r>
            <a:r>
              <a:rPr lang="en-US" sz="18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 Andy Malis (</a:t>
            </a:r>
            <a:r>
              <a:rPr lang="en-US" sz="22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5" tooltip="mailto:agmalis@gmail.com"/>
              </a:rPr>
              <a:t>agmalis@gmail.com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), </a:t>
            </a:r>
            <a:b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Guangpeng Li &lt;</a:t>
            </a:r>
            <a:r>
              <a:rPr lang="en-US" sz="2200" b="0" i="0" u="sng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6" tooltip="mailto:liguangpeng@huawei.com"/>
              </a:rPr>
              <a:t>liguangpeng@huawei.com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Shoushou Ren &lt;</a:t>
            </a:r>
            <a:r>
              <a:rPr lang="en-US" sz="22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7" tooltip="mailto:renshoushou@huawei.com"/>
              </a:rPr>
              <a:t>renshoushou@huawei.com</a:t>
            </a:r>
            <a:r>
              <a:rPr sz="2200">
                <a:latin typeface="Calibri"/>
                <a:ea typeface="Calibri"/>
                <a:cs typeface="Calibri"/>
              </a:rPr>
              <a:t>&gt;, </a:t>
            </a:r>
            <a:br>
              <a:rPr sz="2200">
                <a:latin typeface="Calibri"/>
                <a:ea typeface="Calibri"/>
                <a:cs typeface="Calibri"/>
              </a:rPr>
            </a:b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Guangpeng Li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6" tooltip="mailto:liguangpeng@huawei.com"/>
              </a:rPr>
              <a:t>liguangpeng@huawei.com</a:t>
            </a:r>
            <a:r>
              <a:rPr sz="2200">
                <a:latin typeface="Calibri"/>
                <a:ea typeface="Calibri"/>
                <a:cs typeface="Calibri"/>
              </a:rPr>
              <a:t>&gt;,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Fan Yang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8" tooltip="mailto:shirley.yangfan@huawei.com"/>
              </a:rPr>
              <a:t>shirley.yangfan@huawei.com&gt;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a:b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Jeong-dong Ryoo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9" tooltip="mailto:ryoo@etri.re.kr"/>
              </a:rPr>
              <a:t>ryoo@etri.re.kr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Peng Liu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10" tooltip="mailto:liupengyjy@chinamobile.com"/>
              </a:rPr>
              <a:t>liupengyjy@chinamobile.com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endParaRPr lang="en-US"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Interim meeting 04/2023, rev 0.6</a:t>
            </a: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https://github.com/toerless/detnet/blob/main/tcqf-slides.pptx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26230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From CQF to TCQF</a:t>
            </a:r>
            <a:endParaRPr/>
          </a:p>
        </p:txBody>
      </p:sp>
      <p:sp>
        <p:nvSpPr>
          <p:cNvPr id="14798768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From </a:t>
            </a:r>
            <a:r>
              <a:rPr lang="en-US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draft-yizhou-detnet-ipv6-options-for-cqf-variant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76496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913946"/>
          </a:xfrm>
        </p:spPr>
        <p:txBody>
          <a:bodyPr/>
          <a:lstStyle/>
          <a:p>
            <a:pPr>
              <a:defRPr/>
            </a:pPr>
            <a:r>
              <a:rPr/>
              <a:t>CQF</a:t>
            </a:r>
            <a:endParaRPr/>
          </a:p>
        </p:txBody>
      </p:sp>
      <p:sp>
        <p:nvSpPr>
          <p:cNvPr id="64722951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347107"/>
            <a:ext cx="10515600" cy="482985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Cyclic Queuing and Forwarding (CQF), IEEE802.1Qch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Part of IEEE Time Sensitive Networking (TSN) standards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Evolved from TSN Time Aware Shaper (TAS), IEEE802.1Qbv</a:t>
            </a:r>
            <a:b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could be called a simple profile of TAS (which itself is quite complex)</a:t>
            </a:r>
            <a:endParaRPr/>
          </a:p>
          <a:p>
            <a:pPr lvl="1">
              <a:defRPr/>
            </a:pPr>
            <a:endParaRPr lang="en-US"/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At core of TAS/CQF are per-hop forwarding of packets based on their arrival time on each switch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This allows to operate TAS/CQF without TAS/CQF specific headers </a:t>
            </a:r>
            <a:endParaRPr/>
          </a:p>
          <a:p>
            <a:pPr lvl="1"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/>
              <a:t>TAS/CQF designed for &lt;= LAN deployments</a:t>
            </a:r>
            <a:endParaRPr/>
          </a:p>
          <a:p>
            <a:pPr lvl="1">
              <a:defRPr/>
            </a:pPr>
            <a:r>
              <a:rPr/>
              <a:t>Intra-Car ... Manufacturing floor</a:t>
            </a:r>
            <a:endParaRPr/>
          </a:p>
          <a:p>
            <a:pPr lvl="1">
              <a:defRPr/>
            </a:pPr>
            <a:r>
              <a:rPr/>
              <a:t>Speed 100 Mbps, 1 Gbps (max 10 Gbps, but rarely used)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732693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08007" y="37768"/>
            <a:ext cx="10695736" cy="132556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/>
              <a:t>Fundamental CQF operations (2 buffer)</a:t>
            </a:r>
            <a:br>
              <a:rPr lang="en-US"/>
            </a:br>
            <a:r>
              <a:rPr lang="en-US" sz="2800"/>
              <a:t>Most simple bounded latency calculus, Low jitter </a:t>
            </a:r>
            <a:endParaRPr lang="zh-CN" sz="2800"/>
          </a:p>
        </p:txBody>
      </p:sp>
      <p:sp>
        <p:nvSpPr>
          <p:cNvPr id="2064296645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221113D-5B87-1FBE-D4BE-36FDD235D939}" type="slidenum">
              <a:rPr lang="en-US"/>
              <a:t/>
            </a:fld>
            <a:endParaRPr lang="zh-CN"/>
          </a:p>
        </p:txBody>
      </p:sp>
      <p:grpSp>
        <p:nvGrpSpPr>
          <p:cNvPr id="494638548" name="组合 17" hidden="0"/>
          <p:cNvGrpSpPr/>
          <p:nvPr isPhoto="0" userDrawn="0"/>
        </p:nvGrpSpPr>
        <p:grpSpPr bwMode="auto">
          <a:xfrm>
            <a:off x="2556070" y="2025369"/>
            <a:ext cx="1023374" cy="779285"/>
            <a:chOff x="2514600" y="2100262"/>
            <a:chExt cx="1414461" cy="1071561"/>
          </a:xfrm>
        </p:grpSpPr>
        <p:grpSp>
          <p:nvGrpSpPr>
            <p:cNvPr id="484613485" name="组合 18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130903794" name="矩形 21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876560200" name="圆角矩形 22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380238424" name="圆角矩形 23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670703702" name="直接箭头连接符 19" hidden="0"/>
            <p:cNvCxnSpPr>
              <a:cxnSpLocks/>
              <a:stCxn id="1130903794" idx="1"/>
              <a:endCxn id="1876560200" idx="1"/>
            </p:cNvCxnSpPr>
            <p:nvPr isPhoto="0" userDrawn="0"/>
          </p:nvCxnSpPr>
          <p:spPr bwMode="auto">
            <a:xfrm flipV="1">
              <a:off x="2514600" y="2421731"/>
              <a:ext cx="371475" cy="21431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820943662" name="直接箭头连接符 20" hidden="0"/>
            <p:cNvCxnSpPr>
              <a:cxnSpLocks/>
              <a:stCxn id="1380238424" idx="3"/>
            </p:cNvCxnSpPr>
            <p:nvPr isPhoto="0" userDrawn="0"/>
          </p:nvCxnSpPr>
          <p:spPr bwMode="auto">
            <a:xfrm flipV="1">
              <a:off x="3543298" y="2586038"/>
              <a:ext cx="385760" cy="30717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752240839" name="组合 24" hidden="0"/>
          <p:cNvGrpSpPr/>
          <p:nvPr isPhoto="0" userDrawn="0"/>
        </p:nvGrpSpPr>
        <p:grpSpPr bwMode="auto">
          <a:xfrm>
            <a:off x="4177274" y="2025369"/>
            <a:ext cx="1023374" cy="779285"/>
            <a:chOff x="2514600" y="2100262"/>
            <a:chExt cx="1414461" cy="1071561"/>
          </a:xfrm>
        </p:grpSpPr>
        <p:grpSp>
          <p:nvGrpSpPr>
            <p:cNvPr id="1135766125" name="组合 25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670723189" name="矩形 28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945697212" name="圆角矩形 29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63649433" name="圆角矩形 30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219973404" name="直接箭头连接符 26" hidden="0"/>
            <p:cNvCxnSpPr>
              <a:cxnSpLocks/>
              <a:stCxn id="670723189" idx="1"/>
              <a:endCxn id="1945697212" idx="1"/>
            </p:cNvCxnSpPr>
            <p:nvPr isPhoto="0" userDrawn="0"/>
          </p:nvCxnSpPr>
          <p:spPr bwMode="auto">
            <a:xfrm flipV="1">
              <a:off x="2514600" y="2421731"/>
              <a:ext cx="371475" cy="21431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420719286" name="直接箭头连接符 27" hidden="0"/>
            <p:cNvCxnSpPr>
              <a:cxnSpLocks/>
              <a:stCxn id="63649433" idx="3"/>
            </p:cNvCxnSpPr>
            <p:nvPr isPhoto="0" userDrawn="0"/>
          </p:nvCxnSpPr>
          <p:spPr bwMode="auto">
            <a:xfrm flipV="1">
              <a:off x="3543298" y="2586038"/>
              <a:ext cx="385760" cy="30717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715269319" name="直接连接符 33" hidden="0"/>
          <p:cNvCxnSpPr>
            <a:cxnSpLocks/>
            <a:stCxn id="1130903794" idx="1"/>
            <a:endCxn id="1057949329" idx="3"/>
          </p:cNvCxnSpPr>
          <p:nvPr isPhoto="0" userDrawn="0"/>
        </p:nvCxnSpPr>
        <p:spPr bwMode="auto">
          <a:xfrm flipH="1">
            <a:off x="1980639" y="2415012"/>
            <a:ext cx="5754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1315707815" name="直接连接符 38" hidden="0"/>
          <p:cNvCxnSpPr>
            <a:cxnSpLocks/>
            <a:stCxn id="670723189" idx="1"/>
            <a:endCxn id="1130903794" idx="3"/>
          </p:cNvCxnSpPr>
          <p:nvPr isPhoto="0" userDrawn="0"/>
        </p:nvCxnSpPr>
        <p:spPr bwMode="auto">
          <a:xfrm flipH="1">
            <a:off x="3579444" y="2415012"/>
            <a:ext cx="59782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  <a:effectLst/>
        </p:spPr>
      </p:cxnSp>
      <p:grpSp>
        <p:nvGrpSpPr>
          <p:cNvPr id="1242531242" name="组合 53" hidden="0"/>
          <p:cNvGrpSpPr/>
          <p:nvPr isPhoto="0" userDrawn="0"/>
        </p:nvGrpSpPr>
        <p:grpSpPr bwMode="auto">
          <a:xfrm>
            <a:off x="957264" y="3081160"/>
            <a:ext cx="1023374" cy="779285"/>
            <a:chOff x="2514600" y="2100262"/>
            <a:chExt cx="1414461" cy="1071561"/>
          </a:xfrm>
        </p:grpSpPr>
        <p:grpSp>
          <p:nvGrpSpPr>
            <p:cNvPr id="336621907" name="组合 54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776908340" name="矩形 57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804721487" name="圆角矩形 58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466497841" name="圆角矩形 59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23733379" name="直接箭头连接符 55" hidden="0"/>
            <p:cNvCxnSpPr>
              <a:cxnSpLocks/>
              <a:stCxn id="1776908340" idx="1"/>
              <a:endCxn id="1466497841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408194706" name="直接箭头连接符 56" hidden="0"/>
            <p:cNvCxnSpPr>
              <a:cxnSpLocks/>
              <a:stCxn id="804721487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06545030" name="组合 67" hidden="0"/>
          <p:cNvGrpSpPr/>
          <p:nvPr isPhoto="0" userDrawn="0"/>
        </p:nvGrpSpPr>
        <p:grpSpPr bwMode="auto">
          <a:xfrm>
            <a:off x="4177274" y="3081160"/>
            <a:ext cx="1023374" cy="779285"/>
            <a:chOff x="2514600" y="2100262"/>
            <a:chExt cx="1414461" cy="1071561"/>
          </a:xfrm>
        </p:grpSpPr>
        <p:grpSp>
          <p:nvGrpSpPr>
            <p:cNvPr id="476585493" name="组合 68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366024035" name="矩形 71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818759806" name="圆角矩形 72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536697947" name="圆角矩形 73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484195531" name="直接箭头连接符 69" hidden="0"/>
            <p:cNvCxnSpPr>
              <a:cxnSpLocks/>
              <a:stCxn id="1366024035" idx="1"/>
              <a:endCxn id="536697947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258286391" name="直接箭头连接符 70" hidden="0"/>
            <p:cNvCxnSpPr>
              <a:cxnSpLocks/>
              <a:stCxn id="818759806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10032808" name="直接连接符 75" hidden="0"/>
          <p:cNvCxnSpPr>
            <a:cxnSpLocks/>
            <a:stCxn id="529632981" idx="1"/>
            <a:endCxn id="1776908340" idx="3"/>
          </p:cNvCxnSpPr>
          <p:nvPr isPhoto="0" userDrawn="0"/>
        </p:nvCxnSpPr>
        <p:spPr bwMode="auto">
          <a:xfrm flipH="1">
            <a:off x="1980639" y="3470803"/>
            <a:ext cx="5754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1975781994" name="直接连接符 76" hidden="0"/>
          <p:cNvCxnSpPr>
            <a:cxnSpLocks/>
            <a:stCxn id="1366024035" idx="1"/>
            <a:endCxn id="529632981" idx="3"/>
          </p:cNvCxnSpPr>
          <p:nvPr isPhoto="0" userDrawn="0"/>
        </p:nvCxnSpPr>
        <p:spPr bwMode="auto">
          <a:xfrm flipH="1">
            <a:off x="3579444" y="3470803"/>
            <a:ext cx="59782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  <a:effectLst/>
        </p:spPr>
      </p:cxnSp>
      <p:grpSp>
        <p:nvGrpSpPr>
          <p:cNvPr id="2913955" name="组合 94" hidden="0"/>
          <p:cNvGrpSpPr/>
          <p:nvPr isPhoto="0" userDrawn="0"/>
        </p:nvGrpSpPr>
        <p:grpSpPr bwMode="auto">
          <a:xfrm>
            <a:off x="957262" y="4268283"/>
            <a:ext cx="1023374" cy="779285"/>
            <a:chOff x="2514600" y="2100262"/>
            <a:chExt cx="1414461" cy="1071561"/>
          </a:xfrm>
        </p:grpSpPr>
        <p:grpSp>
          <p:nvGrpSpPr>
            <p:cNvPr id="206150127" name="组合 95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2126511895" name="矩形 98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247399662" name="圆角矩形 99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335624614" name="圆角矩形 100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521685732" name="直接箭头连接符 96" hidden="0"/>
            <p:cNvCxnSpPr>
              <a:cxnSpLocks/>
              <a:stCxn id="2126511895" idx="1"/>
              <a:endCxn id="247399662" idx="1"/>
            </p:cNvCxnSpPr>
            <p:nvPr isPhoto="0" userDrawn="0"/>
          </p:nvCxnSpPr>
          <p:spPr bwMode="auto">
            <a:xfrm flipV="1">
              <a:off x="2514600" y="2421731"/>
              <a:ext cx="371475" cy="21431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728461533" name="直接箭头连接符 97" hidden="0"/>
            <p:cNvCxnSpPr>
              <a:cxnSpLocks/>
              <a:stCxn id="335624614" idx="3"/>
            </p:cNvCxnSpPr>
            <p:nvPr isPhoto="0" userDrawn="0"/>
          </p:nvCxnSpPr>
          <p:spPr bwMode="auto">
            <a:xfrm flipV="1">
              <a:off x="3543298" y="2586038"/>
              <a:ext cx="385760" cy="30717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96342855" name="组合 101" hidden="0"/>
          <p:cNvGrpSpPr/>
          <p:nvPr isPhoto="0" userDrawn="0"/>
        </p:nvGrpSpPr>
        <p:grpSpPr bwMode="auto">
          <a:xfrm>
            <a:off x="2556068" y="4268283"/>
            <a:ext cx="1023374" cy="779285"/>
            <a:chOff x="2514600" y="2100262"/>
            <a:chExt cx="1414461" cy="1071561"/>
          </a:xfrm>
        </p:grpSpPr>
        <p:grpSp>
          <p:nvGrpSpPr>
            <p:cNvPr id="2136414891" name="组合 102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266897317" name="矩形 105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231292431" name="圆角矩形 106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464296271" name="圆角矩形 107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715908968" name="直接箭头连接符 103" hidden="0"/>
            <p:cNvCxnSpPr>
              <a:cxnSpLocks/>
              <a:stCxn id="266897317" idx="1"/>
              <a:endCxn id="1231292431" idx="1"/>
            </p:cNvCxnSpPr>
            <p:nvPr isPhoto="0" userDrawn="0"/>
          </p:nvCxnSpPr>
          <p:spPr bwMode="auto">
            <a:xfrm flipV="1">
              <a:off x="2514600" y="2421731"/>
              <a:ext cx="371475" cy="21431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594225308" name="直接箭头连接符 104" hidden="0"/>
            <p:cNvCxnSpPr>
              <a:cxnSpLocks/>
              <a:stCxn id="1464296271" idx="3"/>
            </p:cNvCxnSpPr>
            <p:nvPr isPhoto="0" userDrawn="0"/>
          </p:nvCxnSpPr>
          <p:spPr bwMode="auto">
            <a:xfrm flipV="1">
              <a:off x="3543298" y="2586038"/>
              <a:ext cx="385760" cy="30717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2010442555" name="直接连接符 116" hidden="0"/>
          <p:cNvCxnSpPr>
            <a:cxnSpLocks/>
            <a:stCxn id="266897317" idx="1"/>
            <a:endCxn id="2126511895" idx="3"/>
          </p:cNvCxnSpPr>
          <p:nvPr isPhoto="0" userDrawn="0"/>
        </p:nvCxnSpPr>
        <p:spPr bwMode="auto">
          <a:xfrm flipH="1">
            <a:off x="1980637" y="4657926"/>
            <a:ext cx="5754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906595830" name="直接连接符 117" hidden="0"/>
          <p:cNvCxnSpPr>
            <a:cxnSpLocks/>
            <a:stCxn id="373453010" idx="1"/>
            <a:endCxn id="266897317" idx="3"/>
          </p:cNvCxnSpPr>
          <p:nvPr isPhoto="0" userDrawn="0"/>
        </p:nvCxnSpPr>
        <p:spPr bwMode="auto">
          <a:xfrm flipH="1">
            <a:off x="3579442" y="4657926"/>
            <a:ext cx="59782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  <a:effectLst/>
        </p:spPr>
      </p:cxnSp>
      <p:grpSp>
        <p:nvGrpSpPr>
          <p:cNvPr id="1791986782" name="组合 164" hidden="0"/>
          <p:cNvGrpSpPr/>
          <p:nvPr isPhoto="0" userDrawn="0"/>
        </p:nvGrpSpPr>
        <p:grpSpPr bwMode="auto">
          <a:xfrm>
            <a:off x="957264" y="2025369"/>
            <a:ext cx="1023374" cy="779285"/>
            <a:chOff x="957265" y="2221315"/>
            <a:chExt cx="1414461" cy="1071561"/>
          </a:xfrm>
        </p:grpSpPr>
        <p:grpSp>
          <p:nvGrpSpPr>
            <p:cNvPr id="1766149263" name="组合 16" hidden="0"/>
            <p:cNvGrpSpPr/>
            <p:nvPr isPhoto="0" userDrawn="0"/>
          </p:nvGrpSpPr>
          <p:grpSpPr bwMode="auto">
            <a:xfrm>
              <a:off x="957265" y="2221315"/>
              <a:ext cx="1414461" cy="1071561"/>
              <a:chOff x="2514600" y="2100262"/>
              <a:chExt cx="1414461" cy="1071561"/>
            </a:xfrm>
          </p:grpSpPr>
          <p:grpSp>
            <p:nvGrpSpPr>
              <p:cNvPr id="1012965204" name="组合 7" hidden="0"/>
              <p:cNvGrpSpPr/>
              <p:nvPr isPhoto="0" userDrawn="0"/>
            </p:nvGrpSpPr>
            <p:grpSpPr bwMode="auto">
              <a:xfrm>
                <a:off x="2514600" y="2100262"/>
                <a:ext cx="1414461" cy="1071561"/>
                <a:chOff x="2514600" y="2100262"/>
                <a:chExt cx="1414461" cy="1071561"/>
              </a:xfrm>
            </p:grpSpPr>
            <p:sp>
              <p:nvSpPr>
                <p:cNvPr id="1057949329" name="矩形 4" hidden="0"/>
                <p:cNvSpPr/>
                <p:nvPr isPhoto="0" userDrawn="0"/>
              </p:nvSpPr>
              <p:spPr bwMode="auto">
                <a:xfrm>
                  <a:off x="2514600" y="2100262"/>
                  <a:ext cx="1414461" cy="1071561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/>
                </a:p>
              </p:txBody>
            </p:sp>
            <p:sp>
              <p:nvSpPr>
                <p:cNvPr id="1164439504" name="圆角矩形 5" hidden="0"/>
                <p:cNvSpPr/>
                <p:nvPr isPhoto="0" userDrawn="0"/>
              </p:nvSpPr>
              <p:spPr bwMode="auto">
                <a:xfrm>
                  <a:off x="2886075" y="2271712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77797745" name="圆角矩形 6" hidden="0"/>
                <p:cNvSpPr/>
                <p:nvPr isPhoto="0" userDrawn="0"/>
              </p:nvSpPr>
              <p:spPr bwMode="auto">
                <a:xfrm>
                  <a:off x="2886073" y="2743200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2E75B6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7941663" name="直接箭头连接符 9" hidden="0"/>
              <p:cNvCxnSpPr>
                <a:cxnSpLocks/>
                <a:stCxn id="1057949329" idx="1"/>
                <a:endCxn id="1164439504" idx="1"/>
              </p:cNvCxnSpPr>
              <p:nvPr isPhoto="0" userDrawn="0"/>
            </p:nvCxnSpPr>
            <p:spPr bwMode="auto">
              <a:xfrm flipV="1">
                <a:off x="2514600" y="2421731"/>
                <a:ext cx="371475" cy="21431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99206471" name="直接箭头连接符 12" hidden="0"/>
              <p:cNvCxnSpPr>
                <a:cxnSpLocks/>
                <a:stCxn id="1477797745" idx="3"/>
              </p:cNvCxnSpPr>
              <p:nvPr isPhoto="0" userDrawn="0"/>
            </p:nvCxnSpPr>
            <p:spPr bwMode="auto">
              <a:xfrm flipV="1">
                <a:off x="3543298" y="2586038"/>
                <a:ext cx="385760" cy="30717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860288972" name="矩形 119" hidden="0"/>
            <p:cNvSpPr/>
            <p:nvPr isPhoto="0" userDrawn="0"/>
          </p:nvSpPr>
          <p:spPr bwMode="auto">
            <a:xfrm>
              <a:off x="1471617" y="2478492"/>
              <a:ext cx="142875" cy="150018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1259139007" name="组合 142" hidden="0"/>
          <p:cNvGrpSpPr/>
          <p:nvPr isPhoto="0" userDrawn="0"/>
        </p:nvGrpSpPr>
        <p:grpSpPr bwMode="auto">
          <a:xfrm>
            <a:off x="2556070" y="3081160"/>
            <a:ext cx="1023374" cy="779285"/>
            <a:chOff x="2681278" y="3673087"/>
            <a:chExt cx="1414461" cy="1071561"/>
          </a:xfrm>
        </p:grpSpPr>
        <p:grpSp>
          <p:nvGrpSpPr>
            <p:cNvPr id="2056246263" name="组合 60" hidden="0"/>
            <p:cNvGrpSpPr/>
            <p:nvPr isPhoto="0" userDrawn="0"/>
          </p:nvGrpSpPr>
          <p:grpSpPr bwMode="auto">
            <a:xfrm>
              <a:off x="2681278" y="3673087"/>
              <a:ext cx="1414461" cy="1071561"/>
              <a:chOff x="2514600" y="2100262"/>
              <a:chExt cx="1414461" cy="1071561"/>
            </a:xfrm>
          </p:grpSpPr>
          <p:grpSp>
            <p:nvGrpSpPr>
              <p:cNvPr id="1832060603" name="组合 61" hidden="0"/>
              <p:cNvGrpSpPr/>
              <p:nvPr isPhoto="0" userDrawn="0"/>
            </p:nvGrpSpPr>
            <p:grpSpPr bwMode="auto">
              <a:xfrm>
                <a:off x="2514600" y="2100262"/>
                <a:ext cx="1414461" cy="1071561"/>
                <a:chOff x="2514600" y="2100262"/>
                <a:chExt cx="1414461" cy="1071561"/>
              </a:xfrm>
            </p:grpSpPr>
            <p:sp>
              <p:nvSpPr>
                <p:cNvPr id="529632981" name="矩形 64" hidden="0"/>
                <p:cNvSpPr/>
                <p:nvPr isPhoto="0" userDrawn="0"/>
              </p:nvSpPr>
              <p:spPr bwMode="auto">
                <a:xfrm>
                  <a:off x="2514600" y="2100262"/>
                  <a:ext cx="1414461" cy="1071561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/>
                </a:p>
              </p:txBody>
            </p:sp>
            <p:sp>
              <p:nvSpPr>
                <p:cNvPr id="786026961" name="圆角矩形 65" hidden="0"/>
                <p:cNvSpPr/>
                <p:nvPr isPhoto="0" userDrawn="0"/>
              </p:nvSpPr>
              <p:spPr bwMode="auto">
                <a:xfrm>
                  <a:off x="2886075" y="2271712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5991859" name="圆角矩形 66" hidden="0"/>
                <p:cNvSpPr/>
                <p:nvPr isPhoto="0" userDrawn="0"/>
              </p:nvSpPr>
              <p:spPr bwMode="auto">
                <a:xfrm>
                  <a:off x="2886073" y="2743200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2E75B6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108722827" name="直接箭头连接符 62" hidden="0"/>
              <p:cNvCxnSpPr>
                <a:cxnSpLocks/>
                <a:stCxn id="529632981" idx="1"/>
                <a:endCxn id="35991859" idx="1"/>
              </p:cNvCxnSpPr>
              <p:nvPr isPhoto="0" userDrawn="0"/>
            </p:nvCxnSpPr>
            <p:spPr bwMode="auto">
              <a:xfrm>
                <a:off x="2514600" y="2636043"/>
                <a:ext cx="371473" cy="25717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86205203" name="直接箭头连接符 63" hidden="0"/>
              <p:cNvCxnSpPr>
                <a:cxnSpLocks/>
                <a:stCxn id="786026961" idx="3"/>
              </p:cNvCxnSpPr>
              <p:nvPr isPhoto="0" userDrawn="0"/>
            </p:nvCxnSpPr>
            <p:spPr bwMode="auto">
              <a:xfrm>
                <a:off x="3543300" y="2421731"/>
                <a:ext cx="385759" cy="16430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8164336" name="矩形 135" hidden="0"/>
            <p:cNvSpPr/>
            <p:nvPr isPhoto="0" userDrawn="0"/>
          </p:nvSpPr>
          <p:spPr bwMode="auto">
            <a:xfrm>
              <a:off x="3362312" y="3919545"/>
              <a:ext cx="142875" cy="150018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2033324194" name="组合 143" hidden="0"/>
          <p:cNvGrpSpPr/>
          <p:nvPr isPhoto="0" userDrawn="0"/>
        </p:nvGrpSpPr>
        <p:grpSpPr bwMode="auto">
          <a:xfrm>
            <a:off x="4177271" y="4268283"/>
            <a:ext cx="1023374" cy="779285"/>
            <a:chOff x="4922033" y="5148276"/>
            <a:chExt cx="1414461" cy="1071561"/>
          </a:xfrm>
        </p:grpSpPr>
        <p:grpSp>
          <p:nvGrpSpPr>
            <p:cNvPr id="95214471" name="组合 108" hidden="0"/>
            <p:cNvGrpSpPr/>
            <p:nvPr isPhoto="0" userDrawn="0"/>
          </p:nvGrpSpPr>
          <p:grpSpPr bwMode="auto">
            <a:xfrm>
              <a:off x="4922033" y="5148276"/>
              <a:ext cx="1414461" cy="1071561"/>
              <a:chOff x="2514600" y="2100262"/>
              <a:chExt cx="1414461" cy="1071561"/>
            </a:xfrm>
          </p:grpSpPr>
          <p:grpSp>
            <p:nvGrpSpPr>
              <p:cNvPr id="1585041837" name="组合 109" hidden="0"/>
              <p:cNvGrpSpPr/>
              <p:nvPr isPhoto="0" userDrawn="0"/>
            </p:nvGrpSpPr>
            <p:grpSpPr bwMode="auto">
              <a:xfrm>
                <a:off x="2514600" y="2100262"/>
                <a:ext cx="1414461" cy="1071561"/>
                <a:chOff x="2514600" y="2100262"/>
                <a:chExt cx="1414461" cy="1071561"/>
              </a:xfrm>
            </p:grpSpPr>
            <p:sp>
              <p:nvSpPr>
                <p:cNvPr id="373453010" name="矩形 112" hidden="0"/>
                <p:cNvSpPr/>
                <p:nvPr isPhoto="0" userDrawn="0"/>
              </p:nvSpPr>
              <p:spPr bwMode="auto">
                <a:xfrm>
                  <a:off x="2514600" y="2100262"/>
                  <a:ext cx="1414461" cy="1071561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/>
                </a:p>
              </p:txBody>
            </p:sp>
            <p:sp>
              <p:nvSpPr>
                <p:cNvPr id="1318010214" name="圆角矩形 113" hidden="0"/>
                <p:cNvSpPr/>
                <p:nvPr isPhoto="0" userDrawn="0"/>
              </p:nvSpPr>
              <p:spPr bwMode="auto">
                <a:xfrm>
                  <a:off x="2886075" y="2271712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40561017" name="圆角矩形 114" hidden="0"/>
                <p:cNvSpPr/>
                <p:nvPr isPhoto="0" userDrawn="0"/>
              </p:nvSpPr>
              <p:spPr bwMode="auto">
                <a:xfrm>
                  <a:off x="2886073" y="2743200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2E75B6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673270646" name="直接箭头连接符 110" hidden="0"/>
              <p:cNvCxnSpPr>
                <a:cxnSpLocks/>
                <a:stCxn id="373453010" idx="1"/>
                <a:endCxn id="1318010214" idx="1"/>
              </p:cNvCxnSpPr>
              <p:nvPr isPhoto="0" userDrawn="0"/>
            </p:nvCxnSpPr>
            <p:spPr bwMode="auto">
              <a:xfrm flipV="1">
                <a:off x="2514600" y="2421731"/>
                <a:ext cx="371475" cy="21431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54420549" name="直接箭头连接符 111" hidden="0"/>
              <p:cNvCxnSpPr>
                <a:cxnSpLocks/>
                <a:stCxn id="740561017" idx="3"/>
              </p:cNvCxnSpPr>
              <p:nvPr isPhoto="0" userDrawn="0"/>
            </p:nvCxnSpPr>
            <p:spPr bwMode="auto">
              <a:xfrm flipV="1">
                <a:off x="3543298" y="2586038"/>
                <a:ext cx="385760" cy="30717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689627578" name="矩形 137" hidden="0"/>
            <p:cNvSpPr/>
            <p:nvPr isPhoto="0" userDrawn="0"/>
          </p:nvSpPr>
          <p:spPr bwMode="auto">
            <a:xfrm>
              <a:off x="5743563" y="5401879"/>
              <a:ext cx="142875" cy="150018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sp>
        <p:nvSpPr>
          <p:cNvPr id="897312904" name="文本框 138" hidden="0"/>
          <p:cNvSpPr txBox="1"/>
          <p:nvPr isPhoto="0" userDrawn="0"/>
        </p:nvSpPr>
        <p:spPr bwMode="auto">
          <a:xfrm>
            <a:off x="815703" y="1399915"/>
            <a:ext cx="1771659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Holding time at src: DT - Tc</a:t>
            </a:r>
            <a:endParaRPr lang="zh-CN"/>
          </a:p>
        </p:txBody>
      </p:sp>
      <p:sp>
        <p:nvSpPr>
          <p:cNvPr id="1577511489" name="文本框 147" hidden="0"/>
          <p:cNvSpPr txBox="1"/>
          <p:nvPr isPhoto="0" userDrawn="0"/>
        </p:nvSpPr>
        <p:spPr bwMode="auto">
          <a:xfrm>
            <a:off x="71453" y="2380072"/>
            <a:ext cx="98583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0 </a:t>
            </a:r>
            <a:endParaRPr lang="zh-CN"/>
          </a:p>
        </p:txBody>
      </p:sp>
      <p:sp>
        <p:nvSpPr>
          <p:cNvPr id="2011994353" name="文本框 148" hidden="0"/>
          <p:cNvSpPr txBox="1"/>
          <p:nvPr isPhoto="0" userDrawn="0"/>
        </p:nvSpPr>
        <p:spPr bwMode="auto">
          <a:xfrm>
            <a:off x="110700" y="3378119"/>
            <a:ext cx="115014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1 </a:t>
            </a:r>
            <a:endParaRPr lang="zh-CN"/>
          </a:p>
        </p:txBody>
      </p:sp>
      <p:sp>
        <p:nvSpPr>
          <p:cNvPr id="1797326712" name="文本框 149" hidden="0"/>
          <p:cNvSpPr txBox="1"/>
          <p:nvPr isPhoto="0" userDrawn="0"/>
        </p:nvSpPr>
        <p:spPr bwMode="auto">
          <a:xfrm>
            <a:off x="-10701" y="5688470"/>
            <a:ext cx="115014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h </a:t>
            </a:r>
            <a:endParaRPr lang="zh-CN"/>
          </a:p>
        </p:txBody>
      </p:sp>
      <p:sp>
        <p:nvSpPr>
          <p:cNvPr id="1775672539" name="文本框 150" hidden="0"/>
          <p:cNvSpPr txBox="1"/>
          <p:nvPr isPhoto="0" userDrawn="0"/>
        </p:nvSpPr>
        <p:spPr bwMode="auto">
          <a:xfrm>
            <a:off x="1921012" y="6079130"/>
            <a:ext cx="93583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hop 1</a:t>
            </a:r>
            <a:endParaRPr lang="zh-CN"/>
          </a:p>
        </p:txBody>
      </p:sp>
      <p:sp>
        <p:nvSpPr>
          <p:cNvPr id="1109818773" name="文本框 153" hidden="0"/>
          <p:cNvSpPr txBox="1"/>
          <p:nvPr isPhoto="0" userDrawn="0"/>
        </p:nvSpPr>
        <p:spPr bwMode="auto">
          <a:xfrm>
            <a:off x="6032886" y="6215746"/>
            <a:ext cx="2600622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Rx time after cycle h-1: </a:t>
            </a:r>
            <a:endParaRPr/>
          </a:p>
          <a:p>
            <a:pPr>
              <a:defRPr/>
            </a:pPr>
            <a:r>
              <a:rPr lang="en-US"/>
              <a:t>0 - Tc</a:t>
            </a:r>
            <a:endParaRPr lang="zh-CN"/>
          </a:p>
        </p:txBody>
      </p:sp>
      <p:sp>
        <p:nvSpPr>
          <p:cNvPr id="1293902598" name="文本框 154" hidden="0"/>
          <p:cNvSpPr txBox="1"/>
          <p:nvPr isPhoto="0" userDrawn="0"/>
        </p:nvSpPr>
        <p:spPr bwMode="auto">
          <a:xfrm>
            <a:off x="5068494" y="6085162"/>
            <a:ext cx="93583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hop h</a:t>
            </a:r>
            <a:endParaRPr lang="zh-CN"/>
          </a:p>
        </p:txBody>
      </p:sp>
      <p:sp>
        <p:nvSpPr>
          <p:cNvPr id="2026304646" name="矩形 179" hidden="0"/>
          <p:cNvSpPr/>
          <p:nvPr isPhoto="0" userDrawn="0"/>
        </p:nvSpPr>
        <p:spPr bwMode="auto">
          <a:xfrm>
            <a:off x="5622125" y="2022953"/>
            <a:ext cx="792960" cy="78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/>
              <a:t>sink</a:t>
            </a:r>
            <a:endParaRPr lang="zh-CN"/>
          </a:p>
        </p:txBody>
      </p:sp>
      <p:cxnSp>
        <p:nvCxnSpPr>
          <p:cNvPr id="1984264635" name="直接连接符 199" hidden="0"/>
          <p:cNvCxnSpPr>
            <a:cxnSpLocks/>
            <a:stCxn id="670723189" idx="3"/>
            <a:endCxn id="2026304646" idx="1"/>
          </p:cNvCxnSpPr>
          <p:nvPr isPhoto="0" userDrawn="0"/>
        </p:nvCxnSpPr>
        <p:spPr bwMode="auto">
          <a:xfrm flipV="1">
            <a:off x="5200650" y="2413804"/>
            <a:ext cx="421474" cy="120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sp>
        <p:nvSpPr>
          <p:cNvPr id="735911161" name="矩形 201" hidden="0"/>
          <p:cNvSpPr/>
          <p:nvPr isPhoto="0" userDrawn="0"/>
        </p:nvSpPr>
        <p:spPr bwMode="auto">
          <a:xfrm>
            <a:off x="5622125" y="3076584"/>
            <a:ext cx="792960" cy="78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/>
              <a:t>sink</a:t>
            </a:r>
            <a:endParaRPr lang="zh-CN"/>
          </a:p>
        </p:txBody>
      </p:sp>
      <p:cxnSp>
        <p:nvCxnSpPr>
          <p:cNvPr id="510704615" name="直接连接符 202" hidden="0"/>
          <p:cNvCxnSpPr>
            <a:cxnSpLocks/>
            <a:endCxn id="735911161" idx="1"/>
          </p:cNvCxnSpPr>
          <p:nvPr isPhoto="0" userDrawn="0"/>
        </p:nvCxnSpPr>
        <p:spPr bwMode="auto">
          <a:xfrm flipV="1">
            <a:off x="5200650" y="3467435"/>
            <a:ext cx="421474" cy="120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sp>
        <p:nvSpPr>
          <p:cNvPr id="424425333" name="矩形 203" hidden="0"/>
          <p:cNvSpPr/>
          <p:nvPr isPhoto="0" userDrawn="0"/>
        </p:nvSpPr>
        <p:spPr bwMode="auto">
          <a:xfrm>
            <a:off x="5636406" y="4234606"/>
            <a:ext cx="792960" cy="78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/>
              <a:t>sink</a:t>
            </a:r>
            <a:endParaRPr lang="zh-CN"/>
          </a:p>
        </p:txBody>
      </p:sp>
      <p:cxnSp>
        <p:nvCxnSpPr>
          <p:cNvPr id="369568253" name="直接连接符 204" hidden="0"/>
          <p:cNvCxnSpPr>
            <a:cxnSpLocks/>
            <a:endCxn id="424425333" idx="1"/>
          </p:cNvCxnSpPr>
          <p:nvPr isPhoto="0" userDrawn="0"/>
        </p:nvCxnSpPr>
        <p:spPr bwMode="auto">
          <a:xfrm flipV="1">
            <a:off x="5214931" y="4625457"/>
            <a:ext cx="421474" cy="120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grpSp>
        <p:nvGrpSpPr>
          <p:cNvPr id="1928181848" name="组合 205" hidden="0"/>
          <p:cNvGrpSpPr/>
          <p:nvPr isPhoto="0" userDrawn="0"/>
        </p:nvGrpSpPr>
        <p:grpSpPr bwMode="auto">
          <a:xfrm>
            <a:off x="957264" y="5336211"/>
            <a:ext cx="1023374" cy="779285"/>
            <a:chOff x="2514600" y="2100262"/>
            <a:chExt cx="1414461" cy="1071561"/>
          </a:xfrm>
        </p:grpSpPr>
        <p:grpSp>
          <p:nvGrpSpPr>
            <p:cNvPr id="1332234862" name="组合 206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501261334" name="矩形 209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853099338" name="圆角矩形 210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499789953" name="圆角矩形 211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636062964" name="直接箭头连接符 207" hidden="0"/>
            <p:cNvCxnSpPr>
              <a:cxnSpLocks/>
              <a:stCxn id="501261334" idx="1"/>
              <a:endCxn id="1499789953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888492236" name="直接箭头连接符 208" hidden="0"/>
            <p:cNvCxnSpPr>
              <a:cxnSpLocks/>
              <a:stCxn id="1853099338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467264078" name="组合 212" hidden="0"/>
          <p:cNvGrpSpPr/>
          <p:nvPr isPhoto="0" userDrawn="0"/>
        </p:nvGrpSpPr>
        <p:grpSpPr bwMode="auto">
          <a:xfrm>
            <a:off x="4177274" y="5336211"/>
            <a:ext cx="1023374" cy="779285"/>
            <a:chOff x="2514600" y="2100262"/>
            <a:chExt cx="1414461" cy="1071561"/>
          </a:xfrm>
        </p:grpSpPr>
        <p:grpSp>
          <p:nvGrpSpPr>
            <p:cNvPr id="641008048" name="组合 213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944553524" name="矩形 216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143505586" name="圆角矩形 217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808996394" name="圆角矩形 218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875641017" name="直接箭头连接符 214" hidden="0"/>
            <p:cNvCxnSpPr>
              <a:cxnSpLocks/>
              <a:stCxn id="1944553524" idx="1"/>
              <a:endCxn id="808996394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384728595" name="直接箭头连接符 215" hidden="0"/>
            <p:cNvCxnSpPr>
              <a:cxnSpLocks/>
              <a:stCxn id="1143505586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27976007" name="直接连接符 219" hidden="0"/>
          <p:cNvCxnSpPr>
            <a:cxnSpLocks/>
            <a:stCxn id="1783295478" idx="1"/>
            <a:endCxn id="501261334" idx="3"/>
          </p:cNvCxnSpPr>
          <p:nvPr isPhoto="0" userDrawn="0"/>
        </p:nvCxnSpPr>
        <p:spPr bwMode="auto">
          <a:xfrm flipH="1">
            <a:off x="1980639" y="5725854"/>
            <a:ext cx="5754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108121763" name="直接连接符 220" hidden="0"/>
          <p:cNvCxnSpPr>
            <a:cxnSpLocks/>
            <a:stCxn id="1944553524" idx="1"/>
            <a:endCxn id="1783295478" idx="3"/>
          </p:cNvCxnSpPr>
          <p:nvPr isPhoto="0" userDrawn="0"/>
        </p:nvCxnSpPr>
        <p:spPr bwMode="auto">
          <a:xfrm flipH="1">
            <a:off x="3579444" y="5725854"/>
            <a:ext cx="59782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  <a:effectLst/>
        </p:spPr>
      </p:cxnSp>
      <p:grpSp>
        <p:nvGrpSpPr>
          <p:cNvPr id="723933268" name="组合 222" hidden="0"/>
          <p:cNvGrpSpPr/>
          <p:nvPr isPhoto="0" userDrawn="0"/>
        </p:nvGrpSpPr>
        <p:grpSpPr bwMode="auto">
          <a:xfrm>
            <a:off x="2556070" y="5336211"/>
            <a:ext cx="1023374" cy="779285"/>
            <a:chOff x="2514600" y="2100262"/>
            <a:chExt cx="1414461" cy="1071561"/>
          </a:xfrm>
        </p:grpSpPr>
        <p:grpSp>
          <p:nvGrpSpPr>
            <p:cNvPr id="777372720" name="组合 224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783295478" name="矩形 227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258431795" name="圆角矩形 228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762034591" name="圆角矩形 229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2085370851" name="直接箭头连接符 225" hidden="0"/>
            <p:cNvCxnSpPr>
              <a:cxnSpLocks/>
              <a:stCxn id="1783295478" idx="1"/>
              <a:endCxn id="1762034591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990122884" name="直接箭头连接符 226" hidden="0"/>
            <p:cNvCxnSpPr>
              <a:cxnSpLocks/>
              <a:stCxn id="258431795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8876018" name="矩形 230" hidden="0"/>
          <p:cNvSpPr/>
          <p:nvPr isPhoto="0" userDrawn="0"/>
        </p:nvSpPr>
        <p:spPr bwMode="auto">
          <a:xfrm>
            <a:off x="5622125" y="5331636"/>
            <a:ext cx="792960" cy="78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/>
              <a:t>sink</a:t>
            </a:r>
            <a:endParaRPr lang="zh-CN"/>
          </a:p>
        </p:txBody>
      </p:sp>
      <p:cxnSp>
        <p:nvCxnSpPr>
          <p:cNvPr id="1157543440" name="直接连接符 231" hidden="0"/>
          <p:cNvCxnSpPr>
            <a:cxnSpLocks/>
            <a:endCxn id="48876018" idx="1"/>
          </p:cNvCxnSpPr>
          <p:nvPr isPhoto="0" userDrawn="0"/>
        </p:nvCxnSpPr>
        <p:spPr bwMode="auto">
          <a:xfrm flipV="1">
            <a:off x="5200650" y="5722486"/>
            <a:ext cx="421474" cy="120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sp>
        <p:nvSpPr>
          <p:cNvPr id="772186624" name="文本框 232" hidden="0"/>
          <p:cNvSpPr txBox="1"/>
          <p:nvPr isPhoto="0" userDrawn="0"/>
        </p:nvSpPr>
        <p:spPr bwMode="auto">
          <a:xfrm>
            <a:off x="-86927" y="4539906"/>
            <a:ext cx="115014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h-1 </a:t>
            </a:r>
            <a:endParaRPr lang="zh-CN"/>
          </a:p>
        </p:txBody>
      </p:sp>
      <p:sp>
        <p:nvSpPr>
          <p:cNvPr id="651465588" name="矩形 233" hidden="0"/>
          <p:cNvSpPr/>
          <p:nvPr isPhoto="0" userDrawn="0"/>
        </p:nvSpPr>
        <p:spPr bwMode="auto">
          <a:xfrm>
            <a:off x="5972990" y="5496393"/>
            <a:ext cx="103370" cy="109099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816972548" name="文本框 235" hidden="0"/>
          <p:cNvSpPr txBox="1"/>
          <p:nvPr isPhoto="0" userDrawn="0"/>
        </p:nvSpPr>
        <p:spPr bwMode="auto">
          <a:xfrm>
            <a:off x="3040965" y="3634844"/>
            <a:ext cx="1614486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/>
              <a:t>……….</a:t>
            </a:r>
            <a:endParaRPr lang="zh-CN" sz="3600" b="1"/>
          </a:p>
        </p:txBody>
      </p:sp>
      <p:sp>
        <p:nvSpPr>
          <p:cNvPr id="1750007667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964221" y="1483518"/>
            <a:ext cx="5079492" cy="4629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 lang="en-US" sz="2600"/>
              <a:t>2-buffer per port. Input and output swap once every </a:t>
            </a:r>
            <a:r>
              <a:rPr lang="en-US" sz="2600" b="1"/>
              <a:t>cycle interval Tc.</a:t>
            </a:r>
            <a:endParaRPr sz="2600"/>
          </a:p>
          <a:p>
            <a:pPr>
              <a:defRPr/>
            </a:pPr>
            <a:r>
              <a:rPr lang="en-US" sz="2600"/>
              <a:t>E2e latency across h hops:</a:t>
            </a:r>
            <a:endParaRPr sz="2600"/>
          </a:p>
          <a:p>
            <a:pPr marL="457200" lvl="1" indent="0">
              <a:buNone/>
              <a:defRPr/>
            </a:pPr>
            <a:r>
              <a:rPr lang="en-US" sz="2200"/>
              <a:t>Max: (h+1) Tc </a:t>
            </a:r>
            <a:endParaRPr sz="2200"/>
          </a:p>
          <a:p>
            <a:pPr marL="457200" lvl="1" indent="0"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Min: (h-1) Tc +DT</a:t>
            </a:r>
            <a:r>
              <a:rPr lang="zh-CN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endParaRPr lang="zh-CN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None/>
              <a:defRPr/>
            </a:pPr>
            <a:r>
              <a:rPr lang="en-US" sz="2200"/>
              <a:t>(*): DT = dead time (revisit later). very small in fundamental CQF</a:t>
            </a:r>
            <a:endParaRPr/>
          </a:p>
          <a:p>
            <a:pPr>
              <a:defRPr/>
            </a:pPr>
            <a:r>
              <a:rPr lang="en-US" sz="2600"/>
              <a:t>Attractive “simplicity” features:</a:t>
            </a:r>
            <a:endParaRPr sz="2600"/>
          </a:p>
          <a:p>
            <a:pPr lvl="1">
              <a:defRPr/>
            </a:pPr>
            <a:r>
              <a:rPr lang="en-US" sz="2200"/>
              <a:t>Simple calculable latency bound: only relevant to Tc and h, ≈ h</a:t>
            </a:r>
            <a:r>
              <a:rPr lang="zh-CN" sz="2200"/>
              <a:t>*</a:t>
            </a:r>
            <a:r>
              <a:rPr lang="en-US" sz="2200"/>
              <a:t>Tc</a:t>
            </a:r>
            <a:endParaRPr sz="2200"/>
          </a:p>
          <a:p>
            <a:pPr lvl="1">
              <a:defRPr/>
            </a:pPr>
            <a:r>
              <a:rPr lang="en-US" sz="2200"/>
              <a:t>Simple maintenance: no per-stream per-hop state maintenance</a:t>
            </a:r>
            <a:endParaRPr sz="2200"/>
          </a:p>
          <a:p>
            <a:pPr lvl="1">
              <a:defRPr/>
            </a:pPr>
            <a:endParaRPr lang="zh-CN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938630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36821" y="-30827"/>
            <a:ext cx="10916978" cy="104978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5000" lnSpcReduction="1000"/>
          </a:bodyPr>
          <a:lstStyle/>
          <a:p>
            <a:pPr>
              <a:defRPr/>
            </a:pPr>
            <a:r>
              <a:rPr lang="en-US" sz="3600"/>
              <a:t>Higher speed networks make </a:t>
            </a:r>
            <a:br>
              <a:rPr lang="en-US" sz="3600"/>
            </a:br>
            <a:r>
              <a:rPr lang="en-US" sz="3600"/>
              <a:t>basic CQF mechanism more attractive!</a:t>
            </a:r>
            <a:endParaRPr lang="zh-CN" sz="3600"/>
          </a:p>
        </p:txBody>
      </p:sp>
      <p:sp>
        <p:nvSpPr>
          <p:cNvPr id="54037261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86499" y="1053275"/>
            <a:ext cx="11281448" cy="580427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85000" lnSpcReduction="3000"/>
          </a:bodyPr>
          <a:lstStyle/>
          <a:p>
            <a:pPr>
              <a:defRPr/>
            </a:pPr>
            <a:r>
              <a:rPr lang="en-US" sz="2400"/>
              <a:t>Wide-area network deployment requires supporting one or combination of the followings:</a:t>
            </a:r>
            <a:endParaRPr/>
          </a:p>
          <a:p>
            <a:pPr marL="730065" lvl="1" indent="-272865">
              <a:buFont typeface="Arial"/>
              <a:buAutoNum type="arabicPeriod"/>
              <a:defRPr/>
            </a:pPr>
            <a:r>
              <a:rPr lang="en-US" sz="2000"/>
              <a:t>Smaller e2e queuing introduced latency bound</a:t>
            </a:r>
            <a:r>
              <a:rPr/>
              <a:t> </a:t>
            </a:r>
            <a:endParaRPr/>
          </a:p>
          <a:p>
            <a:pPr marL="730065" lvl="1" indent="-272865">
              <a:buFont typeface="Arial"/>
              <a:buAutoNum type="arabicPeriod"/>
              <a:defRPr/>
            </a:pPr>
            <a:r>
              <a:rPr lang="en-US" sz="2000"/>
              <a:t>Potentially larger number of hops </a:t>
            </a:r>
            <a:r>
              <a:rPr/>
              <a:t>(seen e.g.: L3 mobile access rings - 15++ hops!)</a:t>
            </a:r>
            <a:endParaRPr/>
          </a:p>
          <a:p>
            <a:pPr lvl="2">
              <a:defRPr/>
            </a:pPr>
            <a:r>
              <a:rPr/>
              <a:t>Even manufacturing floor networks may have multiple hops for policy reasons...</a:t>
            </a:r>
            <a:endParaRPr/>
          </a:p>
          <a:p>
            <a:pPr marL="730065" lvl="1" indent="-272865">
              <a:buFont typeface="Arial"/>
              <a:buAutoNum type="arabicPeriod"/>
              <a:defRPr/>
            </a:pPr>
            <a:r>
              <a:rPr lang="en-US" sz="2000"/>
              <a:t>Links with longer propagation latency (distance -&gt; speed of light)</a:t>
            </a:r>
            <a:endParaRPr/>
          </a:p>
          <a:p>
            <a:pPr marL="730065" lvl="1" indent="-272865">
              <a:buFont typeface="Arial"/>
              <a:buAutoNum type="arabicPeriod"/>
              <a:defRPr/>
            </a:pPr>
            <a:r>
              <a:rPr lang="en-US" sz="2000"/>
              <a:t>Larger in-node processing time variance (more complex/larger nodes)</a:t>
            </a:r>
            <a:endParaRPr/>
          </a:p>
          <a:p>
            <a:pPr marL="305908" indent="-305908">
              <a:buFont typeface="Arial"/>
              <a:buAutoNum type="arabicPeriod"/>
              <a:defRPr/>
            </a:pPr>
            <a:r>
              <a:rPr lang="en-US" sz="2400"/>
              <a:t>CQF latency bound ≈ h</a:t>
            </a:r>
            <a:r>
              <a:rPr lang="zh-CN" sz="2400"/>
              <a:t> *</a:t>
            </a:r>
            <a:r>
              <a:rPr lang="en-US" sz="2400"/>
              <a:t> Tc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 lang="en-US" sz="2400"/>
              <a:t>    Higher speed link provides the potential to reduce Tc, even with larger h </a:t>
            </a:r>
            <a:endParaRPr/>
          </a:p>
          <a:p>
            <a:pPr lvl="1">
              <a:defRPr/>
            </a:pPr>
            <a:r>
              <a:rPr lang="en-US" sz="2000"/>
              <a:t>allow at least one 1500B/max size packet to be sent within Tc</a:t>
            </a:r>
            <a:endParaRPr/>
          </a:p>
          <a:p>
            <a:pPr lvl="1">
              <a:defRPr/>
            </a:pPr>
            <a:r>
              <a:rPr lang="en-US" sz="2000"/>
              <a:t>With increasing of link speed, the same amount of data can be transmitted within a smaller cycle time</a:t>
            </a:r>
            <a:endParaRPr/>
          </a:p>
          <a:p>
            <a:pPr lvl="1">
              <a:defRPr/>
            </a:pPr>
            <a:r>
              <a:rPr lang="en-US" sz="2000"/>
              <a:t>Counteract larger h</a:t>
            </a:r>
            <a:endParaRPr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>
              <a:defRPr/>
            </a:pPr>
            <a:endParaRPr lang="en-US"/>
          </a:p>
        </p:txBody>
      </p:sp>
      <p:sp>
        <p:nvSpPr>
          <p:cNvPr id="1833590619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408DC53-C888-3ED3-C1AB-5B2FA4FAFBBC}" type="slidenum">
              <a:rPr lang="en-US"/>
              <a:t/>
            </a:fld>
            <a:endParaRPr lang="zh-CN"/>
          </a:p>
        </p:txBody>
      </p:sp>
      <p:graphicFrame>
        <p:nvGraphicFramePr>
          <p:cNvPr id="208976441" name="表格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325049" y="4606231"/>
          <a:ext cx="4746184" cy="1817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917791"/>
                <a:gridCol w="1152127"/>
                <a:gridCol w="1068147"/>
                <a:gridCol w="804060"/>
                <a:gridCol w="804060"/>
              </a:tblGrid>
              <a:tr h="87980">
                <a:tc row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1200" b="1" u="none" strike="noStrike"/>
                        <a:t>Cycle Time (μs)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Buffer Size per Cycle (Byte)</a:t>
                      </a:r>
                      <a:endParaRPr lang="zh-CN" sz="1200" b="1" u="none" strike="noStrike">
                        <a:solidFill>
                          <a:schemeClr val="tx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200" b="1" u="none" strike="noStrike">
                        <a:solidFill>
                          <a:schemeClr val="tx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</a:tr>
              <a:tr h="163666">
                <a:tc vMerge="1">
                  <a:txBody>
                    <a:bodyPr/>
                    <a:p>
                      <a:pPr>
                        <a:defRPr/>
                      </a:pPr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1200" u="none" strike="noStrike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Link bandwidth</a:t>
                      </a:r>
                      <a:endParaRPr/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200" u="none" strike="noStrike">
                        <a:solidFill>
                          <a:schemeClr val="tx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3666">
                <a:tc vMerge="1">
                  <a:txBody>
                    <a:bodyPr/>
                    <a:p>
                      <a:pPr>
                        <a:defRPr/>
                      </a:pP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200" u="none" strike="noStrike"/>
                        <a:t>100Mbps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200" u="none" strike="noStrike"/>
                        <a:t>1Gbps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200" u="none" strike="noStrike"/>
                        <a:t>10Gbps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u="none" strike="noStrike"/>
                        <a:t>100Gbps</a:t>
                      </a:r>
                      <a:endParaRPr/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12500</a:t>
                      </a:r>
                      <a:endParaRPr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Arial"/>
                          <a:cs typeface="Arial"/>
                        </a:rPr>
                        <a:t>1.2</a:t>
                      </a:r>
                      <a:endParaRPr/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Arial"/>
                          <a:cs typeface="Arial"/>
                        </a:rPr>
                        <a:t>1500</a:t>
                      </a:r>
                      <a:endParaRPr/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15000</a:t>
                      </a:r>
                      <a:endParaRPr lang="en-US" sz="1100" u="none" strike="noStrike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25000</a:t>
                      </a:r>
                      <a:endParaRPr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50000</a:t>
                      </a:r>
                      <a:endParaRPr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125000</a:t>
                      </a:r>
                      <a:endParaRPr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Arial"/>
                          <a:cs typeface="Arial"/>
                        </a:rPr>
                        <a:t>12</a:t>
                      </a:r>
                      <a:endParaRPr/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Arial"/>
                          <a:cs typeface="Arial"/>
                        </a:rPr>
                        <a:t>1500</a:t>
                      </a:r>
                      <a:endParaRPr/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150000</a:t>
                      </a:r>
                      <a:endParaRPr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highlight>
                            <a:srgbClr val="FFFF00"/>
                          </a:highlight>
                        </a:rPr>
                        <a:t>120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highlight>
                            <a:srgbClr val="FFFF00"/>
                          </a:highlight>
                        </a:rPr>
                        <a:t>1500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highlight>
                          <a:srgbClr val="FFFF00"/>
                        </a:highlight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1500000</a:t>
                      </a:r>
                      <a:endParaRPr/>
                    </a:p>
                  </a:txBody>
                  <a:tcPr marL="9524" marR="9524" marT="9524" marB="0" anchor="ctr"/>
                </a:tc>
              </a:tr>
            </a:tbl>
          </a:graphicData>
        </a:graphic>
      </p:graphicFrame>
      <p:sp>
        <p:nvSpPr>
          <p:cNvPr id="363470063" name="文本框 5" hidden="0"/>
          <p:cNvSpPr txBox="1"/>
          <p:nvPr isPhoto="0" userDrawn="0"/>
        </p:nvSpPr>
        <p:spPr bwMode="auto">
          <a:xfrm>
            <a:off x="6620374" y="5444985"/>
            <a:ext cx="3648890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time decreasing:</a:t>
            </a:r>
            <a:endParaRPr/>
          </a:p>
          <a:p>
            <a:pPr>
              <a:defRPr/>
            </a:pPr>
            <a:r>
              <a:rPr lang="en-US"/>
              <a:t>100x </a:t>
            </a:r>
            <a:r>
              <a:rPr lang="el-GR"/>
              <a:t>μ</a:t>
            </a:r>
            <a:r>
              <a:rPr lang="en-US"/>
              <a:t>s -&gt; 10x </a:t>
            </a:r>
            <a:r>
              <a:rPr lang="el-GR"/>
              <a:t>μ</a:t>
            </a:r>
            <a:r>
              <a:rPr lang="en-US"/>
              <a:t>s -&gt; few </a:t>
            </a:r>
            <a:r>
              <a:rPr lang="el-GR"/>
              <a:t>μ</a:t>
            </a:r>
            <a:r>
              <a:rPr lang="en-US"/>
              <a:t>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7633913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49442" y="0"/>
            <a:ext cx="10515600" cy="104978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 lang="en-US"/>
              <a:t>CQF Dead Time issue</a:t>
            </a:r>
            <a:br>
              <a:rPr lang="zh-CN"/>
            </a:br>
            <a:endParaRPr lang="zh-CN"/>
          </a:p>
        </p:txBody>
      </p:sp>
      <p:sp>
        <p:nvSpPr>
          <p:cNvPr id="137282676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534678" y="1049789"/>
            <a:ext cx="7495003" cy="556644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65000" lnSpcReduction="7000"/>
          </a:bodyPr>
          <a:lstStyle/>
          <a:p>
            <a:pPr>
              <a:defRPr/>
            </a:pPr>
            <a:r>
              <a:rPr lang="en-US"/>
              <a:t>Revisit DT (dead time):  </a:t>
            </a:r>
            <a:r>
              <a:rPr lang="zh-CN"/>
              <a:t>the last byte sent by node A in cycle (i-1) has to be ready for sending at node B before the start of cycle i.</a:t>
            </a:r>
            <a:endParaRPr lang="en-US"/>
          </a:p>
          <a:p>
            <a:pPr>
              <a:defRPr/>
            </a:pPr>
            <a:r>
              <a:rPr lang="en-US"/>
              <a:t>DT is at least: max link propagation delay + max processing delay at the next node + max other time variations (e.g.: clock MTIE).</a:t>
            </a:r>
            <a:endParaRPr/>
          </a:p>
          <a:p>
            <a:pPr>
              <a:defRPr/>
            </a:pPr>
            <a:r>
              <a:rPr lang="en-US"/>
              <a:t>The longer the propagation or processing delay, the larger the DT.</a:t>
            </a:r>
            <a:endParaRPr/>
          </a:p>
          <a:p>
            <a:pPr>
              <a:defRPr/>
            </a:pPr>
            <a:r>
              <a:rPr/>
              <a:t>The larger DT is in proportion to Tc, the lower the possible utilization</a:t>
            </a:r>
            <a:endParaRPr/>
          </a:p>
          <a:p>
            <a:pPr>
              <a:defRPr/>
            </a:pPr>
            <a:r>
              <a:rPr/>
              <a:t>At DT &gt;= Tc, throughput goes to zero!</a:t>
            </a:r>
            <a:endParaRPr/>
          </a:p>
          <a:p>
            <a:pPr>
              <a:defRPr/>
            </a:pPr>
            <a:r>
              <a:rPr/>
              <a:t>Example for common 1Gbps CQF: LAN &gt; 2 Km length =&gt; DT &gt; Tc.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Dead Time issue makes CQF insufficient for large-scale:</a:t>
            </a:r>
            <a:endParaRPr/>
          </a:p>
          <a:p>
            <a:pPr marL="741079" lvl="1" indent="-283879">
              <a:buFont typeface="Arial"/>
              <a:buAutoNum type="arabicParenBoth"/>
              <a:defRPr/>
            </a:pPr>
            <a:r>
              <a:rPr lang="en-US" sz="2800">
                <a:latin typeface="Arial"/>
              </a:rPr>
              <a:t>, (2) Shorter Tc for lower e2e latency bound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en-US" sz="2800">
                <a:latin typeface="Arial"/>
              </a:rPr>
              <a:t>(3), (4)  Larger DT because of longer link and/or processing time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 lang="en-US" sz="2800">
              <a:latin typeface="Arial"/>
            </a:endParaRPr>
          </a:p>
          <a:p>
            <a:pPr lvl="0">
              <a:defRPr/>
            </a:pPr>
            <a:r>
              <a:rPr lang="en-US" sz="3200">
                <a:latin typeface="Arial"/>
              </a:rPr>
              <a:t>Need smaller ratio of DT/Tc for better utilization</a:t>
            </a:r>
            <a:endParaRPr/>
          </a:p>
          <a:p>
            <a:pPr lvl="1">
              <a:defRPr/>
            </a:pPr>
            <a:r>
              <a:rPr lang="en-US" sz="2800">
                <a:latin typeface="Arial"/>
              </a:rPr>
              <a:t>Solution without Dead Time would be ideal! (100% utilization)</a:t>
            </a:r>
            <a:endParaRPr lang="en-US" sz="3200">
              <a:latin typeface="Arial"/>
            </a:endParaRPr>
          </a:p>
        </p:txBody>
      </p:sp>
      <p:sp>
        <p:nvSpPr>
          <p:cNvPr id="349059783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45BFCED-6FC3-2937-9D76-1C4FFEE69B1C}" type="slidenum">
              <a:rPr lang="en-US"/>
              <a:t/>
            </a:fld>
            <a:endParaRPr lang="zh-CN"/>
          </a:p>
        </p:txBody>
      </p:sp>
      <p:pic>
        <p:nvPicPr>
          <p:cNvPr id="800532815" name="图片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53864" y="524894"/>
            <a:ext cx="4578060" cy="5914405"/>
          </a:xfrm>
          <a:prstGeom prst="rect">
            <a:avLst/>
          </a:prstGeom>
        </p:spPr>
      </p:pic>
      <p:sp>
        <p:nvSpPr>
          <p:cNvPr id="1972590274" name="矩形 11" hidden="0"/>
          <p:cNvSpPr/>
          <p:nvPr isPhoto="0" userDrawn="0"/>
        </p:nvSpPr>
        <p:spPr bwMode="auto">
          <a:xfrm>
            <a:off x="1626669" y="2810575"/>
            <a:ext cx="602340" cy="2512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893819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534483" y="365124"/>
            <a:ext cx="10819316" cy="693208"/>
          </a:xfrm>
        </p:spPr>
        <p:txBody>
          <a:bodyPr/>
          <a:lstStyle/>
          <a:p>
            <a:pPr>
              <a:defRPr/>
            </a:pPr>
            <a:r>
              <a:rPr/>
              <a:t>3 cycle operation</a:t>
            </a:r>
            <a:endParaRPr/>
          </a:p>
        </p:txBody>
      </p:sp>
      <p:sp>
        <p:nvSpPr>
          <p:cNvPr id="38774376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66749" y="4666355"/>
            <a:ext cx="10887049" cy="131322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/>
              <a:t>In example, A/Cycle-1 needs to get mapped into B/Cycle-3</a:t>
            </a:r>
            <a:endParaRPr/>
          </a:p>
          <a:p>
            <a:pPr lvl="1">
              <a:defRPr/>
            </a:pPr>
            <a:r>
              <a:rPr/>
              <a:t>Because while packets from A/Cycle-1 arrive, B sends from Cycle-1 and Cycle-2</a:t>
            </a:r>
            <a:endParaRPr/>
          </a:p>
          <a:p>
            <a:pPr lvl="0">
              <a:defRPr/>
            </a:pPr>
            <a:r>
              <a:rPr/>
              <a:t>This would work without packet header tag – as long as there is no jitter/variation whatsoever</a:t>
            </a:r>
            <a:endParaRPr/>
          </a:p>
          <a:p>
            <a:pPr lvl="1">
              <a:defRPr/>
            </a:pPr>
            <a:r>
              <a:rPr/>
              <a:t>Because we could exactly deduce from arrival time of packet when it was sent – and hence its cycle</a:t>
            </a:r>
            <a:endParaRPr/>
          </a:p>
          <a:p>
            <a:pPr lvl="1">
              <a:defRPr/>
            </a:pPr>
            <a:r>
              <a:rPr/>
              <a:t>This is one (non-adopted )proposal in IEEE-TSN (“multiple buffer CQF”)</a:t>
            </a:r>
            <a:endParaRPr/>
          </a:p>
        </p:txBody>
      </p:sp>
      <p:sp>
        <p:nvSpPr>
          <p:cNvPr id="168731961" name=""/>
          <p:cNvSpPr txBox="1"/>
          <p:nvPr/>
        </p:nvSpPr>
        <p:spPr bwMode="auto">
          <a:xfrm flipH="0" flipV="0">
            <a:off x="1785065" y="1649539"/>
            <a:ext cx="1275191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718879172" name=""/>
          <p:cNvSpPr txBox="1"/>
          <p:nvPr/>
        </p:nvSpPr>
        <p:spPr bwMode="auto">
          <a:xfrm flipH="0" flipV="0">
            <a:off x="3060257" y="1649539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2 </a:t>
            </a:r>
            <a:endParaRPr/>
          </a:p>
        </p:txBody>
      </p:sp>
      <p:sp>
        <p:nvSpPr>
          <p:cNvPr id="829725709" name=""/>
          <p:cNvSpPr txBox="1"/>
          <p:nvPr/>
        </p:nvSpPr>
        <p:spPr bwMode="auto">
          <a:xfrm flipH="0" flipV="0">
            <a:off x="4335807" y="1649539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3 </a:t>
            </a:r>
            <a:endParaRPr/>
          </a:p>
        </p:txBody>
      </p:sp>
      <p:sp>
        <p:nvSpPr>
          <p:cNvPr id="2044402854" name=""/>
          <p:cNvSpPr txBox="1"/>
          <p:nvPr/>
        </p:nvSpPr>
        <p:spPr bwMode="auto">
          <a:xfrm flipH="0" flipV="0">
            <a:off x="5611358" y="1649539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372032668" name=""/>
          <p:cNvSpPr txBox="1"/>
          <p:nvPr/>
        </p:nvSpPr>
        <p:spPr bwMode="auto">
          <a:xfrm flipH="0" flipV="0">
            <a:off x="2128264" y="2391398"/>
            <a:ext cx="127555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05938897" name=""/>
          <p:cNvSpPr txBox="1"/>
          <p:nvPr/>
        </p:nvSpPr>
        <p:spPr bwMode="auto">
          <a:xfrm flipH="0" flipV="0">
            <a:off x="382083" y="1512379"/>
            <a:ext cx="946079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Sender</a:t>
            </a:r>
            <a:endParaRPr/>
          </a:p>
          <a:p>
            <a:pPr>
              <a:defRPr/>
            </a:pPr>
            <a:r>
              <a:rPr/>
              <a:t>Node A</a:t>
            </a:r>
            <a:endParaRPr/>
          </a:p>
        </p:txBody>
      </p:sp>
      <p:sp>
        <p:nvSpPr>
          <p:cNvPr id="1825459682" name=""/>
          <p:cNvSpPr txBox="1"/>
          <p:nvPr/>
        </p:nvSpPr>
        <p:spPr bwMode="auto">
          <a:xfrm flipH="0" flipV="0">
            <a:off x="1831631" y="3590521"/>
            <a:ext cx="127555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513781949" name=""/>
          <p:cNvSpPr txBox="1"/>
          <p:nvPr/>
        </p:nvSpPr>
        <p:spPr bwMode="auto">
          <a:xfrm flipH="0" flipV="0">
            <a:off x="3106823" y="3590521"/>
            <a:ext cx="127662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2 </a:t>
            </a:r>
            <a:endParaRPr/>
          </a:p>
        </p:txBody>
      </p:sp>
      <p:sp>
        <p:nvSpPr>
          <p:cNvPr id="1250496825" name=""/>
          <p:cNvSpPr txBox="1"/>
          <p:nvPr/>
        </p:nvSpPr>
        <p:spPr bwMode="auto">
          <a:xfrm flipH="0" flipV="0">
            <a:off x="4382374" y="3590521"/>
            <a:ext cx="127662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3 </a:t>
            </a:r>
            <a:endParaRPr/>
          </a:p>
        </p:txBody>
      </p:sp>
      <p:sp>
        <p:nvSpPr>
          <p:cNvPr id="1318534275" name=""/>
          <p:cNvSpPr txBox="1"/>
          <p:nvPr/>
        </p:nvSpPr>
        <p:spPr bwMode="auto">
          <a:xfrm flipH="0" flipV="0">
            <a:off x="5657925" y="3590521"/>
            <a:ext cx="127662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362701829" name=""/>
          <p:cNvSpPr txBox="1"/>
          <p:nvPr/>
        </p:nvSpPr>
        <p:spPr bwMode="auto">
          <a:xfrm flipH="0" flipV="0">
            <a:off x="2513497" y="3118568"/>
            <a:ext cx="127591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650148405" name=""/>
          <p:cNvSpPr txBox="1"/>
          <p:nvPr/>
        </p:nvSpPr>
        <p:spPr bwMode="auto">
          <a:xfrm flipH="0" flipV="0">
            <a:off x="534483" y="3325938"/>
            <a:ext cx="108560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Receiver</a:t>
            </a:r>
            <a:endParaRPr/>
          </a:p>
          <a:p>
            <a:pPr>
              <a:defRPr/>
            </a:pPr>
            <a:r>
              <a:rPr/>
              <a:t>Node B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1832400" y="2085516"/>
            <a:ext cx="698499" cy="1418166"/>
          </a:xfrm>
          <a:prstGeom prst="line">
            <a:avLst/>
          </a:prstGeom>
          <a:ln w="28575" cap="flat" cmpd="sng" algn="ctr">
            <a:solidFill>
              <a:srgbClr val="43739E"/>
            </a:solidFill>
            <a:prstDash val="sysDot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953499" name=""/>
          <p:cNvCxnSpPr>
            <a:cxnSpLocks/>
          </p:cNvCxnSpPr>
          <p:nvPr/>
        </p:nvCxnSpPr>
        <p:spPr bwMode="auto">
          <a:xfrm rot="0" flipH="0" flipV="0">
            <a:off x="3106823" y="2015659"/>
            <a:ext cx="698499" cy="1418166"/>
          </a:xfrm>
          <a:prstGeom prst="line">
            <a:avLst/>
          </a:prstGeom>
          <a:ln w="28575" cap="flat" cmpd="sng" algn="ctr">
            <a:solidFill>
              <a:srgbClr val="43739E"/>
            </a:solidFill>
            <a:prstDash val="sysDot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1686098" name=""/>
          <p:cNvSpPr txBox="1"/>
          <p:nvPr/>
        </p:nvSpPr>
        <p:spPr bwMode="auto">
          <a:xfrm flipH="0" flipV="0">
            <a:off x="7110966" y="3590521"/>
            <a:ext cx="1764855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Sending times</a:t>
            </a:r>
            <a:endParaRPr sz="1400"/>
          </a:p>
          <a:p>
            <a:pPr>
              <a:defRPr/>
            </a:pPr>
            <a:r>
              <a:rPr sz="1400"/>
              <a:t>of cycles on Node B</a:t>
            </a:r>
            <a:endParaRPr sz="1400"/>
          </a:p>
        </p:txBody>
      </p:sp>
      <p:sp>
        <p:nvSpPr>
          <p:cNvPr id="798898124" name=""/>
          <p:cNvSpPr txBox="1"/>
          <p:nvPr/>
        </p:nvSpPr>
        <p:spPr bwMode="auto">
          <a:xfrm flipH="0" flipV="0">
            <a:off x="7178699" y="1512379"/>
            <a:ext cx="1764855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Sending times</a:t>
            </a:r>
            <a:endParaRPr sz="1400"/>
          </a:p>
          <a:p>
            <a:pPr>
              <a:defRPr/>
            </a:pPr>
            <a:r>
              <a:rPr sz="1400"/>
              <a:t>of cycles on Node A</a:t>
            </a:r>
            <a:endParaRPr sz="1400"/>
          </a:p>
        </p:txBody>
      </p:sp>
      <p:sp>
        <p:nvSpPr>
          <p:cNvPr id="249560945" name=""/>
          <p:cNvSpPr txBox="1"/>
          <p:nvPr/>
        </p:nvSpPr>
        <p:spPr bwMode="auto">
          <a:xfrm flipH="0" flipV="0">
            <a:off x="3698392" y="2495962"/>
            <a:ext cx="2877818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rgbClr val="0070C0"/>
                </a:solidFill>
              </a:rPr>
              <a:t>Propagation latency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094449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1000124"/>
          </a:xfrm>
        </p:spPr>
        <p:txBody>
          <a:bodyPr/>
          <a:lstStyle/>
          <a:p>
            <a:pPr>
              <a:defRPr/>
            </a:pPr>
            <a:r>
              <a:rPr/>
              <a:t>Variations</a:t>
            </a:r>
            <a:endParaRPr/>
          </a:p>
        </p:txBody>
      </p:sp>
      <p:sp>
        <p:nvSpPr>
          <p:cNvPr id="211110516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365249"/>
            <a:ext cx="10515600" cy="51831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>
              <a:defRPr/>
            </a:pPr>
            <a:r>
              <a:rPr/>
              <a:t>Most important (our core reason!) ? Differences in synchronized clocks</a:t>
            </a:r>
            <a:endParaRPr/>
          </a:p>
          <a:p>
            <a:pPr lvl="1">
              <a:defRPr/>
            </a:pPr>
            <a:r>
              <a:rPr/>
              <a:t>Maximum Time Interval Error (MTIE)</a:t>
            </a:r>
            <a:endParaRPr/>
          </a:p>
          <a:p>
            <a:pPr lvl="1">
              <a:defRPr/>
            </a:pPr>
            <a:r>
              <a:rPr/>
              <a:t>If B thinks it is time T, then it is [T-MTIE...T+MTIE] at A</a:t>
            </a:r>
            <a:endParaRPr/>
          </a:p>
          <a:p>
            <a:pPr lvl="1">
              <a:defRPr/>
            </a:pPr>
            <a:r>
              <a:rPr/>
              <a:t>CQF at 1Gbps already requires sub usec MTIE so that variation due to MTIE does not impact performance</a:t>
            </a:r>
            <a:endParaRPr/>
          </a:p>
          <a:p>
            <a:pPr lvl="2">
              <a:defRPr/>
            </a:pPr>
            <a:r>
              <a:rPr/>
              <a:t>At 100Gbps, it would need to be 100 times better (impossible ?)</a:t>
            </a:r>
            <a:endParaRPr/>
          </a:p>
          <a:p>
            <a:pPr lvl="0">
              <a:defRPr/>
            </a:pPr>
            <a:r>
              <a:rPr/>
              <a:t>Differences in link/media propagation latency</a:t>
            </a:r>
            <a:endParaRPr/>
          </a:p>
          <a:p>
            <a:pPr lvl="1">
              <a:defRPr/>
            </a:pPr>
            <a:r>
              <a:rPr strike="sngStrike"/>
              <a:t>Speed of light changes (great Sci-Fi movie!)</a:t>
            </a:r>
            <a:endParaRPr strike="sngStrike"/>
          </a:p>
          <a:p>
            <a:pPr lvl="1">
              <a:defRPr/>
            </a:pPr>
            <a:r>
              <a:rPr/>
              <a:t>Length of link changes, e.g.: pole hanging copper (powerlines, cable) – up to 30..40% length between hottest/coldest times</a:t>
            </a:r>
            <a:endParaRPr/>
          </a:p>
          <a:p>
            <a:pPr lvl="0">
              <a:defRPr/>
            </a:pPr>
            <a:r>
              <a:rPr/>
              <a:t>Differences in processing latencies</a:t>
            </a:r>
            <a:endParaRPr/>
          </a:p>
          <a:p>
            <a:pPr lvl="1">
              <a:defRPr/>
            </a:pPr>
            <a:r>
              <a:rPr/>
              <a:t>Irrelevant ?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 / ARQ introduced variation (8 msec in DSL FEC – bad example, low-speed)</a:t>
            </a:r>
            <a:endParaRPr sz="2400"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WiFi / Radio links – FEC / ARQ / interference / reflections / ... ? (TBD)</a:t>
            </a:r>
            <a:endParaRPr sz="2400"/>
          </a:p>
          <a:p>
            <a:pPr lvl="1">
              <a:defRPr/>
            </a:pPr>
            <a:r>
              <a:rPr/>
              <a:t>High-speed , complex forwarder , software forwarders</a:t>
            </a:r>
            <a:endParaRPr/>
          </a:p>
          <a:p>
            <a:pPr lvl="1">
              <a:defRPr/>
            </a:pPr>
            <a:r>
              <a:rPr/>
              <a:t>Buffering out variations in all these cases at lower processing layer could be more complex than solving variations through TCQF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00370530" name=""/>
          <p:cNvGrpSpPr/>
          <p:nvPr/>
        </p:nvGrpSpPr>
        <p:grpSpPr bwMode="auto">
          <a:xfrm>
            <a:off x="2181649" y="3152586"/>
            <a:ext cx="1989161" cy="369476"/>
            <a:chOff x="0" y="0"/>
            <a:chExt cx="1989161" cy="369476"/>
          </a:xfrm>
        </p:grpSpPr>
        <p:sp>
          <p:nvSpPr>
            <p:cNvPr id="1544403914" name=""/>
            <p:cNvSpPr/>
            <p:nvPr/>
          </p:nvSpPr>
          <p:spPr bwMode="auto">
            <a:xfrm flipH="0" flipV="0">
              <a:off x="1587499" y="0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4156382" name=""/>
            <p:cNvSpPr/>
            <p:nvPr/>
          </p:nvSpPr>
          <p:spPr bwMode="auto">
            <a:xfrm flipH="0" flipV="0">
              <a:off x="0" y="3357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7516023" name=""/>
            <p:cNvSpPr txBox="1"/>
            <p:nvPr/>
          </p:nvSpPr>
          <p:spPr bwMode="auto">
            <a:xfrm flipH="0" flipV="0">
              <a:off x="0" y="0"/>
              <a:ext cx="1989161" cy="366119"/>
            </a:xfrm>
            <a:prstGeom prst="rect">
              <a:avLst/>
            </a:prstGeom>
            <a:noFill/>
            <a:ln w="19049">
              <a:solidFill>
                <a:schemeClr val="accent1">
                  <a:lumMod val="50196"/>
                </a:schemeClr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Cycle 1  1   </a:t>
              </a:r>
              <a:endParaRPr/>
            </a:p>
          </p:txBody>
        </p:sp>
      </p:grpSp>
      <p:sp>
        <p:nvSpPr>
          <p:cNvPr id="61668382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534483" y="365124"/>
            <a:ext cx="10819316" cy="693208"/>
          </a:xfrm>
        </p:spPr>
        <p:txBody>
          <a:bodyPr/>
          <a:lstStyle/>
          <a:p>
            <a:pPr>
              <a:defRPr/>
            </a:pPr>
            <a:r>
              <a:rPr/>
              <a:t>Operation</a:t>
            </a:r>
            <a:r>
              <a:rPr/>
              <a:t> with Variations / Jitter</a:t>
            </a:r>
            <a:endParaRPr/>
          </a:p>
        </p:txBody>
      </p:sp>
      <p:sp>
        <p:nvSpPr>
          <p:cNvPr id="534801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66749" y="4269480"/>
            <a:ext cx="10887049" cy="1048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When packets arrive at B, B can not determine from arrival time which Cycle the packet was sent from.</a:t>
            </a:r>
            <a:endParaRPr/>
          </a:p>
          <a:p>
            <a:pPr lvl="1">
              <a:defRPr/>
            </a:pPr>
            <a:r>
              <a:rPr>
                <a:solidFill>
                  <a:schemeClr val="accent2">
                    <a:lumMod val="75000"/>
                  </a:schemeClr>
                </a:solidFill>
              </a:rPr>
              <a:t>Jitter </a:t>
            </a:r>
            <a:r>
              <a:rPr/>
              <a:t>adds to the possible “length” (in time) of the received cycle data</a:t>
            </a:r>
            <a:endParaRPr/>
          </a:p>
        </p:txBody>
      </p:sp>
      <p:sp>
        <p:nvSpPr>
          <p:cNvPr id="6183201" name=""/>
          <p:cNvSpPr txBox="1"/>
          <p:nvPr/>
        </p:nvSpPr>
        <p:spPr bwMode="auto">
          <a:xfrm flipH="0" flipV="0">
            <a:off x="1785065" y="1649539"/>
            <a:ext cx="1275191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878162827" name=""/>
          <p:cNvSpPr txBox="1"/>
          <p:nvPr/>
        </p:nvSpPr>
        <p:spPr bwMode="auto">
          <a:xfrm flipH="0" flipV="0">
            <a:off x="3060257" y="1649539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2 </a:t>
            </a:r>
            <a:endParaRPr/>
          </a:p>
        </p:txBody>
      </p:sp>
      <p:sp>
        <p:nvSpPr>
          <p:cNvPr id="1457231511" name=""/>
          <p:cNvSpPr txBox="1"/>
          <p:nvPr/>
        </p:nvSpPr>
        <p:spPr bwMode="auto">
          <a:xfrm flipH="0" flipV="0">
            <a:off x="4335807" y="1649539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3 </a:t>
            </a:r>
            <a:endParaRPr/>
          </a:p>
        </p:txBody>
      </p:sp>
      <p:sp>
        <p:nvSpPr>
          <p:cNvPr id="554556605" name=""/>
          <p:cNvSpPr txBox="1"/>
          <p:nvPr/>
        </p:nvSpPr>
        <p:spPr bwMode="auto">
          <a:xfrm flipH="0" flipV="0">
            <a:off x="5611358" y="1649539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1292835780" name=""/>
          <p:cNvSpPr txBox="1"/>
          <p:nvPr/>
        </p:nvSpPr>
        <p:spPr bwMode="auto">
          <a:xfrm flipH="0" flipV="0">
            <a:off x="382083" y="1512379"/>
            <a:ext cx="946079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Sender</a:t>
            </a:r>
            <a:endParaRPr/>
          </a:p>
          <a:p>
            <a:pPr>
              <a:defRPr/>
            </a:pPr>
            <a:r>
              <a:rPr/>
              <a:t>Node A</a:t>
            </a:r>
            <a:endParaRPr/>
          </a:p>
        </p:txBody>
      </p:sp>
      <p:sp>
        <p:nvSpPr>
          <p:cNvPr id="1291884654" name=""/>
          <p:cNvSpPr txBox="1"/>
          <p:nvPr/>
        </p:nvSpPr>
        <p:spPr bwMode="auto">
          <a:xfrm flipH="0" flipV="0">
            <a:off x="1831631" y="3590521"/>
            <a:ext cx="127555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2105941090" name=""/>
          <p:cNvSpPr txBox="1"/>
          <p:nvPr/>
        </p:nvSpPr>
        <p:spPr bwMode="auto">
          <a:xfrm flipH="0" flipV="0">
            <a:off x="3106823" y="3590521"/>
            <a:ext cx="127662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2 </a:t>
            </a:r>
            <a:endParaRPr/>
          </a:p>
        </p:txBody>
      </p:sp>
      <p:sp>
        <p:nvSpPr>
          <p:cNvPr id="1505797633" name=""/>
          <p:cNvSpPr txBox="1"/>
          <p:nvPr/>
        </p:nvSpPr>
        <p:spPr bwMode="auto">
          <a:xfrm flipH="0" flipV="0">
            <a:off x="4382374" y="3590521"/>
            <a:ext cx="127662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3 </a:t>
            </a:r>
            <a:endParaRPr/>
          </a:p>
        </p:txBody>
      </p:sp>
      <p:sp>
        <p:nvSpPr>
          <p:cNvPr id="173703006" name=""/>
          <p:cNvSpPr txBox="1"/>
          <p:nvPr/>
        </p:nvSpPr>
        <p:spPr bwMode="auto">
          <a:xfrm flipH="0" flipV="0">
            <a:off x="5657925" y="3590521"/>
            <a:ext cx="127662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4178767" name=""/>
          <p:cNvSpPr txBox="1"/>
          <p:nvPr/>
        </p:nvSpPr>
        <p:spPr bwMode="auto">
          <a:xfrm flipH="0" flipV="0">
            <a:off x="534483" y="3325938"/>
            <a:ext cx="108560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Receiver</a:t>
            </a:r>
            <a:endParaRPr/>
          </a:p>
          <a:p>
            <a:pPr>
              <a:defRPr/>
            </a:pPr>
            <a:r>
              <a:rPr/>
              <a:t>Node B</a:t>
            </a:r>
            <a:endParaRPr/>
          </a:p>
        </p:txBody>
      </p:sp>
      <p:cxnSp>
        <p:nvCxnSpPr>
          <p:cNvPr id="687128017" name=""/>
          <p:cNvCxnSpPr>
            <a:cxnSpLocks/>
          </p:cNvCxnSpPr>
          <p:nvPr/>
        </p:nvCxnSpPr>
        <p:spPr bwMode="auto">
          <a:xfrm rot="0" flipH="0" flipV="0">
            <a:off x="1832400" y="2085516"/>
            <a:ext cx="748030" cy="1505005"/>
          </a:xfrm>
          <a:prstGeom prst="line">
            <a:avLst/>
          </a:prstGeom>
          <a:ln w="28575" cap="flat" cmpd="sng" algn="ctr">
            <a:solidFill>
              <a:srgbClr val="43739E"/>
            </a:solidFill>
            <a:prstDash val="sysDot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519646" name=""/>
          <p:cNvCxnSpPr>
            <a:cxnSpLocks/>
          </p:cNvCxnSpPr>
          <p:nvPr/>
        </p:nvCxnSpPr>
        <p:spPr bwMode="auto">
          <a:xfrm rot="0" flipH="0" flipV="0">
            <a:off x="3106823" y="2015659"/>
            <a:ext cx="751497" cy="1574862"/>
          </a:xfrm>
          <a:prstGeom prst="line">
            <a:avLst/>
          </a:prstGeom>
          <a:ln w="28575" cap="flat" cmpd="sng" algn="ctr">
            <a:solidFill>
              <a:srgbClr val="43739E"/>
            </a:solidFill>
            <a:prstDash val="sysDot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165137" name=""/>
          <p:cNvSpPr txBox="1"/>
          <p:nvPr/>
        </p:nvSpPr>
        <p:spPr bwMode="auto">
          <a:xfrm flipH="0" flipV="0">
            <a:off x="7110966" y="3590521"/>
            <a:ext cx="1764855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Sending times</a:t>
            </a:r>
            <a:endParaRPr sz="1400"/>
          </a:p>
          <a:p>
            <a:pPr>
              <a:defRPr/>
            </a:pPr>
            <a:r>
              <a:rPr sz="1400"/>
              <a:t>of cycles on Node B</a:t>
            </a:r>
            <a:endParaRPr sz="1400"/>
          </a:p>
        </p:txBody>
      </p:sp>
      <p:sp>
        <p:nvSpPr>
          <p:cNvPr id="116564957" name=""/>
          <p:cNvSpPr txBox="1"/>
          <p:nvPr/>
        </p:nvSpPr>
        <p:spPr bwMode="auto">
          <a:xfrm flipH="0" flipV="0">
            <a:off x="7178699" y="1512379"/>
            <a:ext cx="1764855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Sending times</a:t>
            </a:r>
            <a:endParaRPr sz="1400"/>
          </a:p>
          <a:p>
            <a:pPr>
              <a:defRPr/>
            </a:pPr>
            <a:r>
              <a:rPr sz="1400"/>
              <a:t>of cycles on Node A</a:t>
            </a:r>
            <a:endParaRPr sz="1400"/>
          </a:p>
        </p:txBody>
      </p:sp>
      <p:sp>
        <p:nvSpPr>
          <p:cNvPr id="481055028" name=""/>
          <p:cNvSpPr txBox="1"/>
          <p:nvPr/>
        </p:nvSpPr>
        <p:spPr bwMode="auto">
          <a:xfrm flipH="0" flipV="0">
            <a:off x="6202106" y="2589337"/>
            <a:ext cx="3250185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rgbClr val="0070C0"/>
                </a:solidFill>
              </a:rPr>
              <a:t>Propagation latency</a:t>
            </a:r>
            <a:endParaRPr sz="2400">
              <a:solidFill>
                <a:srgbClr val="0070C0"/>
              </a:solidFill>
            </a:endParaRPr>
          </a:p>
          <a:p>
            <a:pPr>
              <a:defRPr/>
            </a:pPr>
            <a:r>
              <a:rPr sz="2400">
                <a:solidFill>
                  <a:schemeClr val="accent2">
                    <a:lumMod val="75000"/>
                  </a:schemeClr>
                </a:solidFill>
              </a:rPr>
              <a:t>and impact of variation</a:t>
            </a: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40557" name=""/>
          <p:cNvSpPr txBox="1"/>
          <p:nvPr/>
        </p:nvSpPr>
        <p:spPr bwMode="auto">
          <a:xfrm flipH="0" flipV="0">
            <a:off x="2027761" y="2223217"/>
            <a:ext cx="127627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1 </a:t>
            </a:r>
            <a:endParaRPr/>
          </a:p>
        </p:txBody>
      </p:sp>
      <p:sp>
        <p:nvSpPr>
          <p:cNvPr id="546953160" name=""/>
          <p:cNvSpPr txBox="1"/>
          <p:nvPr/>
        </p:nvSpPr>
        <p:spPr bwMode="auto">
          <a:xfrm flipH="0" flipV="0">
            <a:off x="3304032" y="2223217"/>
            <a:ext cx="1276990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2 </a:t>
            </a:r>
            <a:endParaRPr/>
          </a:p>
        </p:txBody>
      </p:sp>
      <p:grpSp>
        <p:nvGrpSpPr>
          <p:cNvPr id="1449460204" name=""/>
          <p:cNvGrpSpPr/>
          <p:nvPr/>
        </p:nvGrpSpPr>
        <p:grpSpPr bwMode="auto">
          <a:xfrm>
            <a:off x="3433189" y="3142878"/>
            <a:ext cx="1989162" cy="369477"/>
            <a:chOff x="0" y="0"/>
            <a:chExt cx="1989162" cy="369477"/>
          </a:xfrm>
        </p:grpSpPr>
        <p:sp>
          <p:nvSpPr>
            <p:cNvPr id="50306506" name=""/>
            <p:cNvSpPr/>
            <p:nvPr/>
          </p:nvSpPr>
          <p:spPr bwMode="auto">
            <a:xfrm flipH="0" flipV="0">
              <a:off x="1587499" y="0"/>
              <a:ext cx="398781" cy="3661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72571472" name=""/>
            <p:cNvSpPr/>
            <p:nvPr/>
          </p:nvSpPr>
          <p:spPr bwMode="auto">
            <a:xfrm flipH="0" flipV="0">
              <a:off x="0" y="3358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145316059" name=""/>
            <p:cNvSpPr txBox="1"/>
            <p:nvPr/>
          </p:nvSpPr>
          <p:spPr bwMode="auto">
            <a:xfrm flipH="0" flipV="0">
              <a:off x="0" y="0"/>
              <a:ext cx="1989162" cy="366119"/>
            </a:xfrm>
            <a:prstGeom prst="rect">
              <a:avLst/>
            </a:prstGeom>
            <a:noFill/>
            <a:ln w="19049">
              <a:solidFill>
                <a:schemeClr val="accent1">
                  <a:lumMod val="50196"/>
                </a:schemeClr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    Cycle 2 </a:t>
              </a:r>
              <a:endParaRPr/>
            </a:p>
          </p:txBody>
        </p:sp>
      </p:grpSp>
      <p:cxnSp>
        <p:nvCxnSpPr>
          <p:cNvPr id="1705430717" name=""/>
          <p:cNvCxnSpPr>
            <a:cxnSpLocks/>
          </p:cNvCxnSpPr>
          <p:nvPr/>
        </p:nvCxnSpPr>
        <p:spPr bwMode="auto">
          <a:xfrm rot="0" flipH="0" flipV="0">
            <a:off x="4347794" y="2031987"/>
            <a:ext cx="698499" cy="1418166"/>
          </a:xfrm>
          <a:prstGeom prst="line">
            <a:avLst/>
          </a:prstGeom>
          <a:ln w="28575" cap="flat" cmpd="sng" algn="ctr">
            <a:solidFill>
              <a:srgbClr val="43739E"/>
            </a:solidFill>
            <a:prstDash val="sysDot"/>
            <a:miter lim="800000"/>
            <a:tailEnd type="triangl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1669233" name=""/>
          <p:cNvGrpSpPr/>
          <p:nvPr/>
        </p:nvGrpSpPr>
        <p:grpSpPr bwMode="auto">
          <a:xfrm>
            <a:off x="5388736" y="5504548"/>
            <a:ext cx="1992401" cy="369476"/>
            <a:chOff x="0" y="0"/>
            <a:chExt cx="1992401" cy="369476"/>
          </a:xfrm>
        </p:grpSpPr>
        <p:sp>
          <p:nvSpPr>
            <p:cNvPr id="1545648631" name=""/>
            <p:cNvSpPr/>
            <p:nvPr/>
          </p:nvSpPr>
          <p:spPr bwMode="auto">
            <a:xfrm flipH="0" flipV="0">
              <a:off x="1587499" y="0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00270666" name=""/>
            <p:cNvSpPr/>
            <p:nvPr/>
          </p:nvSpPr>
          <p:spPr bwMode="auto">
            <a:xfrm flipH="0" flipV="0">
              <a:off x="0" y="3357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74515419" name=""/>
            <p:cNvSpPr txBox="1"/>
            <p:nvPr/>
          </p:nvSpPr>
          <p:spPr bwMode="auto">
            <a:xfrm flipH="0" flipV="0">
              <a:off x="0" y="0"/>
              <a:ext cx="1992401" cy="366119"/>
            </a:xfrm>
            <a:prstGeom prst="rect">
              <a:avLst/>
            </a:prstGeom>
            <a:noFill/>
            <a:ln w="19049">
              <a:solidFill>
                <a:schemeClr val="accent1">
                  <a:lumMod val="50196"/>
                </a:schemeClr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Cycle i  </a:t>
              </a:r>
              <a:endParaRPr/>
            </a:p>
          </p:txBody>
        </p:sp>
      </p:grpSp>
      <p:sp>
        <p:nvSpPr>
          <p:cNvPr id="1253566654" name=""/>
          <p:cNvSpPr txBox="1"/>
          <p:nvPr/>
        </p:nvSpPr>
        <p:spPr bwMode="auto">
          <a:xfrm flipH="0" flipV="0">
            <a:off x="1855519" y="5504188"/>
            <a:ext cx="1276989" cy="366119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Cycle  </a:t>
            </a:r>
            <a:endParaRPr/>
          </a:p>
        </p:txBody>
      </p:sp>
      <p:sp>
        <p:nvSpPr>
          <p:cNvPr id="2143070614" name=""/>
          <p:cNvSpPr txBox="1"/>
          <p:nvPr/>
        </p:nvSpPr>
        <p:spPr bwMode="auto">
          <a:xfrm flipH="0" flipV="0">
            <a:off x="3132509" y="5504188"/>
            <a:ext cx="215302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+ Variations/Jitter = </a:t>
            </a:r>
            <a:endParaRPr/>
          </a:p>
        </p:txBody>
      </p:sp>
      <p:grpSp>
        <p:nvGrpSpPr>
          <p:cNvPr id="660850504" name=""/>
          <p:cNvGrpSpPr/>
          <p:nvPr/>
        </p:nvGrpSpPr>
        <p:grpSpPr bwMode="auto">
          <a:xfrm>
            <a:off x="6552276" y="5881843"/>
            <a:ext cx="1993480" cy="369476"/>
            <a:chOff x="0" y="0"/>
            <a:chExt cx="1993480" cy="369476"/>
          </a:xfrm>
        </p:grpSpPr>
        <p:sp>
          <p:nvSpPr>
            <p:cNvPr id="1836647835" name=""/>
            <p:cNvSpPr/>
            <p:nvPr/>
          </p:nvSpPr>
          <p:spPr bwMode="auto">
            <a:xfrm flipH="0" flipV="0">
              <a:off x="1587499" y="0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41796057" name=""/>
            <p:cNvSpPr/>
            <p:nvPr/>
          </p:nvSpPr>
          <p:spPr bwMode="auto">
            <a:xfrm flipH="0" flipV="0">
              <a:off x="0" y="3357"/>
              <a:ext cx="398781" cy="3661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34497297" name=""/>
            <p:cNvSpPr txBox="1"/>
            <p:nvPr/>
          </p:nvSpPr>
          <p:spPr bwMode="auto">
            <a:xfrm flipH="0" flipV="0">
              <a:off x="0" y="0"/>
              <a:ext cx="1993480" cy="366119"/>
            </a:xfrm>
            <a:prstGeom prst="rect">
              <a:avLst/>
            </a:prstGeom>
            <a:noFill/>
            <a:ln w="19049">
              <a:solidFill>
                <a:schemeClr val="accent1">
                  <a:lumMod val="50196"/>
                </a:schemeClr>
              </a:solidFill>
              <a:prstDash val="solid"/>
            </a:ln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Cycle i+1  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92402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1000124"/>
          </a:xfrm>
        </p:spPr>
        <p:txBody>
          <a:bodyPr/>
          <a:lstStyle/>
          <a:p>
            <a:pPr>
              <a:defRPr/>
            </a:pPr>
            <a:r>
              <a:rPr/>
              <a:t>Impact of Variations</a:t>
            </a:r>
            <a:r>
              <a:rPr/>
              <a:t> for CQF (no tagging)</a:t>
            </a:r>
            <a:endParaRPr/>
          </a:p>
        </p:txBody>
      </p:sp>
      <p:sp>
        <p:nvSpPr>
          <p:cNvPr id="19709782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365249"/>
            <a:ext cx="10515600" cy="51831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/>
              <a:t>We can not simply “guess” the sending cycle / put packet into one of the cycle-buffers</a:t>
            </a:r>
            <a:endParaRPr/>
          </a:p>
          <a:p>
            <a:pPr lvl="1">
              <a:defRPr/>
            </a:pPr>
            <a:r>
              <a:rPr/>
              <a:t>Messes up admission-control / latency calculation / creates possible congestion.</a:t>
            </a:r>
            <a:endParaRPr/>
          </a:p>
          <a:p>
            <a:pPr lvl="0">
              <a:defRPr/>
            </a:pPr>
            <a:r>
              <a:rPr/>
              <a:t>We could use Dead Time concept</a:t>
            </a:r>
            <a:endParaRPr/>
          </a:p>
          <a:p>
            <a:pPr lvl="1">
              <a:defRPr/>
            </a:pPr>
            <a:r>
              <a:rPr/>
              <a:t>This quickly reduces possible throughput:</a:t>
            </a:r>
            <a:br>
              <a:rPr/>
            </a:br>
            <a:r>
              <a:rPr/>
              <a:t>With variations at 50% cycle-time, throughput is 0.</a:t>
            </a:r>
            <a:endParaRPr/>
          </a:p>
          <a:p>
            <a:pPr lvl="0">
              <a:defRPr/>
            </a:pPr>
            <a:r>
              <a:rPr/>
              <a:t>With tagging, we never need to reduce throughput</a:t>
            </a:r>
            <a:endParaRPr/>
          </a:p>
          <a:p>
            <a:pPr lvl="0">
              <a:defRPr/>
            </a:pPr>
            <a:r>
              <a:rPr/>
              <a:t>But: The higher the variations, the more cycles we need</a:t>
            </a:r>
            <a:endParaRPr/>
          </a:p>
          <a:p>
            <a:pPr lvl="1">
              <a:defRPr/>
            </a:pPr>
            <a:r>
              <a:rPr/>
              <a:t>Exact calculations currently not written into draft, but easy to add.</a:t>
            </a:r>
            <a:endParaRPr/>
          </a:p>
          <a:p>
            <a:pPr lvl="1">
              <a:defRPr/>
            </a:pPr>
            <a:r>
              <a:rPr/>
              <a:t>E.g.: variations &lt; 50% cycle time -&gt; 4 cycles suffice.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444863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0248" y="-243212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Summary</a:t>
            </a:r>
            <a:endParaRPr lang="zh-CN"/>
          </a:p>
        </p:txBody>
      </p:sp>
      <p:sp>
        <p:nvSpPr>
          <p:cNvPr id="1761526135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44893" y="939965"/>
            <a:ext cx="11099973" cy="541638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en-US"/>
              <a:t>CQF has attractive features and potentials for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  </a:t>
            </a:r>
            <a:r>
              <a:rPr lang="en-US" sz="3600"/>
              <a:t> Large-scale Deterministic Network</a:t>
            </a:r>
            <a:r>
              <a:rPr lang="en-US"/>
              <a:t> deployments</a:t>
            </a:r>
            <a:endParaRPr/>
          </a:p>
          <a:p>
            <a:pPr>
              <a:defRPr/>
            </a:pPr>
            <a:r>
              <a:rPr lang="en-US"/>
              <a:t>Multi-buffer CQF is a straightforward extension from TSN CQF:</a:t>
            </a:r>
            <a:endParaRPr/>
          </a:p>
          <a:p>
            <a:pPr lvl="1">
              <a:defRPr/>
            </a:pPr>
            <a:r>
              <a:rPr lang="en-US"/>
              <a:t>Easy to build (see PoC) with hardware that would also be required for CQF</a:t>
            </a:r>
            <a:r>
              <a:rPr/>
              <a:t> – but at higher speeds!</a:t>
            </a:r>
            <a:endParaRPr lang="en-US"/>
          </a:p>
          <a:p>
            <a:pPr lvl="1">
              <a:defRPr/>
            </a:pPr>
            <a:r>
              <a:rPr lang="en-US"/>
              <a:t>Cycle to Cycle mapping configuration based on link propagation latency</a:t>
            </a:r>
            <a:endParaRPr lang="en-US"/>
          </a:p>
          <a:p>
            <a:pPr lvl="1">
              <a:defRPr/>
            </a:pPr>
            <a:r>
              <a:rPr lang="en-US"/>
              <a:t>Number of cycles based on variations</a:t>
            </a:r>
            <a:endParaRPr/>
          </a:p>
          <a:p>
            <a:pPr>
              <a:defRPr/>
            </a:pPr>
            <a:r>
              <a:rPr lang="en-US"/>
              <a:t>Eliminate “reception time based” assignment of packets to cycle buffer!</a:t>
            </a:r>
            <a:endParaRPr/>
          </a:p>
          <a:p>
            <a:pPr lvl="1">
              <a:defRPr/>
            </a:pPr>
            <a:r>
              <a:rPr lang="en-US"/>
              <a:t>Rely on metadata “cycle-id” in packet instead (“tag”)</a:t>
            </a:r>
            <a:endParaRPr lang="en-US"/>
          </a:p>
          <a:p>
            <a:pPr lvl="2">
              <a:defRPr/>
            </a:pPr>
            <a:r>
              <a:rPr lang="en-US"/>
              <a:t>Tag-switching: predecessor of MPLS (hop-by-hop rewritten packet header field).</a:t>
            </a:r>
            <a:endParaRPr/>
          </a:p>
          <a:p>
            <a:pPr lvl="1">
              <a:defRPr/>
            </a:pPr>
            <a:r>
              <a:rPr lang="en-US"/>
              <a:t>Many different options how to do this across various forwarding planes.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 lang="en-US"/>
              <a:t>Result:</a:t>
            </a:r>
            <a:endParaRPr/>
          </a:p>
          <a:p>
            <a:pPr lvl="1">
              <a:defRPr/>
            </a:pPr>
            <a:r>
              <a:rPr lang="en-US"/>
              <a:t>Can support arbitrary links (propagation latency, latency-variation)</a:t>
            </a:r>
            <a:endParaRPr/>
          </a:p>
          <a:p>
            <a:pPr lvl="1">
              <a:defRPr/>
            </a:pPr>
            <a:r>
              <a:rPr lang="en-US"/>
              <a:t>Can support lower clock-sync accuracy =~ higher-MTIE</a:t>
            </a:r>
            <a:endParaRPr/>
          </a:p>
          <a:p>
            <a:pPr lvl="1">
              <a:defRPr/>
            </a:pPr>
            <a:r>
              <a:rPr lang="en-US"/>
              <a:t>Can support higher node propagation latency variations</a:t>
            </a:r>
            <a:endParaRPr/>
          </a:p>
        </p:txBody>
      </p:sp>
      <p:sp>
        <p:nvSpPr>
          <p:cNvPr id="5860372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14B03BD-00F3-89E8-CA0C-5B8D66FB1461}" type="slidenum">
              <a:rPr lang="en-US"/>
              <a:t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64355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Agenda</a:t>
            </a:r>
            <a:endParaRPr/>
          </a:p>
        </p:txBody>
      </p:sp>
      <p:sp>
        <p:nvSpPr>
          <p:cNvPr id="135157857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Motivation (this is not vaporware): History / Context</a:t>
            </a:r>
            <a:endParaRPr/>
          </a:p>
          <a:p>
            <a:pPr>
              <a:defRPr/>
            </a:pPr>
            <a:r>
              <a:rPr/>
              <a:t>From CQF to TCQF</a:t>
            </a:r>
            <a:endParaRPr/>
          </a:p>
          <a:p>
            <a:pPr>
              <a:defRPr/>
            </a:pPr>
            <a:r>
              <a:rPr/>
              <a:t>Low Jitter</a:t>
            </a:r>
            <a:endParaRPr/>
          </a:p>
          <a:p>
            <a:pPr>
              <a:defRPr/>
            </a:pPr>
            <a:r>
              <a:rPr/>
              <a:t>Scale</a:t>
            </a:r>
            <a:endParaRPr/>
          </a:p>
          <a:p>
            <a:pPr>
              <a:defRPr/>
            </a:pPr>
            <a:r>
              <a:rPr/>
              <a:t>Packet encapsulations</a:t>
            </a:r>
            <a:endParaRPr/>
          </a:p>
          <a:p>
            <a:pPr>
              <a:defRPr/>
            </a:pPr>
            <a:r>
              <a:rPr/>
              <a:t>Specification Outline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355614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Low Jitter </a:t>
            </a:r>
            <a:endParaRPr/>
          </a:p>
        </p:txBody>
      </p:sp>
      <p:sp>
        <p:nvSpPr>
          <p:cNvPr id="2135962531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01633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1080" y="219902"/>
            <a:ext cx="10952719" cy="7155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/>
              <a:t>Jitter bounds – “In-time” vs. “On-time”</a:t>
            </a:r>
            <a:endParaRPr lang="en-US" sz="2800" b="1"/>
          </a:p>
        </p:txBody>
      </p:sp>
      <p:grpSp>
        <p:nvGrpSpPr>
          <p:cNvPr id="1380252917" name="Group 4" hidden="0"/>
          <p:cNvGrpSpPr/>
          <p:nvPr isPhoto="0" userDrawn="0"/>
        </p:nvGrpSpPr>
        <p:grpSpPr bwMode="auto">
          <a:xfrm>
            <a:off x="336006" y="936822"/>
            <a:ext cx="11821332" cy="1821065"/>
            <a:chOff x="0" y="0"/>
            <a:chExt cx="11821332" cy="1821065"/>
          </a:xfrm>
        </p:grpSpPr>
        <p:cxnSp>
          <p:nvCxnSpPr>
            <p:cNvPr id="1745796831" name="Straight Arrow Connector 25" hidden="0"/>
            <p:cNvCxnSpPr>
              <a:cxnSpLocks/>
            </p:cNvCxnSpPr>
            <p:nvPr isPhoto="0" userDrawn="0"/>
          </p:nvCxnSpPr>
          <p:spPr bwMode="auto">
            <a:xfrm>
              <a:off x="429919" y="748499"/>
              <a:ext cx="49989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006473" name="Straight Connector 26" hidden="0"/>
            <p:cNvCxnSpPr>
              <a:cxnSpLocks/>
            </p:cNvCxnSpPr>
            <p:nvPr isPhoto="0" userDrawn="0"/>
          </p:nvCxnSpPr>
          <p:spPr bwMode="auto">
            <a:xfrm>
              <a:off x="429922" y="573636"/>
              <a:ext cx="0" cy="338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688694" name="Straight Connector 27" hidden="0"/>
            <p:cNvCxnSpPr>
              <a:cxnSpLocks/>
            </p:cNvCxnSpPr>
            <p:nvPr isPhoto="0" userDrawn="0"/>
          </p:nvCxnSpPr>
          <p:spPr bwMode="auto">
            <a:xfrm>
              <a:off x="4418538" y="573636"/>
              <a:ext cx="0" cy="338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393907" name="Straight Connector 28" hidden="0"/>
            <p:cNvCxnSpPr>
              <a:cxnSpLocks/>
            </p:cNvCxnSpPr>
            <p:nvPr isPhoto="0" userDrawn="0"/>
          </p:nvCxnSpPr>
          <p:spPr bwMode="auto">
            <a:xfrm>
              <a:off x="1903288" y="573636"/>
              <a:ext cx="0" cy="338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711458" name="Right Brace 31" hidden="0"/>
            <p:cNvSpPr/>
            <p:nvPr isPhoto="0" userDrawn="0"/>
          </p:nvSpPr>
          <p:spPr bwMode="auto">
            <a:xfrm rot="16199969" flipH="1">
              <a:off x="2957486" y="-227162"/>
              <a:ext cx="406853" cy="2612012"/>
            </a:xfrm>
            <a:prstGeom prst="rightBrace">
              <a:avLst>
                <a:gd name="adj1" fmla="val 8333"/>
                <a:gd name="adj2" fmla="val 525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3200">
                <a:solidFill>
                  <a:srgbClr val="595957"/>
                </a:solidFill>
              </a:endParaRPr>
            </a:p>
          </p:txBody>
        </p:sp>
        <p:sp>
          <p:nvSpPr>
            <p:cNvPr id="233779758" name="Rectangle 32" hidden="0"/>
            <p:cNvSpPr/>
            <p:nvPr isPhoto="0" userDrawn="0"/>
          </p:nvSpPr>
          <p:spPr bwMode="auto">
            <a:xfrm>
              <a:off x="1903287" y="748499"/>
              <a:ext cx="2515252" cy="786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331169223" name="TextBox 33" hidden="0"/>
            <p:cNvSpPr txBox="1"/>
            <p:nvPr isPhoto="0" userDrawn="0"/>
          </p:nvSpPr>
          <p:spPr bwMode="auto">
            <a:xfrm>
              <a:off x="4515633" y="762123"/>
              <a:ext cx="856959" cy="36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i="1">
                  <a:solidFill>
                    <a:srgbClr val="595957"/>
                  </a:solidFill>
                </a:rPr>
                <a:t>Latency</a:t>
              </a:r>
              <a:endParaRPr lang="en-US" sz="3200" i="1">
                <a:solidFill>
                  <a:srgbClr val="595957"/>
                </a:solidFill>
              </a:endParaRPr>
            </a:p>
          </p:txBody>
        </p:sp>
        <p:sp>
          <p:nvSpPr>
            <p:cNvPr id="1682494939" name="TextBox 34" hidden="0"/>
            <p:cNvSpPr txBox="1"/>
            <p:nvPr isPhoto="0" userDrawn="0"/>
          </p:nvSpPr>
          <p:spPr bwMode="auto">
            <a:xfrm>
              <a:off x="362341" y="307396"/>
              <a:ext cx="274015" cy="36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595957"/>
                  </a:solidFill>
                </a:rPr>
                <a:t>0</a:t>
              </a:r>
              <a:endParaRPr lang="en-US" sz="3200">
                <a:solidFill>
                  <a:srgbClr val="595957"/>
                </a:solidFill>
              </a:endParaRPr>
            </a:p>
          </p:txBody>
        </p:sp>
        <p:sp>
          <p:nvSpPr>
            <p:cNvPr id="1958623031" name="TextBox 37" hidden="0"/>
            <p:cNvSpPr txBox="1"/>
            <p:nvPr isPhoto="0" userDrawn="0"/>
          </p:nvSpPr>
          <p:spPr bwMode="auto">
            <a:xfrm>
              <a:off x="0" y="10260"/>
              <a:ext cx="1383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595957"/>
                  </a:solidFill>
                </a:rPr>
                <a:t>“In-time”</a:t>
              </a:r>
              <a:endParaRPr/>
            </a:p>
          </p:txBody>
        </p:sp>
        <p:sp>
          <p:nvSpPr>
            <p:cNvPr id="6395992" name="TextBox 38" hidden="0"/>
            <p:cNvSpPr txBox="1"/>
            <p:nvPr isPhoto="0" userDrawn="0"/>
          </p:nvSpPr>
          <p:spPr bwMode="auto">
            <a:xfrm>
              <a:off x="45045" y="1180163"/>
              <a:ext cx="2822933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b="1" i="1">
                  <a:solidFill>
                    <a:srgbClr val="595957"/>
                  </a:solidFill>
                </a:rPr>
                <a:t>path propagation latency</a:t>
              </a:r>
              <a:endParaRPr sz="1600"/>
            </a:p>
            <a:p>
              <a:pPr>
                <a:defRPr/>
              </a:pPr>
              <a:r>
                <a:rPr lang="en-US" sz="1200" i="1">
                  <a:solidFill>
                    <a:srgbClr val="595957"/>
                  </a:solidFill>
                </a:rPr>
                <a:t>O(speed of light ,link serialization)</a:t>
              </a:r>
              <a:endParaRPr sz="1600"/>
            </a:p>
          </p:txBody>
        </p:sp>
        <p:sp>
          <p:nvSpPr>
            <p:cNvPr id="1209344635" name="Right Brace 61" hidden="0"/>
            <p:cNvSpPr/>
            <p:nvPr isPhoto="0" userDrawn="0"/>
          </p:nvSpPr>
          <p:spPr bwMode="auto">
            <a:xfrm rot="16199969" flipH="1">
              <a:off x="958502" y="306972"/>
              <a:ext cx="416201" cy="1530047"/>
            </a:xfrm>
            <a:prstGeom prst="rightBrace">
              <a:avLst>
                <a:gd name="adj1" fmla="val 8333"/>
                <a:gd name="adj2" fmla="val 506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3200">
                <a:solidFill>
                  <a:srgbClr val="595957"/>
                </a:solidFill>
              </a:endParaRPr>
            </a:p>
          </p:txBody>
        </p:sp>
        <p:sp>
          <p:nvSpPr>
            <p:cNvPr id="867556491" name="Rounded Rectangular Callout 60" hidden="0"/>
            <p:cNvSpPr/>
            <p:nvPr isPhoto="0" userDrawn="0"/>
          </p:nvSpPr>
          <p:spPr bwMode="auto">
            <a:xfrm>
              <a:off x="1967848" y="140395"/>
              <a:ext cx="1038090" cy="429171"/>
            </a:xfrm>
            <a:prstGeom prst="wedgeRoundRectCallout">
              <a:avLst>
                <a:gd name="adj1" fmla="val -54013"/>
                <a:gd name="adj2" fmla="val 8251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/>
            </a:p>
          </p:txBody>
        </p:sp>
        <p:sp>
          <p:nvSpPr>
            <p:cNvPr id="1171656898" name="TextBox 62" hidden="0"/>
            <p:cNvSpPr txBox="1"/>
            <p:nvPr isPhoto="0" userDrawn="0"/>
          </p:nvSpPr>
          <p:spPr bwMode="auto">
            <a:xfrm>
              <a:off x="2700177" y="1177064"/>
              <a:ext cx="2960258" cy="60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 i="1">
                  <a:solidFill>
                    <a:srgbClr val="FF0000"/>
                  </a:solidFill>
                </a:rPr>
                <a:t>maximum path queuing jitter</a:t>
              </a:r>
              <a:endParaRPr sz="1600"/>
            </a:p>
            <a:p>
              <a:pPr>
                <a:defRPr/>
              </a:pPr>
              <a:r>
                <a:rPr lang="en-US" i="1">
                  <a:solidFill>
                    <a:srgbClr val="595957"/>
                  </a:solidFill>
                </a:rPr>
                <a:t>min .. max queuing latency</a:t>
              </a:r>
              <a:endParaRPr/>
            </a:p>
          </p:txBody>
        </p:sp>
        <p:sp>
          <p:nvSpPr>
            <p:cNvPr id="445838030" name="TextBox 63" hidden="0"/>
            <p:cNvSpPr txBox="1"/>
            <p:nvPr isPhoto="0" userDrawn="0"/>
          </p:nvSpPr>
          <p:spPr bwMode="auto">
            <a:xfrm>
              <a:off x="1929153" y="71700"/>
              <a:ext cx="948578" cy="50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/>
                <a:t>Packets with no</a:t>
              </a:r>
              <a:endParaRPr/>
            </a:p>
            <a:p>
              <a:pPr>
                <a:defRPr/>
              </a:pPr>
              <a:r>
                <a:rPr lang="en-US" sz="1000"/>
                <a:t>Queuing latency</a:t>
              </a:r>
              <a:endParaRPr/>
            </a:p>
            <a:p>
              <a:pPr>
                <a:defRPr/>
              </a:pPr>
              <a:r>
                <a:rPr lang="en-US" sz="1000"/>
                <a:t>(zero congestion)</a:t>
              </a:r>
              <a:endParaRPr/>
            </a:p>
          </p:txBody>
        </p:sp>
        <p:cxnSp>
          <p:nvCxnSpPr>
            <p:cNvPr id="1228374385" name="Straight Connector 64" hidden="0"/>
            <p:cNvCxnSpPr>
              <a:cxnSpLocks/>
            </p:cNvCxnSpPr>
            <p:nvPr isPhoto="0" userDrawn="0"/>
          </p:nvCxnSpPr>
          <p:spPr bwMode="auto">
            <a:xfrm>
              <a:off x="3444237" y="473183"/>
              <a:ext cx="0" cy="338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391076" name="Rounded Rectangular Callout 65" hidden="0"/>
            <p:cNvSpPr/>
            <p:nvPr isPhoto="0" userDrawn="0"/>
          </p:nvSpPr>
          <p:spPr bwMode="auto">
            <a:xfrm>
              <a:off x="3390207" y="130984"/>
              <a:ext cx="969230" cy="429171"/>
            </a:xfrm>
            <a:prstGeom prst="wedgeRoundRectCallout">
              <a:avLst>
                <a:gd name="adj1" fmla="val 55354"/>
                <a:gd name="adj2" fmla="val 9226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/>
            </a:p>
          </p:txBody>
        </p:sp>
        <p:sp>
          <p:nvSpPr>
            <p:cNvPr id="1502286072" name="TextBox 66" hidden="0"/>
            <p:cNvSpPr txBox="1"/>
            <p:nvPr isPhoto="0" userDrawn="0"/>
          </p:nvSpPr>
          <p:spPr bwMode="auto">
            <a:xfrm>
              <a:off x="3343667" y="65234"/>
              <a:ext cx="948578" cy="50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/>
                <a:t>Packets with max</a:t>
              </a:r>
              <a:endParaRPr/>
            </a:p>
            <a:p>
              <a:pPr>
                <a:defRPr/>
              </a:pPr>
              <a:r>
                <a:rPr lang="en-US" sz="1000"/>
                <a:t>Queuing latency</a:t>
              </a:r>
              <a:endParaRPr/>
            </a:p>
            <a:p>
              <a:pPr>
                <a:defRPr/>
              </a:pPr>
              <a:r>
                <a:rPr lang="en-US" sz="1000"/>
                <a:t>(max congestion)</a:t>
              </a:r>
              <a:endParaRPr/>
            </a:p>
          </p:txBody>
        </p:sp>
        <p:sp>
          <p:nvSpPr>
            <p:cNvPr id="710357227" name="Rounded Rectangle 67" hidden="0"/>
            <p:cNvSpPr/>
            <p:nvPr isPhoto="0" userDrawn="0"/>
          </p:nvSpPr>
          <p:spPr bwMode="auto">
            <a:xfrm>
              <a:off x="54690" y="37224"/>
              <a:ext cx="5626502" cy="1783841"/>
            </a:xfrm>
            <a:prstGeom prst="roundRect">
              <a:avLst>
                <a:gd name="adj" fmla="val 8206"/>
              </a:avLst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/>
            </a:p>
          </p:txBody>
        </p:sp>
        <p:grpSp>
          <p:nvGrpSpPr>
            <p:cNvPr id="402797760" name="Group 69" hidden="0"/>
            <p:cNvGrpSpPr/>
            <p:nvPr isPhoto="0" userDrawn="0"/>
          </p:nvGrpSpPr>
          <p:grpSpPr bwMode="auto">
            <a:xfrm>
              <a:off x="5912516" y="0"/>
              <a:ext cx="5908816" cy="1815139"/>
              <a:chOff x="0" y="0"/>
              <a:chExt cx="5908816" cy="1815139"/>
            </a:xfrm>
          </p:grpSpPr>
          <p:cxnSp>
            <p:nvCxnSpPr>
              <p:cNvPr id="1413176276" name="Straight Arrow Connector 70" hidden="0"/>
              <p:cNvCxnSpPr>
                <a:cxnSpLocks/>
              </p:cNvCxnSpPr>
              <p:nvPr isPhoto="0" userDrawn="0"/>
            </p:nvCxnSpPr>
            <p:spPr bwMode="auto">
              <a:xfrm>
                <a:off x="384873" y="742575"/>
                <a:ext cx="499892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1028292" name="Straight Connector 71" hidden="0"/>
              <p:cNvCxnSpPr>
                <a:cxnSpLocks/>
              </p:cNvCxnSpPr>
              <p:nvPr isPhoto="0" userDrawn="0"/>
            </p:nvCxnSpPr>
            <p:spPr bwMode="auto">
              <a:xfrm>
                <a:off x="384875" y="567712"/>
                <a:ext cx="0" cy="3387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819714" name="Straight Connector 72" hidden="0"/>
              <p:cNvCxnSpPr>
                <a:cxnSpLocks/>
              </p:cNvCxnSpPr>
              <p:nvPr isPhoto="0" userDrawn="0"/>
            </p:nvCxnSpPr>
            <p:spPr bwMode="auto">
              <a:xfrm>
                <a:off x="4373489" y="567712"/>
                <a:ext cx="0" cy="3387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0825867" name="Right Brace 74" hidden="0"/>
              <p:cNvSpPr/>
              <p:nvPr isPhoto="0" userDrawn="0"/>
            </p:nvSpPr>
            <p:spPr bwMode="auto">
              <a:xfrm rot="16199969" flipH="1">
                <a:off x="4113932" y="1014629"/>
                <a:ext cx="399430" cy="124290"/>
              </a:xfrm>
              <a:prstGeom prst="rightBrace">
                <a:avLst>
                  <a:gd name="adj1" fmla="val 8333"/>
                  <a:gd name="adj2" fmla="val 5250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595957"/>
                  </a:solidFill>
                </a:endParaRPr>
              </a:p>
            </p:txBody>
          </p:sp>
          <p:sp>
            <p:nvSpPr>
              <p:cNvPr id="971981603" name="Rectangle 75" hidden="0"/>
              <p:cNvSpPr/>
              <p:nvPr isPhoto="0" userDrawn="0"/>
            </p:nvSpPr>
            <p:spPr bwMode="auto">
              <a:xfrm>
                <a:off x="4253801" y="742575"/>
                <a:ext cx="119687" cy="10584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55379340" name="TextBox 76" hidden="0"/>
              <p:cNvSpPr txBox="1"/>
              <p:nvPr isPhoto="0" userDrawn="0"/>
            </p:nvSpPr>
            <p:spPr bwMode="auto">
              <a:xfrm>
                <a:off x="4470584" y="756200"/>
                <a:ext cx="856959" cy="362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2000" i="1">
                    <a:solidFill>
                      <a:srgbClr val="595957"/>
                    </a:solidFill>
                  </a:rPr>
                  <a:t>Latency</a:t>
                </a:r>
                <a:endParaRPr lang="en-US" sz="3200" i="1">
                  <a:solidFill>
                    <a:srgbClr val="595957"/>
                  </a:solidFill>
                </a:endParaRPr>
              </a:p>
            </p:txBody>
          </p:sp>
          <p:sp>
            <p:nvSpPr>
              <p:cNvPr id="61871683" name="TextBox 77" hidden="0"/>
              <p:cNvSpPr txBox="1"/>
              <p:nvPr isPhoto="0" userDrawn="0"/>
            </p:nvSpPr>
            <p:spPr bwMode="auto">
              <a:xfrm>
                <a:off x="317295" y="301472"/>
                <a:ext cx="274015" cy="362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solidFill>
                      <a:srgbClr val="595957"/>
                    </a:solidFill>
                  </a:rPr>
                  <a:t>0</a:t>
                </a:r>
                <a:endParaRPr lang="en-US" sz="3200">
                  <a:solidFill>
                    <a:srgbClr val="595957"/>
                  </a:solidFill>
                </a:endParaRPr>
              </a:p>
            </p:txBody>
          </p:sp>
          <p:sp>
            <p:nvSpPr>
              <p:cNvPr id="1606359666" name="TextBox 78" hidden="0"/>
              <p:cNvSpPr txBox="1"/>
              <p:nvPr isPhoto="0" userDrawn="0"/>
            </p:nvSpPr>
            <p:spPr bwMode="auto">
              <a:xfrm>
                <a:off x="160330" y="4336"/>
                <a:ext cx="1506630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2400" b="1">
                    <a:solidFill>
                      <a:srgbClr val="595957"/>
                    </a:solidFill>
                  </a:rPr>
                  <a:t>“On-time”</a:t>
                </a:r>
                <a:endParaRPr/>
              </a:p>
            </p:txBody>
          </p:sp>
          <p:sp>
            <p:nvSpPr>
              <p:cNvPr id="1956805348" name="TextBox 79" hidden="0"/>
              <p:cNvSpPr txBox="1"/>
              <p:nvPr isPhoto="0" userDrawn="0"/>
            </p:nvSpPr>
            <p:spPr bwMode="auto">
              <a:xfrm>
                <a:off x="0" y="1174238"/>
                <a:ext cx="2822932" cy="518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b="1" i="1">
                    <a:solidFill>
                      <a:srgbClr val="595957"/>
                    </a:solidFill>
                  </a:rPr>
                  <a:t>path propagation latency</a:t>
                </a:r>
                <a:endParaRPr sz="1600"/>
              </a:p>
              <a:p>
                <a:pPr>
                  <a:defRPr/>
                </a:pPr>
                <a:r>
                  <a:rPr lang="en-US" sz="1200" i="1">
                    <a:solidFill>
                      <a:srgbClr val="595957"/>
                    </a:solidFill>
                  </a:rPr>
                  <a:t>O(speed of light ,link serialization)</a:t>
                </a:r>
                <a:endParaRPr sz="1600"/>
              </a:p>
            </p:txBody>
          </p:sp>
          <p:sp>
            <p:nvSpPr>
              <p:cNvPr id="1281834874" name="Right Brace 80" hidden="0"/>
              <p:cNvSpPr/>
              <p:nvPr isPhoto="0" userDrawn="0"/>
            </p:nvSpPr>
            <p:spPr bwMode="auto">
              <a:xfrm rot="16199969" flipH="1">
                <a:off x="913456" y="301049"/>
                <a:ext cx="416201" cy="1530046"/>
              </a:xfrm>
              <a:prstGeom prst="rightBrace">
                <a:avLst>
                  <a:gd name="adj1" fmla="val 8333"/>
                  <a:gd name="adj2" fmla="val 5067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595957"/>
                  </a:solidFill>
                </a:endParaRPr>
              </a:p>
            </p:txBody>
          </p:sp>
          <p:sp>
            <p:nvSpPr>
              <p:cNvPr id="1201958919" name="Rounded Rectangular Callout 81" hidden="0"/>
              <p:cNvSpPr/>
              <p:nvPr isPhoto="0" userDrawn="0"/>
            </p:nvSpPr>
            <p:spPr bwMode="auto">
              <a:xfrm>
                <a:off x="2440267" y="90926"/>
                <a:ext cx="1426125" cy="429171"/>
              </a:xfrm>
              <a:prstGeom prst="wedgeRoundRectCallout">
                <a:avLst>
                  <a:gd name="adj1" fmla="val -25686"/>
                  <a:gd name="adj2" fmla="val 89554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800"/>
              </a:p>
            </p:txBody>
          </p:sp>
          <p:sp>
            <p:nvSpPr>
              <p:cNvPr id="1252761237" name="TextBox 82" hidden="0"/>
              <p:cNvSpPr txBox="1"/>
              <p:nvPr isPhoto="0" userDrawn="0"/>
            </p:nvSpPr>
            <p:spPr bwMode="auto">
              <a:xfrm>
                <a:off x="2523144" y="1147871"/>
                <a:ext cx="2899400" cy="518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b="1" i="1">
                    <a:solidFill>
                      <a:srgbClr val="00B050"/>
                    </a:solidFill>
                  </a:rPr>
                  <a:t>Close to zero path queuing jitter</a:t>
                </a:r>
                <a:endParaRPr sz="1400"/>
              </a:p>
              <a:p>
                <a:pPr>
                  <a:defRPr/>
                </a:pPr>
                <a:r>
                  <a:rPr lang="en-US" sz="1400" i="1">
                    <a:solidFill>
                      <a:srgbClr val="595957"/>
                    </a:solidFill>
                  </a:rPr>
                  <a:t>min .. max queuing latency</a:t>
                </a:r>
                <a:endParaRPr sz="1400"/>
              </a:p>
            </p:txBody>
          </p:sp>
          <p:sp>
            <p:nvSpPr>
              <p:cNvPr id="1570888674" name="TextBox 83" hidden="0"/>
              <p:cNvSpPr txBox="1"/>
              <p:nvPr isPhoto="0" userDrawn="0"/>
            </p:nvSpPr>
            <p:spPr bwMode="auto">
              <a:xfrm>
                <a:off x="2399795" y="29427"/>
                <a:ext cx="1597014" cy="553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000"/>
                  <a:t>In-network, every hop</a:t>
                </a:r>
                <a:endParaRPr/>
              </a:p>
              <a:p>
                <a:pPr>
                  <a:defRPr/>
                </a:pPr>
                <a:r>
                  <a:rPr lang="en-US" sz="1000"/>
                  <a:t>Packet buffering hiding jitter From receiver </a:t>
                </a:r>
                <a:endParaRPr/>
              </a:p>
            </p:txBody>
          </p:sp>
          <p:sp>
            <p:nvSpPr>
              <p:cNvPr id="628635334" name="Rounded Rectangular Callout 85" hidden="0"/>
              <p:cNvSpPr/>
              <p:nvPr isPhoto="0" userDrawn="0"/>
            </p:nvSpPr>
            <p:spPr bwMode="auto">
              <a:xfrm>
                <a:off x="4307126" y="134164"/>
                <a:ext cx="1020417" cy="429171"/>
              </a:xfrm>
              <a:prstGeom prst="wedgeRoundRectCallout">
                <a:avLst>
                  <a:gd name="adj1" fmla="val -53338"/>
                  <a:gd name="adj2" fmla="val 85707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800"/>
              </a:p>
            </p:txBody>
          </p:sp>
          <p:sp>
            <p:nvSpPr>
              <p:cNvPr id="1469449389" name="TextBox 86" hidden="0"/>
              <p:cNvSpPr txBox="1"/>
              <p:nvPr isPhoto="0" userDrawn="0"/>
            </p:nvSpPr>
            <p:spPr bwMode="auto">
              <a:xfrm>
                <a:off x="4373488" y="93822"/>
                <a:ext cx="1535328" cy="553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000"/>
                  <a:t>Queuing jitter</a:t>
                </a:r>
                <a:endParaRPr/>
              </a:p>
              <a:p>
                <a:pPr>
                  <a:defRPr/>
                </a:pPr>
                <a:r>
                  <a:rPr lang="en-US" sz="1000"/>
                  <a:t>For an packets</a:t>
                </a:r>
                <a:endParaRPr/>
              </a:p>
              <a:p>
                <a:pPr>
                  <a:defRPr/>
                </a:pPr>
                <a:r>
                  <a:rPr lang="en-US" sz="1000"/>
                  <a:t>Any congestion</a:t>
                </a:r>
                <a:endParaRPr/>
              </a:p>
            </p:txBody>
          </p:sp>
          <p:sp>
            <p:nvSpPr>
              <p:cNvPr id="461745202" name="Rounded Rectangle 87" hidden="0"/>
              <p:cNvSpPr/>
              <p:nvPr isPhoto="0" userDrawn="0"/>
            </p:nvSpPr>
            <p:spPr bwMode="auto">
              <a:xfrm>
                <a:off x="9644" y="0"/>
                <a:ext cx="5626499" cy="1815139"/>
              </a:xfrm>
              <a:prstGeom prst="roundRect">
                <a:avLst>
                  <a:gd name="adj" fmla="val 8206"/>
                </a:avLst>
              </a:prstGeom>
              <a:noFill/>
              <a:ln w="571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800"/>
              </a:p>
            </p:txBody>
          </p:sp>
          <p:sp>
            <p:nvSpPr>
              <p:cNvPr id="997206692" name="Rectangle 89" hidden="0"/>
              <p:cNvSpPr/>
              <p:nvPr isPhoto="0" userDrawn="0"/>
            </p:nvSpPr>
            <p:spPr bwMode="auto">
              <a:xfrm>
                <a:off x="1890432" y="749813"/>
                <a:ext cx="2339473" cy="954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8269211" name="Content Placeholder 3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1080" y="3083836"/>
            <a:ext cx="10463436" cy="356962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2000"/>
              <a:t>“</a:t>
            </a:r>
            <a:r>
              <a:rPr lang="en-US"/>
              <a:t>In-time” delivers packets as soon as possible. </a:t>
            </a:r>
            <a:endParaRPr/>
          </a:p>
          <a:p>
            <a:pPr lvl="1">
              <a:defRPr/>
            </a:pPr>
            <a:r>
              <a:rPr lang="en-US" sz="2000"/>
              <a:t>Without traffic contention, no in-network per-hop queuing latency </a:t>
            </a:r>
            <a:endParaRPr/>
          </a:p>
          <a:p>
            <a:pPr lvl="1">
              <a:defRPr/>
            </a:pPr>
            <a:r>
              <a:rPr lang="en-US" sz="2000"/>
              <a:t>IETF IntServ/Guaranteed Service, TSN-ATS, C-SCORE use this model</a:t>
            </a:r>
            <a:endParaRPr/>
          </a:p>
          <a:p>
            <a:pPr lvl="1">
              <a:defRPr/>
            </a:pPr>
            <a:r>
              <a:rPr lang="en-US" sz="2000"/>
              <a:t>With maximum contending traffic, per-hop latency is maximum</a:t>
            </a:r>
            <a:endParaRPr/>
          </a:p>
          <a:p>
            <a:pPr>
              <a:defRPr/>
            </a:pPr>
            <a:r>
              <a:rPr lang="en-US" sz="2400"/>
              <a:t>Result: “In-time” creates worst-case jitter between no..max traffic load</a:t>
            </a:r>
            <a:endParaRPr/>
          </a:p>
          <a:p>
            <a:pPr>
              <a:defRPr/>
            </a:pPr>
            <a:r>
              <a:rPr lang="en-US" sz="2400"/>
              <a:t>On-time eliminates this jitter</a:t>
            </a:r>
            <a:endParaRPr/>
          </a:p>
          <a:p>
            <a:pPr lvl="1">
              <a:defRPr/>
            </a:pPr>
            <a:r>
              <a:rPr lang="en-US" sz="1800"/>
              <a:t>Packet latency end-to-end always close to bounded latency</a:t>
            </a:r>
            <a:endParaRPr/>
          </a:p>
          <a:p>
            <a:pPr lvl="1">
              <a:defRPr/>
            </a:pPr>
            <a:r>
              <a:rPr lang="en-US" sz="1800"/>
              <a:t>CQF, TCQF, “Damper” mechanisms provide this benefit</a:t>
            </a:r>
            <a:endParaRPr/>
          </a:p>
          <a:p>
            <a:pPr lvl="1">
              <a:defRPr/>
            </a:pPr>
            <a:r>
              <a:rPr lang="en-US" sz="1800"/>
              <a:t>Othre mechanisms would require “playout buffer” on receiver / receiver edge.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1038699" name="TextBox 45" hidden="0"/>
          <p:cNvSpPr txBox="1"/>
          <p:nvPr isPhoto="0" userDrawn="0"/>
        </p:nvSpPr>
        <p:spPr bwMode="auto">
          <a:xfrm>
            <a:off x="10567973" y="1767371"/>
            <a:ext cx="1059304" cy="646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/>
              <a:t>Actor</a:t>
            </a:r>
            <a:endParaRPr/>
          </a:p>
          <a:p>
            <a:pPr algn="ctr">
              <a:defRPr/>
            </a:pPr>
            <a:endParaRPr lang="en-US"/>
          </a:p>
        </p:txBody>
      </p:sp>
      <p:sp>
        <p:nvSpPr>
          <p:cNvPr id="20902342" name="Rectangle 20" hidden="0"/>
          <p:cNvSpPr/>
          <p:nvPr isPhoto="0" userDrawn="0"/>
        </p:nvSpPr>
        <p:spPr bwMode="auto">
          <a:xfrm>
            <a:off x="8842516" y="4228637"/>
            <a:ext cx="2388908" cy="1203396"/>
          </a:xfrm>
          <a:prstGeom prst="rect">
            <a:avLst/>
          </a:prstGeom>
          <a:pattFill prst="lgGrid">
            <a:fgClr>
              <a:schemeClr val="accent6">
                <a:lumMod val="20000"/>
                <a:lumOff val="80000"/>
              </a:schemeClr>
            </a:fgClr>
            <a:bgClr>
              <a:schemeClr val="accent2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6588990" name="TextBox 100" hidden="0"/>
          <p:cNvSpPr txBox="1"/>
          <p:nvPr isPhoto="0" userDrawn="0"/>
        </p:nvSpPr>
        <p:spPr bwMode="auto">
          <a:xfrm>
            <a:off x="9921605" y="4266633"/>
            <a:ext cx="983742" cy="6096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/>
              <a:t>PLL </a:t>
            </a:r>
            <a:endParaRPr sz="1600"/>
          </a:p>
          <a:p>
            <a:pPr algn="ctr">
              <a:defRPr/>
            </a:pPr>
            <a:r>
              <a:rPr lang="en-US" sz="700" i="1"/>
              <a:t>Phase Locked Loop</a:t>
            </a:r>
            <a:endParaRPr sz="1600"/>
          </a:p>
          <a:p>
            <a:pPr algn="ctr">
              <a:defRPr/>
            </a:pPr>
            <a:r>
              <a:rPr lang="en-US" sz="1100"/>
              <a:t>compute</a:t>
            </a:r>
            <a:endParaRPr sz="1600"/>
          </a:p>
        </p:txBody>
      </p:sp>
      <p:sp>
        <p:nvSpPr>
          <p:cNvPr id="965048223" name="TextBox 101" hidden="0"/>
          <p:cNvSpPr txBox="1"/>
          <p:nvPr isPhoto="0" userDrawn="0"/>
        </p:nvSpPr>
        <p:spPr bwMode="auto">
          <a:xfrm>
            <a:off x="9135857" y="4305105"/>
            <a:ext cx="633567" cy="640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i="1"/>
              <a:t>Dejitter</a:t>
            </a:r>
            <a:endParaRPr sz="1600"/>
          </a:p>
          <a:p>
            <a:pPr algn="ctr">
              <a:defRPr/>
            </a:pPr>
            <a:r>
              <a:rPr lang="en-US" sz="1000" i="1"/>
              <a:t>Playout</a:t>
            </a:r>
            <a:endParaRPr sz="1600"/>
          </a:p>
          <a:p>
            <a:pPr algn="ctr">
              <a:defRPr/>
            </a:pPr>
            <a:r>
              <a:rPr lang="en-US" sz="600" i="1"/>
              <a:t>Synchronize</a:t>
            </a:r>
            <a:endParaRPr sz="1600"/>
          </a:p>
          <a:p>
            <a:pPr algn="ctr">
              <a:defRPr/>
            </a:pPr>
            <a:r>
              <a:rPr lang="en-US" sz="1000"/>
              <a:t>Buffer</a:t>
            </a:r>
            <a:endParaRPr lang="en-US" sz="800"/>
          </a:p>
        </p:txBody>
      </p:sp>
      <p:sp>
        <p:nvSpPr>
          <p:cNvPr id="163170" name="Down Arrow 88" hidden="0"/>
          <p:cNvSpPr/>
          <p:nvPr isPhoto="0" userDrawn="0"/>
        </p:nvSpPr>
        <p:spPr bwMode="auto">
          <a:xfrm rot="16199969">
            <a:off x="9698574" y="4507832"/>
            <a:ext cx="275076" cy="1947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8088475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2335" y="219902"/>
            <a:ext cx="10951464" cy="71552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3200" b="1"/>
              <a:t>Why we need low jitter</a:t>
            </a:r>
            <a:endParaRPr lang="en-US" sz="2800" b="1"/>
          </a:p>
        </p:txBody>
      </p:sp>
      <p:sp>
        <p:nvSpPr>
          <p:cNvPr id="400418501" name="Content Placeholder 3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28889" y="935433"/>
            <a:ext cx="7688248" cy="561480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lang="en-US" sz="1800"/>
              <a:t>Application traffic profiles, e.g.: Industrial Internet Consortium (IIC) </a:t>
            </a:r>
            <a:br>
              <a:rPr lang="en-US" sz="1800"/>
            </a:br>
            <a:r>
              <a:rPr lang="en-US" sz="1800" u="sng"/>
              <a:t> </a:t>
            </a:r>
            <a:r>
              <a:rPr lang="en-US" sz="1800"/>
              <a:t>Time Sensitive Networks for Flexible Manufacturing Testbed</a:t>
            </a:r>
            <a:br>
              <a:rPr lang="en-US" sz="1800"/>
            </a:br>
            <a:r>
              <a:rPr lang="en-US" sz="1800"/>
              <a:t>  </a:t>
            </a:r>
            <a:r>
              <a:rPr lang="en-US" sz="1800" u="sng">
                <a:hlinkClick r:id="rId2" tooltip="https://www.iiconsortium.org/white-papers.htm"/>
              </a:rPr>
              <a:t>https://www.iiconsortium.org/white-papers.htm</a:t>
            </a:r>
            <a:endParaRPr lang="en-US" sz="1800"/>
          </a:p>
          <a:p>
            <a:pPr lvl="1">
              <a:defRPr/>
            </a:pPr>
            <a:r>
              <a:rPr lang="en-US" sz="1400"/>
              <a:t>Isochronous, Cyclic, Audio-Video, (on-time),  Alarm and Events (in-time), </a:t>
            </a:r>
            <a:r>
              <a:rPr lang="is-IS" sz="1400"/>
              <a:t>…</a:t>
            </a:r>
            <a:endParaRPr lang="en-US" sz="1800"/>
          </a:p>
          <a:p>
            <a:pPr>
              <a:defRPr/>
            </a:pPr>
            <a:r>
              <a:rPr lang="en-US" sz="1800"/>
              <a:t>Media playout and most control loops want on-time</a:t>
            </a:r>
            <a:endParaRPr/>
          </a:p>
          <a:p>
            <a:pPr lvl="1">
              <a:defRPr/>
            </a:pPr>
            <a:r>
              <a:rPr lang="en-US" sz="1400"/>
              <a:t>Media: Synchronous playout</a:t>
            </a:r>
            <a:endParaRPr sz="2200"/>
          </a:p>
          <a:p>
            <a:pPr lvl="1">
              <a:defRPr/>
            </a:pPr>
            <a:r>
              <a:rPr lang="en-US" sz="1400"/>
              <a:t>If network is in-time, packets must be buffered in application and consumed at maximum guaranteed latency time</a:t>
            </a:r>
            <a:endParaRPr sz="2200"/>
          </a:p>
          <a:p>
            <a:pPr>
              <a:defRPr/>
            </a:pPr>
            <a:r>
              <a:rPr lang="en-US" sz="1800"/>
              <a:t>Playout buffer size requirement depend on network network size</a:t>
            </a:r>
            <a:endParaRPr/>
          </a:p>
          <a:p>
            <a:pPr lvl="1">
              <a:defRPr/>
            </a:pPr>
            <a:r>
              <a:rPr lang="en-US" sz="1400"/>
              <a:t>Edge-router/receiver MUST be built against an assumed largest possible network ! Expensive war stories in industry how this can fail miserably</a:t>
            </a:r>
            <a:endParaRPr sz="2200"/>
          </a:p>
          <a:p>
            <a:pPr>
              <a:defRPr/>
            </a:pPr>
            <a:r>
              <a:rPr lang="en-US" sz="1800"/>
              <a:t>In-time also raises clock synchronization needs on devices</a:t>
            </a:r>
            <a:endParaRPr sz="2600"/>
          </a:p>
          <a:p>
            <a:pPr lvl="1">
              <a:defRPr/>
            </a:pPr>
            <a:r>
              <a:rPr lang="en-US" sz="1600"/>
              <a:t>On-time delivered packets carry implicit timing information !</a:t>
            </a:r>
            <a:endParaRPr/>
          </a:p>
          <a:p>
            <a:pPr lvl="1">
              <a:defRPr/>
            </a:pPr>
            <a:r>
              <a:rPr lang="en-US" sz="1600"/>
              <a:t>Dumb devices (actors) may not be able to support dejittering and/or accurate clock</a:t>
            </a:r>
            <a:endParaRPr/>
          </a:p>
          <a:p>
            <a:pPr lvl="1">
              <a:defRPr/>
            </a:pPr>
            <a:r>
              <a:rPr lang="en-US" sz="1600"/>
              <a:t>Classical example: accurate PLC with periodic “polling” of dumb actors/sensor without accurate clock: on-time allows for isochronous operation.</a:t>
            </a:r>
            <a:endParaRPr sz="2400"/>
          </a:p>
          <a:p>
            <a:pPr lvl="2">
              <a:defRPr/>
            </a:pPr>
            <a:r>
              <a:rPr lang="en-US" sz="1400"/>
              <a:t>In-time would require much more complex sensor/actor/control-loops</a:t>
            </a:r>
            <a:endParaRPr/>
          </a:p>
        </p:txBody>
      </p:sp>
      <p:sp>
        <p:nvSpPr>
          <p:cNvPr id="1121434892" name="TextBox 5" hidden="0"/>
          <p:cNvSpPr txBox="1"/>
          <p:nvPr isPhoto="0" userDrawn="0"/>
        </p:nvSpPr>
        <p:spPr bwMode="auto">
          <a:xfrm>
            <a:off x="9394605" y="4957056"/>
            <a:ext cx="1701513" cy="4267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/>
              <a:t>          </a:t>
            </a:r>
            <a:r>
              <a:rPr lang="en-US" sz="1100" i="1"/>
              <a:t>Programmable</a:t>
            </a:r>
            <a:endParaRPr sz="1600"/>
          </a:p>
          <a:p>
            <a:pPr algn="ctr">
              <a:defRPr/>
            </a:pPr>
            <a:r>
              <a:rPr lang="en-US" sz="1100" i="1"/>
              <a:t>           Logic Controller</a:t>
            </a:r>
            <a:endParaRPr sz="1600"/>
          </a:p>
        </p:txBody>
      </p:sp>
      <p:sp>
        <p:nvSpPr>
          <p:cNvPr id="147919715" name="TextBox 44" hidden="0"/>
          <p:cNvSpPr txBox="1"/>
          <p:nvPr isPhoto="0" userDrawn="0"/>
        </p:nvSpPr>
        <p:spPr bwMode="auto">
          <a:xfrm>
            <a:off x="8280394" y="1942310"/>
            <a:ext cx="1020416" cy="369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/>
              <a:t>Sensor</a:t>
            </a:r>
            <a:endParaRPr/>
          </a:p>
        </p:txBody>
      </p:sp>
      <p:sp>
        <p:nvSpPr>
          <p:cNvPr id="693527713" name="TextBox 11" hidden="0"/>
          <p:cNvSpPr txBox="1"/>
          <p:nvPr isPhoto="0" userDrawn="0"/>
        </p:nvSpPr>
        <p:spPr bwMode="auto">
          <a:xfrm>
            <a:off x="9336783" y="2997022"/>
            <a:ext cx="1213985" cy="1138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/>
              <a:t>Network</a:t>
            </a:r>
            <a:endParaRPr/>
          </a:p>
          <a:p>
            <a:pPr algn="ctr">
              <a:defRPr/>
            </a:pPr>
            <a:r>
              <a:rPr lang="en-US" b="1"/>
              <a:t>latency</a:t>
            </a:r>
            <a:endParaRPr/>
          </a:p>
          <a:p>
            <a:pPr algn="ctr">
              <a:defRPr/>
            </a:pPr>
            <a:r>
              <a:rPr lang="en-US"/>
              <a:t>and </a:t>
            </a:r>
            <a:r>
              <a:rPr lang="en-US" b="1">
                <a:solidFill>
                  <a:srgbClr val="C00000"/>
                </a:solidFill>
              </a:rPr>
              <a:t>jitter</a:t>
            </a:r>
            <a:endParaRPr/>
          </a:p>
          <a:p>
            <a:pPr algn="ctr">
              <a:defRPr/>
            </a:pPr>
            <a:r>
              <a:rPr lang="en-US" sz="1400" i="1"/>
              <a:t>compensation</a:t>
            </a:r>
            <a:endParaRPr/>
          </a:p>
        </p:txBody>
      </p:sp>
      <p:sp>
        <p:nvSpPr>
          <p:cNvPr id="1743202329" name="TextBox 57" hidden="0"/>
          <p:cNvSpPr txBox="1"/>
          <p:nvPr isPhoto="0" userDrawn="0"/>
        </p:nvSpPr>
        <p:spPr bwMode="auto">
          <a:xfrm>
            <a:off x="8290587" y="2380477"/>
            <a:ext cx="994182" cy="430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100"/>
              <a:t>Measurement</a:t>
            </a:r>
            <a:endParaRPr/>
          </a:p>
          <a:p>
            <a:pPr algn="ctr">
              <a:defRPr/>
            </a:pPr>
            <a:r>
              <a:rPr lang="en-US" sz="1100"/>
              <a:t>Packet</a:t>
            </a:r>
            <a:endParaRPr/>
          </a:p>
        </p:txBody>
      </p:sp>
      <p:sp>
        <p:nvSpPr>
          <p:cNvPr id="117348694" name="TextBox 58" hidden="0"/>
          <p:cNvSpPr txBox="1"/>
          <p:nvPr isPhoto="0" userDrawn="0"/>
        </p:nvSpPr>
        <p:spPr bwMode="auto">
          <a:xfrm>
            <a:off x="9336783" y="4987832"/>
            <a:ext cx="791448" cy="3353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/>
              <a:t>PLC</a:t>
            </a:r>
            <a:endParaRPr lang="en-US" sz="1400"/>
          </a:p>
        </p:txBody>
      </p:sp>
      <p:sp>
        <p:nvSpPr>
          <p:cNvPr id="1082121578" name="TextBox 73" hidden="0"/>
          <p:cNvSpPr txBox="1"/>
          <p:nvPr isPhoto="0" userDrawn="0"/>
        </p:nvSpPr>
        <p:spPr bwMode="auto">
          <a:xfrm>
            <a:off x="10854308" y="2479345"/>
            <a:ext cx="772968" cy="430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Command</a:t>
            </a:r>
            <a:endParaRPr/>
          </a:p>
          <a:p>
            <a:pPr>
              <a:defRPr/>
            </a:pPr>
            <a:r>
              <a:rPr lang="en-US" sz="1100"/>
              <a:t>Packet</a:t>
            </a:r>
            <a:endParaRPr/>
          </a:p>
        </p:txBody>
      </p:sp>
      <p:sp>
        <p:nvSpPr>
          <p:cNvPr id="1341320463" name="TextBox 84" hidden="0"/>
          <p:cNvSpPr txBox="1"/>
          <p:nvPr isPhoto="0" userDrawn="0"/>
        </p:nvSpPr>
        <p:spPr bwMode="auto">
          <a:xfrm>
            <a:off x="8054178" y="4253324"/>
            <a:ext cx="1040472" cy="415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50"/>
              <a:t>Measurement</a:t>
            </a:r>
            <a:endParaRPr/>
          </a:p>
          <a:p>
            <a:pPr algn="ctr">
              <a:defRPr/>
            </a:pPr>
            <a:r>
              <a:rPr lang="en-US" sz="1050"/>
              <a:t>Packet</a:t>
            </a:r>
            <a:endParaRPr/>
          </a:p>
        </p:txBody>
      </p:sp>
      <p:sp>
        <p:nvSpPr>
          <p:cNvPr id="1090854819" name="Down Arrow 92" hidden="0"/>
          <p:cNvSpPr/>
          <p:nvPr isPhoto="0" userDrawn="0"/>
        </p:nvSpPr>
        <p:spPr bwMode="auto">
          <a:xfrm>
            <a:off x="8718690" y="2980951"/>
            <a:ext cx="300002" cy="118888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16183430" name="Down Arrow 93" hidden="0"/>
          <p:cNvSpPr/>
          <p:nvPr isPhoto="0" userDrawn="0"/>
        </p:nvSpPr>
        <p:spPr bwMode="auto">
          <a:xfrm rot="16199969">
            <a:off x="10892467" y="4409346"/>
            <a:ext cx="275076" cy="1947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9390140" name="TextBox 94" hidden="0"/>
          <p:cNvSpPr txBox="1"/>
          <p:nvPr isPhoto="0" userDrawn="0"/>
        </p:nvSpPr>
        <p:spPr bwMode="auto">
          <a:xfrm>
            <a:off x="11168566" y="4206472"/>
            <a:ext cx="772968" cy="430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Command</a:t>
            </a:r>
            <a:endParaRPr/>
          </a:p>
          <a:p>
            <a:pPr>
              <a:defRPr/>
            </a:pPr>
            <a:r>
              <a:rPr lang="en-US" sz="1100"/>
              <a:t>Packet</a:t>
            </a:r>
            <a:endParaRPr/>
          </a:p>
        </p:txBody>
      </p:sp>
      <p:sp>
        <p:nvSpPr>
          <p:cNvPr id="1680780448" name="Down Arrow 95" hidden="0"/>
          <p:cNvSpPr/>
          <p:nvPr isPhoto="0" userDrawn="0"/>
        </p:nvSpPr>
        <p:spPr bwMode="auto">
          <a:xfrm flipV="1">
            <a:off x="11147231" y="2943126"/>
            <a:ext cx="300002" cy="10835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9966736" name="Down Arrow 96" hidden="0"/>
          <p:cNvSpPr/>
          <p:nvPr isPhoto="0" userDrawn="0"/>
        </p:nvSpPr>
        <p:spPr bwMode="auto">
          <a:xfrm rot="5399976" flipH="1">
            <a:off x="9793234" y="1611722"/>
            <a:ext cx="184590" cy="8635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6108639" name="TextBox 97" hidden="0"/>
          <p:cNvSpPr txBox="1"/>
          <p:nvPr isPhoto="0" userDrawn="0"/>
        </p:nvSpPr>
        <p:spPr bwMode="auto">
          <a:xfrm>
            <a:off x="9501049" y="1703431"/>
            <a:ext cx="936474" cy="738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/>
              <a:t>Command</a:t>
            </a:r>
            <a:endParaRPr/>
          </a:p>
          <a:p>
            <a:pPr algn="ctr">
              <a:defRPr/>
            </a:pPr>
            <a:endParaRPr lang="en-US" sz="1400"/>
          </a:p>
          <a:p>
            <a:pPr algn="ctr">
              <a:defRPr/>
            </a:pPr>
            <a:r>
              <a:rPr lang="en-US" sz="1400"/>
              <a:t>effect</a:t>
            </a:r>
            <a:endParaRPr/>
          </a:p>
        </p:txBody>
      </p:sp>
      <p:cxnSp>
        <p:nvCxnSpPr>
          <p:cNvPr id="1596047240" name="Straight Arrow Connector 17" hidden="0"/>
          <p:cNvCxnSpPr>
            <a:cxnSpLocks/>
          </p:cNvCxnSpPr>
          <p:nvPr isPhoto="0" userDrawn="0"/>
        </p:nvCxnSpPr>
        <p:spPr bwMode="auto">
          <a:xfrm flipH="1">
            <a:off x="9260614" y="3550937"/>
            <a:ext cx="195808" cy="5905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002162" name="Straight Arrow Connector 98" hidden="0"/>
          <p:cNvCxnSpPr>
            <a:cxnSpLocks/>
          </p:cNvCxnSpPr>
          <p:nvPr isPhoto="0" userDrawn="0"/>
        </p:nvCxnSpPr>
        <p:spPr bwMode="auto">
          <a:xfrm flipV="1">
            <a:off x="10087839" y="2269753"/>
            <a:ext cx="817472" cy="7915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8052897" name="TextBox 103" hidden="0"/>
          <p:cNvSpPr txBox="1"/>
          <p:nvPr isPhoto="0" userDrawn="0"/>
        </p:nvSpPr>
        <p:spPr bwMode="auto">
          <a:xfrm>
            <a:off x="10969616" y="2062937"/>
            <a:ext cx="601446" cy="330859"/>
          </a:xfrm>
          <a:prstGeom prst="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50"/>
              <a:t>Dejitter</a:t>
            </a:r>
            <a:endParaRPr/>
          </a:p>
          <a:p>
            <a:pPr algn="ctr">
              <a:defRPr/>
            </a:pPr>
            <a:r>
              <a:rPr lang="en-US" sz="500" i="1"/>
              <a:t>Synchronize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19972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913230"/>
          </a:xfrm>
        </p:spPr>
        <p:txBody>
          <a:bodyPr/>
          <a:lstStyle/>
          <a:p>
            <a:pPr>
              <a:defRPr/>
            </a:pPr>
            <a:r>
              <a:rPr/>
              <a:t>Summary</a:t>
            </a:r>
            <a:endParaRPr/>
          </a:p>
        </p:txBody>
      </p:sp>
      <p:sp>
        <p:nvSpPr>
          <p:cNvPr id="110086282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328486"/>
            <a:ext cx="11094398" cy="484847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We need low-jitter “on-time” network services to support possible large number of “no-clock-sync” devices on network (sensors, small actors) for “Distributed IoT” use-cases.</a:t>
            </a:r>
            <a:endParaRPr/>
          </a:p>
          <a:p>
            <a:pPr>
              <a:defRPr/>
            </a:pPr>
            <a:r>
              <a:rPr/>
              <a:t>Per-hop “on-time” mechanism (TCQF, Dampers) are solution to avoid problem of playout buffer scaling on edge-router hardware.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In Metro-area-Ring networks, every node is can be an edge-node – so all nodes require clock-sync anyhow (with e.g.: TSN-ATS)!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Aka: TCQF in our opinion is the most easy to build and scale mechanism near-term to support bounded latency and on-time jitter.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8578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Scalability</a:t>
            </a:r>
            <a:endParaRPr/>
          </a:p>
        </p:txBody>
      </p:sp>
      <p:sp>
        <p:nvSpPr>
          <p:cNvPr id="97082563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5102854" name="Rounded Rectangle 108" hidden="0"/>
          <p:cNvSpPr/>
          <p:nvPr isPhoto="0" userDrawn="0"/>
        </p:nvSpPr>
        <p:spPr bwMode="auto">
          <a:xfrm>
            <a:off x="4179961" y="572070"/>
            <a:ext cx="4954620" cy="1692612"/>
          </a:xfrm>
          <a:prstGeom prst="roundRect">
            <a:avLst>
              <a:gd name="adj" fmla="val 16667"/>
            </a:avLst>
          </a:prstGeom>
          <a:solidFill>
            <a:srgbClr val="E4D0FF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9075188" name="Cloud 90" hidden="0"/>
          <p:cNvSpPr/>
          <p:nvPr isPhoto="0" userDrawn="0"/>
        </p:nvSpPr>
        <p:spPr bwMode="auto">
          <a:xfrm>
            <a:off x="2728610" y="4274805"/>
            <a:ext cx="7710616" cy="2322241"/>
          </a:xfrm>
          <a:prstGeom prst="cloud">
            <a:avLst/>
          </a:prstGeom>
          <a:solidFill>
            <a:srgbClr val="D2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87388985" name="Straight Arrow Connector 121" hidden="0"/>
          <p:cNvCxnSpPr>
            <a:cxnSpLocks/>
            <a:endCxn id="919959804" idx="0"/>
          </p:cNvCxnSpPr>
          <p:nvPr isPhoto="0" userDrawn="0"/>
        </p:nvCxnSpPr>
        <p:spPr bwMode="auto">
          <a:xfrm flipH="1">
            <a:off x="3625113" y="2176264"/>
            <a:ext cx="2452305" cy="3278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274559" name="Straight Arrow Connector 124" hidden="0"/>
          <p:cNvCxnSpPr>
            <a:cxnSpLocks/>
          </p:cNvCxnSpPr>
          <p:nvPr isPhoto="0" userDrawn="0"/>
        </p:nvCxnSpPr>
        <p:spPr bwMode="auto">
          <a:xfrm flipH="1">
            <a:off x="5084956" y="2165113"/>
            <a:ext cx="1349296" cy="32784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537674" name="Straight Arrow Connector 129" hidden="0"/>
          <p:cNvCxnSpPr>
            <a:cxnSpLocks/>
            <a:endCxn id="1883260167" idx="0"/>
          </p:cNvCxnSpPr>
          <p:nvPr isPhoto="0" userDrawn="0"/>
        </p:nvCxnSpPr>
        <p:spPr bwMode="auto">
          <a:xfrm>
            <a:off x="7014119" y="2187415"/>
            <a:ext cx="1058472" cy="32674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020170" name="Straight Arrow Connector 131" hidden="0"/>
          <p:cNvCxnSpPr>
            <a:cxnSpLocks/>
            <a:endCxn id="1918608451" idx="0"/>
          </p:cNvCxnSpPr>
          <p:nvPr isPhoto="0" userDrawn="0"/>
        </p:nvCxnSpPr>
        <p:spPr bwMode="auto">
          <a:xfrm>
            <a:off x="7426713" y="2142810"/>
            <a:ext cx="2128370" cy="3312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167850" name="Straight Connector 87" hidden="0"/>
          <p:cNvCxnSpPr>
            <a:cxnSpLocks/>
            <a:stCxn id="1468293178" idx="3"/>
            <a:endCxn id="502822085" idx="1"/>
          </p:cNvCxnSpPr>
          <p:nvPr isPhoto="0" userDrawn="0"/>
        </p:nvCxnSpPr>
        <p:spPr bwMode="auto">
          <a:xfrm>
            <a:off x="2642114" y="5825577"/>
            <a:ext cx="789596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728972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34907" y="186310"/>
            <a:ext cx="11410243" cy="72589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 lang="en-US"/>
              <a:t>Current DetNet model: </a:t>
            </a:r>
            <a:r>
              <a:rPr lang="en-US" sz="2800"/>
              <a:t>per-flow,per-hop stateful</a:t>
            </a:r>
            <a:br>
              <a:rPr lang="en-US" sz="2800"/>
            </a:br>
            <a:r>
              <a:rPr lang="en-US" sz="2800"/>
              <a:t>also TSN-ATS, RFC2211</a:t>
            </a:r>
            <a:br>
              <a:rPr lang="en-US" sz="3100"/>
            </a:br>
            <a:endParaRPr lang="en-US" sz="1800"/>
          </a:p>
        </p:txBody>
      </p:sp>
      <p:sp>
        <p:nvSpPr>
          <p:cNvPr id="654612083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632F78F-D973-AA47-BAA3-7D1675AC220A}" type="slidenum">
              <a:rPr lang="en-US"/>
              <a:t/>
            </a:fld>
            <a:endParaRPr lang="en-US"/>
          </a:p>
        </p:txBody>
      </p:sp>
      <p:grpSp>
        <p:nvGrpSpPr>
          <p:cNvPr id="1062828364" name="Group 92" hidden="0"/>
          <p:cNvGrpSpPr/>
          <p:nvPr isPhoto="0" userDrawn="0"/>
        </p:nvGrpSpPr>
        <p:grpSpPr bwMode="auto">
          <a:xfrm>
            <a:off x="4033526" y="2977346"/>
            <a:ext cx="5034996" cy="2033838"/>
            <a:chOff x="3169890" y="1445742"/>
            <a:chExt cx="5034996" cy="2033838"/>
          </a:xfrm>
        </p:grpSpPr>
        <p:sp>
          <p:nvSpPr>
            <p:cNvPr id="734481772" name="Rectangle 61" hidden="0"/>
            <p:cNvSpPr/>
            <p:nvPr isPhoto="0" userDrawn="0"/>
          </p:nvSpPr>
          <p:spPr bwMode="auto">
            <a:xfrm>
              <a:off x="3218117" y="1445742"/>
              <a:ext cx="4986770" cy="2001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14305331" name="TextBox 55" hidden="0"/>
            <p:cNvSpPr txBox="1"/>
            <p:nvPr isPhoto="0" userDrawn="0"/>
          </p:nvSpPr>
          <p:spPr bwMode="auto">
            <a:xfrm>
              <a:off x="6561023" y="2584698"/>
              <a:ext cx="476411" cy="58477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800"/>
                <a:t>(3)</a:t>
              </a:r>
              <a:endParaRPr/>
            </a:p>
            <a:p>
              <a:pPr algn="ctr">
                <a:defRPr/>
              </a:pPr>
              <a:r>
                <a:rPr lang="en-US" sz="800"/>
                <a:t>Select</a:t>
              </a:r>
              <a:endParaRPr/>
            </a:p>
            <a:p>
              <a:pPr algn="ctr">
                <a:defRPr/>
              </a:pPr>
              <a:r>
                <a:rPr lang="en-US" sz="800"/>
                <a:t>Prio Q</a:t>
              </a:r>
              <a:endParaRPr/>
            </a:p>
            <a:p>
              <a:pPr algn="ctr">
                <a:defRPr/>
              </a:pPr>
              <a:r>
                <a:rPr lang="en-US" sz="800"/>
                <a:t>for </a:t>
              </a:r>
              <a:r>
                <a:rPr lang="en-US" sz="800" i="1"/>
                <a:t>k</a:t>
              </a:r>
              <a:endParaRPr/>
            </a:p>
          </p:txBody>
        </p:sp>
        <p:sp>
          <p:nvSpPr>
            <p:cNvPr id="289366442" name="TextBox 57" hidden="0"/>
            <p:cNvSpPr txBox="1"/>
            <p:nvPr isPhoto="0" userDrawn="0"/>
          </p:nvSpPr>
          <p:spPr bwMode="auto">
            <a:xfrm>
              <a:off x="6044369" y="2578690"/>
              <a:ext cx="484426" cy="5912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800"/>
                <a:t>(2)</a:t>
              </a:r>
              <a:endParaRPr/>
            </a:p>
            <a:p>
              <a:pPr algn="ctr">
                <a:defRPr/>
              </a:pPr>
              <a:r>
                <a:rPr lang="en-US" sz="800"/>
                <a:t>Shape</a:t>
              </a:r>
              <a:endParaRPr/>
            </a:p>
            <a:p>
              <a:pPr algn="ctr">
                <a:defRPr/>
              </a:pPr>
              <a:r>
                <a:rPr lang="en-US" sz="800"/>
                <a:t>to</a:t>
              </a:r>
              <a:endParaRPr/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acc>
                          <m:accPr>
                            <m:chr m:val="̂"/>
                            <m:ctrlPr>
                              <a:rPr lang="de-DE" sz="8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m:rPr/>
                              <a:rPr lang="en-US" sz="8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</mc:Choice>
                <mc:Fallback/>
              </mc:AlternateContent>
              <a:r>
                <a:rPr lang="de-DE" sz="800" baseline="-25000"/>
                <a:t>k</a:t>
              </a:r>
              <a:r>
                <a:rPr lang="de-DE" sz="800"/>
                <a:t>/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acc>
                          <m:accPr>
                            <m:chr m:val="̂"/>
                            <m:ctrlPr>
                              <a:rPr lang="de-DE" sz="8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m:rPr/>
                              <a:rPr lang="en-US" sz="8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</mc:Choice>
                <mc:Fallback/>
              </mc:AlternateContent>
              <a:r>
                <a:rPr lang="de-DE" sz="800" baseline="-25000"/>
                <a:t>k</a:t>
              </a:r>
              <a:r>
                <a:rPr lang="de-DE" sz="800"/>
                <a:t> </a:t>
              </a:r>
              <a:endParaRPr lang="en-US" sz="800"/>
            </a:p>
          </p:txBody>
        </p:sp>
        <p:sp>
          <p:nvSpPr>
            <p:cNvPr id="1912990228" name="TextBox 58" hidden="0"/>
            <p:cNvSpPr txBox="1"/>
            <p:nvPr isPhoto="0" userDrawn="0"/>
          </p:nvSpPr>
          <p:spPr bwMode="auto">
            <a:xfrm>
              <a:off x="5481820" y="2578690"/>
              <a:ext cx="523656" cy="58477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/>
                <a:t>(1)</a:t>
              </a:r>
              <a:endParaRPr/>
            </a:p>
            <a:p>
              <a:pPr algn="ctr">
                <a:defRPr/>
              </a:pPr>
              <a:r>
                <a:rPr lang="en-US" sz="800"/>
                <a:t>Look</a:t>
              </a:r>
              <a:endParaRPr/>
            </a:p>
            <a:p>
              <a:pPr algn="ctr">
                <a:defRPr/>
              </a:pPr>
              <a:r>
                <a:rPr lang="en-US" sz="800"/>
                <a:t>Up</a:t>
              </a:r>
              <a:endParaRPr/>
            </a:p>
            <a:p>
              <a:pPr algn="ctr">
                <a:defRPr/>
              </a:pPr>
              <a:r>
                <a:rPr lang="en-US" sz="800"/>
                <a:t>Flow </a:t>
              </a:r>
              <a:r>
                <a:rPr lang="en-US" sz="800" i="1"/>
                <a:t>k</a:t>
              </a:r>
              <a:endParaRPr lang="en-US" sz="800"/>
            </a:p>
          </p:txBody>
        </p:sp>
        <p:grpSp>
          <p:nvGrpSpPr>
            <p:cNvPr id="1300172978" name="Group 60" hidden="0"/>
            <p:cNvGrpSpPr/>
            <p:nvPr isPhoto="0" userDrawn="0"/>
          </p:nvGrpSpPr>
          <p:grpSpPr bwMode="auto">
            <a:xfrm>
              <a:off x="7000302" y="2292856"/>
              <a:ext cx="1127757" cy="1122989"/>
              <a:chOff x="10114313" y="1704357"/>
              <a:chExt cx="1127757" cy="1122989"/>
            </a:xfrm>
          </p:grpSpPr>
          <p:grpSp>
            <p:nvGrpSpPr>
              <p:cNvPr id="1141557224" name="Group 23" hidden="0"/>
              <p:cNvGrpSpPr/>
              <p:nvPr isPhoto="0" userDrawn="0"/>
            </p:nvGrpSpPr>
            <p:grpSpPr bwMode="auto">
              <a:xfrm>
                <a:off x="10136813" y="1994663"/>
                <a:ext cx="554187" cy="213663"/>
                <a:chOff x="10112502" y="1893147"/>
                <a:chExt cx="798157" cy="247358"/>
              </a:xfrm>
            </p:grpSpPr>
            <p:grpSp>
              <p:nvGrpSpPr>
                <p:cNvPr id="1573390148" name="Group 7" hidden="0"/>
                <p:cNvGrpSpPr/>
                <p:nvPr isPhoto="0" userDrawn="0"/>
              </p:nvGrpSpPr>
              <p:grpSpPr bwMode="auto">
                <a:xfrm>
                  <a:off x="10231292" y="1902642"/>
                  <a:ext cx="679367" cy="237863"/>
                  <a:chOff x="2301874" y="3367451"/>
                  <a:chExt cx="679367" cy="237863"/>
                </a:xfrm>
              </p:grpSpPr>
              <p:sp>
                <p:nvSpPr>
                  <p:cNvPr id="661078206" name="Rectangle 8" hidden="0"/>
                  <p:cNvSpPr/>
                  <p:nvPr isPhoto="0" userDrawn="0"/>
                </p:nvSpPr>
                <p:spPr bwMode="auto">
                  <a:xfrm>
                    <a:off x="2443397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9601884" name="Rectangle 9" hidden="0"/>
                  <p:cNvSpPr/>
                  <p:nvPr isPhoto="0" userDrawn="0"/>
                </p:nvSpPr>
                <p:spPr bwMode="auto">
                  <a:xfrm>
                    <a:off x="2573611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52979285" name="Rectangle 10" hidden="0"/>
                  <p:cNvSpPr/>
                  <p:nvPr isPhoto="0" userDrawn="0"/>
                </p:nvSpPr>
                <p:spPr bwMode="auto">
                  <a:xfrm>
                    <a:off x="2703826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35322449" name="Rectangle 11" hidden="0"/>
                  <p:cNvSpPr/>
                  <p:nvPr isPhoto="0" userDrawn="0"/>
                </p:nvSpPr>
                <p:spPr bwMode="auto">
                  <a:xfrm>
                    <a:off x="2834042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882695263" name="Group 12" hidden="0"/>
                  <p:cNvGrpSpPr/>
                  <p:nvPr isPhoto="0" userDrawn="0"/>
                </p:nvGrpSpPr>
                <p:grpSpPr bwMode="auto">
                  <a:xfrm>
                    <a:off x="2301874" y="3375024"/>
                    <a:ext cx="679367" cy="219073"/>
                    <a:chOff x="2162907" y="3380081"/>
                    <a:chExt cx="818334" cy="210498"/>
                  </a:xfrm>
                </p:grpSpPr>
                <p:cxnSp>
                  <p:nvCxnSpPr>
                    <p:cNvPr id="448445175" name="Straight Connector 14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62907" y="3380081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5285604" name="Straight Connector 15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73581" y="3590580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01679531" name="Straight Connector 13" hidden="0"/>
                  <p:cNvCxnSpPr>
                    <a:cxnSpLocks/>
                  </p:cNvCxnSpPr>
                  <p:nvPr isPhoto="0" userDrawn="0"/>
                </p:nvCxnSpPr>
                <p:spPr bwMode="auto">
                  <a:xfrm flipH="1" flipV="1">
                    <a:off x="2974127" y="3367451"/>
                    <a:ext cx="3557" cy="23786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93367241" name="Group 16" hidden="0"/>
                <p:cNvGrpSpPr/>
                <p:nvPr isPhoto="0" userDrawn="0"/>
              </p:nvGrpSpPr>
              <p:grpSpPr bwMode="auto">
                <a:xfrm>
                  <a:off x="10112502" y="1893147"/>
                  <a:ext cx="579164" cy="223563"/>
                  <a:chOff x="1243284" y="2942031"/>
                  <a:chExt cx="579164" cy="223563"/>
                </a:xfrm>
              </p:grpSpPr>
              <p:sp>
                <p:nvSpPr>
                  <p:cNvPr id="1312630480" name="Rectangle 17" hidden="0"/>
                  <p:cNvSpPr/>
                  <p:nvPr isPhoto="0" userDrawn="0"/>
                </p:nvSpPr>
                <p:spPr bwMode="auto">
                  <a:xfrm>
                    <a:off x="1466848" y="2990849"/>
                    <a:ext cx="355599" cy="1492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5920930" name="TextBox 18" hidden="0"/>
                  <p:cNvSpPr txBox="1"/>
                  <p:nvPr isPhoto="0" userDrawn="0"/>
                </p:nvSpPr>
                <p:spPr bwMode="auto">
                  <a:xfrm>
                    <a:off x="1243284" y="2942031"/>
                    <a:ext cx="512667" cy="2235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800"/>
                      <a:t>PRIO1</a:t>
                    </a:r>
                    <a:endParaRPr lang="en-US" sz="1050"/>
                  </a:p>
                </p:txBody>
              </p:sp>
            </p:grpSp>
          </p:grpSp>
          <p:grpSp>
            <p:nvGrpSpPr>
              <p:cNvPr id="1403649560" name="Group 24" hidden="0"/>
              <p:cNvGrpSpPr/>
              <p:nvPr isPhoto="0" userDrawn="0"/>
            </p:nvGrpSpPr>
            <p:grpSpPr bwMode="auto">
              <a:xfrm>
                <a:off x="10125312" y="2243315"/>
                <a:ext cx="565688" cy="215443"/>
                <a:chOff x="10095939" y="1893148"/>
                <a:chExt cx="814721" cy="249419"/>
              </a:xfrm>
            </p:grpSpPr>
            <p:grpSp>
              <p:nvGrpSpPr>
                <p:cNvPr id="1495744754" name="Group 25" hidden="0"/>
                <p:cNvGrpSpPr/>
                <p:nvPr isPhoto="0" userDrawn="0"/>
              </p:nvGrpSpPr>
              <p:grpSpPr bwMode="auto">
                <a:xfrm>
                  <a:off x="10231292" y="1902642"/>
                  <a:ext cx="679367" cy="237863"/>
                  <a:chOff x="2301874" y="3367451"/>
                  <a:chExt cx="679367" cy="237863"/>
                </a:xfrm>
              </p:grpSpPr>
              <p:sp>
                <p:nvSpPr>
                  <p:cNvPr id="1299574833" name="Rectangle 29" hidden="0"/>
                  <p:cNvSpPr/>
                  <p:nvPr isPhoto="0" userDrawn="0"/>
                </p:nvSpPr>
                <p:spPr bwMode="auto">
                  <a:xfrm>
                    <a:off x="2443397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8780974" name="Rectangle 30" hidden="0"/>
                  <p:cNvSpPr/>
                  <p:nvPr isPhoto="0" userDrawn="0"/>
                </p:nvSpPr>
                <p:spPr bwMode="auto">
                  <a:xfrm>
                    <a:off x="2573611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2536905" name="Rectangle 31" hidden="0"/>
                  <p:cNvSpPr/>
                  <p:nvPr isPhoto="0" userDrawn="0"/>
                </p:nvSpPr>
                <p:spPr bwMode="auto">
                  <a:xfrm>
                    <a:off x="2703826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0362203" name="Rectangle 32" hidden="0"/>
                  <p:cNvSpPr/>
                  <p:nvPr isPhoto="0" userDrawn="0"/>
                </p:nvSpPr>
                <p:spPr bwMode="auto">
                  <a:xfrm>
                    <a:off x="2834042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660068938" name="Group 33" hidden="0"/>
                  <p:cNvGrpSpPr/>
                  <p:nvPr isPhoto="0" userDrawn="0"/>
                </p:nvGrpSpPr>
                <p:grpSpPr bwMode="auto">
                  <a:xfrm>
                    <a:off x="2301874" y="3375024"/>
                    <a:ext cx="679367" cy="219073"/>
                    <a:chOff x="2162907" y="3380081"/>
                    <a:chExt cx="818334" cy="210498"/>
                  </a:xfrm>
                </p:grpSpPr>
                <p:cxnSp>
                  <p:nvCxnSpPr>
                    <p:cNvPr id="275426811" name="Straight Connector 35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62907" y="3380081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8746307" name="Straight Connector 36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73581" y="3590580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3225673" name="Straight Connector 34" hidden="0"/>
                  <p:cNvCxnSpPr>
                    <a:cxnSpLocks/>
                  </p:cNvCxnSpPr>
                  <p:nvPr isPhoto="0" userDrawn="0"/>
                </p:nvCxnSpPr>
                <p:spPr bwMode="auto">
                  <a:xfrm flipH="1" flipV="1">
                    <a:off x="2974127" y="3367451"/>
                    <a:ext cx="3557" cy="23786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0391724" name="Group 26" hidden="0"/>
                <p:cNvGrpSpPr/>
                <p:nvPr isPhoto="0" userDrawn="0"/>
              </p:nvGrpSpPr>
              <p:grpSpPr bwMode="auto">
                <a:xfrm>
                  <a:off x="10095939" y="1893148"/>
                  <a:ext cx="711537" cy="249419"/>
                  <a:chOff x="1226720" y="2942032"/>
                  <a:chExt cx="711537" cy="249419"/>
                </a:xfrm>
              </p:grpSpPr>
              <p:sp>
                <p:nvSpPr>
                  <p:cNvPr id="183153394" name="Rectangle 27" hidden="0"/>
                  <p:cNvSpPr/>
                  <p:nvPr isPhoto="0" userDrawn="0"/>
                </p:nvSpPr>
                <p:spPr bwMode="auto">
                  <a:xfrm>
                    <a:off x="1466848" y="2990849"/>
                    <a:ext cx="355599" cy="1492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41046285" name="TextBox 28" hidden="0"/>
                  <p:cNvSpPr txBox="1"/>
                  <p:nvPr isPhoto="0" userDrawn="0"/>
                </p:nvSpPr>
                <p:spPr bwMode="auto">
                  <a:xfrm>
                    <a:off x="1226720" y="2942032"/>
                    <a:ext cx="711537" cy="249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800"/>
                      <a:t>PRIO2</a:t>
                    </a:r>
                    <a:endParaRPr lang="en-US" sz="1050"/>
                  </a:p>
                </p:txBody>
              </p:sp>
            </p:grpSp>
          </p:grpSp>
          <p:grpSp>
            <p:nvGrpSpPr>
              <p:cNvPr id="930740290" name="Group 37" hidden="0"/>
              <p:cNvGrpSpPr/>
              <p:nvPr isPhoto="0" userDrawn="0"/>
            </p:nvGrpSpPr>
            <p:grpSpPr bwMode="auto">
              <a:xfrm>
                <a:off x="10142564" y="2581290"/>
                <a:ext cx="554187" cy="215443"/>
                <a:chOff x="10112502" y="1893147"/>
                <a:chExt cx="798157" cy="249419"/>
              </a:xfrm>
            </p:grpSpPr>
            <p:grpSp>
              <p:nvGrpSpPr>
                <p:cNvPr id="1764600283" name="Group 38" hidden="0"/>
                <p:cNvGrpSpPr/>
                <p:nvPr isPhoto="0" userDrawn="0"/>
              </p:nvGrpSpPr>
              <p:grpSpPr bwMode="auto">
                <a:xfrm>
                  <a:off x="10231292" y="1902642"/>
                  <a:ext cx="679367" cy="237863"/>
                  <a:chOff x="2301874" y="3367451"/>
                  <a:chExt cx="679367" cy="237863"/>
                </a:xfrm>
              </p:grpSpPr>
              <p:sp>
                <p:nvSpPr>
                  <p:cNvPr id="2098339066" name="Rectangle 42" hidden="0"/>
                  <p:cNvSpPr/>
                  <p:nvPr isPhoto="0" userDrawn="0"/>
                </p:nvSpPr>
                <p:spPr bwMode="auto">
                  <a:xfrm>
                    <a:off x="2443397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5583433" name="Rectangle 43" hidden="0"/>
                  <p:cNvSpPr/>
                  <p:nvPr isPhoto="0" userDrawn="0"/>
                </p:nvSpPr>
                <p:spPr bwMode="auto">
                  <a:xfrm>
                    <a:off x="2573611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4179667" name="Rectangle 44" hidden="0"/>
                  <p:cNvSpPr/>
                  <p:nvPr isPhoto="0" userDrawn="0"/>
                </p:nvSpPr>
                <p:spPr bwMode="auto">
                  <a:xfrm>
                    <a:off x="2703826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13171830" name="Rectangle 45" hidden="0"/>
                  <p:cNvSpPr/>
                  <p:nvPr isPhoto="0" userDrawn="0"/>
                </p:nvSpPr>
                <p:spPr bwMode="auto">
                  <a:xfrm>
                    <a:off x="2834042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038281541" name="Group 46" hidden="0"/>
                  <p:cNvGrpSpPr/>
                  <p:nvPr isPhoto="0" userDrawn="0"/>
                </p:nvGrpSpPr>
                <p:grpSpPr bwMode="auto">
                  <a:xfrm>
                    <a:off x="2301874" y="3375024"/>
                    <a:ext cx="679367" cy="219073"/>
                    <a:chOff x="2162907" y="3380081"/>
                    <a:chExt cx="818334" cy="210498"/>
                  </a:xfrm>
                </p:grpSpPr>
                <p:cxnSp>
                  <p:nvCxnSpPr>
                    <p:cNvPr id="759113092" name="Straight Connector 48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62907" y="3380081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6591644" name="Straight Connector 49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73581" y="3590580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69425108" name="Straight Connector 47" hidden="0"/>
                  <p:cNvCxnSpPr>
                    <a:cxnSpLocks/>
                  </p:cNvCxnSpPr>
                  <p:nvPr isPhoto="0" userDrawn="0"/>
                </p:nvCxnSpPr>
                <p:spPr bwMode="auto">
                  <a:xfrm flipH="1" flipV="1">
                    <a:off x="2974127" y="3367451"/>
                    <a:ext cx="3557" cy="23786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7897444" name="Group 39" hidden="0"/>
                <p:cNvGrpSpPr/>
                <p:nvPr isPhoto="0" userDrawn="0"/>
              </p:nvGrpSpPr>
              <p:grpSpPr bwMode="auto">
                <a:xfrm>
                  <a:off x="10112502" y="1893147"/>
                  <a:ext cx="711540" cy="249419"/>
                  <a:chOff x="1243284" y="2942031"/>
                  <a:chExt cx="711540" cy="249419"/>
                </a:xfrm>
              </p:grpSpPr>
              <p:sp>
                <p:nvSpPr>
                  <p:cNvPr id="1833915247" name="Rectangle 40" hidden="0"/>
                  <p:cNvSpPr/>
                  <p:nvPr isPhoto="0" userDrawn="0"/>
                </p:nvSpPr>
                <p:spPr bwMode="auto">
                  <a:xfrm>
                    <a:off x="1466848" y="2990849"/>
                    <a:ext cx="355599" cy="1492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64307549" name="TextBox 41" hidden="0"/>
                  <p:cNvSpPr txBox="1"/>
                  <p:nvPr isPhoto="0" userDrawn="0"/>
                </p:nvSpPr>
                <p:spPr bwMode="auto">
                  <a:xfrm>
                    <a:off x="1243284" y="2942031"/>
                    <a:ext cx="711540" cy="249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800"/>
                      <a:t>PRIO8</a:t>
                    </a:r>
                    <a:endParaRPr lang="en-US" sz="1050"/>
                  </a:p>
                </p:txBody>
              </p:sp>
            </p:grpSp>
          </p:grpSp>
          <p:sp>
            <p:nvSpPr>
              <p:cNvPr id="1474126054" name="TextBox 50" hidden="0"/>
              <p:cNvSpPr txBox="1"/>
              <p:nvPr isPhoto="0" userDrawn="0"/>
            </p:nvSpPr>
            <p:spPr bwMode="auto">
              <a:xfrm>
                <a:off x="10811553" y="2246850"/>
                <a:ext cx="41549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is-IS"/>
                  <a:t>…</a:t>
                </a:r>
                <a:endParaRPr lang="en-US"/>
              </a:p>
            </p:txBody>
          </p:sp>
          <p:sp>
            <p:nvSpPr>
              <p:cNvPr id="459742029" name="TextBox 51" hidden="0"/>
              <p:cNvSpPr txBox="1"/>
              <p:nvPr isPhoto="0" userDrawn="0"/>
            </p:nvSpPr>
            <p:spPr bwMode="auto">
              <a:xfrm>
                <a:off x="10658981" y="2001942"/>
                <a:ext cx="51648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1 msec</a:t>
                </a:r>
                <a:endParaRPr/>
              </a:p>
            </p:txBody>
          </p:sp>
          <p:sp>
            <p:nvSpPr>
              <p:cNvPr id="1434638377" name="TextBox 52" hidden="0"/>
              <p:cNvSpPr txBox="1"/>
              <p:nvPr isPhoto="0" userDrawn="0"/>
            </p:nvSpPr>
            <p:spPr bwMode="auto">
              <a:xfrm>
                <a:off x="10675213" y="2256241"/>
                <a:ext cx="51648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2 msec</a:t>
                </a:r>
                <a:endParaRPr/>
              </a:p>
            </p:txBody>
          </p:sp>
          <p:sp>
            <p:nvSpPr>
              <p:cNvPr id="460862920" name="TextBox 53" hidden="0"/>
              <p:cNvSpPr txBox="1"/>
              <p:nvPr isPhoto="0" userDrawn="0"/>
            </p:nvSpPr>
            <p:spPr bwMode="auto">
              <a:xfrm>
                <a:off x="10680625" y="2570059"/>
                <a:ext cx="51648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8 msec</a:t>
                </a:r>
                <a:endParaRPr/>
              </a:p>
            </p:txBody>
          </p:sp>
          <p:sp>
            <p:nvSpPr>
              <p:cNvPr id="1722601701" name="TextBox 54" hidden="0"/>
              <p:cNvSpPr txBox="1"/>
              <p:nvPr isPhoto="0" userDrawn="0"/>
            </p:nvSpPr>
            <p:spPr bwMode="auto">
              <a:xfrm>
                <a:off x="10775162" y="1715575"/>
                <a:ext cx="431527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Max</a:t>
                </a:r>
                <a:endParaRPr/>
              </a:p>
              <a:p>
                <a:pPr>
                  <a:defRPr/>
                </a:pPr>
                <a:r>
                  <a:rPr lang="en-US" sz="800"/>
                  <a:t>delay</a:t>
                </a:r>
                <a:endParaRPr/>
              </a:p>
            </p:txBody>
          </p:sp>
          <p:sp>
            <p:nvSpPr>
              <p:cNvPr id="628046502" name="TextBox 56" hidden="0"/>
              <p:cNvSpPr txBox="1"/>
              <p:nvPr isPhoto="0" userDrawn="0"/>
            </p:nvSpPr>
            <p:spPr bwMode="auto">
              <a:xfrm>
                <a:off x="10114313" y="1704357"/>
                <a:ext cx="768159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800"/>
                  <a:t>(4)</a:t>
                </a:r>
                <a:endParaRPr/>
              </a:p>
              <a:p>
                <a:pPr algn="ctr">
                  <a:defRPr/>
                </a:pPr>
                <a:r>
                  <a:rPr lang="en-US" sz="800"/>
                  <a:t>Strict tPrio Q</a:t>
                </a:r>
                <a:endParaRPr/>
              </a:p>
            </p:txBody>
          </p:sp>
          <p:sp>
            <p:nvSpPr>
              <p:cNvPr id="176545180" name="Rectangle 59" hidden="0"/>
              <p:cNvSpPr/>
              <p:nvPr isPhoto="0" userDrawn="0"/>
            </p:nvSpPr>
            <p:spPr bwMode="auto">
              <a:xfrm>
                <a:off x="10193036" y="1744652"/>
                <a:ext cx="1049034" cy="108269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912523652" name="TextBox 62" hidden="0"/>
            <p:cNvSpPr txBox="1"/>
            <p:nvPr isPhoto="0" userDrawn="0"/>
          </p:nvSpPr>
          <p:spPr bwMode="auto">
            <a:xfrm>
              <a:off x="3203709" y="2239173"/>
              <a:ext cx="2127504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Per-flow state table </a:t>
              </a:r>
              <a:endParaRPr/>
            </a:p>
          </p:txBody>
        </p:sp>
        <p:sp>
          <p:nvSpPr>
            <p:cNvPr id="1445804187" name="TextBox 63" hidden="0"/>
            <p:cNvSpPr txBox="1"/>
            <p:nvPr isPhoto="0" userDrawn="0"/>
          </p:nvSpPr>
          <p:spPr bwMode="auto">
            <a:xfrm>
              <a:off x="3169890" y="2648582"/>
              <a:ext cx="18403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/>
                <a:t>Per Hop Behavior</a:t>
              </a:r>
              <a:endParaRPr/>
            </a:p>
            <a:p>
              <a:pPr>
                <a:defRPr/>
              </a:pPr>
              <a:r>
                <a:rPr lang="en-US" sz="1600"/>
                <a:t>In Forwarding Plane</a:t>
              </a:r>
              <a:endParaRPr/>
            </a:p>
            <a:p>
              <a:pPr algn="ctr">
                <a:defRPr/>
              </a:pPr>
              <a:r>
                <a:rPr lang="en-US" sz="1600" i="1"/>
                <a:t>all on egress</a:t>
              </a:r>
              <a:endParaRPr/>
            </a:p>
          </p:txBody>
        </p:sp>
      </p:grpSp>
      <p:grpSp>
        <p:nvGrpSpPr>
          <p:cNvPr id="1429100295" name="Group 84" hidden="0"/>
          <p:cNvGrpSpPr/>
          <p:nvPr isPhoto="0" userDrawn="0"/>
        </p:nvGrpSpPr>
        <p:grpSpPr bwMode="auto">
          <a:xfrm>
            <a:off x="1777140" y="5456867"/>
            <a:ext cx="864973" cy="737418"/>
            <a:chOff x="1112107" y="4975586"/>
            <a:chExt cx="864973" cy="737418"/>
          </a:xfrm>
          <a:solidFill>
            <a:srgbClr val="C4FEF7"/>
          </a:solidFill>
        </p:grpSpPr>
        <p:sp>
          <p:nvSpPr>
            <p:cNvPr id="1468293178" name="Rectangle 5" hidden="0"/>
            <p:cNvSpPr/>
            <p:nvPr isPhoto="0" userDrawn="0"/>
          </p:nvSpPr>
          <p:spPr bwMode="auto">
            <a:xfrm>
              <a:off x="1112107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0959867" name="TextBox 64" hidden="0"/>
            <p:cNvSpPr txBox="1"/>
            <p:nvPr isPhoto="0" userDrawn="0"/>
          </p:nvSpPr>
          <p:spPr bwMode="auto">
            <a:xfrm>
              <a:off x="1210962" y="5005742"/>
              <a:ext cx="761746" cy="677107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Sender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726637757" name="Group 69" hidden="0"/>
          <p:cNvGrpSpPr/>
          <p:nvPr isPhoto="0" userDrawn="0"/>
        </p:nvGrpSpPr>
        <p:grpSpPr bwMode="auto">
          <a:xfrm>
            <a:off x="3175043" y="5454873"/>
            <a:ext cx="914400" cy="741405"/>
            <a:chOff x="2767914" y="4979772"/>
            <a:chExt cx="914400" cy="741405"/>
          </a:xfrm>
        </p:grpSpPr>
        <p:sp>
          <p:nvSpPr>
            <p:cNvPr id="1821587874" name="Rectangle 65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9959804" name="TextBox 66" hidden="0"/>
            <p:cNvSpPr txBox="1"/>
            <p:nvPr isPhoto="0" userDrawn="0"/>
          </p:nvSpPr>
          <p:spPr bwMode="auto">
            <a:xfrm>
              <a:off x="2826369" y="4979772"/>
              <a:ext cx="78322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Edge</a:t>
              </a:r>
              <a:endParaRPr lang="en-US" sz="1200"/>
            </a:p>
          </p:txBody>
        </p:sp>
      </p:grpSp>
      <p:grpSp>
        <p:nvGrpSpPr>
          <p:cNvPr id="1107713824" name="Group 70" hidden="0"/>
          <p:cNvGrpSpPr/>
          <p:nvPr isPhoto="0" userDrawn="0"/>
        </p:nvGrpSpPr>
        <p:grpSpPr bwMode="auto">
          <a:xfrm>
            <a:off x="4636611" y="5454873"/>
            <a:ext cx="941988" cy="741405"/>
            <a:chOff x="2746987" y="4979772"/>
            <a:chExt cx="941988" cy="741405"/>
          </a:xfrm>
        </p:grpSpPr>
        <p:sp>
          <p:nvSpPr>
            <p:cNvPr id="628532588" name="Rectangle 71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1618673" name="TextBox 72" hidden="0"/>
            <p:cNvSpPr txBox="1"/>
            <p:nvPr isPhoto="0" userDrawn="0"/>
          </p:nvSpPr>
          <p:spPr bwMode="auto">
            <a:xfrm>
              <a:off x="2746987" y="4979772"/>
              <a:ext cx="941988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444092395" name="Group 73" hidden="0"/>
          <p:cNvGrpSpPr/>
          <p:nvPr isPhoto="0" userDrawn="0"/>
        </p:nvGrpSpPr>
        <p:grpSpPr bwMode="auto">
          <a:xfrm>
            <a:off x="6119103" y="5454873"/>
            <a:ext cx="941987" cy="741405"/>
            <a:chOff x="2746987" y="4979772"/>
            <a:chExt cx="941987" cy="741405"/>
          </a:xfrm>
        </p:grpSpPr>
        <p:sp>
          <p:nvSpPr>
            <p:cNvPr id="1874863195" name="Rectangle 74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4435856" name="TextBox 75" hidden="0"/>
            <p:cNvSpPr txBox="1"/>
            <p:nvPr isPhoto="0" userDrawn="0"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1811684300" name="Group 76" hidden="0"/>
          <p:cNvGrpSpPr/>
          <p:nvPr isPhoto="0" userDrawn="0"/>
        </p:nvGrpSpPr>
        <p:grpSpPr bwMode="auto">
          <a:xfrm>
            <a:off x="7601596" y="5454873"/>
            <a:ext cx="941987" cy="741405"/>
            <a:chOff x="2746987" y="4979772"/>
            <a:chExt cx="941987" cy="741405"/>
          </a:xfrm>
        </p:grpSpPr>
        <p:sp>
          <p:nvSpPr>
            <p:cNvPr id="352475864" name="Rectangle 77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83260167" name="TextBox 78" hidden="0"/>
            <p:cNvSpPr txBox="1"/>
            <p:nvPr isPhoto="0" userDrawn="0"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709598113" name="Group 85" hidden="0"/>
          <p:cNvGrpSpPr/>
          <p:nvPr isPhoto="0" userDrawn="0"/>
        </p:nvGrpSpPr>
        <p:grpSpPr bwMode="auto">
          <a:xfrm>
            <a:off x="10538084" y="5456867"/>
            <a:ext cx="941017" cy="737418"/>
            <a:chOff x="9873051" y="4975586"/>
            <a:chExt cx="941017" cy="737418"/>
          </a:xfrm>
          <a:solidFill>
            <a:srgbClr val="C4FEF7"/>
          </a:solidFill>
        </p:grpSpPr>
        <p:sp>
          <p:nvSpPr>
            <p:cNvPr id="502822085" name="Rectangle 79" hidden="0"/>
            <p:cNvSpPr/>
            <p:nvPr isPhoto="0" userDrawn="0"/>
          </p:nvSpPr>
          <p:spPr bwMode="auto">
            <a:xfrm>
              <a:off x="9873051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60735991" name="TextBox 80" hidden="0"/>
            <p:cNvSpPr txBox="1"/>
            <p:nvPr isPhoto="0" userDrawn="0"/>
          </p:nvSpPr>
          <p:spPr bwMode="auto">
            <a:xfrm>
              <a:off x="9922478" y="5005742"/>
              <a:ext cx="89159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Receiver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1746855410" name="Group 81" hidden="0"/>
          <p:cNvGrpSpPr/>
          <p:nvPr isPhoto="0" userDrawn="0"/>
        </p:nvGrpSpPr>
        <p:grpSpPr bwMode="auto">
          <a:xfrm>
            <a:off x="9084089" y="5454873"/>
            <a:ext cx="941987" cy="741405"/>
            <a:chOff x="2746987" y="4979772"/>
            <a:chExt cx="941987" cy="741405"/>
          </a:xfrm>
        </p:grpSpPr>
        <p:sp>
          <p:nvSpPr>
            <p:cNvPr id="2090559031" name="Rectangle 82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18608451" name="TextBox 83" hidden="0"/>
            <p:cNvSpPr txBox="1"/>
            <p:nvPr isPhoto="0" userDrawn="0"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aphicFrame>
        <p:nvGraphicFramePr>
          <p:cNvPr id="973511725" name="Table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176977" y="3032878"/>
          <a:ext cx="4762187" cy="764613"/>
        </p:xfrm>
        <a:graphic>
          <a:graphicData uri="http://schemas.openxmlformats.org/drawingml/2006/table">
            <a:tbl>
              <a:tblPr firstRow="1" firstCol="0" lastRow="0" lastCol="0" bandRow="0" bandCol="0"/>
              <a:tblGrid>
                <a:gridCol w="1945842"/>
                <a:gridCol w="416965"/>
                <a:gridCol w="534009"/>
                <a:gridCol w="380389"/>
                <a:gridCol w="241401"/>
                <a:gridCol w="526693"/>
                <a:gridCol w="329184"/>
                <a:gridCol w="387705"/>
              </a:tblGrid>
              <a:tr h="66199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(1) Look up Flow </a:t>
                      </a: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k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Steer Flow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(2) Shaper  param / state vars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(3)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</a:tr>
              <a:tr h="6975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L2 (TSN) or L3 (DetNet)  Flow Key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Flow# </a:t>
                      </a: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k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Next Hop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acc>
                                  <m:accPr>
                                    <m:chr m:val="̂"/>
                                    <m:ctrlPr>
                                      <a:rPr lang="de-DE" sz="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/>
                                      <a:rPr lang="en-US" sz="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</mc:Choice>
                        <mc:Fallback/>
                      </mc:AlternateContent>
                      <a:r>
                        <a:rPr lang="de-DE" sz="800" baseline="-25000">
                          <a:solidFill>
                            <a:schemeClr val="tx2"/>
                          </a:solidFill>
                        </a:rPr>
                        <a:t>k</a:t>
                      </a:r>
                      <a:endParaRPr lang="en-US" sz="800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acc>
                                  <m:accPr>
                                    <m:chr m:val="̂"/>
                                    <m:ctrlPr>
                                      <a:rPr lang="de-DE" sz="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/>
                                      <a:rPr lang="en-US" sz="800" b="1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</m:acc>
                              </m:oMath>
                            </m:oMathPara>
                          </a14:m>
                        </mc:Choice>
                        <mc:Fallback/>
                      </mc:AlternateContent>
                      <a:r>
                        <a:rPr lang="de-DE" sz="800" baseline="-25000">
                          <a:solidFill>
                            <a:schemeClr val="tx2"/>
                          </a:solidFill>
                        </a:rPr>
                        <a:t>k</a:t>
                      </a:r>
                      <a:endParaRPr lang="en-US" sz="800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time stamp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level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Queue</a:t>
                      </a:r>
                      <a:endParaRPr/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</a:tr>
              <a:tr h="661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(S1,D1,Sport1, Dport1, Prot1)</a:t>
                      </a:r>
                      <a:endParaRPr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1</a:t>
                      </a:r>
                      <a:endParaRPr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5</a:t>
                      </a:r>
                      <a:endParaRPr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</a:tr>
              <a:tr h="65447">
                <a:tc>
                  <a:txBody>
                    <a:bodyPr/>
                    <a:p>
                      <a:pPr marL="0" marR="0" indent="0" algn="ctr" defTabSz="68578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spc="0"/>
                        <a:t>(S2,D2,Sport2, Dport2, Prot2)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2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3</a:t>
                      </a:r>
                      <a:endParaRPr/>
                    </a:p>
                  </a:txBody>
                  <a:tcPr marL="0" marR="0" marT="0" marB="0"/>
                </a:tc>
              </a:tr>
              <a:tr h="50113"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        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</a:tr>
              <a:tr h="148472">
                <a:tc>
                  <a:txBody>
                    <a:bodyPr/>
                    <a:p>
                      <a:pPr marL="0" marR="0" indent="0" algn="ctr" defTabSz="68578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spc="0"/>
                        <a:t>(S50k,D50k,Sport50k, Dport50k, Prot50k)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50,000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...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1</a:t>
                      </a:r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79024695" name="Trapezoid 93" hidden="0"/>
          <p:cNvSpPr/>
          <p:nvPr isPhoto="0" userDrawn="0"/>
        </p:nvSpPr>
        <p:spPr bwMode="auto">
          <a:xfrm flipV="1">
            <a:off x="4083913" y="4980392"/>
            <a:ext cx="4996249" cy="480659"/>
          </a:xfrm>
          <a:prstGeom prst="trapezoid">
            <a:avLst>
              <a:gd name="adj" fmla="val 429282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06920923" name="TextBox 99" hidden="0"/>
          <p:cNvSpPr txBox="1"/>
          <p:nvPr isPhoto="0" userDrawn="0"/>
        </p:nvSpPr>
        <p:spPr bwMode="auto">
          <a:xfrm>
            <a:off x="2481498" y="1304772"/>
            <a:ext cx="1380777" cy="716092"/>
          </a:xfrm>
          <a:prstGeom prst="rect">
            <a:avLst/>
          </a:prstGeom>
          <a:solidFill>
            <a:srgbClr val="C4FE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k </a:t>
            </a:r>
            <a:r>
              <a:rPr lang="en-US" sz="1000"/>
              <a:t>requirements</a:t>
            </a:r>
            <a:endParaRPr/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 </a:t>
            </a:r>
            <a:endParaRPr/>
          </a:p>
          <a:p>
            <a:pPr algn="ctr">
              <a:defRPr/>
            </a:pPr>
            <a:r>
              <a:rPr lang="de-DE" sz="1000"/>
              <a:t>End-to-end</a:t>
            </a:r>
            <a:endParaRPr/>
          </a:p>
          <a:p>
            <a:pPr algn="ctr">
              <a:defRPr/>
            </a:pPr>
            <a:r>
              <a:rPr lang="de-DE" sz="1000"/>
              <a:t>Min..max latency</a:t>
            </a:r>
            <a:endParaRPr lang="en-US" sz="1000"/>
          </a:p>
        </p:txBody>
      </p:sp>
      <p:sp>
        <p:nvSpPr>
          <p:cNvPr id="90988222" name="TextBox 100" hidden="0"/>
          <p:cNvSpPr txBox="1"/>
          <p:nvPr isPhoto="0" userDrawn="0"/>
        </p:nvSpPr>
        <p:spPr bwMode="auto">
          <a:xfrm>
            <a:off x="4517186" y="1329984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(Calculate path</a:t>
            </a:r>
            <a:endParaRPr/>
          </a:p>
          <a:p>
            <a:pPr algn="ctr">
              <a:defRPr/>
            </a:pPr>
            <a:r>
              <a:rPr lang="en-US" sz="800"/>
              <a:t>or use shortest path</a:t>
            </a:r>
            <a:endParaRPr/>
          </a:p>
          <a:p>
            <a:pPr algn="ctr">
              <a:defRPr/>
            </a:pPr>
            <a:r>
              <a:rPr lang="en-US" sz="800"/>
              <a:t>(</a:t>
            </a:r>
            <a:r>
              <a:rPr lang="en-US" sz="700" i="1"/>
              <a:t>slide does not show path steering</a:t>
            </a:r>
            <a:r>
              <a:rPr lang="en-US" sz="800"/>
              <a:t>)</a:t>
            </a:r>
            <a:endParaRPr/>
          </a:p>
        </p:txBody>
      </p:sp>
      <p:sp>
        <p:nvSpPr>
          <p:cNvPr id="434749543" name="TextBox 102" hidden="0"/>
          <p:cNvSpPr txBox="1"/>
          <p:nvPr isPhoto="0" userDrawn="0"/>
        </p:nvSpPr>
        <p:spPr bwMode="auto">
          <a:xfrm>
            <a:off x="6397863" y="1336469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Calculate best queue for each hop to meet min..max latency</a:t>
            </a:r>
            <a:endParaRPr/>
          </a:p>
          <a:p>
            <a:pPr algn="ctr">
              <a:defRPr/>
            </a:pPr>
            <a:endParaRPr lang="en-US" sz="800"/>
          </a:p>
        </p:txBody>
      </p:sp>
      <p:sp>
        <p:nvSpPr>
          <p:cNvPr id="216562966" name="TextBox 103" hidden="0"/>
          <p:cNvSpPr txBox="1"/>
          <p:nvPr isPhoto="0" userDrawn="0"/>
        </p:nvSpPr>
        <p:spPr bwMode="auto">
          <a:xfrm>
            <a:off x="6034700" y="1415134"/>
            <a:ext cx="429925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&lt;=&gt;</a:t>
            </a:r>
            <a:endParaRPr/>
          </a:p>
        </p:txBody>
      </p:sp>
      <p:sp>
        <p:nvSpPr>
          <p:cNvPr id="1429162999" name="TextBox 104" hidden="0"/>
          <p:cNvSpPr txBox="1"/>
          <p:nvPr isPhoto="0" userDrawn="0"/>
        </p:nvSpPr>
        <p:spPr bwMode="auto">
          <a:xfrm>
            <a:off x="8083990" y="1336469"/>
            <a:ext cx="706879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fits ?</a:t>
            </a:r>
            <a:endParaRPr/>
          </a:p>
          <a:p>
            <a:pPr algn="ctr">
              <a:defRPr/>
            </a:pPr>
            <a:r>
              <a:rPr lang="en-US" sz="800"/>
              <a:t>Admit</a:t>
            </a:r>
            <a:endParaRPr/>
          </a:p>
          <a:p>
            <a:pPr algn="ctr">
              <a:defRPr/>
            </a:pPr>
            <a:r>
              <a:rPr lang="en-US" sz="800"/>
              <a:t>else reject</a:t>
            </a:r>
            <a:endParaRPr/>
          </a:p>
        </p:txBody>
      </p:sp>
      <p:sp>
        <p:nvSpPr>
          <p:cNvPr id="1396625740" name="TextBox 105" hidden="0"/>
          <p:cNvSpPr txBox="1"/>
          <p:nvPr isPhoto="0" userDrawn="0"/>
        </p:nvSpPr>
        <p:spPr bwMode="auto">
          <a:xfrm>
            <a:off x="4432852" y="680504"/>
            <a:ext cx="1779104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Network resource Database</a:t>
            </a:r>
            <a:endParaRPr/>
          </a:p>
          <a:p>
            <a:pPr algn="ctr">
              <a:defRPr/>
            </a:pPr>
            <a:r>
              <a:rPr lang="en-US" sz="800"/>
              <a:t>Per-link/hop, per-queue free space</a:t>
            </a:r>
            <a:endParaRPr/>
          </a:p>
          <a:p>
            <a:pPr algn="ctr">
              <a:defRPr/>
            </a:pPr>
            <a:r>
              <a:rPr lang="en-US" sz="800"/>
              <a:t>                   link free bandwidth </a:t>
            </a:r>
            <a:endParaRPr/>
          </a:p>
        </p:txBody>
      </p:sp>
      <p:sp>
        <p:nvSpPr>
          <p:cNvPr id="1847088504" name="TextBox 106" hidden="0"/>
          <p:cNvSpPr txBox="1"/>
          <p:nvPr isPhoto="0" userDrawn="0"/>
        </p:nvSpPr>
        <p:spPr bwMode="auto">
          <a:xfrm>
            <a:off x="6241775" y="763470"/>
            <a:ext cx="1547429" cy="345030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Per-flow, per-hop Database</a:t>
            </a:r>
            <a:endParaRPr/>
          </a:p>
          <a:p>
            <a:pPr algn="ctr">
              <a:defRPr/>
            </a:pPr>
            <a:r>
              <a:rPr lang="en-US" sz="800"/>
              <a:t>Flow </a:t>
            </a:r>
            <a:r>
              <a:rPr lang="en-US" sz="800" i="1"/>
              <a:t>k</a:t>
            </a:r>
            <a:r>
              <a:rPr lang="en-US" sz="800"/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 </a:t>
            </a:r>
            <a:r>
              <a:rPr lang="en-US" sz="800"/>
              <a:t>, {Q</a:t>
            </a:r>
            <a:r>
              <a:rPr lang="en-US" sz="800" i="1" baseline="-25000"/>
              <a:t>i</a:t>
            </a:r>
            <a:r>
              <a:rPr lang="en-US" sz="800" i="1"/>
              <a:t> }</a:t>
            </a:r>
            <a:endParaRPr/>
          </a:p>
        </p:txBody>
      </p:sp>
      <p:sp>
        <p:nvSpPr>
          <p:cNvPr id="978401177" name="TextBox 107" hidden="0"/>
          <p:cNvSpPr txBox="1"/>
          <p:nvPr isPhoto="0" userDrawn="0"/>
        </p:nvSpPr>
        <p:spPr bwMode="auto">
          <a:xfrm>
            <a:off x="5548312" y="1939584"/>
            <a:ext cx="2697807" cy="215443"/>
          </a:xfrm>
          <a:prstGeom prst="rect">
            <a:avLst/>
          </a:prstGeom>
          <a:solidFill>
            <a:srgbClr val="FED9C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Install flow k params on every hops per-flow state table</a:t>
            </a:r>
            <a:endParaRPr/>
          </a:p>
        </p:txBody>
      </p:sp>
      <p:cxnSp>
        <p:nvCxnSpPr>
          <p:cNvPr id="658486421" name="Straight Arrow Connector 110" hidden="0"/>
          <p:cNvCxnSpPr>
            <a:cxnSpLocks/>
            <a:stCxn id="1080959867" idx="0"/>
            <a:endCxn id="1206920923" idx="2"/>
          </p:cNvCxnSpPr>
          <p:nvPr isPhoto="0" userDrawn="0"/>
        </p:nvCxnSpPr>
        <p:spPr bwMode="auto">
          <a:xfrm flipV="1">
            <a:off x="2256869" y="2020865"/>
            <a:ext cx="915016" cy="3466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607293" name="Straight Arrow Connector 114" hidden="0"/>
          <p:cNvCxnSpPr>
            <a:cxnSpLocks/>
            <a:stCxn id="1206920923" idx="3"/>
          </p:cNvCxnSpPr>
          <p:nvPr isPhoto="0" userDrawn="0"/>
        </p:nvCxnSpPr>
        <p:spPr bwMode="auto">
          <a:xfrm flipV="1">
            <a:off x="3862275" y="1540647"/>
            <a:ext cx="285977" cy="122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6527354" name="Freeform 118" hidden="0"/>
          <p:cNvSpPr/>
          <p:nvPr isPhoto="0" userDrawn="0"/>
        </p:nvSpPr>
        <p:spPr bwMode="auto">
          <a:xfrm>
            <a:off x="2352906" y="1819425"/>
            <a:ext cx="6144321" cy="3612994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8195266" name="TextBox 119" hidden="0"/>
          <p:cNvSpPr txBox="1"/>
          <p:nvPr isPhoto="0" userDrawn="0"/>
        </p:nvSpPr>
        <p:spPr bwMode="auto">
          <a:xfrm>
            <a:off x="2397511" y="5053278"/>
            <a:ext cx="514884" cy="430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ACK/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NAK</a:t>
            </a:r>
            <a:endParaRPr/>
          </a:p>
        </p:txBody>
      </p:sp>
      <p:sp>
        <p:nvSpPr>
          <p:cNvPr id="1514446430" name="TextBox 120" hidden="0"/>
          <p:cNvSpPr txBox="1"/>
          <p:nvPr isPhoto="0" userDrawn="0"/>
        </p:nvSpPr>
        <p:spPr bwMode="auto">
          <a:xfrm>
            <a:off x="1471959" y="5042128"/>
            <a:ext cx="835484" cy="41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Flow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REQUEST</a:t>
            </a:r>
            <a:endParaRPr/>
          </a:p>
        </p:txBody>
      </p:sp>
      <p:cxnSp>
        <p:nvCxnSpPr>
          <p:cNvPr id="764081105" name="Straight Arrow Connector 127" hidden="0"/>
          <p:cNvCxnSpPr>
            <a:cxnSpLocks/>
            <a:endCxn id="973511725" idx="0"/>
          </p:cNvCxnSpPr>
          <p:nvPr isPhoto="0" userDrawn="0"/>
        </p:nvCxnSpPr>
        <p:spPr bwMode="auto">
          <a:xfrm flipH="1">
            <a:off x="6558071" y="2165537"/>
            <a:ext cx="132661" cy="867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29125" name="TextBox 133" hidden="0"/>
          <p:cNvSpPr txBox="1"/>
          <p:nvPr isPhoto="0" userDrawn="0"/>
        </p:nvSpPr>
        <p:spPr bwMode="auto">
          <a:xfrm>
            <a:off x="7850458" y="748908"/>
            <a:ext cx="1284025" cy="701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960000"/>
                </a:solidFill>
              </a:rPr>
              <a:t>Controller</a:t>
            </a:r>
            <a:endParaRPr/>
          </a:p>
          <a:p>
            <a:pPr>
              <a:defRPr/>
            </a:pPr>
            <a:r>
              <a:rPr lang="en-US" sz="2000">
                <a:solidFill>
                  <a:srgbClr val="960000"/>
                </a:solidFill>
              </a:rPr>
              <a:t>Plane</a:t>
            </a:r>
            <a:endParaRPr/>
          </a:p>
        </p:txBody>
      </p:sp>
      <p:sp>
        <p:nvSpPr>
          <p:cNvPr id="1437095081" name="TextBox 2" hidden="0"/>
          <p:cNvSpPr txBox="1"/>
          <p:nvPr isPhoto="0" userDrawn="0"/>
        </p:nvSpPr>
        <p:spPr bwMode="auto">
          <a:xfrm>
            <a:off x="3261197" y="6112527"/>
            <a:ext cx="755527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Ingres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1845278434" name="TextBox 109" hidden="0"/>
          <p:cNvSpPr txBox="1"/>
          <p:nvPr isPhoto="0" userDrawn="0"/>
        </p:nvSpPr>
        <p:spPr bwMode="auto">
          <a:xfrm>
            <a:off x="4621456" y="6164130"/>
            <a:ext cx="303287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234362236" name="TextBox 111" hidden="0"/>
          <p:cNvSpPr txBox="1"/>
          <p:nvPr isPhoto="0" userDrawn="0"/>
        </p:nvSpPr>
        <p:spPr bwMode="auto">
          <a:xfrm>
            <a:off x="6121644" y="6203103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754180836" name="TextBox 112" hidden="0"/>
          <p:cNvSpPr txBox="1"/>
          <p:nvPr isPhoto="0" userDrawn="0"/>
        </p:nvSpPr>
        <p:spPr bwMode="auto">
          <a:xfrm>
            <a:off x="7625347" y="6227715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055697192" name="TextBox 113" hidden="0"/>
          <p:cNvSpPr txBox="1"/>
          <p:nvPr isPhoto="0" userDrawn="0"/>
        </p:nvSpPr>
        <p:spPr bwMode="auto">
          <a:xfrm>
            <a:off x="9105015" y="6215240"/>
            <a:ext cx="92106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Egress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720280095" name="Freeform 115" hidden="0"/>
          <p:cNvSpPr/>
          <p:nvPr isPhoto="0" userDrawn="0"/>
        </p:nvSpPr>
        <p:spPr bwMode="auto">
          <a:xfrm>
            <a:off x="3338093" y="1913416"/>
            <a:ext cx="5207545" cy="3584422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074434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57416" y="130902"/>
            <a:ext cx="10696381" cy="821594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O(N</a:t>
            </a:r>
            <a:r>
              <a:rPr lang="en-US" sz="4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^2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 issue</a:t>
            </a:r>
            <a:endParaRPr/>
          </a:p>
        </p:txBody>
      </p:sp>
      <p:sp>
        <p:nvSpPr>
          <p:cNvPr id="191938870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57416" y="921269"/>
            <a:ext cx="8197745" cy="560569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Realistic reference worst case scenario in large-scale DetNet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400"/>
              <a:t>Assume we aggregate all DetNet traffic from one ingres iPEj to one egres ePEk into one aggregate DetNet flow.</a:t>
            </a:r>
            <a:endParaRPr sz="2800"/>
          </a:p>
          <a:p>
            <a:pPr lvl="2">
              <a:defRPr/>
            </a:pPr>
            <a:r>
              <a:rPr sz="2200"/>
              <a:t>Most edge-aggregation we can do</a:t>
            </a:r>
            <a:endParaRPr/>
          </a:p>
          <a:p>
            <a:pPr lvl="2">
              <a:defRPr/>
            </a:pPr>
            <a:r>
              <a:rPr sz="2200"/>
              <a:t>j=1...100, k=1...100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400"/>
              <a:t>Total # flows: j * k = 100 * 100 = 10,000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2400"/>
              <a:t>These flows may all go through one (core PE) interface</a:t>
            </a:r>
            <a:endParaRPr sz="2800"/>
          </a:p>
          <a:p>
            <a:pPr marL="800100" lvl="2" indent="0">
              <a:buFont typeface="Arial"/>
              <a:buNone/>
              <a:defRPr/>
            </a:pPr>
            <a:r>
              <a:rPr sz="2000"/>
              <a:t>oif1 (output interface 1) on P1 in example network</a:t>
            </a:r>
            <a:endParaRPr sz="2400"/>
          </a:p>
          <a:p>
            <a:pPr marL="0" lvl="0" indent="0">
              <a:buFont typeface="Arial"/>
              <a:buNone/>
              <a:defRPr/>
            </a:pPr>
            <a:endParaRPr sz="2800"/>
          </a:p>
          <a:p>
            <a:pPr marL="0" lvl="0" indent="0">
              <a:buFont typeface="Arial"/>
              <a:buNone/>
              <a:defRPr/>
            </a:pPr>
            <a:r>
              <a:rPr sz="2600"/>
              <a:t>RFC2211 (IntServ): </a:t>
            </a:r>
            <a:r>
              <a:rPr sz="2600" b="1">
                <a:solidFill>
                  <a:srgbClr val="FF0000"/>
                </a:solidFill>
              </a:rPr>
              <a:t>per-flow shaping for 10,000 flows</a:t>
            </a: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IEEE ATS (Async Traffic Shape): </a:t>
            </a:r>
            <a:r>
              <a:rPr sz="2600" b="1">
                <a:solidFill>
                  <a:srgbClr val="FF0000"/>
                </a:solidFill>
              </a:rPr>
              <a:t>interleaved regulators for 10,000 flows</a:t>
            </a: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Every time rate and/or burst-size of any of these 10,000 flows changes (because one of its member flow changes):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600"/>
              <a:t>Both IntServ and ATS require </a:t>
            </a:r>
            <a:r>
              <a:rPr sz="2600" b="1">
                <a:solidFill>
                  <a:srgbClr val="FF0000"/>
                </a:solidFill>
              </a:rPr>
              <a:t>signaling of new flow parameters</a:t>
            </a:r>
            <a:r>
              <a:rPr sz="2600"/>
              <a:t> to all routers affected (P1, P2, ...) – </a:t>
            </a:r>
            <a:r>
              <a:rPr sz="2600" i="1"/>
              <a:t>(limited optimizations possible).</a:t>
            </a:r>
            <a:endParaRPr/>
          </a:p>
          <a:p>
            <a:pPr marL="0" indent="0">
              <a:buFont typeface="Arial"/>
              <a:buNone/>
              <a:defRPr/>
            </a:pPr>
            <a:endParaRPr sz="2600"/>
          </a:p>
          <a:p>
            <a:pPr marL="0" indent="0">
              <a:buFont typeface="Arial"/>
              <a:buNone/>
              <a:defRPr/>
            </a:pPr>
            <a:r>
              <a:rPr sz="2600"/>
              <a:t>TCQF: </a:t>
            </a:r>
            <a:r>
              <a:rPr sz="2600" b="1">
                <a:solidFill>
                  <a:srgbClr val="00B050"/>
                </a:solidFill>
              </a:rPr>
              <a:t>3 ... 5 cyclic queues</a:t>
            </a:r>
            <a:r>
              <a:rPr sz="2600"/>
              <a:t> on P1 oif1. 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400" b="1">
                <a:solidFill>
                  <a:srgbClr val="00B050"/>
                </a:solidFill>
              </a:rPr>
              <a:t>No changes in any P router configuration </a:t>
            </a:r>
            <a:r>
              <a:rPr sz="2400"/>
              <a:t>when member flows change!</a:t>
            </a:r>
            <a:endParaRPr/>
          </a:p>
        </p:txBody>
      </p:sp>
      <p:sp>
        <p:nvSpPr>
          <p:cNvPr id="1849516342" name="矩形 1849516341" hidden="0"/>
          <p:cNvSpPr/>
          <p:nvPr isPhoto="0" userDrawn="0"/>
        </p:nvSpPr>
        <p:spPr bwMode="auto">
          <a:xfrm>
            <a:off x="10588401" y="1540972"/>
            <a:ext cx="846796" cy="406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415147" name="文本框 722415146" hidden="0"/>
          <p:cNvSpPr txBox="1"/>
          <p:nvPr isPhoto="0" userDrawn="0"/>
        </p:nvSpPr>
        <p:spPr bwMode="auto">
          <a:xfrm>
            <a:off x="10588401" y="1540972"/>
            <a:ext cx="920091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iPE100</a:t>
            </a:r>
            <a:endParaRPr/>
          </a:p>
        </p:txBody>
      </p:sp>
      <p:sp>
        <p:nvSpPr>
          <p:cNvPr id="1841173247" name="矩形 1841173246" hidden="0"/>
          <p:cNvSpPr/>
          <p:nvPr isPhoto="0" userDrawn="0"/>
        </p:nvSpPr>
        <p:spPr bwMode="auto">
          <a:xfrm>
            <a:off x="8667785" y="1561473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210317" name="文本框 565210316" hidden="0"/>
          <p:cNvSpPr txBox="1"/>
          <p:nvPr isPhoto="0" userDrawn="0"/>
        </p:nvSpPr>
        <p:spPr bwMode="auto">
          <a:xfrm>
            <a:off x="8667785" y="1561473"/>
            <a:ext cx="665820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iPE1</a:t>
            </a:r>
            <a:endParaRPr/>
          </a:p>
        </p:txBody>
      </p:sp>
      <p:sp>
        <p:nvSpPr>
          <p:cNvPr id="1944328996" name="文本框 1944328995" hidden="0"/>
          <p:cNvSpPr txBox="1"/>
          <p:nvPr isPhoto="0" userDrawn="0"/>
        </p:nvSpPr>
        <p:spPr bwMode="auto">
          <a:xfrm>
            <a:off x="9793172" y="1241415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600"/>
              <a:t>...</a:t>
            </a:r>
            <a:endParaRPr/>
          </a:p>
        </p:txBody>
      </p:sp>
      <p:sp>
        <p:nvSpPr>
          <p:cNvPr id="1529795569" name="矩形 1529795568" hidden="0"/>
          <p:cNvSpPr/>
          <p:nvPr isPhoto="0" userDrawn="0"/>
        </p:nvSpPr>
        <p:spPr bwMode="auto">
          <a:xfrm>
            <a:off x="10588401" y="5382201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267948" name="文本框 809267947" hidden="0"/>
          <p:cNvSpPr txBox="1"/>
          <p:nvPr isPhoto="0" userDrawn="0"/>
        </p:nvSpPr>
        <p:spPr bwMode="auto">
          <a:xfrm>
            <a:off x="10510327" y="5382201"/>
            <a:ext cx="996440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ePE100</a:t>
            </a:r>
            <a:endParaRPr/>
          </a:p>
        </p:txBody>
      </p:sp>
      <p:sp>
        <p:nvSpPr>
          <p:cNvPr id="192205304" name="矩形 192205303" hidden="0"/>
          <p:cNvSpPr/>
          <p:nvPr isPhoto="0" userDrawn="0"/>
        </p:nvSpPr>
        <p:spPr bwMode="auto">
          <a:xfrm>
            <a:off x="8667785" y="5402703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460033" name="文本框 598460032" hidden="0"/>
          <p:cNvSpPr txBox="1"/>
          <p:nvPr isPhoto="0" userDrawn="0"/>
        </p:nvSpPr>
        <p:spPr bwMode="auto">
          <a:xfrm>
            <a:off x="8667785" y="5402703"/>
            <a:ext cx="742168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ePE1</a:t>
            </a:r>
            <a:endParaRPr/>
          </a:p>
        </p:txBody>
      </p:sp>
      <p:sp>
        <p:nvSpPr>
          <p:cNvPr id="1267562583" name="文本框 1267562582" hidden="0"/>
          <p:cNvSpPr txBox="1"/>
          <p:nvPr isPhoto="0" userDrawn="0"/>
        </p:nvSpPr>
        <p:spPr bwMode="auto">
          <a:xfrm>
            <a:off x="9793172" y="5082645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600"/>
              <a:t>...</a:t>
            </a:r>
            <a:endParaRPr/>
          </a:p>
        </p:txBody>
      </p:sp>
      <p:sp>
        <p:nvSpPr>
          <p:cNvPr id="413326995" name="矩形 413326994" hidden="0"/>
          <p:cNvSpPr/>
          <p:nvPr isPhoto="0" userDrawn="0"/>
        </p:nvSpPr>
        <p:spPr bwMode="auto">
          <a:xfrm>
            <a:off x="9668307" y="2946299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0594564" name="文本框 1280594563" hidden="0"/>
          <p:cNvSpPr txBox="1"/>
          <p:nvPr isPhoto="0" userDrawn="0"/>
        </p:nvSpPr>
        <p:spPr bwMode="auto">
          <a:xfrm>
            <a:off x="9668307" y="2946299"/>
            <a:ext cx="741831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P1 rtr</a:t>
            </a:r>
            <a:endParaRPr/>
          </a:p>
        </p:txBody>
      </p:sp>
      <p:sp>
        <p:nvSpPr>
          <p:cNvPr id="155191628" name="矩形 155191627" hidden="0"/>
          <p:cNvSpPr/>
          <p:nvPr isPhoto="0" userDrawn="0"/>
        </p:nvSpPr>
        <p:spPr bwMode="auto">
          <a:xfrm>
            <a:off x="9704268" y="3945642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1718444" name="文本框 1151718443" hidden="0"/>
          <p:cNvSpPr txBox="1"/>
          <p:nvPr isPhoto="0" userDrawn="0"/>
        </p:nvSpPr>
        <p:spPr bwMode="auto">
          <a:xfrm>
            <a:off x="9704268" y="3945642"/>
            <a:ext cx="741831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P2 rtr</a:t>
            </a:r>
            <a:endParaRPr/>
          </a:p>
        </p:txBody>
      </p:sp>
      <p:cxnSp>
        <p:nvCxnSpPr>
          <p:cNvPr id="1719043148" name="直接连接符 1719043147" hidden="0"/>
          <p:cNvCxnSpPr>
            <a:cxnSpLocks/>
          </p:cNvCxnSpPr>
          <p:nvPr isPhoto="0" userDrawn="0"/>
        </p:nvCxnSpPr>
        <p:spPr bwMode="auto">
          <a:xfrm>
            <a:off x="9151844" y="2092375"/>
            <a:ext cx="641327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841058" name="直接连接符 680841057" hidden="0"/>
          <p:cNvCxnSpPr>
            <a:cxnSpLocks/>
          </p:cNvCxnSpPr>
          <p:nvPr isPhoto="0" userDrawn="0"/>
        </p:nvCxnSpPr>
        <p:spPr bwMode="auto">
          <a:xfrm flipH="1">
            <a:off x="10213647" y="2092375"/>
            <a:ext cx="651791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0592570" name="文本框 2130592569" hidden="0"/>
          <p:cNvSpPr txBox="1"/>
          <p:nvPr isPhoto="0" userDrawn="0"/>
        </p:nvSpPr>
        <p:spPr bwMode="auto">
          <a:xfrm>
            <a:off x="9782340" y="1990923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600"/>
              <a:t>...</a:t>
            </a:r>
            <a:endParaRPr/>
          </a:p>
        </p:txBody>
      </p:sp>
      <p:cxnSp>
        <p:nvCxnSpPr>
          <p:cNvPr id="558235394" name="直接连接符 558235393" hidden="0"/>
          <p:cNvCxnSpPr>
            <a:cxnSpLocks/>
          </p:cNvCxnSpPr>
          <p:nvPr isPhoto="0" userDrawn="0"/>
        </p:nvCxnSpPr>
        <p:spPr bwMode="auto">
          <a:xfrm flipV="1">
            <a:off x="9215156" y="4606351"/>
            <a:ext cx="641326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arrow" len="me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916441" name="直接连接符 679916440" hidden="0"/>
          <p:cNvCxnSpPr>
            <a:cxnSpLocks/>
          </p:cNvCxnSpPr>
          <p:nvPr isPhoto="0" userDrawn="0"/>
        </p:nvCxnSpPr>
        <p:spPr bwMode="auto">
          <a:xfrm flipH="1" flipV="1">
            <a:off x="10433107" y="4606351"/>
            <a:ext cx="651790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arrow" len="me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0529092" name="文本框 2040529091" hidden="0"/>
          <p:cNvSpPr txBox="1"/>
          <p:nvPr isPhoto="0" userDrawn="0"/>
        </p:nvSpPr>
        <p:spPr bwMode="auto">
          <a:xfrm flipV="1">
            <a:off x="9845654" y="4504899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600"/>
              <a:t>...</a:t>
            </a:r>
            <a:endParaRPr/>
          </a:p>
        </p:txBody>
      </p:sp>
      <p:cxnSp>
        <p:nvCxnSpPr>
          <p:cNvPr id="1357884900" name="直接连接符 1357884899" hidden="0"/>
          <p:cNvCxnSpPr>
            <a:cxnSpLocks/>
            <a:stCxn id="413326995" idx="2"/>
            <a:endCxn id="1151718444" idx="0"/>
          </p:cNvCxnSpPr>
          <p:nvPr isPhoto="0" userDrawn="0"/>
        </p:nvCxnSpPr>
        <p:spPr bwMode="auto">
          <a:xfrm rot="5399942">
            <a:off x="9787173" y="3649370"/>
            <a:ext cx="592543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69311" name="文本框 101369310" hidden="0"/>
          <p:cNvSpPr txBox="1"/>
          <p:nvPr isPhoto="0" userDrawn="0"/>
        </p:nvSpPr>
        <p:spPr bwMode="auto">
          <a:xfrm>
            <a:off x="10091706" y="3361648"/>
            <a:ext cx="551522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oif1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276344" name="Rounded Rectangle 108" hidden="0"/>
          <p:cNvSpPr/>
          <p:nvPr isPhoto="0" userDrawn="0"/>
        </p:nvSpPr>
        <p:spPr bwMode="auto">
          <a:xfrm>
            <a:off x="4179961" y="572070"/>
            <a:ext cx="4954620" cy="1692612"/>
          </a:xfrm>
          <a:prstGeom prst="roundRect">
            <a:avLst>
              <a:gd name="adj" fmla="val 16667"/>
            </a:avLst>
          </a:prstGeom>
          <a:solidFill>
            <a:srgbClr val="E4D0FF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0300486" name="Cloud 90" hidden="0"/>
          <p:cNvSpPr/>
          <p:nvPr isPhoto="0" userDrawn="0"/>
        </p:nvSpPr>
        <p:spPr bwMode="auto">
          <a:xfrm>
            <a:off x="2728610" y="4274805"/>
            <a:ext cx="7710616" cy="2322241"/>
          </a:xfrm>
          <a:prstGeom prst="cloud">
            <a:avLst/>
          </a:prstGeom>
          <a:solidFill>
            <a:srgbClr val="D2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39640714" name="Straight Connector 87" hidden="0"/>
          <p:cNvCxnSpPr>
            <a:cxnSpLocks/>
            <a:stCxn id="319505597" idx="3"/>
            <a:endCxn id="1307875278" idx="1"/>
          </p:cNvCxnSpPr>
          <p:nvPr isPhoto="0" userDrawn="0"/>
        </p:nvCxnSpPr>
        <p:spPr bwMode="auto">
          <a:xfrm>
            <a:off x="2642114" y="5825577"/>
            <a:ext cx="789596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5494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34907" y="-64347"/>
            <a:ext cx="11410243" cy="725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Desirable DetNet QoS option</a:t>
            </a:r>
            <a:endParaRPr lang="en-US" sz="1800"/>
          </a:p>
        </p:txBody>
      </p:sp>
      <p:sp>
        <p:nvSpPr>
          <p:cNvPr id="1048732129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EAD8193-CC19-6A02-EFFB-19E2231F644C}" type="slidenum">
              <a:rPr lang="en-US"/>
              <a:t/>
            </a:fld>
            <a:endParaRPr lang="en-US"/>
          </a:p>
        </p:txBody>
      </p:sp>
      <p:grpSp>
        <p:nvGrpSpPr>
          <p:cNvPr id="404920624" name="Group 84" hidden="0"/>
          <p:cNvGrpSpPr/>
          <p:nvPr isPhoto="0" userDrawn="0"/>
        </p:nvGrpSpPr>
        <p:grpSpPr bwMode="auto">
          <a:xfrm>
            <a:off x="1777140" y="5456867"/>
            <a:ext cx="864973" cy="737418"/>
            <a:chOff x="1112107" y="4975586"/>
            <a:chExt cx="864973" cy="737418"/>
          </a:xfrm>
          <a:solidFill>
            <a:srgbClr val="C4FEF7"/>
          </a:solidFill>
        </p:grpSpPr>
        <p:sp>
          <p:nvSpPr>
            <p:cNvPr id="319505597" name="Rectangle 5" hidden="0"/>
            <p:cNvSpPr/>
            <p:nvPr isPhoto="0" userDrawn="0"/>
          </p:nvSpPr>
          <p:spPr bwMode="auto">
            <a:xfrm>
              <a:off x="1112107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6559474" name="TextBox 64" hidden="0"/>
            <p:cNvSpPr txBox="1"/>
            <p:nvPr isPhoto="0" userDrawn="0"/>
          </p:nvSpPr>
          <p:spPr bwMode="auto">
            <a:xfrm>
              <a:off x="1210962" y="5005742"/>
              <a:ext cx="761746" cy="677107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Sender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1101777970" name="Group 69" hidden="0"/>
          <p:cNvGrpSpPr/>
          <p:nvPr isPhoto="0" userDrawn="0"/>
        </p:nvGrpSpPr>
        <p:grpSpPr bwMode="auto">
          <a:xfrm>
            <a:off x="3175043" y="5458860"/>
            <a:ext cx="914400" cy="737418"/>
            <a:chOff x="2767914" y="4983759"/>
            <a:chExt cx="914400" cy="737418"/>
          </a:xfrm>
        </p:grpSpPr>
        <p:sp>
          <p:nvSpPr>
            <p:cNvPr id="853299187" name="Rectangle 65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3330035" name="TextBox 66" hidden="0"/>
            <p:cNvSpPr txBox="1"/>
            <p:nvPr isPhoto="0" userDrawn="0"/>
          </p:nvSpPr>
          <p:spPr bwMode="auto">
            <a:xfrm>
              <a:off x="2789561" y="5040298"/>
              <a:ext cx="85683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Ede-Gate</a:t>
              </a:r>
              <a:endParaRPr/>
            </a:p>
          </p:txBody>
        </p:sp>
      </p:grpSp>
      <p:grpSp>
        <p:nvGrpSpPr>
          <p:cNvPr id="1798392794" name="Group 70" hidden="0"/>
          <p:cNvGrpSpPr/>
          <p:nvPr isPhoto="0" userDrawn="0"/>
        </p:nvGrpSpPr>
        <p:grpSpPr bwMode="auto">
          <a:xfrm>
            <a:off x="4657537" y="5454873"/>
            <a:ext cx="914400" cy="741405"/>
            <a:chOff x="2767914" y="4979772"/>
            <a:chExt cx="914400" cy="741405"/>
          </a:xfrm>
        </p:grpSpPr>
        <p:sp>
          <p:nvSpPr>
            <p:cNvPr id="1716800030" name="Rectangle 71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8398825" name="TextBox 72" hidden="0"/>
            <p:cNvSpPr txBox="1"/>
            <p:nvPr isPhoto="0" userDrawn="0"/>
          </p:nvSpPr>
          <p:spPr bwMode="auto">
            <a:xfrm>
              <a:off x="2808837" y="4979772"/>
              <a:ext cx="818300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DiffServ</a:t>
              </a:r>
              <a:endParaRPr/>
            </a:p>
            <a:p>
              <a:pPr algn="ctr">
                <a:defRPr/>
              </a:pPr>
              <a:r>
                <a:rPr lang="en-US" sz="1400"/>
                <a:t>Flow-</a:t>
              </a:r>
              <a:br>
                <a:rPr lang="en-US" sz="1400"/>
              </a:br>
              <a:r>
                <a:rPr lang="en-US" sz="1400"/>
                <a:t>stateless</a:t>
              </a:r>
              <a:endParaRPr lang="en-US" sz="1200"/>
            </a:p>
          </p:txBody>
        </p:sp>
      </p:grpSp>
      <p:grpSp>
        <p:nvGrpSpPr>
          <p:cNvPr id="340110483" name="Group 73" hidden="0"/>
          <p:cNvGrpSpPr/>
          <p:nvPr isPhoto="0" userDrawn="0"/>
        </p:nvGrpSpPr>
        <p:grpSpPr bwMode="auto">
          <a:xfrm>
            <a:off x="6140028" y="5454873"/>
            <a:ext cx="914400" cy="741405"/>
            <a:chOff x="2767914" y="4979772"/>
            <a:chExt cx="914400" cy="741405"/>
          </a:xfrm>
        </p:grpSpPr>
        <p:sp>
          <p:nvSpPr>
            <p:cNvPr id="963491120" name="Rectangle 74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0456850" name="TextBox 75" hidden="0"/>
            <p:cNvSpPr txBox="1"/>
            <p:nvPr isPhoto="0" userDrawn="0"/>
          </p:nvSpPr>
          <p:spPr bwMode="auto">
            <a:xfrm>
              <a:off x="2808830" y="4979772"/>
              <a:ext cx="818300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DiffServ</a:t>
              </a:r>
              <a:endParaRPr/>
            </a:p>
            <a:p>
              <a:pPr algn="ctr">
                <a:defRPr/>
              </a:pPr>
              <a:r>
                <a:rPr lang="en-US" sz="1400"/>
                <a:t>Flow-</a:t>
              </a:r>
              <a:br>
                <a:rPr lang="en-US" sz="1400"/>
              </a:br>
              <a:r>
                <a:rPr lang="en-US" sz="1400"/>
                <a:t>stateless</a:t>
              </a:r>
              <a:endParaRPr lang="en-US" sz="1200"/>
            </a:p>
          </p:txBody>
        </p:sp>
      </p:grpSp>
      <p:grpSp>
        <p:nvGrpSpPr>
          <p:cNvPr id="996123497" name="Group 76" hidden="0"/>
          <p:cNvGrpSpPr/>
          <p:nvPr isPhoto="0" userDrawn="0"/>
        </p:nvGrpSpPr>
        <p:grpSpPr bwMode="auto">
          <a:xfrm>
            <a:off x="7622523" y="5454873"/>
            <a:ext cx="914400" cy="741405"/>
            <a:chOff x="2767914" y="4979772"/>
            <a:chExt cx="914400" cy="741405"/>
          </a:xfrm>
        </p:grpSpPr>
        <p:sp>
          <p:nvSpPr>
            <p:cNvPr id="1430684076" name="Rectangle 77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2305364" name="TextBox 78" hidden="0"/>
            <p:cNvSpPr txBox="1"/>
            <p:nvPr isPhoto="0" userDrawn="0"/>
          </p:nvSpPr>
          <p:spPr bwMode="auto">
            <a:xfrm>
              <a:off x="2808830" y="4979772"/>
              <a:ext cx="818300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DiffServ</a:t>
              </a:r>
              <a:endParaRPr/>
            </a:p>
            <a:p>
              <a:pPr algn="ctr">
                <a:defRPr/>
              </a:pPr>
              <a:r>
                <a:rPr lang="en-US" sz="1400"/>
                <a:t>Flow-</a:t>
              </a:r>
              <a:br>
                <a:rPr lang="en-US" sz="1400"/>
              </a:br>
              <a:r>
                <a:rPr lang="en-US" sz="1400"/>
                <a:t>stateless</a:t>
              </a:r>
              <a:endParaRPr lang="en-US" sz="1200"/>
            </a:p>
          </p:txBody>
        </p:sp>
      </p:grpSp>
      <p:grpSp>
        <p:nvGrpSpPr>
          <p:cNvPr id="18768470" name="Group 85" hidden="0"/>
          <p:cNvGrpSpPr/>
          <p:nvPr isPhoto="0" userDrawn="0"/>
        </p:nvGrpSpPr>
        <p:grpSpPr bwMode="auto">
          <a:xfrm>
            <a:off x="10538084" y="5456867"/>
            <a:ext cx="941017" cy="737418"/>
            <a:chOff x="9873051" y="4975586"/>
            <a:chExt cx="941017" cy="737418"/>
          </a:xfrm>
          <a:solidFill>
            <a:srgbClr val="C4FEF7"/>
          </a:solidFill>
        </p:grpSpPr>
        <p:sp>
          <p:nvSpPr>
            <p:cNvPr id="1307875278" name="Rectangle 79" hidden="0"/>
            <p:cNvSpPr/>
            <p:nvPr isPhoto="0" userDrawn="0"/>
          </p:nvSpPr>
          <p:spPr bwMode="auto">
            <a:xfrm>
              <a:off x="9873051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5397903" name="TextBox 80" hidden="0"/>
            <p:cNvSpPr txBox="1"/>
            <p:nvPr isPhoto="0" userDrawn="0"/>
          </p:nvSpPr>
          <p:spPr bwMode="auto">
            <a:xfrm>
              <a:off x="9922478" y="5005742"/>
              <a:ext cx="89159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Receiver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/>
            </a:p>
          </p:txBody>
        </p:sp>
      </p:grpSp>
      <p:grpSp>
        <p:nvGrpSpPr>
          <p:cNvPr id="2094329688" name="Group 81" hidden="0"/>
          <p:cNvGrpSpPr/>
          <p:nvPr isPhoto="0" userDrawn="0"/>
        </p:nvGrpSpPr>
        <p:grpSpPr bwMode="auto">
          <a:xfrm>
            <a:off x="9105015" y="5454873"/>
            <a:ext cx="914400" cy="741405"/>
            <a:chOff x="2767914" y="4979772"/>
            <a:chExt cx="914400" cy="741405"/>
          </a:xfrm>
        </p:grpSpPr>
        <p:sp>
          <p:nvSpPr>
            <p:cNvPr id="2017663786" name="Rectangle 82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7584864" name="TextBox 83" hidden="0"/>
            <p:cNvSpPr txBox="1"/>
            <p:nvPr isPhoto="0" userDrawn="0"/>
          </p:nvSpPr>
          <p:spPr bwMode="auto">
            <a:xfrm>
              <a:off x="2808830" y="4979772"/>
              <a:ext cx="818300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DiffServ</a:t>
              </a:r>
              <a:endParaRPr/>
            </a:p>
            <a:p>
              <a:pPr algn="ctr">
                <a:defRPr/>
              </a:pPr>
              <a:r>
                <a:rPr lang="en-US" sz="1400"/>
                <a:t>Flow-</a:t>
              </a:r>
              <a:br>
                <a:rPr lang="en-US" sz="1400"/>
              </a:br>
              <a:r>
                <a:rPr lang="en-US" sz="1400"/>
                <a:t>stateless</a:t>
              </a:r>
              <a:endParaRPr lang="en-US" sz="1200"/>
            </a:p>
          </p:txBody>
        </p:sp>
      </p:grpSp>
      <p:sp>
        <p:nvSpPr>
          <p:cNvPr id="282733675" name="TextBox 99" hidden="0"/>
          <p:cNvSpPr txBox="1"/>
          <p:nvPr isPhoto="0" userDrawn="0"/>
        </p:nvSpPr>
        <p:spPr bwMode="auto">
          <a:xfrm>
            <a:off x="2481498" y="1304772"/>
            <a:ext cx="1380777" cy="716092"/>
          </a:xfrm>
          <a:prstGeom prst="rect">
            <a:avLst/>
          </a:prstGeom>
          <a:solidFill>
            <a:srgbClr val="C4FE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k </a:t>
            </a:r>
            <a:r>
              <a:rPr lang="en-US" sz="1000"/>
              <a:t>requirements</a:t>
            </a:r>
            <a:endParaRPr/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 </a:t>
            </a:r>
            <a:endParaRPr/>
          </a:p>
          <a:p>
            <a:pPr algn="ctr">
              <a:defRPr/>
            </a:pPr>
            <a:r>
              <a:rPr lang="de-DE" sz="1000"/>
              <a:t>End-to-end</a:t>
            </a:r>
            <a:endParaRPr/>
          </a:p>
          <a:p>
            <a:pPr algn="ctr">
              <a:defRPr/>
            </a:pPr>
            <a:r>
              <a:rPr lang="de-DE" sz="1000"/>
              <a:t>Min..max latency</a:t>
            </a:r>
            <a:endParaRPr lang="en-US" sz="1000"/>
          </a:p>
        </p:txBody>
      </p:sp>
      <p:sp>
        <p:nvSpPr>
          <p:cNvPr id="1143214707" name="TextBox 100" hidden="0"/>
          <p:cNvSpPr txBox="1"/>
          <p:nvPr isPhoto="0" userDrawn="0"/>
        </p:nvSpPr>
        <p:spPr bwMode="auto">
          <a:xfrm>
            <a:off x="4517186" y="1329984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(Calculate path</a:t>
            </a:r>
            <a:endParaRPr/>
          </a:p>
          <a:p>
            <a:pPr algn="ctr">
              <a:defRPr/>
            </a:pPr>
            <a:r>
              <a:rPr lang="en-US" sz="800"/>
              <a:t>or use shortest path</a:t>
            </a:r>
            <a:endParaRPr/>
          </a:p>
          <a:p>
            <a:pPr algn="ctr">
              <a:defRPr/>
            </a:pPr>
            <a:r>
              <a:rPr lang="en-US" sz="800"/>
              <a:t>(</a:t>
            </a:r>
            <a:r>
              <a:rPr lang="en-US" sz="700" i="1"/>
              <a:t>slide does not show path steering</a:t>
            </a:r>
            <a:r>
              <a:rPr lang="en-US" sz="800"/>
              <a:t>)</a:t>
            </a:r>
            <a:endParaRPr/>
          </a:p>
        </p:txBody>
      </p:sp>
      <p:sp>
        <p:nvSpPr>
          <p:cNvPr id="1394446449" name="TextBox 102" hidden="0"/>
          <p:cNvSpPr txBox="1"/>
          <p:nvPr isPhoto="0" userDrawn="0"/>
        </p:nvSpPr>
        <p:spPr bwMode="auto">
          <a:xfrm>
            <a:off x="6397863" y="1336469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Calculate best queue for each hop to meet min..max latency</a:t>
            </a:r>
            <a:endParaRPr/>
          </a:p>
          <a:p>
            <a:pPr algn="ctr">
              <a:defRPr/>
            </a:pPr>
            <a:endParaRPr lang="en-US" sz="800"/>
          </a:p>
        </p:txBody>
      </p:sp>
      <p:sp>
        <p:nvSpPr>
          <p:cNvPr id="1940584714" name="TextBox 103" hidden="0"/>
          <p:cNvSpPr txBox="1"/>
          <p:nvPr isPhoto="0" userDrawn="0"/>
        </p:nvSpPr>
        <p:spPr bwMode="auto">
          <a:xfrm>
            <a:off x="6034700" y="1415134"/>
            <a:ext cx="429925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&lt;=&gt;</a:t>
            </a:r>
            <a:endParaRPr/>
          </a:p>
        </p:txBody>
      </p:sp>
      <p:sp>
        <p:nvSpPr>
          <p:cNvPr id="1216311532" name="TextBox 104" hidden="0"/>
          <p:cNvSpPr txBox="1"/>
          <p:nvPr isPhoto="0" userDrawn="0"/>
        </p:nvSpPr>
        <p:spPr bwMode="auto">
          <a:xfrm>
            <a:off x="8083990" y="1336469"/>
            <a:ext cx="706879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fits ?</a:t>
            </a:r>
            <a:endParaRPr/>
          </a:p>
          <a:p>
            <a:pPr algn="ctr">
              <a:defRPr/>
            </a:pPr>
            <a:r>
              <a:rPr lang="en-US" sz="800"/>
              <a:t>Admit</a:t>
            </a:r>
            <a:endParaRPr/>
          </a:p>
          <a:p>
            <a:pPr algn="ctr">
              <a:defRPr/>
            </a:pPr>
            <a:r>
              <a:rPr lang="en-US" sz="800"/>
              <a:t>else reject</a:t>
            </a:r>
            <a:endParaRPr/>
          </a:p>
        </p:txBody>
      </p:sp>
      <p:sp>
        <p:nvSpPr>
          <p:cNvPr id="1630852847" name="TextBox 105" hidden="0"/>
          <p:cNvSpPr txBox="1"/>
          <p:nvPr isPhoto="0" userDrawn="0"/>
        </p:nvSpPr>
        <p:spPr bwMode="auto">
          <a:xfrm>
            <a:off x="4432852" y="680504"/>
            <a:ext cx="1779104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Network resource Database</a:t>
            </a:r>
            <a:endParaRPr/>
          </a:p>
          <a:p>
            <a:pPr algn="ctr">
              <a:defRPr/>
            </a:pPr>
            <a:r>
              <a:rPr lang="en-US" sz="800"/>
              <a:t>Per-link/hop, per-queue free space</a:t>
            </a:r>
            <a:endParaRPr/>
          </a:p>
          <a:p>
            <a:pPr algn="ctr">
              <a:defRPr/>
            </a:pPr>
            <a:r>
              <a:rPr lang="en-US" sz="800"/>
              <a:t>                   link free bandwidth </a:t>
            </a:r>
            <a:endParaRPr/>
          </a:p>
        </p:txBody>
      </p:sp>
      <p:sp>
        <p:nvSpPr>
          <p:cNvPr id="1576427166" name="TextBox 106" hidden="0"/>
          <p:cNvSpPr txBox="1"/>
          <p:nvPr isPhoto="0" userDrawn="0"/>
        </p:nvSpPr>
        <p:spPr bwMode="auto">
          <a:xfrm>
            <a:off x="6241775" y="763470"/>
            <a:ext cx="1547429" cy="345030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Per-flow, per-hop Database</a:t>
            </a:r>
            <a:endParaRPr/>
          </a:p>
          <a:p>
            <a:pPr algn="ctr">
              <a:defRPr/>
            </a:pPr>
            <a:r>
              <a:rPr lang="en-US" sz="800"/>
              <a:t>Flow </a:t>
            </a:r>
            <a:r>
              <a:rPr lang="en-US" sz="800" i="1"/>
              <a:t>k</a:t>
            </a:r>
            <a:r>
              <a:rPr lang="en-US" sz="800"/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 </a:t>
            </a:r>
            <a:r>
              <a:rPr lang="en-US" sz="800"/>
              <a:t>, {Q</a:t>
            </a:r>
            <a:r>
              <a:rPr lang="en-US" sz="800" i="1" baseline="-25000"/>
              <a:t>i</a:t>
            </a:r>
            <a:r>
              <a:rPr lang="en-US" sz="800" i="1"/>
              <a:t> }</a:t>
            </a:r>
            <a:endParaRPr/>
          </a:p>
        </p:txBody>
      </p:sp>
      <p:sp>
        <p:nvSpPr>
          <p:cNvPr id="453179499" name="TextBox 107" hidden="0"/>
          <p:cNvSpPr txBox="1"/>
          <p:nvPr isPhoto="0" userDrawn="0"/>
        </p:nvSpPr>
        <p:spPr bwMode="auto">
          <a:xfrm>
            <a:off x="5548312" y="1939584"/>
            <a:ext cx="2697807" cy="215443"/>
          </a:xfrm>
          <a:prstGeom prst="rect">
            <a:avLst/>
          </a:prstGeom>
          <a:solidFill>
            <a:srgbClr val="FED9C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Install flow k params on every hops per-flow state table</a:t>
            </a:r>
            <a:endParaRPr/>
          </a:p>
        </p:txBody>
      </p:sp>
      <p:cxnSp>
        <p:nvCxnSpPr>
          <p:cNvPr id="949524180" name="Straight Arrow Connector 110" hidden="0"/>
          <p:cNvCxnSpPr>
            <a:cxnSpLocks/>
            <a:stCxn id="936559474" idx="0"/>
            <a:endCxn id="282733675" idx="2"/>
          </p:cNvCxnSpPr>
          <p:nvPr isPhoto="0" userDrawn="0"/>
        </p:nvCxnSpPr>
        <p:spPr bwMode="auto">
          <a:xfrm flipV="1">
            <a:off x="2256869" y="2020865"/>
            <a:ext cx="915016" cy="3466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2172804" name="Straight Arrow Connector 114" hidden="0"/>
          <p:cNvCxnSpPr>
            <a:cxnSpLocks/>
            <a:stCxn id="282733675" idx="3"/>
          </p:cNvCxnSpPr>
          <p:nvPr isPhoto="0" userDrawn="0"/>
        </p:nvCxnSpPr>
        <p:spPr bwMode="auto">
          <a:xfrm flipV="1">
            <a:off x="3862275" y="1540647"/>
            <a:ext cx="285977" cy="122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0056928" name="Freeform 118" hidden="0"/>
          <p:cNvSpPr/>
          <p:nvPr isPhoto="0" userDrawn="0"/>
        </p:nvSpPr>
        <p:spPr bwMode="auto">
          <a:xfrm>
            <a:off x="2352906" y="1819425"/>
            <a:ext cx="6144321" cy="3612994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26112888" name="TextBox 119" hidden="0"/>
          <p:cNvSpPr txBox="1"/>
          <p:nvPr isPhoto="0" userDrawn="0"/>
        </p:nvSpPr>
        <p:spPr bwMode="auto">
          <a:xfrm>
            <a:off x="2397511" y="5053278"/>
            <a:ext cx="514884" cy="430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ACK/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NAK</a:t>
            </a:r>
            <a:endParaRPr/>
          </a:p>
        </p:txBody>
      </p:sp>
      <p:sp>
        <p:nvSpPr>
          <p:cNvPr id="1479620192" name="TextBox 120" hidden="0"/>
          <p:cNvSpPr txBox="1"/>
          <p:nvPr isPhoto="0" userDrawn="0"/>
        </p:nvSpPr>
        <p:spPr bwMode="auto">
          <a:xfrm>
            <a:off x="1471959" y="5042128"/>
            <a:ext cx="835484" cy="41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Flow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REQUEST</a:t>
            </a:r>
            <a:endParaRPr/>
          </a:p>
        </p:txBody>
      </p:sp>
      <p:sp>
        <p:nvSpPr>
          <p:cNvPr id="498068818" name="TextBox 133" hidden="0"/>
          <p:cNvSpPr txBox="1"/>
          <p:nvPr isPhoto="0" userDrawn="0"/>
        </p:nvSpPr>
        <p:spPr bwMode="auto">
          <a:xfrm>
            <a:off x="7850458" y="748908"/>
            <a:ext cx="1297149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960000"/>
                </a:solidFill>
              </a:rPr>
              <a:t>Controller</a:t>
            </a:r>
            <a:endParaRPr/>
          </a:p>
        </p:txBody>
      </p:sp>
      <p:sp>
        <p:nvSpPr>
          <p:cNvPr id="503607239" name="TextBox 2" hidden="0"/>
          <p:cNvSpPr txBox="1"/>
          <p:nvPr isPhoto="0" userDrawn="0"/>
        </p:nvSpPr>
        <p:spPr bwMode="auto">
          <a:xfrm>
            <a:off x="3261197" y="6112527"/>
            <a:ext cx="755527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Ingres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1130762562" name="TextBox 109" hidden="0"/>
          <p:cNvSpPr txBox="1"/>
          <p:nvPr isPhoto="0" userDrawn="0"/>
        </p:nvSpPr>
        <p:spPr bwMode="auto">
          <a:xfrm>
            <a:off x="4621456" y="6164130"/>
            <a:ext cx="303287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770708841" name="TextBox 111" hidden="0"/>
          <p:cNvSpPr txBox="1"/>
          <p:nvPr isPhoto="0" userDrawn="0"/>
        </p:nvSpPr>
        <p:spPr bwMode="auto">
          <a:xfrm>
            <a:off x="6121644" y="6203103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517022149" name="TextBox 112" hidden="0"/>
          <p:cNvSpPr txBox="1"/>
          <p:nvPr isPhoto="0" userDrawn="0"/>
        </p:nvSpPr>
        <p:spPr bwMode="auto">
          <a:xfrm>
            <a:off x="7625347" y="6227715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203265674" name="TextBox 113" hidden="0"/>
          <p:cNvSpPr txBox="1"/>
          <p:nvPr isPhoto="0" userDrawn="0"/>
        </p:nvSpPr>
        <p:spPr bwMode="auto">
          <a:xfrm>
            <a:off x="9105015" y="6215240"/>
            <a:ext cx="92106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Egress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707265787" name="Freeform 115" hidden="0"/>
          <p:cNvSpPr/>
          <p:nvPr isPhoto="0" userDrawn="0"/>
        </p:nvSpPr>
        <p:spPr bwMode="auto">
          <a:xfrm>
            <a:off x="3338093" y="1913416"/>
            <a:ext cx="5207545" cy="3584422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74597964" name="Straight Arrow Connector 21" hidden="0"/>
          <p:cNvCxnSpPr>
            <a:cxnSpLocks/>
          </p:cNvCxnSpPr>
          <p:nvPr isPhoto="0" userDrawn="0"/>
        </p:nvCxnSpPr>
        <p:spPr bwMode="auto">
          <a:xfrm flipV="1">
            <a:off x="3741820" y="5257800"/>
            <a:ext cx="5751095" cy="1203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3671781" name="TextBox 22" hidden="0"/>
          <p:cNvSpPr txBox="1"/>
          <p:nvPr isPhoto="0" userDrawn="0"/>
        </p:nvSpPr>
        <p:spPr bwMode="auto">
          <a:xfrm>
            <a:off x="5110763" y="4862027"/>
            <a:ext cx="2732798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DiffServ only, per-class QoS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15764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5"/>
            <a:ext cx="10515600" cy="58536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Summary</a:t>
            </a:r>
            <a:endParaRPr/>
          </a:p>
        </p:txBody>
      </p:sp>
      <p:sp>
        <p:nvSpPr>
          <p:cNvPr id="14496474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950494"/>
            <a:ext cx="10515600" cy="566687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/>
              <a:t>Metro and larger network operators do not want per-flow, per-hop state on P routers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Operational nightmare</a:t>
            </a:r>
            <a:br>
              <a:rPr lang="en-US" sz="1800"/>
            </a:br>
            <a:r>
              <a:rPr lang="en-US" sz="1800"/>
              <a:t>It is why Segment Routing (MPLS IPv6) and BIER (multicast) where created</a:t>
            </a:r>
            <a:endParaRPr sz="1800"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Control plane performance, reliability, scale challenge (updates to each P router)</a:t>
            </a:r>
            <a:endParaRPr sz="1800"/>
          </a:p>
          <a:p>
            <a:pPr lvl="1">
              <a:lnSpc>
                <a:spcPct val="110000"/>
              </a:lnSpc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DetNet solutions need to support all those stateless forwarding “traffic-steering” options </a:t>
            </a:r>
            <a:endParaRPr sz="1800"/>
          </a:p>
          <a:p>
            <a:pPr lvl="0">
              <a:lnSpc>
                <a:spcPct val="110000"/>
              </a:lnSpc>
              <a:defRPr/>
            </a:pPr>
            <a:r>
              <a:rPr lang="en-US" sz="2200"/>
              <a:t>This is not new: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RFC2212 was never adopted in SP-networks, but quickly superseeded by DiffServ hop-by-hop</a:t>
            </a:r>
            <a:endParaRPr lang="en-US" sz="2200"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But the faster the network, the more hardware challenges per-hop, per-flow has: 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High-speed routers may not be abble to cheaply implement large number of packet-flow-lookup,data-read/write cycles</a:t>
            </a:r>
            <a:endParaRPr/>
          </a:p>
          <a:p>
            <a:pPr lvl="0">
              <a:lnSpc>
                <a:spcPct val="110000"/>
              </a:lnSpc>
              <a:defRPr/>
            </a:pPr>
            <a:r>
              <a:rPr lang="en-US" sz="2000"/>
              <a:t>Need to decouple P-router state from applications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en-US" sz="1600"/>
              <a:t>Can not have P-router state changes (such as aggregated flow-state) when new applications start sending DetNet traffic.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en-US" sz="1600"/>
              <a:t>Only operator provisioned services currently have this (e.g.: with RSVP-TE), IP Multicast allowed applications to automatically do this – big security/reliability issue</a:t>
            </a:r>
            <a:endParaRPr/>
          </a:p>
          <a:p>
            <a:pPr lvl="2">
              <a:lnSpc>
                <a:spcPct val="110000"/>
              </a:lnSpc>
              <a:defRPr/>
            </a:pPr>
            <a:r>
              <a:rPr lang="en-US" sz="1200"/>
              <a:t>But we should want to support automatically self-deployment applications (without ccomplex provisioning steps across core!).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276934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Packet encapsulations</a:t>
            </a:r>
            <a:endParaRPr/>
          </a:p>
        </p:txBody>
      </p:sp>
      <p:sp>
        <p:nvSpPr>
          <p:cNvPr id="187940335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52444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History / Context</a:t>
            </a:r>
            <a:endParaRPr/>
          </a:p>
        </p:txBody>
      </p:sp>
      <p:sp>
        <p:nvSpPr>
          <p:cNvPr id="64422841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What did we do for our proposal.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8218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748360"/>
          </a:xfrm>
        </p:spPr>
        <p:txBody>
          <a:bodyPr/>
          <a:lstStyle/>
          <a:p>
            <a:pPr>
              <a:defRPr/>
            </a:pPr>
            <a:r>
              <a:rPr/>
              <a:t>Encapsulation considerations</a:t>
            </a:r>
            <a:endParaRPr/>
          </a:p>
        </p:txBody>
      </p:sp>
      <p:sp>
        <p:nvSpPr>
          <p:cNvPr id="176937215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274471"/>
            <a:ext cx="10515600" cy="544668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65000" lnSpcReduction="7000"/>
          </a:bodyPr>
          <a:lstStyle/>
          <a:p>
            <a:pPr>
              <a:defRPr/>
            </a:pPr>
            <a:r>
              <a:rPr/>
              <a:t>Short-term attractive (to simplify initial adoption/deployments):</a:t>
            </a:r>
            <a:endParaRPr/>
          </a:p>
          <a:p>
            <a:pPr lvl="1">
              <a:defRPr/>
            </a:pPr>
            <a:r>
              <a:rPr/>
              <a:t>No packet header changes necessary:</a:t>
            </a:r>
            <a:endParaRPr/>
          </a:p>
          <a:p>
            <a:pPr lvl="1">
              <a:defRPr/>
            </a:pPr>
            <a:r>
              <a:rPr/>
              <a:t>Cycle-ID can go into DSCP (IP/IPv6) or MPLS TC (Traffic Class) fields</a:t>
            </a:r>
            <a:endParaRPr/>
          </a:p>
          <a:p>
            <a:pPr lvl="1">
              <a:defRPr/>
            </a:pPr>
            <a:r>
              <a:rPr/>
              <a:t>Single-domain use: RFC2474, section 6: 16 private DSCP</a:t>
            </a:r>
            <a:endParaRPr/>
          </a:p>
          <a:p>
            <a:pPr lvl="2">
              <a:defRPr/>
            </a:pPr>
            <a:r>
              <a:rPr/>
              <a:t>Would need at minimum 3 cycle-ID could have up to 16.</a:t>
            </a:r>
            <a:endParaRPr/>
          </a:p>
          <a:p>
            <a:pPr lvl="1">
              <a:defRPr/>
            </a:pPr>
            <a:r>
              <a:rPr/>
              <a:t>Only advanced bounded latency forwarding option for DetNet with this benefit ?!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Long-term better:</a:t>
            </a:r>
            <a:endParaRPr/>
          </a:p>
          <a:p>
            <a:pPr lvl="1">
              <a:defRPr/>
            </a:pPr>
            <a:r>
              <a:rPr/>
              <a:t>Define packet header that explicitly considers Cycle-ID</a:t>
            </a:r>
            <a:endParaRPr/>
          </a:p>
          <a:p>
            <a:pPr lvl="2">
              <a:defRPr/>
            </a:pPr>
            <a:r>
              <a:rPr/>
              <a:t>Customers do not like to “overload DSCP” - (“legacy mechanism”, difficult to manage), and TC is quite limited.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1">
              <a:defRPr/>
            </a:pPr>
            <a:r>
              <a:rPr/>
              <a:t>We should be able to support for packets at least the following:</a:t>
            </a:r>
            <a:endParaRPr/>
          </a:p>
          <a:p>
            <a:pPr lvl="2">
              <a:defRPr/>
            </a:pPr>
            <a:r>
              <a:rPr/>
              <a:t>Queuing (TCQF): cycle-ID (and possible extensions)</a:t>
            </a:r>
            <a:endParaRPr/>
          </a:p>
          <a:p>
            <a:pPr lvl="3">
              <a:defRPr/>
            </a:pPr>
            <a:r>
              <a:rPr/>
              <a:t>Timestamp (sender) may be desired too</a:t>
            </a:r>
            <a:endParaRPr/>
          </a:p>
          <a:p>
            <a:pPr lvl="2">
              <a:defRPr/>
            </a:pPr>
            <a:r>
              <a:rPr/>
              <a:t>PREOF (flow-id, sequence-number)</a:t>
            </a:r>
            <a:endParaRPr/>
          </a:p>
          <a:p>
            <a:pPr lvl="2">
              <a:defRPr/>
            </a:pPr>
            <a:r>
              <a:rPr/>
              <a:t>Steering: If not using source-routing (e.g.: SRH), then some type of “aggregate-ID” packet header filed on which steering policy can be configured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/ should we have multiple extension headers ?</a:t>
            </a:r>
            <a:endParaRPr sz="2400"/>
          </a:p>
          <a:p>
            <a:pPr lvl="2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combine all required DetNet functions into single header 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87089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74836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Encapsulation options from</a:t>
            </a:r>
            <a:br>
              <a:rPr/>
            </a:b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from draft-yizhou-detnet-ipv6-options-for-cqf-variant</a:t>
            </a:r>
            <a:b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2800"/>
          </a:p>
        </p:txBody>
      </p:sp>
      <p:sp>
        <p:nvSpPr>
          <p:cNvPr id="190539900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167147"/>
            <a:ext cx="7816165" cy="55540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400"/>
              <a:t>Discussion with 6MAN WG:</a:t>
            </a:r>
            <a:endParaRPr/>
          </a:p>
          <a:p>
            <a:pPr lvl="1">
              <a:defRPr/>
            </a:pPr>
            <a:r>
              <a:rPr sz="2000"/>
              <a:t>What type of IPv6 extension header to use – HbH or DoH</a:t>
            </a:r>
            <a:endParaRPr/>
          </a:p>
          <a:p>
            <a:pPr lvl="1">
              <a:defRPr/>
            </a:pPr>
            <a:r>
              <a:rPr sz="2000"/>
              <a:t>Traditionally DoH would be incorrect</a:t>
            </a:r>
            <a:endParaRPr/>
          </a:p>
          <a:p>
            <a:pPr lvl="2">
              <a:defRPr/>
            </a:pPr>
            <a:r>
              <a:rPr sz="1600"/>
              <a:t>Because every router would need to inspect/modify header (Cycle-ID)</a:t>
            </a:r>
            <a:endParaRPr/>
          </a:p>
          <a:p>
            <a:pPr lvl="2">
              <a:defRPr/>
            </a:pPr>
            <a:r>
              <a:rPr sz="1600"/>
              <a:t>But DoH would likely allow to pass through un-supporting routers easier...</a:t>
            </a:r>
            <a:endParaRPr/>
          </a:p>
          <a:p>
            <a:pPr lvl="2">
              <a:defRPr/>
            </a:pPr>
            <a:endParaRPr sz="1600"/>
          </a:p>
          <a:p>
            <a:pPr lvl="0">
              <a:defRPr/>
            </a:pPr>
            <a:r>
              <a:rPr sz="2400"/>
              <a:t>DetNet ?! Discussion</a:t>
            </a:r>
            <a:endParaRPr/>
          </a:p>
          <a:p>
            <a:pPr lvl="1">
              <a:defRPr/>
            </a:pPr>
            <a:r>
              <a:rPr sz="2000"/>
              <a:t>What fields to have in packet header</a:t>
            </a:r>
            <a:endParaRPr/>
          </a:p>
          <a:p>
            <a:pPr lvl="1">
              <a:defRPr/>
            </a:pPr>
            <a:r>
              <a:rPr sz="2000"/>
              <a:t>Example / simple proposal </a:t>
            </a:r>
            <a:br>
              <a:rPr sz="2000"/>
            </a:br>
            <a:r>
              <a:rPr sz="2000"/>
              <a:t>from draft: Cycle-ID + extensions</a:t>
            </a:r>
            <a:endParaRPr/>
          </a:p>
          <a:p>
            <a:pPr lvl="1">
              <a:defRPr/>
            </a:pPr>
            <a:endParaRPr sz="1600"/>
          </a:p>
          <a:p>
            <a:pPr lvl="1">
              <a:defRPr/>
            </a:pPr>
            <a:r>
              <a:rPr sz="2000"/>
              <a:t>Other options discussed in draft.</a:t>
            </a:r>
            <a:endParaRPr/>
          </a:p>
          <a:p>
            <a:pPr lvl="1">
              <a:defRPr/>
            </a:pPr>
            <a:endParaRPr sz="1600"/>
          </a:p>
          <a:p>
            <a:pPr lvl="1">
              <a:defRPr/>
            </a:pPr>
            <a:r>
              <a:rPr sz="2000"/>
              <a:t>Should also add fields for PREOF...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 sz="1600"/>
          </a:p>
        </p:txBody>
      </p:sp>
      <p:pic>
        <p:nvPicPr>
          <p:cNvPr id="1663712559" name="图片 1663712558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453133" y="1767695"/>
            <a:ext cx="3416894" cy="1639289"/>
          </a:xfrm>
          <a:prstGeom prst="rect">
            <a:avLst/>
          </a:prstGeom>
        </p:spPr>
      </p:pic>
      <p:pic>
        <p:nvPicPr>
          <p:cNvPr id="1137786983" name="图片 113778698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453133" y="172286"/>
            <a:ext cx="3161999" cy="1544346"/>
          </a:xfrm>
          <a:prstGeom prst="rect">
            <a:avLst/>
          </a:prstGeom>
        </p:spPr>
      </p:pic>
      <p:pic>
        <p:nvPicPr>
          <p:cNvPr id="952507583" name="图片 952507582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649295" y="4164100"/>
            <a:ext cx="6220731" cy="2144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64021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Specification outline</a:t>
            </a:r>
            <a:endParaRPr/>
          </a:p>
        </p:txBody>
      </p:sp>
      <p:sp>
        <p:nvSpPr>
          <p:cNvPr id="9503139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do we (want / should must ?) specify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682746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61243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/>
              <a:t>Specification outline (current target)</a:t>
            </a:r>
            <a:endParaRPr/>
          </a:p>
        </p:txBody>
      </p:sp>
      <p:sp>
        <p:nvSpPr>
          <p:cNvPr id="32253971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215690"/>
            <a:ext cx="10994135" cy="53390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2500" lnSpcReduction="13000"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Section 1: Overview, motivation, background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sz="2600"/>
              <a:t>Section 2: How TCQF fits into DetNet architecture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000" i="1"/>
              <a:t>But maybe we need architecture extension (P/PE distinguishing) independent of the specification of the </a:t>
            </a:r>
            <a:r>
              <a:rPr sz="2000" i="1"/>
              <a:t>mechanism</a:t>
            </a:r>
            <a:r>
              <a:rPr lang="en-US" sz="2000" i="1"/>
              <a:t> </a:t>
            </a:r>
            <a:endParaRPr sz="2000" i="1">
              <a:solidFill>
                <a:srgbClr val="0000FF"/>
              </a:solidFill>
            </a:endParaRPr>
          </a:p>
          <a:p>
            <a:pPr marL="0" lvl="0" indent="0">
              <a:buFont typeface="Arial"/>
              <a:buNone/>
              <a:defRPr/>
            </a:pPr>
            <a:r>
              <a:rPr sz="2600"/>
              <a:t>Section 3: P Mechanism specification – forwarding plane independent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200"/>
              <a:t>Per-hop </a:t>
            </a:r>
            <a:r>
              <a:rPr sz="2200"/>
              <a:t>configuration model (cycle </a:t>
            </a:r>
            <a:r>
              <a:rPr sz="2200"/>
              <a:t>mapping</a:t>
            </a:r>
            <a:r>
              <a:rPr lang="en-US" sz="2200">
                <a:solidFill>
                  <a:srgbClr val="0000FF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establishment</a:t>
            </a:r>
            <a:r>
              <a:rPr sz="2200"/>
              <a:t>)</a:t>
            </a:r>
            <a:endParaRPr sz="2200"/>
          </a:p>
          <a:p>
            <a:pPr marL="400050" lvl="1" indent="0">
              <a:buNone/>
              <a:defRPr/>
            </a:pPr>
            <a:r>
              <a:rPr sz="2200"/>
              <a:t>Per-hop (</a:t>
            </a:r>
            <a:r>
              <a:rPr lang="en-US" sz="2200">
                <a:solidFill>
                  <a:schemeClr val="tx1"/>
                </a:solidFill>
              </a:rPr>
              <a:t>P </a:t>
            </a:r>
            <a:r>
              <a:rPr lang="en-US" sz="2200">
                <a:solidFill>
                  <a:schemeClr val="tx1"/>
                </a:solidFill>
              </a:rPr>
              <a:t>node</a:t>
            </a:r>
            <a:r>
              <a:rPr sz="2200"/>
              <a:t>) packet </a:t>
            </a:r>
            <a:r>
              <a:rPr sz="2200"/>
              <a:t>processing </a:t>
            </a:r>
            <a:r>
              <a:rPr sz="2200"/>
              <a:t>spec</a:t>
            </a:r>
            <a:r>
              <a:rPr lang="en-US" sz="2200"/>
              <a:t> </a:t>
            </a:r>
            <a:r>
              <a:rPr lang="en-US" sz="2200"/>
              <a:t>(</a:t>
            </a:r>
            <a:r>
              <a:rPr lang="en-US" sz="2200">
                <a:solidFill>
                  <a:schemeClr val="tx1"/>
                </a:solidFill>
              </a:rPr>
              <a:t>output queue and cycle ID determination</a:t>
            </a:r>
            <a:r>
              <a:rPr lang="en-US" sz="2200"/>
              <a:t>)</a:t>
            </a:r>
            <a:endParaRPr sz="2200"/>
          </a:p>
          <a:p>
            <a:pPr marL="800100" lvl="2" indent="0">
              <a:buFont typeface="Arial"/>
              <a:buNone/>
              <a:defRPr/>
            </a:pPr>
            <a:r>
              <a:rPr/>
              <a:t>Textual and pseudocode 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 sz="2400"/>
              <a:t>Section 4: </a:t>
            </a:r>
            <a:r>
              <a:rPr sz="2400"/>
              <a:t>Ingres</a:t>
            </a:r>
            <a:r>
              <a:rPr sz="2400"/>
              <a:t>s </a:t>
            </a:r>
            <a:r>
              <a:rPr sz="2400"/>
              <a:t>(</a:t>
            </a:r>
            <a:r>
              <a:rPr sz="2400"/>
              <a:t>PE</a:t>
            </a:r>
            <a:r>
              <a:rPr lang="en-US" sz="2400"/>
              <a:t> </a:t>
            </a:r>
            <a:r>
              <a:rPr lang="en-US" sz="2400">
                <a:solidFill>
                  <a:schemeClr val="tx1"/>
                </a:solidFill>
              </a:rPr>
              <a:t>node</a:t>
            </a:r>
            <a:r>
              <a:rPr sz="2400"/>
              <a:t>) </a:t>
            </a:r>
            <a:r>
              <a:rPr sz="2400"/>
              <a:t>per-flow packet processing spec – forwarding plane </a:t>
            </a:r>
            <a:r>
              <a:rPr sz="2400"/>
              <a:t>independent</a:t>
            </a:r>
            <a:endParaRPr sz="2600">
              <a:solidFill>
                <a:srgbClr val="0000FF"/>
              </a:solidFill>
            </a:endParaRPr>
          </a:p>
          <a:p>
            <a:pPr marL="800100" lvl="2" indent="0">
              <a:buFont typeface="Arial"/>
              <a:buNone/>
              <a:defRPr/>
            </a:pPr>
            <a:r>
              <a:rPr/>
              <a:t>Configuration model, forwarding </a:t>
            </a:r>
            <a:r>
              <a:rPr/>
              <a:t>specification</a:t>
            </a:r>
            <a:r>
              <a:rPr lang="en-US"/>
              <a:t>, </a:t>
            </a:r>
            <a:r>
              <a:rPr lang="en-US">
                <a:solidFill>
                  <a:schemeClr val="tx1"/>
                </a:solidFill>
              </a:rPr>
              <a:t>initial queue and cycle ID determination</a:t>
            </a:r>
            <a:r>
              <a:rPr/>
              <a:t>:</a:t>
            </a:r>
            <a:br>
              <a:rPr/>
            </a:br>
            <a:r>
              <a:rPr/>
              <a:t>textual and pseudocode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 sz="2400"/>
              <a:t>Section 5: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000"/>
              <a:t>Per-encapsulation specifications (header rewrite and other </a:t>
            </a:r>
            <a:r>
              <a:rPr sz="2000"/>
              <a:t>considertions</a:t>
            </a:r>
            <a:r>
              <a:rPr sz="2000"/>
              <a:t> – pseudocode, text):</a:t>
            </a:r>
            <a:endParaRPr/>
          </a:p>
          <a:p>
            <a:pPr marL="800100" lvl="2" indent="0">
              <a:buFont typeface="Arial"/>
              <a:buNone/>
              <a:defRPr/>
            </a:pPr>
            <a:r>
              <a:rPr sz="2000"/>
              <a:t>IP/IPv6 DSCP</a:t>
            </a:r>
            <a:endParaRPr/>
          </a:p>
          <a:p>
            <a:pPr marL="800100" lvl="2" indent="0">
              <a:buFont typeface="Arial"/>
              <a:buNone/>
              <a:defRPr/>
            </a:pPr>
            <a:r>
              <a:rPr sz="2000"/>
              <a:t>MPLS TC</a:t>
            </a:r>
            <a:endParaRPr/>
          </a:p>
          <a:p>
            <a:pPr marL="800100" lvl="2" indent="0">
              <a:buFont typeface="Arial"/>
              <a:buNone/>
              <a:defRPr/>
            </a:pPr>
            <a:r>
              <a:rPr sz="2000"/>
              <a:t>Proposed IPv6 extension header - “Deterministic IP” (DIP) extension header ?!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68328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61243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/>
              <a:t>Specification outline (current target)</a:t>
            </a:r>
            <a:endParaRPr/>
          </a:p>
        </p:txBody>
      </p:sp>
      <p:sp>
        <p:nvSpPr>
          <p:cNvPr id="19910130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215689"/>
            <a:ext cx="10515600" cy="530628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Section 6: Further considerations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200"/>
              <a:t>High-speed implementation optimizations on ingress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200"/>
              <a:t>Computation of cycle-mapping at controller </a:t>
            </a:r>
            <a:br>
              <a:rPr sz="2200"/>
            </a:br>
            <a:r>
              <a:rPr sz="2200"/>
              <a:t>    with link latency, different cycle-clock-offsets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200"/>
              <a:t>Support of TCQF across links with different bandwidth</a:t>
            </a:r>
            <a:br>
              <a:rPr sz="2200"/>
            </a:br>
            <a:r>
              <a:rPr sz="2200"/>
              <a:t>    controller plane issue!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200"/>
              <a:t>Controller plane consideration</a:t>
            </a:r>
            <a:br>
              <a:rPr sz="2200"/>
            </a:br>
            <a:r>
              <a:rPr sz="2200"/>
              <a:t>    applicability to centralized vs. Decentralized controller plane</a:t>
            </a:r>
            <a:endParaRPr/>
          </a:p>
          <a:p>
            <a:pPr marL="0" lvl="0" indent="0">
              <a:buFont typeface="Arial"/>
              <a:buNone/>
              <a:defRPr/>
            </a:pP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References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sz="2200"/>
              <a:t>Validation references,...</a:t>
            </a:r>
            <a:endParaRPr/>
          </a:p>
          <a:p>
            <a:pPr marL="400050" lvl="1" indent="0">
              <a:buFont typeface="Arial"/>
              <a:buNone/>
              <a:defRPr/>
            </a:pP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800" i="1"/>
              <a:t>DO WE NEED THIS ALL ? IS THIS ALL WE NEED ????</a:t>
            </a:r>
            <a:endParaRPr sz="2800" i="1"/>
          </a:p>
          <a:p>
            <a:pPr marL="400050" lvl="1" indent="0">
              <a:buFont typeface="Arial"/>
              <a:buNone/>
              <a:defRPr/>
            </a:pPr>
            <a:r>
              <a:rPr sz="2800" i="1"/>
              <a:t>Maybe we should discuss/know this for all proposals ???</a:t>
            </a:r>
            <a:endParaRPr sz="4800" i="1"/>
          </a:p>
          <a:p>
            <a:pPr marL="40005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223165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Backup / Old slides</a:t>
            </a:r>
            <a:endParaRPr/>
          </a:p>
        </p:txBody>
      </p:sp>
      <p:sp>
        <p:nvSpPr>
          <p:cNvPr id="148354648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84676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14605" y="153368"/>
            <a:ext cx="11039194" cy="132556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CQF with more than 2 buffers (“CQF Variant”)</a:t>
            </a:r>
            <a:br>
              <a:rPr lang="en-US"/>
            </a:br>
            <a:r>
              <a:rPr lang="en-US" sz="3600"/>
              <a:t>has the potential to support (3) &amp; (4)</a:t>
            </a:r>
            <a:endParaRPr lang="zh-CN" sz="3600"/>
          </a:p>
        </p:txBody>
      </p:sp>
      <p:sp>
        <p:nvSpPr>
          <p:cNvPr id="61228148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13143" y="1478931"/>
            <a:ext cx="6040654" cy="48774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3 buffer works in rotation manner</a:t>
            </a:r>
            <a:endParaRPr/>
          </a:p>
          <a:p>
            <a:pPr>
              <a:defRPr/>
            </a:pPr>
            <a:r>
              <a:rPr lang="en-US"/>
              <a:t>A straightforward variant to fundamental 2-buffer CQF:</a:t>
            </a:r>
            <a:endParaRPr/>
          </a:p>
          <a:p>
            <a:pPr lvl="1">
              <a:defRPr/>
            </a:pPr>
            <a:r>
              <a:rPr lang="en-US"/>
              <a:t>Configuration is similar</a:t>
            </a:r>
            <a:endParaRPr/>
          </a:p>
          <a:p>
            <a:pPr lvl="1">
              <a:defRPr/>
            </a:pPr>
            <a:r>
              <a:rPr lang="en-US"/>
              <a:t>Can easily deduce from fundamental CQF without the rigid requirement to produce new standard</a:t>
            </a:r>
            <a:endParaRPr/>
          </a:p>
          <a:p>
            <a:pPr>
              <a:defRPr/>
            </a:pPr>
            <a:r>
              <a:rPr lang="en-US"/>
              <a:t>More than 3 buffer is required when the receiving time spans over two cycle interval boundaries.  </a:t>
            </a:r>
            <a:endParaRPr/>
          </a:p>
          <a:p>
            <a:pPr>
              <a:defRPr/>
            </a:pPr>
            <a:r>
              <a:rPr lang="en-US"/>
              <a:t>In general, it is feasible.</a:t>
            </a:r>
            <a:endParaRPr/>
          </a:p>
        </p:txBody>
      </p:sp>
      <p:sp>
        <p:nvSpPr>
          <p:cNvPr id="336099617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4A33E60-0AE8-C233-4CF8-B8B4B70969E3}" type="slidenum">
              <a:rPr lang="en-US"/>
              <a:t/>
            </a:fld>
            <a:endParaRPr lang="zh-CN"/>
          </a:p>
        </p:txBody>
      </p:sp>
      <p:pic>
        <p:nvPicPr>
          <p:cNvPr id="1208852201" name="图片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8" y="1690687"/>
            <a:ext cx="3709887" cy="4727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408039" name="Title 3" hidden="0"/>
          <p:cNvSpPr/>
          <p:nvPr isPhoto="0" userDrawn="0"/>
        </p:nvSpPr>
        <p:spPr bwMode="auto">
          <a:xfrm flipH="0" flipV="0">
            <a:off x="580320" y="238680"/>
            <a:ext cx="10514880" cy="105777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vertOverflow="overflow" horzOverflow="overflow" vert="horz" wrap="square" lIns="90000" tIns="45000" rIns="90000" bIns="4500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Old slide 1</a:t>
            </a:r>
            <a:endParaRPr lang="en-US" sz="4400" b="0" strike="noStrike" spc="0">
              <a:solidFill>
                <a:srgbClr val="000000"/>
              </a:solidFill>
              <a:latin typeface="Calibri Light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0" strike="noStrike" spc="0">
                <a:solidFill>
                  <a:srgbClr val="000000"/>
                </a:solidFill>
                <a:latin typeface="Calibri Light"/>
              </a:rPr>
              <a:t>(from prior presentation)</a:t>
            </a:r>
            <a:endParaRPr lang="en-US" sz="4400" b="0" strike="noStrike" spc="0">
              <a:latin typeface="Arial"/>
            </a:endParaRPr>
          </a:p>
        </p:txBody>
      </p:sp>
      <p:sp>
        <p:nvSpPr>
          <p:cNvPr id="1889535042" name="Content Placeholder 1" hidden="0"/>
          <p:cNvSpPr/>
          <p:nvPr isPhoto="0" userDrawn="0"/>
        </p:nvSpPr>
        <p:spPr bwMode="auto">
          <a:xfrm>
            <a:off x="580320" y="1402886"/>
            <a:ext cx="10773000" cy="255059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3 Cycles always suffice as long as variations are negligible</a:t>
            </a:r>
            <a:endParaRPr lang="en-US" sz="2000" b="0" strike="noStrike" spc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998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4 Cycles sufficient with limited variations</a:t>
            </a:r>
            <a:endParaRPr lang="en-US" sz="2000" b="0" strike="noStrike" spc="0">
              <a:latin typeface="Arial"/>
              <a:ea typeface="PingFang SC"/>
            </a:endParaRPr>
          </a:p>
        </p:txBody>
      </p:sp>
      <p:grpSp>
        <p:nvGrpSpPr>
          <p:cNvPr id="195133395" name="Group 4" hidden="0"/>
          <p:cNvGrpSpPr/>
          <p:nvPr isPhoto="0" userDrawn="0"/>
        </p:nvGrpSpPr>
        <p:grpSpPr bwMode="auto">
          <a:xfrm>
            <a:off x="745200" y="2316932"/>
            <a:ext cx="10133640" cy="3417840"/>
            <a:chOff x="745200" y="3309120"/>
            <a:chExt cx="10133640" cy="3417840"/>
          </a:xfrm>
        </p:grpSpPr>
        <p:grpSp>
          <p:nvGrpSpPr>
            <p:cNvPr id="276956519" name="Group 23" hidden="0"/>
            <p:cNvGrpSpPr/>
            <p:nvPr isPhoto="0" userDrawn="0"/>
          </p:nvGrpSpPr>
          <p:grpSpPr bwMode="auto">
            <a:xfrm>
              <a:off x="2145600" y="3611517"/>
              <a:ext cx="565200" cy="425520"/>
              <a:chOff x="2145600" y="3611517"/>
              <a:chExt cx="565200" cy="425520"/>
            </a:xfrm>
          </p:grpSpPr>
          <p:sp>
            <p:nvSpPr>
              <p:cNvPr id="73778449" name="Rectangle 14" hidden="0"/>
              <p:cNvSpPr/>
              <p:nvPr isPhoto="0" userDrawn="0"/>
            </p:nvSpPr>
            <p:spPr bwMode="auto">
              <a:xfrm>
                <a:off x="2183760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2595556" name="Rectangle 11" hidden="0"/>
              <p:cNvSpPr/>
              <p:nvPr isPhoto="0" userDrawn="0"/>
            </p:nvSpPr>
            <p:spPr bwMode="auto">
              <a:xfrm>
                <a:off x="233964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635300" name="TextBox 15" hidden="0"/>
              <p:cNvSpPr/>
              <p:nvPr isPhoto="0" userDrawn="0"/>
            </p:nvSpPr>
            <p:spPr bwMode="auto">
              <a:xfrm>
                <a:off x="2145600" y="3611517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855090033" name="Group 24" hidden="0"/>
            <p:cNvGrpSpPr/>
            <p:nvPr isPhoto="0" userDrawn="0"/>
          </p:nvGrpSpPr>
          <p:grpSpPr bwMode="auto">
            <a:xfrm>
              <a:off x="2669760" y="3611517"/>
              <a:ext cx="565200" cy="425520"/>
              <a:chOff x="2669760" y="3611517"/>
              <a:chExt cx="565200" cy="425520"/>
            </a:xfrm>
          </p:grpSpPr>
          <p:sp>
            <p:nvSpPr>
              <p:cNvPr id="896011116" name="Rectangle 16" hidden="0"/>
              <p:cNvSpPr/>
              <p:nvPr isPhoto="0" userDrawn="0"/>
            </p:nvSpPr>
            <p:spPr bwMode="auto">
              <a:xfrm>
                <a:off x="2707920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9519110" name="Rectangle 18" hidden="0"/>
              <p:cNvSpPr/>
              <p:nvPr isPhoto="0" userDrawn="0"/>
            </p:nvSpPr>
            <p:spPr bwMode="auto">
              <a:xfrm>
                <a:off x="276696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2013300" name="Rectangle 19" hidden="0"/>
              <p:cNvSpPr/>
              <p:nvPr isPhoto="0" userDrawn="0"/>
            </p:nvSpPr>
            <p:spPr bwMode="auto">
              <a:xfrm>
                <a:off x="287496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9981913" name="TextBox 21" hidden="0"/>
              <p:cNvSpPr/>
              <p:nvPr isPhoto="0" userDrawn="0"/>
            </p:nvSpPr>
            <p:spPr bwMode="auto">
              <a:xfrm>
                <a:off x="2669760" y="3611517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211684881" name="Group 25" hidden="0"/>
            <p:cNvGrpSpPr/>
            <p:nvPr isPhoto="0" userDrawn="0"/>
          </p:nvGrpSpPr>
          <p:grpSpPr bwMode="auto">
            <a:xfrm>
              <a:off x="3188160" y="3611517"/>
              <a:ext cx="565200" cy="425520"/>
              <a:chOff x="3188160" y="3611517"/>
              <a:chExt cx="565200" cy="425520"/>
            </a:xfrm>
          </p:grpSpPr>
          <p:sp>
            <p:nvSpPr>
              <p:cNvPr id="196371288" name="Rectangle 26" hidden="0"/>
              <p:cNvSpPr/>
              <p:nvPr isPhoto="0" userDrawn="0"/>
            </p:nvSpPr>
            <p:spPr bwMode="auto">
              <a:xfrm>
                <a:off x="3226320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4980468" name="Rectangle 27" hidden="0"/>
              <p:cNvSpPr/>
              <p:nvPr isPhoto="0" userDrawn="0"/>
            </p:nvSpPr>
            <p:spPr bwMode="auto">
              <a:xfrm>
                <a:off x="328032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522826" name="Rectangle 28" hidden="0"/>
              <p:cNvSpPr/>
              <p:nvPr isPhoto="0" userDrawn="0"/>
            </p:nvSpPr>
            <p:spPr bwMode="auto">
              <a:xfrm>
                <a:off x="338220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7478537" name="TextBox 31" hidden="0"/>
              <p:cNvSpPr/>
              <p:nvPr isPhoto="0" userDrawn="0"/>
            </p:nvSpPr>
            <p:spPr bwMode="auto">
              <a:xfrm>
                <a:off x="3188160" y="3611517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516216946" name="Group 32" hidden="0"/>
            <p:cNvGrpSpPr/>
            <p:nvPr isPhoto="0" userDrawn="0"/>
          </p:nvGrpSpPr>
          <p:grpSpPr bwMode="auto">
            <a:xfrm>
              <a:off x="3708360" y="3611517"/>
              <a:ext cx="565200" cy="425520"/>
              <a:chOff x="3708360" y="3611517"/>
              <a:chExt cx="565200" cy="425520"/>
            </a:xfrm>
          </p:grpSpPr>
          <p:sp>
            <p:nvSpPr>
              <p:cNvPr id="265041788" name="Rectangle 33" hidden="0"/>
              <p:cNvSpPr/>
              <p:nvPr isPhoto="0" userDrawn="0"/>
            </p:nvSpPr>
            <p:spPr bwMode="auto">
              <a:xfrm>
                <a:off x="3746517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2771091" name="Rectangle 34" hidden="0"/>
              <p:cNvSpPr/>
              <p:nvPr isPhoto="0" userDrawn="0"/>
            </p:nvSpPr>
            <p:spPr bwMode="auto">
              <a:xfrm>
                <a:off x="3800517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2842676" name="TextBox 38" hidden="0"/>
              <p:cNvSpPr/>
              <p:nvPr isPhoto="0" userDrawn="0"/>
            </p:nvSpPr>
            <p:spPr bwMode="auto">
              <a:xfrm>
                <a:off x="3708360" y="3611517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2000265975" name="Group 40" hidden="0"/>
            <p:cNvGrpSpPr/>
            <p:nvPr isPhoto="0" userDrawn="0"/>
          </p:nvGrpSpPr>
          <p:grpSpPr bwMode="auto">
            <a:xfrm>
              <a:off x="2399040" y="5958360"/>
              <a:ext cx="565200" cy="425160"/>
              <a:chOff x="2399040" y="5958360"/>
              <a:chExt cx="565200" cy="425160"/>
            </a:xfrm>
          </p:grpSpPr>
          <p:sp>
            <p:nvSpPr>
              <p:cNvPr id="671013782" name="Rectangle 41" hidden="0"/>
              <p:cNvSpPr/>
              <p:nvPr isPhoto="0" userDrawn="0"/>
            </p:nvSpPr>
            <p:spPr bwMode="auto">
              <a:xfrm>
                <a:off x="2437200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3041879" name="Rectangle 42" hidden="0"/>
              <p:cNvSpPr/>
              <p:nvPr isPhoto="0" userDrawn="0"/>
            </p:nvSpPr>
            <p:spPr bwMode="auto">
              <a:xfrm>
                <a:off x="249120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5213998" name="Rectangle 43" hidden="0"/>
              <p:cNvSpPr/>
              <p:nvPr isPhoto="0" userDrawn="0"/>
            </p:nvSpPr>
            <p:spPr bwMode="auto">
              <a:xfrm>
                <a:off x="259308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4882004" name="TextBox 46" hidden="0"/>
              <p:cNvSpPr/>
              <p:nvPr isPhoto="0" userDrawn="0"/>
            </p:nvSpPr>
            <p:spPr bwMode="auto">
              <a:xfrm>
                <a:off x="239904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176682258" name="Group 47" hidden="0"/>
            <p:cNvGrpSpPr/>
            <p:nvPr isPhoto="0" userDrawn="0"/>
          </p:nvGrpSpPr>
          <p:grpSpPr bwMode="auto">
            <a:xfrm>
              <a:off x="2923200" y="5958360"/>
              <a:ext cx="565200" cy="425160"/>
              <a:chOff x="2923200" y="5958360"/>
              <a:chExt cx="565200" cy="425160"/>
            </a:xfrm>
          </p:grpSpPr>
          <p:sp>
            <p:nvSpPr>
              <p:cNvPr id="1817245560" name="Rectangle 48" hidden="0"/>
              <p:cNvSpPr/>
              <p:nvPr isPhoto="0" userDrawn="0"/>
            </p:nvSpPr>
            <p:spPr bwMode="auto">
              <a:xfrm>
                <a:off x="2961360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7425041" name="Rectangle 49" hidden="0"/>
              <p:cNvSpPr/>
              <p:nvPr isPhoto="0" userDrawn="0"/>
            </p:nvSpPr>
            <p:spPr bwMode="auto">
              <a:xfrm>
                <a:off x="301536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4211884" name="TextBox 53" hidden="0"/>
              <p:cNvSpPr/>
              <p:nvPr isPhoto="0" userDrawn="0"/>
            </p:nvSpPr>
            <p:spPr bwMode="auto">
              <a:xfrm>
                <a:off x="292320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602453060" name="Group 54" hidden="0"/>
            <p:cNvGrpSpPr/>
            <p:nvPr isPhoto="0" userDrawn="0"/>
          </p:nvGrpSpPr>
          <p:grpSpPr bwMode="auto">
            <a:xfrm>
              <a:off x="3447360" y="5958360"/>
              <a:ext cx="565200" cy="425160"/>
              <a:chOff x="3447360" y="5958360"/>
              <a:chExt cx="565200" cy="425160"/>
            </a:xfrm>
          </p:grpSpPr>
          <p:sp>
            <p:nvSpPr>
              <p:cNvPr id="462274591" name="Rectangle 55" hidden="0"/>
              <p:cNvSpPr/>
              <p:nvPr isPhoto="0" userDrawn="0"/>
            </p:nvSpPr>
            <p:spPr bwMode="auto">
              <a:xfrm>
                <a:off x="3485517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8039643" name="Rectangle 56" hidden="0"/>
              <p:cNvSpPr/>
              <p:nvPr isPhoto="0" userDrawn="0"/>
            </p:nvSpPr>
            <p:spPr bwMode="auto">
              <a:xfrm>
                <a:off x="3539517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3173500" name="Rectangle 57" hidden="0"/>
              <p:cNvSpPr/>
              <p:nvPr isPhoto="0" userDrawn="0"/>
            </p:nvSpPr>
            <p:spPr bwMode="auto">
              <a:xfrm>
                <a:off x="364140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750689" name="TextBox 60" hidden="0"/>
              <p:cNvSpPr/>
              <p:nvPr isPhoto="0" userDrawn="0"/>
            </p:nvSpPr>
            <p:spPr bwMode="auto">
              <a:xfrm>
                <a:off x="344736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27768320" name="Group 61" hidden="0"/>
            <p:cNvGrpSpPr/>
            <p:nvPr isPhoto="0" userDrawn="0"/>
          </p:nvGrpSpPr>
          <p:grpSpPr bwMode="auto">
            <a:xfrm>
              <a:off x="3967560" y="5958360"/>
              <a:ext cx="565200" cy="425160"/>
              <a:chOff x="3967560" y="5958360"/>
              <a:chExt cx="565200" cy="425160"/>
            </a:xfrm>
          </p:grpSpPr>
          <p:sp>
            <p:nvSpPr>
              <p:cNvPr id="175310701" name="Rectangle 62" hidden="0"/>
              <p:cNvSpPr/>
              <p:nvPr isPhoto="0" userDrawn="0"/>
            </p:nvSpPr>
            <p:spPr bwMode="auto">
              <a:xfrm>
                <a:off x="4006080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4114714" name="Rectangle 63" hidden="0"/>
              <p:cNvSpPr/>
              <p:nvPr isPhoto="0" userDrawn="0"/>
            </p:nvSpPr>
            <p:spPr bwMode="auto">
              <a:xfrm>
                <a:off x="405972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4182145" name="Rectangle 64" hidden="0"/>
              <p:cNvSpPr/>
              <p:nvPr isPhoto="0" userDrawn="0"/>
            </p:nvSpPr>
            <p:spPr bwMode="auto">
              <a:xfrm>
                <a:off x="416196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9383193" name="TextBox 67" hidden="0"/>
              <p:cNvSpPr/>
              <p:nvPr isPhoto="0" userDrawn="0"/>
            </p:nvSpPr>
            <p:spPr bwMode="auto">
              <a:xfrm>
                <a:off x="396756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518731711" name="Group 129" hidden="0"/>
            <p:cNvGrpSpPr/>
            <p:nvPr isPhoto="0" userDrawn="0"/>
          </p:nvGrpSpPr>
          <p:grpSpPr bwMode="auto">
            <a:xfrm>
              <a:off x="921240" y="5018400"/>
              <a:ext cx="4124880" cy="277200"/>
              <a:chOff x="921240" y="5018400"/>
              <a:chExt cx="4124880" cy="277200"/>
            </a:xfrm>
          </p:grpSpPr>
          <p:sp>
            <p:nvSpPr>
              <p:cNvPr id="1367184309" name="Rectangle 69" hidden="0"/>
              <p:cNvSpPr/>
              <p:nvPr isPhoto="0" userDrawn="0"/>
            </p:nvSpPr>
            <p:spPr bwMode="auto">
              <a:xfrm>
                <a:off x="2435400" y="505584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273726" name="Rectangle 72" hidden="0"/>
              <p:cNvSpPr/>
              <p:nvPr isPhoto="0" userDrawn="0"/>
            </p:nvSpPr>
            <p:spPr bwMode="auto">
              <a:xfrm>
                <a:off x="2886480" y="5105880"/>
                <a:ext cx="10008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7867353" name="Rectangle 73" hidden="0"/>
              <p:cNvSpPr/>
              <p:nvPr isPhoto="0" userDrawn="0"/>
            </p:nvSpPr>
            <p:spPr bwMode="auto">
              <a:xfrm>
                <a:off x="3012120" y="5105880"/>
                <a:ext cx="10008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4732980" name="Rectangle 97" hidden="0"/>
              <p:cNvSpPr/>
              <p:nvPr isPhoto="0" userDrawn="0"/>
            </p:nvSpPr>
            <p:spPr bwMode="auto">
              <a:xfrm>
                <a:off x="3475440" y="505584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417352" name="TextBox 96" hidden="0"/>
              <p:cNvSpPr/>
              <p:nvPr isPhoto="0" userDrawn="0"/>
            </p:nvSpPr>
            <p:spPr bwMode="auto">
              <a:xfrm>
                <a:off x="921240" y="5037118"/>
                <a:ext cx="93996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 buffer</a:t>
                </a:r>
                <a:endParaRPr lang="en-US" sz="1100" b="0" strike="noStrike" spc="0">
                  <a:latin typeface="Arial"/>
                </a:endParaRPr>
              </a:p>
            </p:txBody>
          </p:sp>
          <p:sp>
            <p:nvSpPr>
              <p:cNvPr id="1958464995" name="TextBox 98" hidden="0"/>
              <p:cNvSpPr/>
              <p:nvPr isPhoto="0" userDrawn="0"/>
            </p:nvSpPr>
            <p:spPr bwMode="auto">
              <a:xfrm>
                <a:off x="3404160" y="501840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  <p:sp>
            <p:nvSpPr>
              <p:cNvPr id="901425687" name="Rectangle 99" hidden="0"/>
              <p:cNvSpPr/>
              <p:nvPr isPhoto="0" userDrawn="0"/>
            </p:nvSpPr>
            <p:spPr bwMode="auto">
              <a:xfrm>
                <a:off x="4007880" y="505584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1487072" name="Rectangle 103" hidden="0"/>
              <p:cNvSpPr/>
              <p:nvPr isPhoto="0" userDrawn="0"/>
            </p:nvSpPr>
            <p:spPr bwMode="auto">
              <a:xfrm>
                <a:off x="1906560" y="505224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4847621" name="TextBox 101" hidden="0"/>
              <p:cNvSpPr/>
              <p:nvPr isPhoto="0" userDrawn="0"/>
            </p:nvSpPr>
            <p:spPr bwMode="auto">
              <a:xfrm>
                <a:off x="1830600" y="502344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</p:grpSp>
        <p:grpSp>
          <p:nvGrpSpPr>
            <p:cNvPr id="1568306784" name="Group 130" hidden="0"/>
            <p:cNvGrpSpPr/>
            <p:nvPr isPhoto="0" userDrawn="0"/>
          </p:nvGrpSpPr>
          <p:grpSpPr bwMode="auto">
            <a:xfrm>
              <a:off x="933840" y="5562000"/>
              <a:ext cx="4169880" cy="290880"/>
              <a:chOff x="933840" y="5562000"/>
              <a:chExt cx="4169880" cy="290880"/>
            </a:xfrm>
          </p:grpSpPr>
          <p:sp>
            <p:nvSpPr>
              <p:cNvPr id="1543539574" name="Rectangle 104" hidden="0"/>
              <p:cNvSpPr/>
              <p:nvPr isPhoto="0" userDrawn="0"/>
            </p:nvSpPr>
            <p:spPr bwMode="auto">
              <a:xfrm>
                <a:off x="1909800" y="560484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4407501" name="Rectangle 105" hidden="0"/>
              <p:cNvSpPr/>
              <p:nvPr isPhoto="0" userDrawn="0"/>
            </p:nvSpPr>
            <p:spPr bwMode="auto">
              <a:xfrm>
                <a:off x="2436840" y="5649118"/>
                <a:ext cx="10008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5735974" name="Rectangle 109" hidden="0"/>
              <p:cNvSpPr/>
              <p:nvPr isPhoto="0" userDrawn="0"/>
            </p:nvSpPr>
            <p:spPr bwMode="auto">
              <a:xfrm>
                <a:off x="2949480" y="559908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058906" name="TextBox 110" hidden="0"/>
              <p:cNvSpPr/>
              <p:nvPr isPhoto="0" userDrawn="0"/>
            </p:nvSpPr>
            <p:spPr bwMode="auto">
              <a:xfrm>
                <a:off x="933840" y="5595840"/>
                <a:ext cx="93996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 buffer</a:t>
                </a:r>
                <a:endParaRPr lang="en-US" sz="1100" b="0" strike="noStrike" spc="0">
                  <a:latin typeface="Arial"/>
                </a:endParaRPr>
              </a:p>
            </p:txBody>
          </p:sp>
          <p:sp>
            <p:nvSpPr>
              <p:cNvPr id="1169004973" name="TextBox 111" hidden="0"/>
              <p:cNvSpPr/>
              <p:nvPr isPhoto="0" userDrawn="0"/>
            </p:nvSpPr>
            <p:spPr bwMode="auto">
              <a:xfrm>
                <a:off x="2878560" y="556200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  <p:sp>
            <p:nvSpPr>
              <p:cNvPr id="615789640" name="Rectangle 112" hidden="0"/>
              <p:cNvSpPr/>
              <p:nvPr isPhoto="0" userDrawn="0"/>
            </p:nvSpPr>
            <p:spPr bwMode="auto">
              <a:xfrm>
                <a:off x="3481920" y="559908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216760173" name="Group 115" hidden="0"/>
              <p:cNvGrpSpPr/>
              <p:nvPr isPhoto="0" userDrawn="0"/>
            </p:nvGrpSpPr>
            <p:grpSpPr bwMode="auto">
              <a:xfrm>
                <a:off x="4439520" y="5566680"/>
                <a:ext cx="664200" cy="272160"/>
                <a:chOff x="4439520" y="5566680"/>
                <a:chExt cx="664200" cy="272160"/>
              </a:xfrm>
            </p:grpSpPr>
            <p:sp>
              <p:nvSpPr>
                <p:cNvPr id="634831501" name="Rectangle 113" hidden="0"/>
                <p:cNvSpPr/>
                <p:nvPr isPhoto="0" userDrawn="0"/>
              </p:nvSpPr>
              <p:spPr bwMode="auto">
                <a:xfrm>
                  <a:off x="4515840" y="5595840"/>
                  <a:ext cx="529920" cy="179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03296308" name="TextBox 114" hidden="0"/>
                <p:cNvSpPr/>
                <p:nvPr isPhoto="0" userDrawn="0"/>
              </p:nvSpPr>
              <p:spPr bwMode="auto">
                <a:xfrm>
                  <a:off x="4439520" y="5566680"/>
                  <a:ext cx="664200" cy="272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  <a:defRPr/>
                  </a:pPr>
                  <a:r>
                    <a:rPr lang="en-US" sz="1200" b="0" strike="noStrike" spc="0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sending</a:t>
                  </a:r>
                  <a:endParaRPr lang="en-US" sz="1200" b="0" strike="noStrike" spc="0">
                    <a:latin typeface="Arial"/>
                  </a:endParaRPr>
                </a:p>
              </p:txBody>
            </p:sp>
          </p:grpSp>
        </p:grpSp>
        <p:grpSp>
          <p:nvGrpSpPr>
            <p:cNvPr id="1854208315" name="Group 131" hidden="0"/>
            <p:cNvGrpSpPr/>
            <p:nvPr isPhoto="0" userDrawn="0"/>
          </p:nvGrpSpPr>
          <p:grpSpPr bwMode="auto">
            <a:xfrm>
              <a:off x="908280" y="5301720"/>
              <a:ext cx="4125960" cy="277200"/>
              <a:chOff x="908280" y="5301720"/>
              <a:chExt cx="4125960" cy="277200"/>
            </a:xfrm>
          </p:grpSpPr>
          <p:sp>
            <p:nvSpPr>
              <p:cNvPr id="1870266647" name="Rectangle 116" hidden="0"/>
              <p:cNvSpPr/>
              <p:nvPr isPhoto="0" userDrawn="0"/>
            </p:nvSpPr>
            <p:spPr bwMode="auto">
              <a:xfrm>
                <a:off x="1905480" y="5337360"/>
                <a:ext cx="508680" cy="179640"/>
              </a:xfrm>
              <a:custGeom>
                <a:avLst/>
                <a:gdLst/>
                <a:ahLst/>
                <a:cxnLst/>
                <a:rect l="l" t="t" r="r" b="b"/>
                <a:pathLst>
                  <a:path w="542762" h="201498" fill="norm" stroke="1" extrusionOk="0">
                    <a:moveTo>
                      <a:pt x="538" y="0"/>
                    </a:moveTo>
                    <a:lnTo>
                      <a:pt x="542762" y="1845"/>
                    </a:lnTo>
                    <a:lnTo>
                      <a:pt x="542762" y="201498"/>
                    </a:lnTo>
                    <a:lnTo>
                      <a:pt x="0" y="199421"/>
                    </a:lnTo>
                  </a:path>
                </a:pathLst>
              </a:cu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149078" name="Rectangle 121" hidden="0"/>
              <p:cNvSpPr/>
              <p:nvPr isPhoto="0" userDrawn="0"/>
            </p:nvSpPr>
            <p:spPr bwMode="auto">
              <a:xfrm>
                <a:off x="2415600" y="533916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5113138" name="TextBox 122" hidden="0"/>
              <p:cNvSpPr/>
              <p:nvPr isPhoto="0" userDrawn="0"/>
            </p:nvSpPr>
            <p:spPr bwMode="auto">
              <a:xfrm>
                <a:off x="2344320" y="530172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  <p:sp>
            <p:nvSpPr>
              <p:cNvPr id="310058070" name="Rectangle 123" hidden="0"/>
              <p:cNvSpPr/>
              <p:nvPr isPhoto="0" userDrawn="0"/>
            </p:nvSpPr>
            <p:spPr bwMode="auto">
              <a:xfrm>
                <a:off x="2948040" y="533916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256551632" name="Group 124" hidden="0"/>
              <p:cNvGrpSpPr/>
              <p:nvPr isPhoto="0" userDrawn="0"/>
            </p:nvGrpSpPr>
            <p:grpSpPr bwMode="auto">
              <a:xfrm>
                <a:off x="3918240" y="5306760"/>
                <a:ext cx="664200" cy="272160"/>
                <a:chOff x="3918240" y="5306760"/>
                <a:chExt cx="664200" cy="272160"/>
              </a:xfrm>
            </p:grpSpPr>
            <p:sp>
              <p:nvSpPr>
                <p:cNvPr id="887770679" name="Rectangle 125" hidden="0"/>
                <p:cNvSpPr/>
                <p:nvPr isPhoto="0" userDrawn="0"/>
              </p:nvSpPr>
              <p:spPr bwMode="auto">
                <a:xfrm>
                  <a:off x="3994560" y="5335560"/>
                  <a:ext cx="529920" cy="179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46625279" name="TextBox 126" hidden="0"/>
                <p:cNvSpPr/>
                <p:nvPr isPhoto="0" userDrawn="0"/>
              </p:nvSpPr>
              <p:spPr bwMode="auto">
                <a:xfrm>
                  <a:off x="3918240" y="5306760"/>
                  <a:ext cx="664200" cy="272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/>
              </p:style>
              <p:txBody>
                <a:bodyPr wrap="none" lIns="90000" tIns="45000" rIns="90000" bIns="45000">
                  <a:spAutoFit/>
                </a:bodyPr>
                <a:lstStyle/>
                <a:p>
                  <a:pPr>
                    <a:lnSpc>
                      <a:spcPct val="100000"/>
                    </a:lnSpc>
                    <a:defRPr/>
                  </a:pPr>
                  <a:r>
                    <a:rPr lang="en-US" sz="1200" b="0" strike="noStrike" spc="0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sending</a:t>
                  </a:r>
                  <a:endParaRPr lang="en-US" sz="1200" b="0" strike="noStrike" spc="0">
                    <a:latin typeface="Arial"/>
                  </a:endParaRPr>
                </a:p>
              </p:txBody>
            </p:sp>
          </p:grpSp>
          <p:sp>
            <p:nvSpPr>
              <p:cNvPr id="154554010" name="TextBox 127" hidden="0"/>
              <p:cNvSpPr/>
              <p:nvPr isPhoto="0" userDrawn="0"/>
            </p:nvSpPr>
            <p:spPr bwMode="auto">
              <a:xfrm>
                <a:off x="908280" y="5315400"/>
                <a:ext cx="93996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 buffer</a:t>
                </a:r>
                <a:endParaRPr lang="en-US" sz="1100" b="0" strike="noStrike" spc="0">
                  <a:latin typeface="Arial"/>
                </a:endParaRPr>
              </a:p>
            </p:txBody>
          </p:sp>
          <p:sp>
            <p:nvSpPr>
              <p:cNvPr id="133079649" name="Rectangle 116" hidden="0"/>
              <p:cNvSpPr/>
              <p:nvPr isPhoto="0" userDrawn="0"/>
            </p:nvSpPr>
            <p:spPr bwMode="auto">
              <a:xfrm flipH="1">
                <a:off x="4525200" y="5331600"/>
                <a:ext cx="508680" cy="179640"/>
              </a:xfrm>
              <a:custGeom>
                <a:avLst/>
                <a:gdLst/>
                <a:ahLst/>
                <a:cxnLst/>
                <a:rect l="l" t="t" r="r" b="b"/>
                <a:pathLst>
                  <a:path w="542762" h="201498" fill="norm" stroke="1" extrusionOk="0">
                    <a:moveTo>
                      <a:pt x="538" y="0"/>
                    </a:moveTo>
                    <a:lnTo>
                      <a:pt x="542762" y="1845"/>
                    </a:lnTo>
                    <a:lnTo>
                      <a:pt x="542762" y="201498"/>
                    </a:lnTo>
                    <a:lnTo>
                      <a:pt x="0" y="199421"/>
                    </a:lnTo>
                  </a:path>
                </a:pathLst>
              </a:cu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19007080" name="TextBox 133" hidden="0"/>
            <p:cNvSpPr/>
            <p:nvPr isPhoto="0" userDrawn="0"/>
          </p:nvSpPr>
          <p:spPr bwMode="auto">
            <a:xfrm>
              <a:off x="912240" y="3321360"/>
              <a:ext cx="1420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1 </a:t>
              </a: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(sender)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762908007" name="Straight Arrow Connector 135" hidden="0"/>
            <p:cNvSpPr/>
            <p:nvPr isPhoto="0" userDrawn="0"/>
          </p:nvSpPr>
          <p:spPr bwMode="auto">
            <a:xfrm flipH="1" flipV="1">
              <a:off x="2710800" y="4037400"/>
              <a:ext cx="114840" cy="9262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4945512" name="Straight Arrow Connector 138" hidden="0"/>
            <p:cNvSpPr/>
            <p:nvPr isPhoto="0" userDrawn="0"/>
          </p:nvSpPr>
          <p:spPr bwMode="auto">
            <a:xfrm flipH="1" flipV="1">
              <a:off x="3233880" y="4042440"/>
              <a:ext cx="128520" cy="92124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6670540" name="Oval 143" hidden="0"/>
            <p:cNvSpPr/>
            <p:nvPr isPhoto="0" userDrawn="0"/>
          </p:nvSpPr>
          <p:spPr bwMode="auto">
            <a:xfrm>
              <a:off x="2732400" y="3845517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1625739" name="Oval 144" hidden="0"/>
            <p:cNvSpPr/>
            <p:nvPr isPhoto="0" userDrawn="0"/>
          </p:nvSpPr>
          <p:spPr bwMode="auto">
            <a:xfrm>
              <a:off x="2827800" y="504684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3983918" name="Straight Arrow Connector 146" hidden="0"/>
            <p:cNvSpPr/>
            <p:nvPr isPhoto="0" userDrawn="0"/>
          </p:nvSpPr>
          <p:spPr bwMode="auto">
            <a:xfrm>
              <a:off x="2907000" y="4038120"/>
              <a:ext cx="94680" cy="100836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5951358" name="Rectangle 148" hidden="0"/>
            <p:cNvSpPr/>
            <p:nvPr isPhoto="0" userDrawn="0"/>
          </p:nvSpPr>
          <p:spPr bwMode="auto">
            <a:xfrm>
              <a:off x="745200" y="3380760"/>
              <a:ext cx="4475880" cy="91332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9965018" name="TextBox 150" hidden="0"/>
            <p:cNvSpPr/>
            <p:nvPr isPhoto="0" userDrawn="0"/>
          </p:nvSpPr>
          <p:spPr bwMode="auto">
            <a:xfrm>
              <a:off x="819000" y="4563360"/>
              <a:ext cx="1748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2 </a:t>
              </a:r>
              <a:r>
                <a:rPr lang="en-US" sz="14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(“receiver”)</a:t>
              </a:r>
              <a:endParaRPr lang="en-US" sz="1400" b="0" strike="noStrike" spc="0">
                <a:latin typeface="Arial"/>
              </a:endParaRPr>
            </a:p>
          </p:txBody>
        </p:sp>
        <p:sp>
          <p:nvSpPr>
            <p:cNvPr id="1263547120" name="Rectangle 151" hidden="0"/>
            <p:cNvSpPr/>
            <p:nvPr isPhoto="0" userDrawn="0"/>
          </p:nvSpPr>
          <p:spPr bwMode="auto">
            <a:xfrm>
              <a:off x="953280" y="4862520"/>
              <a:ext cx="4173840" cy="159660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161684" name="Rectangle 152" hidden="0"/>
            <p:cNvSpPr/>
            <p:nvPr isPhoto="0" userDrawn="0"/>
          </p:nvSpPr>
          <p:spPr bwMode="auto">
            <a:xfrm>
              <a:off x="3363840" y="5390278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3960761" name="Rectangle 153" hidden="0"/>
            <p:cNvSpPr/>
            <p:nvPr isPhoto="0" userDrawn="0"/>
          </p:nvSpPr>
          <p:spPr bwMode="auto">
            <a:xfrm>
              <a:off x="3465720" y="5390278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1598394" name="Rectangle 155" hidden="0"/>
            <p:cNvSpPr/>
            <p:nvPr isPhoto="0" userDrawn="0"/>
          </p:nvSpPr>
          <p:spPr bwMode="auto">
            <a:xfrm>
              <a:off x="1958400" y="5394960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8702588" name="Rectangle 156" hidden="0"/>
            <p:cNvSpPr/>
            <p:nvPr isPhoto="0" userDrawn="0"/>
          </p:nvSpPr>
          <p:spPr bwMode="auto">
            <a:xfrm>
              <a:off x="2060280" y="5394960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8748098" name="Rectangle 157" hidden="0"/>
            <p:cNvSpPr/>
            <p:nvPr isPhoto="0" userDrawn="0"/>
          </p:nvSpPr>
          <p:spPr bwMode="auto">
            <a:xfrm>
              <a:off x="3881880" y="565452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738270" name="TextBox 158" hidden="0"/>
            <p:cNvSpPr/>
            <p:nvPr isPhoto="0" userDrawn="0"/>
          </p:nvSpPr>
          <p:spPr bwMode="auto">
            <a:xfrm>
              <a:off x="891000" y="6225840"/>
              <a:ext cx="13348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Outgoing interface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725833921" name="Rectangle 149" hidden="0"/>
            <p:cNvSpPr/>
            <p:nvPr isPhoto="0" userDrawn="0"/>
          </p:nvSpPr>
          <p:spPr bwMode="auto">
            <a:xfrm>
              <a:off x="745200" y="4492440"/>
              <a:ext cx="4481280" cy="203760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464848" name="Rectangle 161" hidden="0"/>
            <p:cNvSpPr/>
            <p:nvPr isPhoto="0" userDrawn="0"/>
          </p:nvSpPr>
          <p:spPr bwMode="auto">
            <a:xfrm>
              <a:off x="952920" y="3595680"/>
              <a:ext cx="4173840" cy="61236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80142164" name="Group 162" hidden="0"/>
            <p:cNvGrpSpPr/>
            <p:nvPr isPhoto="0" userDrawn="0"/>
          </p:nvGrpSpPr>
          <p:grpSpPr bwMode="auto">
            <a:xfrm>
              <a:off x="7113600" y="3637080"/>
              <a:ext cx="565200" cy="425520"/>
              <a:chOff x="7113600" y="3637080"/>
              <a:chExt cx="565200" cy="425520"/>
            </a:xfrm>
          </p:grpSpPr>
          <p:sp>
            <p:nvSpPr>
              <p:cNvPr id="524946183" name="Rectangle 163" hidden="0"/>
              <p:cNvSpPr/>
              <p:nvPr isPhoto="0" userDrawn="0"/>
            </p:nvSpPr>
            <p:spPr bwMode="auto">
              <a:xfrm>
                <a:off x="715176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2974420" name="Rectangle 164" hidden="0"/>
              <p:cNvSpPr/>
              <p:nvPr isPhoto="0" userDrawn="0"/>
            </p:nvSpPr>
            <p:spPr bwMode="auto">
              <a:xfrm>
                <a:off x="720576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7170214" name="TextBox 168" hidden="0"/>
              <p:cNvSpPr/>
              <p:nvPr isPhoto="0" userDrawn="0"/>
            </p:nvSpPr>
            <p:spPr bwMode="auto">
              <a:xfrm>
                <a:off x="711360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426985235" name="Group 169" hidden="0"/>
            <p:cNvGrpSpPr/>
            <p:nvPr isPhoto="0" userDrawn="0"/>
          </p:nvGrpSpPr>
          <p:grpSpPr bwMode="auto">
            <a:xfrm>
              <a:off x="7631640" y="3637080"/>
              <a:ext cx="565200" cy="425520"/>
              <a:chOff x="7631640" y="3637080"/>
              <a:chExt cx="565200" cy="425520"/>
            </a:xfrm>
          </p:grpSpPr>
          <p:sp>
            <p:nvSpPr>
              <p:cNvPr id="2147123584" name="Rectangle 170" hidden="0"/>
              <p:cNvSpPr/>
              <p:nvPr isPhoto="0" userDrawn="0"/>
            </p:nvSpPr>
            <p:spPr bwMode="auto">
              <a:xfrm>
                <a:off x="766980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8848686" name="Rectangle 171" hidden="0"/>
              <p:cNvSpPr/>
              <p:nvPr isPhoto="0" userDrawn="0"/>
            </p:nvSpPr>
            <p:spPr bwMode="auto">
              <a:xfrm>
                <a:off x="782568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7353584" name="Rectangle 172" hidden="0"/>
              <p:cNvSpPr/>
              <p:nvPr isPhoto="0" userDrawn="0"/>
            </p:nvSpPr>
            <p:spPr bwMode="auto">
              <a:xfrm>
                <a:off x="793332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8901419" name="TextBox 173" hidden="0"/>
              <p:cNvSpPr/>
              <p:nvPr isPhoto="0" userDrawn="0"/>
            </p:nvSpPr>
            <p:spPr bwMode="auto">
              <a:xfrm>
                <a:off x="763164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094942401" name="Group 174" hidden="0"/>
            <p:cNvGrpSpPr/>
            <p:nvPr isPhoto="0" userDrawn="0"/>
          </p:nvGrpSpPr>
          <p:grpSpPr bwMode="auto">
            <a:xfrm>
              <a:off x="8149680" y="3637080"/>
              <a:ext cx="565200" cy="425520"/>
              <a:chOff x="8149680" y="3637080"/>
              <a:chExt cx="565200" cy="425520"/>
            </a:xfrm>
          </p:grpSpPr>
          <p:sp>
            <p:nvSpPr>
              <p:cNvPr id="1301040566" name="Rectangle 175" hidden="0"/>
              <p:cNvSpPr/>
              <p:nvPr isPhoto="0" userDrawn="0"/>
            </p:nvSpPr>
            <p:spPr bwMode="auto">
              <a:xfrm>
                <a:off x="818784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3844450" name="Rectangle 176" hidden="0"/>
              <p:cNvSpPr/>
              <p:nvPr isPhoto="0" userDrawn="0"/>
            </p:nvSpPr>
            <p:spPr bwMode="auto">
              <a:xfrm>
                <a:off x="824184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5861564" name="Rectangle 177" hidden="0"/>
              <p:cNvSpPr/>
              <p:nvPr isPhoto="0" userDrawn="0"/>
            </p:nvSpPr>
            <p:spPr bwMode="auto">
              <a:xfrm>
                <a:off x="834408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4861822" name="TextBox 180" hidden="0"/>
              <p:cNvSpPr/>
              <p:nvPr isPhoto="0" userDrawn="0"/>
            </p:nvSpPr>
            <p:spPr bwMode="auto">
              <a:xfrm>
                <a:off x="814968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141992396" name="Group 181" hidden="0"/>
            <p:cNvGrpSpPr/>
            <p:nvPr isPhoto="0" userDrawn="0"/>
          </p:nvGrpSpPr>
          <p:grpSpPr bwMode="auto">
            <a:xfrm>
              <a:off x="8670240" y="3637080"/>
              <a:ext cx="565200" cy="425520"/>
              <a:chOff x="8670240" y="3637080"/>
              <a:chExt cx="565200" cy="425520"/>
            </a:xfrm>
          </p:grpSpPr>
          <p:sp>
            <p:nvSpPr>
              <p:cNvPr id="399980928" name="Rectangle 182" hidden="0"/>
              <p:cNvSpPr/>
              <p:nvPr isPhoto="0" userDrawn="0"/>
            </p:nvSpPr>
            <p:spPr bwMode="auto">
              <a:xfrm>
                <a:off x="870840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5230039" name="Rectangle 183" hidden="0"/>
              <p:cNvSpPr/>
              <p:nvPr isPhoto="0" userDrawn="0"/>
            </p:nvSpPr>
            <p:spPr bwMode="auto">
              <a:xfrm>
                <a:off x="876204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118118" name="Rectangle 184" hidden="0"/>
              <p:cNvSpPr/>
              <p:nvPr isPhoto="0" userDrawn="0"/>
            </p:nvSpPr>
            <p:spPr bwMode="auto">
              <a:xfrm>
                <a:off x="886428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424467" name="TextBox 187" hidden="0"/>
              <p:cNvSpPr/>
              <p:nvPr isPhoto="0" userDrawn="0"/>
            </p:nvSpPr>
            <p:spPr bwMode="auto">
              <a:xfrm>
                <a:off x="867024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4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739904825" name="Group 188" hidden="0"/>
            <p:cNvGrpSpPr/>
            <p:nvPr isPhoto="0" userDrawn="0"/>
          </p:nvGrpSpPr>
          <p:grpSpPr bwMode="auto">
            <a:xfrm>
              <a:off x="7349037" y="6153840"/>
              <a:ext cx="565200" cy="425520"/>
              <a:chOff x="7349037" y="6153840"/>
              <a:chExt cx="565200" cy="425520"/>
            </a:xfrm>
          </p:grpSpPr>
          <p:sp>
            <p:nvSpPr>
              <p:cNvPr id="490095645" name="Rectangle 189" hidden="0"/>
              <p:cNvSpPr/>
              <p:nvPr isPhoto="0" userDrawn="0"/>
            </p:nvSpPr>
            <p:spPr bwMode="auto">
              <a:xfrm>
                <a:off x="738720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429847" name="Rectangle 190" hidden="0"/>
              <p:cNvSpPr/>
              <p:nvPr isPhoto="0" userDrawn="0"/>
            </p:nvSpPr>
            <p:spPr bwMode="auto">
              <a:xfrm>
                <a:off x="744120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4560042" name="Rectangle 191" hidden="0"/>
              <p:cNvSpPr/>
              <p:nvPr isPhoto="0" userDrawn="0"/>
            </p:nvSpPr>
            <p:spPr bwMode="auto">
              <a:xfrm>
                <a:off x="75430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0922996" name="Rectangle 192" hidden="0"/>
              <p:cNvSpPr/>
              <p:nvPr isPhoto="0" userDrawn="0"/>
            </p:nvSpPr>
            <p:spPr bwMode="auto">
              <a:xfrm>
                <a:off x="76510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836414" name="Rectangle 193" hidden="0"/>
              <p:cNvSpPr/>
              <p:nvPr isPhoto="0" userDrawn="0"/>
            </p:nvSpPr>
            <p:spPr bwMode="auto">
              <a:xfrm>
                <a:off x="77641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5823830" name="TextBox 194" hidden="0"/>
              <p:cNvSpPr/>
              <p:nvPr isPhoto="0" userDrawn="0"/>
            </p:nvSpPr>
            <p:spPr bwMode="auto">
              <a:xfrm>
                <a:off x="7349037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2005767694" name="Group 195" hidden="0"/>
            <p:cNvGrpSpPr/>
            <p:nvPr isPhoto="0" userDrawn="0"/>
          </p:nvGrpSpPr>
          <p:grpSpPr bwMode="auto">
            <a:xfrm>
              <a:off x="7866720" y="6153840"/>
              <a:ext cx="565200" cy="425520"/>
              <a:chOff x="7866720" y="6153840"/>
              <a:chExt cx="565200" cy="425520"/>
            </a:xfrm>
          </p:grpSpPr>
          <p:sp>
            <p:nvSpPr>
              <p:cNvPr id="2048002820" name="Rectangle 196" hidden="0"/>
              <p:cNvSpPr/>
              <p:nvPr isPhoto="0" userDrawn="0"/>
            </p:nvSpPr>
            <p:spPr bwMode="auto">
              <a:xfrm>
                <a:off x="790488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1705495" name="Rectangle 197" hidden="0"/>
              <p:cNvSpPr/>
              <p:nvPr isPhoto="0" userDrawn="0"/>
            </p:nvSpPr>
            <p:spPr bwMode="auto">
              <a:xfrm>
                <a:off x="79588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2097413" name="Rectangle 198" hidden="0"/>
              <p:cNvSpPr/>
              <p:nvPr isPhoto="0" userDrawn="0"/>
            </p:nvSpPr>
            <p:spPr bwMode="auto">
              <a:xfrm>
                <a:off x="80611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0623594" name="Rectangle 199" hidden="0"/>
              <p:cNvSpPr/>
              <p:nvPr isPhoto="0" userDrawn="0"/>
            </p:nvSpPr>
            <p:spPr bwMode="auto">
              <a:xfrm>
                <a:off x="816876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1662386" name="Rectangle 200" hidden="0"/>
              <p:cNvSpPr/>
              <p:nvPr isPhoto="0" userDrawn="0"/>
            </p:nvSpPr>
            <p:spPr bwMode="auto">
              <a:xfrm>
                <a:off x="828180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0269309" name="TextBox 201" hidden="0"/>
              <p:cNvSpPr/>
              <p:nvPr isPhoto="0" userDrawn="0"/>
            </p:nvSpPr>
            <p:spPr bwMode="auto">
              <a:xfrm>
                <a:off x="7866720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4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770829620" name="Group 202" hidden="0"/>
            <p:cNvGrpSpPr/>
            <p:nvPr isPhoto="0" userDrawn="0"/>
          </p:nvGrpSpPr>
          <p:grpSpPr bwMode="auto">
            <a:xfrm>
              <a:off x="8390880" y="6153840"/>
              <a:ext cx="565200" cy="425520"/>
              <a:chOff x="8390880" y="6153840"/>
              <a:chExt cx="565200" cy="425520"/>
            </a:xfrm>
          </p:grpSpPr>
          <p:sp>
            <p:nvSpPr>
              <p:cNvPr id="1508707924" name="Rectangle 203" hidden="0"/>
              <p:cNvSpPr/>
              <p:nvPr isPhoto="0" userDrawn="0"/>
            </p:nvSpPr>
            <p:spPr bwMode="auto">
              <a:xfrm>
                <a:off x="842904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1707693" name="Rectangle 204" hidden="0"/>
              <p:cNvSpPr/>
              <p:nvPr isPhoto="0" userDrawn="0"/>
            </p:nvSpPr>
            <p:spPr bwMode="auto">
              <a:xfrm>
                <a:off x="848304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3907088" name="Rectangle 205" hidden="0"/>
              <p:cNvSpPr/>
              <p:nvPr isPhoto="0" userDrawn="0"/>
            </p:nvSpPr>
            <p:spPr bwMode="auto">
              <a:xfrm>
                <a:off x="85852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9925514" name="Rectangle 206" hidden="0"/>
              <p:cNvSpPr/>
              <p:nvPr isPhoto="0" userDrawn="0"/>
            </p:nvSpPr>
            <p:spPr bwMode="auto">
              <a:xfrm>
                <a:off x="86929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3790493" name="Rectangle 207" hidden="0"/>
              <p:cNvSpPr/>
              <p:nvPr isPhoto="0" userDrawn="0"/>
            </p:nvSpPr>
            <p:spPr bwMode="auto">
              <a:xfrm>
                <a:off x="88063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7723464" name="TextBox 208" hidden="0"/>
              <p:cNvSpPr/>
              <p:nvPr isPhoto="0" userDrawn="0"/>
            </p:nvSpPr>
            <p:spPr bwMode="auto">
              <a:xfrm>
                <a:off x="8390880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472820946" name="Group 209" hidden="0"/>
            <p:cNvGrpSpPr/>
            <p:nvPr isPhoto="0" userDrawn="0"/>
          </p:nvGrpSpPr>
          <p:grpSpPr bwMode="auto">
            <a:xfrm>
              <a:off x="8911440" y="6153840"/>
              <a:ext cx="565200" cy="425520"/>
              <a:chOff x="8911440" y="6153840"/>
              <a:chExt cx="565200" cy="425520"/>
            </a:xfrm>
          </p:grpSpPr>
          <p:sp>
            <p:nvSpPr>
              <p:cNvPr id="1462461536" name="Rectangle 210" hidden="0"/>
              <p:cNvSpPr/>
              <p:nvPr isPhoto="0" userDrawn="0"/>
            </p:nvSpPr>
            <p:spPr bwMode="auto">
              <a:xfrm>
                <a:off x="894960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5253414" name="Rectangle 211" hidden="0"/>
              <p:cNvSpPr/>
              <p:nvPr isPhoto="0" userDrawn="0"/>
            </p:nvSpPr>
            <p:spPr bwMode="auto">
              <a:xfrm>
                <a:off x="900360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1779327" name="Rectangle 212" hidden="0"/>
              <p:cNvSpPr/>
              <p:nvPr isPhoto="0" userDrawn="0"/>
            </p:nvSpPr>
            <p:spPr bwMode="auto">
              <a:xfrm>
                <a:off x="91054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349435" name="Rectangle 213" hidden="0"/>
              <p:cNvSpPr/>
              <p:nvPr isPhoto="0" userDrawn="0"/>
            </p:nvSpPr>
            <p:spPr bwMode="auto">
              <a:xfrm>
                <a:off x="92134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1153278" name="Rectangle 214" hidden="0"/>
              <p:cNvSpPr/>
              <p:nvPr isPhoto="0" userDrawn="0"/>
            </p:nvSpPr>
            <p:spPr bwMode="auto">
              <a:xfrm>
                <a:off x="93265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747972" name="TextBox 215" hidden="0"/>
              <p:cNvSpPr/>
              <p:nvPr isPhoto="0" userDrawn="0"/>
            </p:nvSpPr>
            <p:spPr bwMode="auto">
              <a:xfrm>
                <a:off x="8911440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sp>
          <p:nvSpPr>
            <p:cNvPr id="246299786" name="Rectangle 216" hidden="0"/>
            <p:cNvSpPr/>
            <p:nvPr isPhoto="0" userDrawn="0"/>
          </p:nvSpPr>
          <p:spPr bwMode="auto">
            <a:xfrm>
              <a:off x="7378920" y="5063760"/>
              <a:ext cx="155088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698146" name="Rectangle 217" hidden="0"/>
            <p:cNvSpPr/>
            <p:nvPr isPhoto="0" userDrawn="0"/>
          </p:nvSpPr>
          <p:spPr bwMode="auto">
            <a:xfrm>
              <a:off x="7830000" y="511380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9259236" name="Rectangle 218" hidden="0"/>
            <p:cNvSpPr/>
            <p:nvPr isPhoto="0" userDrawn="0"/>
          </p:nvSpPr>
          <p:spPr bwMode="auto">
            <a:xfrm>
              <a:off x="7955640" y="511380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3110769" name="TextBox 219" hidden="0"/>
            <p:cNvSpPr/>
            <p:nvPr isPhoto="0" userDrawn="0"/>
          </p:nvSpPr>
          <p:spPr bwMode="auto">
            <a:xfrm>
              <a:off x="5931360" y="5045400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1 buffer</a:t>
              </a:r>
              <a:endParaRPr lang="en-US" sz="1100" b="0" strike="noStrike" spc="0">
                <a:latin typeface="Arial"/>
              </a:endParaRPr>
            </a:p>
          </p:txBody>
        </p:sp>
        <p:grpSp>
          <p:nvGrpSpPr>
            <p:cNvPr id="1383642684" name="Group 220" hidden="0"/>
            <p:cNvGrpSpPr/>
            <p:nvPr isPhoto="0" userDrawn="0"/>
          </p:nvGrpSpPr>
          <p:grpSpPr bwMode="auto">
            <a:xfrm>
              <a:off x="8868960" y="5026680"/>
              <a:ext cx="664200" cy="272160"/>
              <a:chOff x="8868960" y="5026680"/>
              <a:chExt cx="664200" cy="272160"/>
            </a:xfrm>
          </p:grpSpPr>
          <p:sp>
            <p:nvSpPr>
              <p:cNvPr id="1450456154" name="Rectangle 221" hidden="0"/>
              <p:cNvSpPr/>
              <p:nvPr isPhoto="0" userDrawn="0"/>
            </p:nvSpPr>
            <p:spPr bwMode="auto">
              <a:xfrm>
                <a:off x="8940240" y="506376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3234499" name="TextBox 222" hidden="0"/>
              <p:cNvSpPr/>
              <p:nvPr isPhoto="0" userDrawn="0"/>
            </p:nvSpPr>
            <p:spPr bwMode="auto">
              <a:xfrm>
                <a:off x="8868960" y="502668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</p:grpSp>
        <p:sp>
          <p:nvSpPr>
            <p:cNvPr id="473494783" name="Rectangle 223" hidden="0"/>
            <p:cNvSpPr/>
            <p:nvPr isPhoto="0" userDrawn="0"/>
          </p:nvSpPr>
          <p:spPr bwMode="auto">
            <a:xfrm>
              <a:off x="6850080" y="5060160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524900" name="TextBox 224" hidden="0"/>
            <p:cNvSpPr/>
            <p:nvPr isPhoto="0" userDrawn="0"/>
          </p:nvSpPr>
          <p:spPr bwMode="auto">
            <a:xfrm>
              <a:off x="6774120" y="503136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062873399" name="Rectangle 225" hidden="0"/>
            <p:cNvSpPr/>
            <p:nvPr isPhoto="0" userDrawn="0"/>
          </p:nvSpPr>
          <p:spPr bwMode="auto">
            <a:xfrm>
              <a:off x="6853320" y="5594760"/>
              <a:ext cx="103824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7193155" name="Rectangle 226" hidden="0"/>
            <p:cNvSpPr/>
            <p:nvPr isPhoto="0" userDrawn="0"/>
          </p:nvSpPr>
          <p:spPr bwMode="auto">
            <a:xfrm>
              <a:off x="7380360" y="5639037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3742590" name="Rectangle 227" hidden="0"/>
            <p:cNvSpPr/>
            <p:nvPr isPhoto="0" userDrawn="0"/>
          </p:nvSpPr>
          <p:spPr bwMode="auto">
            <a:xfrm>
              <a:off x="7482240" y="5639037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185642" name="Rectangle 228" hidden="0"/>
            <p:cNvSpPr/>
            <p:nvPr isPhoto="0" userDrawn="0"/>
          </p:nvSpPr>
          <p:spPr bwMode="auto">
            <a:xfrm>
              <a:off x="7590240" y="5639037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8015056" name="Rectangle 229" hidden="0"/>
            <p:cNvSpPr/>
            <p:nvPr isPhoto="0" userDrawn="0"/>
          </p:nvSpPr>
          <p:spPr bwMode="auto">
            <a:xfrm>
              <a:off x="7703280" y="5639037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4021934" name="Rectangle 230" hidden="0"/>
            <p:cNvSpPr/>
            <p:nvPr isPhoto="0" userDrawn="0"/>
          </p:nvSpPr>
          <p:spPr bwMode="auto">
            <a:xfrm>
              <a:off x="7893360" y="5595118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3821330" name="TextBox 231" hidden="0"/>
            <p:cNvSpPr/>
            <p:nvPr isPhoto="0" userDrawn="0"/>
          </p:nvSpPr>
          <p:spPr bwMode="auto">
            <a:xfrm>
              <a:off x="5931360" y="5585400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3 buffer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498815554" name="TextBox 232" hidden="0"/>
            <p:cNvSpPr/>
            <p:nvPr isPhoto="0" userDrawn="0"/>
          </p:nvSpPr>
          <p:spPr bwMode="auto">
            <a:xfrm>
              <a:off x="7822080" y="555768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479266063" name="Rectangle 233" hidden="0"/>
            <p:cNvSpPr/>
            <p:nvPr isPhoto="0" userDrawn="0"/>
          </p:nvSpPr>
          <p:spPr bwMode="auto">
            <a:xfrm>
              <a:off x="8425800" y="5595118"/>
              <a:ext cx="155304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1370648" name="Rectangle 116" hidden="0"/>
            <p:cNvSpPr/>
            <p:nvPr isPhoto="0" userDrawn="0"/>
          </p:nvSpPr>
          <p:spPr bwMode="auto">
            <a:xfrm>
              <a:off x="6849000" y="5327278"/>
              <a:ext cx="508680" cy="179640"/>
            </a:xfrm>
            <a:custGeom>
              <a:avLst/>
              <a:gdLst/>
              <a:ahLst/>
              <a:cxnLst/>
              <a:rect l="l" t="t" r="r" b="b"/>
              <a:pathLst>
                <a:path w="542762" h="201498" fill="norm" stroke="1" extrusionOk="0">
                  <a:moveTo>
                    <a:pt x="538" y="0"/>
                  </a:moveTo>
                  <a:lnTo>
                    <a:pt x="542762" y="1845"/>
                  </a:lnTo>
                  <a:lnTo>
                    <a:pt x="542762" y="201498"/>
                  </a:lnTo>
                  <a:lnTo>
                    <a:pt x="0" y="199421"/>
                  </a:lnTo>
                </a:path>
              </a:pathLst>
            </a:cu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6102548" name="Rectangle 235" hidden="0"/>
            <p:cNvSpPr/>
            <p:nvPr isPhoto="0" userDrawn="0"/>
          </p:nvSpPr>
          <p:spPr bwMode="auto">
            <a:xfrm>
              <a:off x="7359120" y="5329080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707268" name="TextBox 236" hidden="0"/>
            <p:cNvSpPr/>
            <p:nvPr isPhoto="0" userDrawn="0"/>
          </p:nvSpPr>
          <p:spPr bwMode="auto">
            <a:xfrm>
              <a:off x="7288200" y="529164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759604396" name="Rectangle 237" hidden="0"/>
            <p:cNvSpPr/>
            <p:nvPr isPhoto="0" userDrawn="0"/>
          </p:nvSpPr>
          <p:spPr bwMode="auto">
            <a:xfrm>
              <a:off x="7891560" y="5329080"/>
              <a:ext cx="156708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24336001" name="Group 238" hidden="0"/>
            <p:cNvGrpSpPr/>
            <p:nvPr isPhoto="0" userDrawn="0"/>
          </p:nvGrpSpPr>
          <p:grpSpPr bwMode="auto">
            <a:xfrm>
              <a:off x="9381960" y="5297760"/>
              <a:ext cx="664200" cy="272160"/>
              <a:chOff x="9381960" y="5297760"/>
              <a:chExt cx="664200" cy="272160"/>
            </a:xfrm>
          </p:grpSpPr>
          <p:sp>
            <p:nvSpPr>
              <p:cNvPr id="988925881" name="Rectangle 239" hidden="0"/>
              <p:cNvSpPr/>
              <p:nvPr isPhoto="0" userDrawn="0"/>
            </p:nvSpPr>
            <p:spPr bwMode="auto">
              <a:xfrm>
                <a:off x="9457920" y="532656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1627226" name="TextBox 240" hidden="0"/>
              <p:cNvSpPr/>
              <p:nvPr isPhoto="0" userDrawn="0"/>
            </p:nvSpPr>
            <p:spPr bwMode="auto">
              <a:xfrm>
                <a:off x="9381960" y="529776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</p:grpSp>
        <p:sp>
          <p:nvSpPr>
            <p:cNvPr id="1900404220" name="TextBox 241" hidden="0"/>
            <p:cNvSpPr/>
            <p:nvPr isPhoto="0" userDrawn="0"/>
          </p:nvSpPr>
          <p:spPr bwMode="auto">
            <a:xfrm>
              <a:off x="5931360" y="5311440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2 buffer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1616459588" name="Straight Arrow Connector 243" hidden="0"/>
            <p:cNvSpPr/>
            <p:nvPr isPhoto="0" userDrawn="0"/>
          </p:nvSpPr>
          <p:spPr bwMode="auto">
            <a:xfrm flipH="1" flipV="1">
              <a:off x="7673400" y="4062600"/>
              <a:ext cx="86400" cy="88992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6124202" name="Straight Arrow Connector 245" hidden="0"/>
            <p:cNvSpPr/>
            <p:nvPr isPhoto="0" userDrawn="0"/>
          </p:nvSpPr>
          <p:spPr bwMode="auto">
            <a:xfrm flipH="1" flipV="1">
              <a:off x="8195400" y="4068000"/>
              <a:ext cx="84960" cy="8992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5064610" name="Oval 250" hidden="0"/>
            <p:cNvSpPr/>
            <p:nvPr isPhoto="0" userDrawn="0"/>
          </p:nvSpPr>
          <p:spPr bwMode="auto">
            <a:xfrm>
              <a:off x="7753680" y="387108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285193" name="Oval 251" hidden="0"/>
            <p:cNvSpPr/>
            <p:nvPr isPhoto="0" userDrawn="0"/>
          </p:nvSpPr>
          <p:spPr bwMode="auto">
            <a:xfrm>
              <a:off x="7771320" y="505476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574573" name="Straight Arrow Connector 252" hidden="0"/>
            <p:cNvSpPr/>
            <p:nvPr isPhoto="0" userDrawn="0"/>
          </p:nvSpPr>
          <p:spPr bwMode="auto">
            <a:xfrm>
              <a:off x="7928280" y="4063320"/>
              <a:ext cx="86760" cy="94356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2572156" name="Rectangle 116" hidden="0"/>
            <p:cNvSpPr/>
            <p:nvPr isPhoto="0" userDrawn="0"/>
          </p:nvSpPr>
          <p:spPr bwMode="auto">
            <a:xfrm flipH="1">
              <a:off x="9469077" y="5060880"/>
              <a:ext cx="508680" cy="179640"/>
            </a:xfrm>
            <a:custGeom>
              <a:avLst/>
              <a:gdLst/>
              <a:ahLst/>
              <a:cxnLst/>
              <a:rect l="l" t="t" r="r" b="b"/>
              <a:pathLst>
                <a:path w="542762" h="201498" fill="norm" stroke="1" extrusionOk="0">
                  <a:moveTo>
                    <a:pt x="538" y="0"/>
                  </a:moveTo>
                  <a:lnTo>
                    <a:pt x="542762" y="1845"/>
                  </a:lnTo>
                  <a:lnTo>
                    <a:pt x="542762" y="201498"/>
                  </a:lnTo>
                  <a:lnTo>
                    <a:pt x="0" y="199421"/>
                  </a:lnTo>
                </a:path>
              </a:pathLst>
            </a:cu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2770046" name="Rectangle 254" hidden="0"/>
            <p:cNvSpPr/>
            <p:nvPr isPhoto="0" userDrawn="0"/>
          </p:nvSpPr>
          <p:spPr bwMode="auto">
            <a:xfrm>
              <a:off x="6862680" y="5865480"/>
              <a:ext cx="157968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71977" name="Rectangle 255" hidden="0"/>
            <p:cNvSpPr/>
            <p:nvPr isPhoto="0" userDrawn="0"/>
          </p:nvSpPr>
          <p:spPr bwMode="auto">
            <a:xfrm>
              <a:off x="794268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001158" name="Rectangle 256" hidden="0"/>
            <p:cNvSpPr/>
            <p:nvPr isPhoto="0" userDrawn="0"/>
          </p:nvSpPr>
          <p:spPr bwMode="auto">
            <a:xfrm>
              <a:off x="804456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5021179" name="Rectangle 257" hidden="0"/>
            <p:cNvSpPr/>
            <p:nvPr isPhoto="0" userDrawn="0"/>
          </p:nvSpPr>
          <p:spPr bwMode="auto">
            <a:xfrm>
              <a:off x="815256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372576" name="Rectangle 258" hidden="0"/>
            <p:cNvSpPr/>
            <p:nvPr isPhoto="0" userDrawn="0"/>
          </p:nvSpPr>
          <p:spPr bwMode="auto">
            <a:xfrm>
              <a:off x="826560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5372005" name="Rectangle 259" hidden="0"/>
            <p:cNvSpPr/>
            <p:nvPr isPhoto="0" userDrawn="0"/>
          </p:nvSpPr>
          <p:spPr bwMode="auto">
            <a:xfrm>
              <a:off x="8442720" y="5865840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3275376" name="TextBox 260" hidden="0"/>
            <p:cNvSpPr/>
            <p:nvPr isPhoto="0" userDrawn="0"/>
          </p:nvSpPr>
          <p:spPr bwMode="auto">
            <a:xfrm>
              <a:off x="5931360" y="5856118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4 buffer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2114459164" name="TextBox 261" hidden="0"/>
            <p:cNvSpPr/>
            <p:nvPr isPhoto="0" userDrawn="0"/>
          </p:nvSpPr>
          <p:spPr bwMode="auto">
            <a:xfrm>
              <a:off x="8371800" y="582840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848601335" name="Rectangle 153" hidden="0"/>
            <p:cNvSpPr/>
            <p:nvPr isPhoto="0" userDrawn="0"/>
          </p:nvSpPr>
          <p:spPr bwMode="auto">
            <a:xfrm>
              <a:off x="8971920" y="5865840"/>
              <a:ext cx="1015560" cy="177840"/>
            </a:xfrm>
            <a:custGeom>
              <a:avLst/>
              <a:gdLst/>
              <a:ahLst/>
              <a:cxnLst/>
              <a:rect l="l" t="t" r="r" b="b"/>
              <a:pathLst>
                <a:path w="1083023" h="199653" fill="norm" stroke="1" extrusionOk="0">
                  <a:moveTo>
                    <a:pt x="1083023" y="199653"/>
                  </a:moveTo>
                  <a:lnTo>
                    <a:pt x="0" y="199653"/>
                  </a:lnTo>
                  <a:lnTo>
                    <a:pt x="0" y="0"/>
                  </a:lnTo>
                  <a:lnTo>
                    <a:pt x="1083023" y="0"/>
                  </a:lnTo>
                </a:path>
              </a:pathLst>
            </a:cu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439667" name="Straight Arrow Connector 264" hidden="0"/>
            <p:cNvSpPr/>
            <p:nvPr isPhoto="0" userDrawn="0"/>
          </p:nvSpPr>
          <p:spPr bwMode="auto">
            <a:xfrm flipH="1" flipV="1">
              <a:off x="7665120" y="4041720"/>
              <a:ext cx="536400" cy="90180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80808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810297" name="Straight Arrow Connector 265" hidden="0"/>
            <p:cNvSpPr/>
            <p:nvPr isPhoto="0" userDrawn="0"/>
          </p:nvSpPr>
          <p:spPr bwMode="auto">
            <a:xfrm flipH="1" flipV="1">
              <a:off x="8172720" y="4068720"/>
              <a:ext cx="556920" cy="8902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80808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813407" name="TextBox 266" hidden="0"/>
            <p:cNvSpPr/>
            <p:nvPr isPhoto="0" userDrawn="0"/>
          </p:nvSpPr>
          <p:spPr bwMode="auto">
            <a:xfrm>
              <a:off x="8442000" y="4280040"/>
              <a:ext cx="2436840" cy="42443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100" b="0" i="1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Link propagation latency with variation,</a:t>
              </a:r>
              <a:endParaRPr lang="en-US" sz="1100" b="0" strike="noStrike" spc="0">
                <a:latin typeface="Arial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1100" b="0" i="1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e.g.: Clock drift (MTIE)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1857118383" name="Straight Arrow Connector 267" hidden="0"/>
            <p:cNvSpPr/>
            <p:nvPr isPhoto="0" userDrawn="0"/>
          </p:nvSpPr>
          <p:spPr bwMode="auto">
            <a:xfrm>
              <a:off x="8024400" y="4080960"/>
              <a:ext cx="470520" cy="89604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0000">
                  <a:alpha val="41000"/>
                </a:srgb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9438525" name="Rectangle 268" hidden="0"/>
            <p:cNvSpPr/>
            <p:nvPr isPhoto="0" userDrawn="0"/>
          </p:nvSpPr>
          <p:spPr bwMode="auto">
            <a:xfrm>
              <a:off x="8340480" y="538668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720938" name="Rectangle 269" hidden="0"/>
            <p:cNvSpPr/>
            <p:nvPr isPhoto="0" userDrawn="0"/>
          </p:nvSpPr>
          <p:spPr bwMode="auto">
            <a:xfrm>
              <a:off x="8466480" y="538668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228259" name="Oval 270" hidden="0"/>
            <p:cNvSpPr/>
            <p:nvPr isPhoto="0" userDrawn="0"/>
          </p:nvSpPr>
          <p:spPr bwMode="auto">
            <a:xfrm>
              <a:off x="8281800" y="532764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864384" name="Rectangle 271" hidden="0"/>
            <p:cNvSpPr/>
            <p:nvPr isPhoto="0" userDrawn="0"/>
          </p:nvSpPr>
          <p:spPr bwMode="auto">
            <a:xfrm>
              <a:off x="6060960" y="3592080"/>
              <a:ext cx="4173840" cy="61236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21964" name="TextBox 272" hidden="0"/>
            <p:cNvSpPr/>
            <p:nvPr isPhoto="0" userDrawn="0"/>
          </p:nvSpPr>
          <p:spPr bwMode="auto">
            <a:xfrm>
              <a:off x="5991840" y="3309120"/>
              <a:ext cx="1420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1 </a:t>
              </a: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(sender)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428072190" name="Rectangle 273" hidden="0"/>
            <p:cNvSpPr/>
            <p:nvPr isPhoto="0" userDrawn="0"/>
          </p:nvSpPr>
          <p:spPr bwMode="auto">
            <a:xfrm>
              <a:off x="5825160" y="3368517"/>
              <a:ext cx="4475880" cy="90972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7059329" name="TextBox 2" hidden="0"/>
            <p:cNvSpPr/>
            <p:nvPr isPhoto="0" userDrawn="0"/>
          </p:nvSpPr>
          <p:spPr bwMode="auto">
            <a:xfrm>
              <a:off x="3264120" y="4245120"/>
              <a:ext cx="1699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200" b="0" i="1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Link propagation latency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582139548" name="Rectangle 263" hidden="0"/>
            <p:cNvSpPr/>
            <p:nvPr isPhoto="0" userDrawn="0"/>
          </p:nvSpPr>
          <p:spPr bwMode="auto">
            <a:xfrm>
              <a:off x="6022800" y="5000037"/>
              <a:ext cx="4173840" cy="164988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857554" name="Rectangle 274" hidden="0"/>
            <p:cNvSpPr/>
            <p:nvPr isPhoto="0" userDrawn="0"/>
          </p:nvSpPr>
          <p:spPr bwMode="auto">
            <a:xfrm>
              <a:off x="5815080" y="4629960"/>
              <a:ext cx="4481280" cy="209700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6496966" name="TextBox 275" hidden="0"/>
            <p:cNvSpPr/>
            <p:nvPr isPhoto="0" userDrawn="0"/>
          </p:nvSpPr>
          <p:spPr bwMode="auto">
            <a:xfrm>
              <a:off x="5956560" y="4644000"/>
              <a:ext cx="1748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2 </a:t>
              </a:r>
              <a:r>
                <a:rPr lang="en-US" sz="14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(“receiver”)</a:t>
              </a:r>
              <a:endParaRPr lang="en-US" sz="1400" b="0" strike="noStrike" spc="0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4998949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77531" y="124957"/>
            <a:ext cx="10876267" cy="92466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en-US"/>
              <a:t>Old slide 2 </a:t>
            </a:r>
            <a:br>
              <a:rPr lang="en-US"/>
            </a:br>
            <a:r>
              <a:rPr lang="en-US" sz="3600"/>
              <a:t>(from prior presentation) </a:t>
            </a:r>
            <a:endParaRPr lang="zh-CN"/>
          </a:p>
        </p:txBody>
      </p:sp>
      <p:sp>
        <p:nvSpPr>
          <p:cNvPr id="1460212016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963885" y="1049617"/>
            <a:ext cx="6389912" cy="539783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82500" lnSpcReduction="15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ambiguity window exists for two consecutive cycles – from different</a:t>
            </a:r>
            <a:r>
              <a:rPr lang="en-US"/>
              <a:t> sources</a:t>
            </a:r>
            <a:endParaRPr/>
          </a:p>
          <a:p>
            <a:pPr lvl="1">
              <a:defRPr/>
            </a:pPr>
            <a:r>
              <a:rPr lang="en-US"/>
              <a:t>Node processing delay variation</a:t>
            </a:r>
            <a:endParaRPr/>
          </a:p>
          <a:p>
            <a:pPr lvl="1">
              <a:defRPr/>
            </a:pPr>
            <a:r>
              <a:rPr lang="en-US"/>
              <a:t>Link propagation latency variation (FEC, link retransmissions, temperature elongation,...)</a:t>
            </a:r>
            <a:endParaRPr/>
          </a:p>
          <a:p>
            <a:pPr lvl="1">
              <a:defRPr/>
            </a:pPr>
            <a:r>
              <a:rPr lang="en-US"/>
              <a:t>Clock sync MTIE </a:t>
            </a:r>
            <a:r>
              <a:rPr/>
              <a:t>(Maximum Time Interval Error)</a:t>
            </a:r>
            <a:endParaRPr/>
          </a:p>
          <a:p>
            <a:pPr>
              <a:defRPr/>
            </a:pPr>
            <a:r>
              <a:rPr/>
              <a:t>MTIE ~= clock sync accuracy</a:t>
            </a:r>
            <a:br>
              <a:rPr/>
            </a:br>
            <a:r>
              <a:rPr/>
              <a:t>Clock sync accuracy requirements increase the smaller TC and DT become:</a:t>
            </a:r>
            <a:endParaRPr/>
          </a:p>
          <a:p>
            <a:pPr lvl="1">
              <a:defRPr/>
            </a:pPr>
            <a:r>
              <a:rPr/>
              <a:t>1... 100 Gbps: 100x more accurate PTP clock</a:t>
            </a:r>
            <a:endParaRPr/>
          </a:p>
          <a:p>
            <a:pPr lvl="1">
              <a:defRPr/>
            </a:pPr>
            <a:r>
              <a:rPr/>
              <a:t>100x Cost factor ?! (not quite but important to watch)</a:t>
            </a:r>
            <a:endParaRPr/>
          </a:p>
          <a:p>
            <a:pPr>
              <a:defRPr/>
            </a:pPr>
            <a:r>
              <a:rPr lang="en-US"/>
              <a:t>Conclusion: Relying on reception time to decide on reception buffer is impractical for large-scale deployments</a:t>
            </a:r>
            <a:endParaRPr/>
          </a:p>
          <a:p>
            <a:pPr>
              <a:defRPr/>
            </a:pPr>
            <a:r>
              <a:rPr lang="en-US">
                <a:solidFill>
                  <a:srgbClr val="C00000"/>
                </a:solidFill>
              </a:rPr>
              <a:t>Way out: </a:t>
            </a:r>
            <a:r>
              <a:rPr lang="en-US"/>
              <a:t>pkt carry cycle id metadata at output to help the downstream node determine the correct cycle buffer for the paket</a:t>
            </a:r>
            <a:endParaRPr/>
          </a:p>
        </p:txBody>
      </p:sp>
      <p:sp>
        <p:nvSpPr>
          <p:cNvPr id="226966304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036B2E8-13AF-4DA3-9709-D214E83275E8}" type="slidenum">
              <a:rPr lang="en-US"/>
              <a:t/>
            </a:fld>
            <a:endParaRPr lang="zh-CN"/>
          </a:p>
        </p:txBody>
      </p:sp>
      <p:pic>
        <p:nvPicPr>
          <p:cNvPr id="601552960" name="图片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29389" y="1049617"/>
            <a:ext cx="3734601" cy="5563517"/>
          </a:xfrm>
          <a:prstGeom prst="rect">
            <a:avLst/>
          </a:prstGeom>
        </p:spPr>
      </p:pic>
      <p:grpSp>
        <p:nvGrpSpPr>
          <p:cNvPr id="1921719319" name="组合 17" hidden="0"/>
          <p:cNvGrpSpPr/>
          <p:nvPr isPhoto="0" userDrawn="0"/>
        </p:nvGrpSpPr>
        <p:grpSpPr bwMode="auto">
          <a:xfrm>
            <a:off x="1907962" y="2981280"/>
            <a:ext cx="943765" cy="902621"/>
            <a:chOff x="1907962" y="3018603"/>
            <a:chExt cx="943765" cy="902621"/>
          </a:xfrm>
        </p:grpSpPr>
        <p:grpSp>
          <p:nvGrpSpPr>
            <p:cNvPr id="82563394" name="组合 13" hidden="0"/>
            <p:cNvGrpSpPr/>
            <p:nvPr isPhoto="0" userDrawn="0"/>
          </p:nvGrpSpPr>
          <p:grpSpPr bwMode="auto">
            <a:xfrm>
              <a:off x="1907962" y="3018603"/>
              <a:ext cx="448061" cy="91454"/>
              <a:chOff x="1879086" y="3008979"/>
              <a:chExt cx="448061" cy="91454"/>
            </a:xfrm>
          </p:grpSpPr>
          <p:sp>
            <p:nvSpPr>
              <p:cNvPr id="1088946359" name="矩形 5" hidden="0"/>
              <p:cNvSpPr/>
              <p:nvPr isPhoto="0" userDrawn="0"/>
            </p:nvSpPr>
            <p:spPr bwMode="auto">
              <a:xfrm>
                <a:off x="1879086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736657731" name="矩形 9" hidden="0"/>
              <p:cNvSpPr/>
              <p:nvPr isPhoto="0" userDrawn="0"/>
            </p:nvSpPr>
            <p:spPr bwMode="auto">
              <a:xfrm>
                <a:off x="2136319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088888003" name="矩形 11" hidden="0"/>
              <p:cNvSpPr/>
              <p:nvPr isPhoto="0" userDrawn="0"/>
            </p:nvSpPr>
            <p:spPr bwMode="auto">
              <a:xfrm>
                <a:off x="2031487" y="3010584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728006809" name="矩形 12" hidden="0"/>
              <p:cNvSpPr/>
              <p:nvPr isPhoto="0" userDrawn="0"/>
            </p:nvSpPr>
            <p:spPr bwMode="auto">
              <a:xfrm>
                <a:off x="2251262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</p:grpSp>
        <p:grpSp>
          <p:nvGrpSpPr>
            <p:cNvPr id="2081959143" name="组合 16" hidden="0"/>
            <p:cNvGrpSpPr/>
            <p:nvPr isPhoto="0" userDrawn="0"/>
          </p:nvGrpSpPr>
          <p:grpSpPr bwMode="auto">
            <a:xfrm>
              <a:off x="2450021" y="3831376"/>
              <a:ext cx="401706" cy="89848"/>
              <a:chOff x="4298072" y="2400984"/>
              <a:chExt cx="401706" cy="89848"/>
            </a:xfrm>
          </p:grpSpPr>
          <p:sp>
            <p:nvSpPr>
              <p:cNvPr id="957520759" name="矩形 7" hidden="0"/>
              <p:cNvSpPr/>
              <p:nvPr isPhoto="0" userDrawn="0"/>
            </p:nvSpPr>
            <p:spPr bwMode="auto">
              <a:xfrm>
                <a:off x="4298072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9646912" name="矩形 8" hidden="0"/>
              <p:cNvSpPr/>
              <p:nvPr isPhoto="0" userDrawn="0"/>
            </p:nvSpPr>
            <p:spPr bwMode="auto">
              <a:xfrm>
                <a:off x="4415904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2095174044" name="矩形 14" hidden="0"/>
              <p:cNvSpPr/>
              <p:nvPr isPhoto="0" userDrawn="0"/>
            </p:nvSpPr>
            <p:spPr bwMode="auto">
              <a:xfrm>
                <a:off x="4524429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74670162" name="矩形 15" hidden="0"/>
              <p:cNvSpPr/>
              <p:nvPr isPhoto="0" userDrawn="0"/>
            </p:nvSpPr>
            <p:spPr bwMode="auto">
              <a:xfrm>
                <a:off x="4623892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</p:grpSp>
      </p:grpSp>
      <p:grpSp>
        <p:nvGrpSpPr>
          <p:cNvPr id="828044397" name="组合 20" hidden="0"/>
          <p:cNvGrpSpPr/>
          <p:nvPr isPhoto="0" userDrawn="0"/>
        </p:nvGrpSpPr>
        <p:grpSpPr bwMode="auto">
          <a:xfrm>
            <a:off x="1789837" y="3141627"/>
            <a:ext cx="953390" cy="902621"/>
            <a:chOff x="1907962" y="3018603"/>
            <a:chExt cx="953390" cy="902621"/>
          </a:xfrm>
        </p:grpSpPr>
        <p:grpSp>
          <p:nvGrpSpPr>
            <p:cNvPr id="2114808733" name="组合 21" hidden="0"/>
            <p:cNvGrpSpPr/>
            <p:nvPr isPhoto="0" userDrawn="0"/>
          </p:nvGrpSpPr>
          <p:grpSpPr bwMode="auto">
            <a:xfrm>
              <a:off x="1907962" y="3018603"/>
              <a:ext cx="448061" cy="91454"/>
              <a:chOff x="1879086" y="3008979"/>
              <a:chExt cx="448061" cy="91454"/>
            </a:xfrm>
          </p:grpSpPr>
          <p:sp>
            <p:nvSpPr>
              <p:cNvPr id="1656094304" name="矩形 27" hidden="0"/>
              <p:cNvSpPr/>
              <p:nvPr isPhoto="0" userDrawn="0"/>
            </p:nvSpPr>
            <p:spPr bwMode="auto">
              <a:xfrm>
                <a:off x="1879086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512881356" name="矩形 28" hidden="0"/>
              <p:cNvSpPr/>
              <p:nvPr isPhoto="0" userDrawn="0"/>
            </p:nvSpPr>
            <p:spPr bwMode="auto">
              <a:xfrm>
                <a:off x="2136319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102068004" name="矩形 29" hidden="0"/>
              <p:cNvSpPr/>
              <p:nvPr isPhoto="0" userDrawn="0"/>
            </p:nvSpPr>
            <p:spPr bwMode="auto">
              <a:xfrm>
                <a:off x="2031487" y="3010584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704790885" name="矩形 30" hidden="0"/>
              <p:cNvSpPr/>
              <p:nvPr isPhoto="0" userDrawn="0"/>
            </p:nvSpPr>
            <p:spPr bwMode="auto">
              <a:xfrm>
                <a:off x="2251262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</p:grpSp>
        <p:grpSp>
          <p:nvGrpSpPr>
            <p:cNvPr id="1464431195" name="组合 22" hidden="0"/>
            <p:cNvGrpSpPr/>
            <p:nvPr isPhoto="0" userDrawn="0"/>
          </p:nvGrpSpPr>
          <p:grpSpPr bwMode="auto">
            <a:xfrm>
              <a:off x="2410639" y="3831376"/>
              <a:ext cx="450713" cy="89848"/>
              <a:chOff x="4258690" y="2400984"/>
              <a:chExt cx="450713" cy="89848"/>
            </a:xfrm>
          </p:grpSpPr>
          <p:sp>
            <p:nvSpPr>
              <p:cNvPr id="1490260915" name="矩形 23" hidden="0"/>
              <p:cNvSpPr/>
              <p:nvPr isPhoto="0" userDrawn="0"/>
            </p:nvSpPr>
            <p:spPr bwMode="auto">
              <a:xfrm>
                <a:off x="4258690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630953594" name="矩形 24" hidden="0"/>
              <p:cNvSpPr/>
              <p:nvPr isPhoto="0" userDrawn="0"/>
            </p:nvSpPr>
            <p:spPr bwMode="auto">
              <a:xfrm>
                <a:off x="4377403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506221646" name="矩形 25" hidden="0"/>
              <p:cNvSpPr/>
              <p:nvPr isPhoto="0" userDrawn="0"/>
            </p:nvSpPr>
            <p:spPr bwMode="auto">
              <a:xfrm>
                <a:off x="4514805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969525522" name="矩形 26" hidden="0"/>
              <p:cNvSpPr/>
              <p:nvPr isPhoto="0" userDrawn="0"/>
            </p:nvSpPr>
            <p:spPr bwMode="auto">
              <a:xfrm>
                <a:off x="4633517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</p:grpSp>
      </p:grpSp>
      <p:cxnSp>
        <p:nvCxnSpPr>
          <p:cNvPr id="1799711647" name="直接连接符 32" hidden="0"/>
          <p:cNvCxnSpPr>
            <a:cxnSpLocks/>
          </p:cNvCxnSpPr>
          <p:nvPr isPhoto="0" userDrawn="0"/>
        </p:nvCxnSpPr>
        <p:spPr bwMode="auto">
          <a:xfrm>
            <a:off x="2366656" y="2759675"/>
            <a:ext cx="0" cy="1392192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miter/>
            <a:headEnd type="none" w="med" len="med"/>
            <a:tailEnd type="none" w="med" len="med"/>
          </a:ln>
          <a:effectLst/>
        </p:spPr>
      </p:cxnSp>
      <p:sp>
        <p:nvSpPr>
          <p:cNvPr id="549526213" name="文本框 35" hidden="0"/>
          <p:cNvSpPr txBox="1"/>
          <p:nvPr isPhoto="0" userDrawn="0"/>
        </p:nvSpPr>
        <p:spPr bwMode="auto">
          <a:xfrm>
            <a:off x="469323" y="3426842"/>
            <a:ext cx="988030" cy="261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/>
              <a:t>Possibility 1</a:t>
            </a:r>
            <a:endParaRPr lang="zh-CN" sz="1100"/>
          </a:p>
        </p:txBody>
      </p:sp>
      <p:cxnSp>
        <p:nvCxnSpPr>
          <p:cNvPr id="1559664337" name="直接箭头连接符 37" hidden="0"/>
          <p:cNvCxnSpPr>
            <a:cxnSpLocks/>
          </p:cNvCxnSpPr>
          <p:nvPr isPhoto="0" userDrawn="0"/>
        </p:nvCxnSpPr>
        <p:spPr bwMode="auto">
          <a:xfrm flipV="1">
            <a:off x="1393452" y="3007543"/>
            <a:ext cx="465369" cy="42716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  <a:headEnd type="none" w="med" len="med"/>
            <a:tailEnd type="triangle"/>
          </a:ln>
          <a:effectLst/>
        </p:spPr>
      </p:cxnSp>
      <p:cxnSp>
        <p:nvCxnSpPr>
          <p:cNvPr id="1195061469" name="直接箭头连接符 38" hidden="0"/>
          <p:cNvCxnSpPr>
            <a:cxnSpLocks/>
          </p:cNvCxnSpPr>
          <p:nvPr isPhoto="0" userDrawn="0"/>
        </p:nvCxnSpPr>
        <p:spPr bwMode="auto">
          <a:xfrm>
            <a:off x="1363579" y="3568789"/>
            <a:ext cx="1062865" cy="27018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  <a:headEnd type="none" w="med" len="med"/>
            <a:tailEnd type="triangle"/>
          </a:ln>
          <a:effectLst/>
        </p:spPr>
      </p:cxnSp>
      <p:sp>
        <p:nvSpPr>
          <p:cNvPr id="386105111" name="文本框 43" hidden="0"/>
          <p:cNvSpPr txBox="1"/>
          <p:nvPr isPhoto="0" userDrawn="0"/>
        </p:nvSpPr>
        <p:spPr bwMode="auto">
          <a:xfrm>
            <a:off x="3597080" y="3194163"/>
            <a:ext cx="1015442" cy="261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/>
              <a:t>Possibility 2</a:t>
            </a:r>
            <a:endParaRPr lang="zh-CN" sz="1100"/>
          </a:p>
        </p:txBody>
      </p:sp>
      <p:cxnSp>
        <p:nvCxnSpPr>
          <p:cNvPr id="1298542353" name="直接箭头连接符 44" hidden="0"/>
          <p:cNvCxnSpPr>
            <a:cxnSpLocks/>
          </p:cNvCxnSpPr>
          <p:nvPr isPhoto="0" userDrawn="0"/>
        </p:nvCxnSpPr>
        <p:spPr bwMode="auto">
          <a:xfrm flipH="1" flipV="1">
            <a:off x="2280137" y="3186552"/>
            <a:ext cx="1316943" cy="13841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  <a:headEnd type="none" w="med" len="med"/>
            <a:tailEnd type="triangle"/>
          </a:ln>
          <a:effectLst/>
        </p:spPr>
      </p:cxnSp>
      <p:cxnSp>
        <p:nvCxnSpPr>
          <p:cNvPr id="2088915957" name="直接箭头连接符 48" hidden="0"/>
          <p:cNvCxnSpPr>
            <a:cxnSpLocks/>
          </p:cNvCxnSpPr>
          <p:nvPr isPhoto="0" userDrawn="0"/>
        </p:nvCxnSpPr>
        <p:spPr bwMode="auto">
          <a:xfrm flipH="1">
            <a:off x="2761891" y="3324967"/>
            <a:ext cx="835188" cy="67338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  <a:headEnd type="none" w="med" len="med"/>
            <a:tailEnd type="triangle"/>
          </a:ln>
          <a:effectLst/>
        </p:spPr>
      </p:cxnSp>
      <p:sp>
        <p:nvSpPr>
          <p:cNvPr id="10835014" name="文本框 53" hidden="0"/>
          <p:cNvSpPr txBox="1"/>
          <p:nvPr isPhoto="0" userDrawn="0"/>
        </p:nvSpPr>
        <p:spPr bwMode="auto">
          <a:xfrm>
            <a:off x="2180674" y="2674846"/>
            <a:ext cx="30881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70C0"/>
                </a:solidFill>
                <a:latin typeface="宋体"/>
                <a:ea typeface="宋体"/>
              </a:rPr>
              <a:t>×</a:t>
            </a:r>
            <a:endParaRPr lang="zh-CN" sz="1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960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69626" y="180311"/>
            <a:ext cx="10684172" cy="871703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/>
              <a:t>IETF side: Tagged Cyclic Queuing drafts</a:t>
            </a:r>
            <a:endParaRPr/>
          </a:p>
        </p:txBody>
      </p:sp>
      <p:sp>
        <p:nvSpPr>
          <p:cNvPr id="8219877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84328" y="1236828"/>
            <a:ext cx="11387350" cy="550175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lvl="0">
              <a:defRPr/>
            </a:pP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Historic drafts</a:t>
            </a:r>
            <a:endParaRPr/>
          </a:p>
          <a:p>
            <a:pPr lvl="1">
              <a:defRPr/>
            </a:pP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2018 - 2019: draft-</a:t>
            </a: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qiang</a:t>
            </a: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</a:t>
            </a: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detnet</a:t>
            </a: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-large-scale-</a:t>
            </a: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detnet</a:t>
            </a: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(00-05)</a:t>
            </a:r>
            <a:endParaRPr sz="2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(Christina)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Qiang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Xuesong Geng,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Bingyang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Liu, Toerless Eckert, Liang Geng,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Guangpeng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Li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2019: draft-chen-mpls-cqf-lsp-dp-00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Zhe Chen, (Christina) Li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Qiang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2021: draft-dang-queuing-with-multiple-cyclic-buffers-00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Bingyang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Liu, Joanna Dang </a:t>
            </a:r>
            <a:endParaRPr/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2021: draft-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eckert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detnet-mpls-tc-tcqf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Toerless Eckert , Stewart Bryant , Andrew G.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Malis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,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Guangpeng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Li </a:t>
            </a:r>
            <a:endParaRPr/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Prior drafts all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focussed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on mechanism (only)</a:t>
            </a:r>
            <a:endParaRPr/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This attempt to write up all aspects considered to be required for standardization – and possible fastest adoption:</a:t>
            </a: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Describe on-wire-behavior for MPLS (only) – matches best developed DetNet data plane. </a:t>
            </a: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 David Black cleared up confusion about DSCP...</a:t>
            </a:r>
            <a:endParaRPr/>
          </a:p>
          <a:p>
            <a:pPr lvl="0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Current drafts – intent to merge: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2022: draft-eckert-detnet-tcqf-02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From –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mpls-tc-tcqf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added IP/DSCP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encap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intradomain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!).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2022: draft-yizhou-detnet-ipv6-options-for-cqf-variant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Yizhou Li,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Shoushou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Ren,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Guangpeng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Li, Fan Yang, Jeong-dong Ryoo, Peng Liu</a:t>
            </a:r>
            <a:endParaRPr/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Proposed / discusses IPv6 new header options – and more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deteails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of CQF-&gt;TCQF </a:t>
            </a:r>
            <a:r>
              <a:rPr lang="en-US" sz="1400" b="0" i="0" u="none" strike="noStrike" cap="none" spc="0">
                <a:solidFill>
                  <a:srgbClr val="0000FF"/>
                </a:solidFill>
                <a:latin typeface="Arial"/>
                <a:ea typeface="Arial"/>
                <a:cs typeface="Arial"/>
              </a:rPr>
              <a:t>evolution to meet the scaling requirement</a:t>
            </a:r>
            <a:endParaRPr lang="en-US" sz="2200" b="0" i="0" u="none" strike="noStrike" cap="none" spc="0">
              <a:solidFill>
                <a:srgbClr val="0000FF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234131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56267" y="365124"/>
            <a:ext cx="10949961" cy="520297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Development / Validation</a:t>
            </a:r>
            <a:endParaRPr/>
          </a:p>
        </p:txBody>
      </p:sp>
      <p:sp>
        <p:nvSpPr>
          <p:cNvPr id="20802045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36760" y="759428"/>
            <a:ext cx="6385774" cy="57873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 lvl="2">
              <a:defRPr/>
            </a:pPr>
            <a:endParaRPr/>
          </a:p>
          <a:p>
            <a:pPr marL="0" lvl="0" indent="0">
              <a:buFont typeface="Arial"/>
              <a:buNone/>
              <a:defRPr/>
            </a:pPr>
            <a:r>
              <a:rPr sz="2000"/>
              <a:t>Deterministic IP (DIP) “research” project</a:t>
            </a:r>
            <a:endParaRPr sz="1600"/>
          </a:p>
          <a:p>
            <a:pPr marL="400050" lvl="1" indent="0">
              <a:buFont typeface="Arial"/>
              <a:buNone/>
              <a:defRPr/>
            </a:pPr>
            <a:r>
              <a:rPr sz="1600"/>
              <a:t>research ~= advanced PoC engineering</a:t>
            </a:r>
            <a:endParaRPr sz="2000"/>
          </a:p>
          <a:p>
            <a:pPr marL="0" lvl="0" indent="0">
              <a:buFont typeface="Arial"/>
              <a:buNone/>
              <a:defRPr/>
            </a:pPr>
            <a:endParaRPr sz="1600"/>
          </a:p>
          <a:p>
            <a:pPr lvl="0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IFIP 2021 Networking Conference: 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“Towards Large-Scale Deterministic IP Networks”</a:t>
            </a:r>
            <a:b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†Bingyang Liu, †Shoushou Ren, †Chuang Wang, ∗Vincent Angilella,,  </a:t>
            </a: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Paolo Medagliani, ∗Sebastien Martin, ∗, Jeremie Leguay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dl.ifip.org/db/conf/networking/networking2021/1570696888.pdf"/>
              </a:rPr>
              <a:t>https://dl.ifip.org/db/conf/networking/networking2021/1570696888.pdf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" lvl="0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" lv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Two validation vehicles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High-speed PoC router implementation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 off-the-shelf metro-router 100Gbps Ethernets</a:t>
            </a:r>
            <a:endParaRPr sz="1600"/>
          </a:p>
          <a:p>
            <a:pPr lvl="2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FPGA for programmable queuing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Packet header processing (cycle-ID) by standard NPU</a:t>
            </a:r>
            <a:endParaRPr sz="1600"/>
          </a:p>
          <a:p>
            <a:pPr lvl="2">
              <a:defRPr/>
            </a:pPr>
            <a:endParaRPr sz="1600"/>
          </a:p>
          <a:p>
            <a:pPr lvl="0">
              <a:defRPr/>
            </a:pPr>
            <a:r>
              <a:rPr sz="1800"/>
              <a:t>Omnet++ Simulation</a:t>
            </a:r>
            <a:endParaRPr/>
          </a:p>
          <a:p>
            <a:pPr lvl="1">
              <a:defRPr/>
            </a:pPr>
            <a:r>
              <a:rPr sz="1600"/>
              <a:t>Using published AS 1239 (Sprint) topology of 315 routers</a:t>
            </a:r>
            <a:br>
              <a:rPr sz="1600"/>
            </a:br>
            <a:r>
              <a:rPr sz="1600"/>
              <a:t> and 1944 links</a:t>
            </a:r>
            <a:endParaRPr/>
          </a:p>
        </p:txBody>
      </p:sp>
      <p:pic>
        <p:nvPicPr>
          <p:cNvPr id="904364076" name="图片 904364075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647732" y="1003555"/>
            <a:ext cx="5510728" cy="1746620"/>
          </a:xfrm>
          <a:prstGeom prst="rect">
            <a:avLst/>
          </a:prstGeom>
        </p:spPr>
      </p:pic>
      <p:sp>
        <p:nvSpPr>
          <p:cNvPr id="739628198" name="文本框 739628197" hidden="0"/>
          <p:cNvSpPr txBox="1"/>
          <p:nvPr isPhoto="0" userDrawn="0"/>
        </p:nvSpPr>
        <p:spPr bwMode="auto">
          <a:xfrm>
            <a:off x="8239601" y="2875834"/>
            <a:ext cx="2723764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Architecture (from paper)</a:t>
            </a:r>
            <a:endParaRPr/>
          </a:p>
        </p:txBody>
      </p:sp>
      <p:pic>
        <p:nvPicPr>
          <p:cNvPr id="14603655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597204" y="3241629"/>
            <a:ext cx="5435925" cy="34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010297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03837" y="365124"/>
            <a:ext cx="10949961" cy="132556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Large scale validation 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/>
          </a:p>
        </p:txBody>
      </p:sp>
      <p:sp>
        <p:nvSpPr>
          <p:cNvPr id="4214466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51408" y="1411110"/>
            <a:ext cx="4910070" cy="490360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/>
              <a:t>2020:</a:t>
            </a:r>
            <a:br>
              <a:rPr/>
            </a:br>
            <a:r>
              <a:rPr/>
              <a:t>CENI: Research network across china</a:t>
            </a:r>
            <a:endParaRPr/>
          </a:p>
          <a:p>
            <a:pPr lvl="1">
              <a:defRPr/>
            </a:pPr>
            <a:r>
              <a:rPr/>
              <a:t>Connecting all mayor cities</a:t>
            </a:r>
            <a:endParaRPr/>
          </a:p>
          <a:p>
            <a:pPr lvl="0">
              <a:defRPr/>
            </a:pPr>
            <a:r>
              <a:rPr/>
              <a:t>Connected </a:t>
            </a:r>
            <a:r>
              <a:rPr/>
              <a:t>PoC</a:t>
            </a:r>
            <a:r>
              <a:rPr/>
              <a:t> routers to 100 </a:t>
            </a:r>
            <a:r>
              <a:rPr/>
              <a:t>Gbps</a:t>
            </a:r>
            <a:r>
              <a:rPr/>
              <a:t> fibers of network</a:t>
            </a:r>
            <a:endParaRPr/>
          </a:p>
          <a:p>
            <a:pPr lvl="1">
              <a:defRPr/>
            </a:pPr>
            <a:r>
              <a:rPr/>
              <a:t>And performed validation testing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Report:</a:t>
            </a:r>
            <a:endParaRPr/>
          </a:p>
          <a:p>
            <a:pPr lvl="1">
              <a:defRPr/>
            </a:pPr>
            <a:r>
              <a:rPr lang="en-US" sz="2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ceni.org.cn/406.html"/>
              </a:rPr>
              <a:t>https://ceni.org.cn/406.html</a:t>
            </a:r>
            <a:endParaRPr/>
          </a:p>
          <a:p>
            <a:pPr lvl="1">
              <a:defRPr/>
            </a:pPr>
            <a:endParaRPr/>
          </a:p>
        </p:txBody>
      </p:sp>
      <p:pic>
        <p:nvPicPr>
          <p:cNvPr id="2071477713" name="图片 207147771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5857197" y="1690687"/>
            <a:ext cx="6248537" cy="3674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738540" name="标题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64068" y="200495"/>
            <a:ext cx="10515600" cy="98718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zh-CN"/>
              <a:t>CENI DIP (tcqf) Testbed 2020</a:t>
            </a:r>
            <a:br>
              <a:rPr lang="zh-CN"/>
            </a:br>
            <a:r>
              <a:rPr lang="zh-CN" sz="2800"/>
              <a:t>Example test case (NanJing region)</a:t>
            </a:r>
            <a:endParaRPr/>
          </a:p>
        </p:txBody>
      </p:sp>
      <p:sp>
        <p:nvSpPr>
          <p:cNvPr id="968376527" name="灯片编号占位符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F65C01B3-90FD-B164-B878-E3BABA1E695E}" type="slidenum">
              <a:rPr lang="en-US"/>
              <a:t/>
            </a:fld>
            <a:endParaRPr lang="zh-CN"/>
          </a:p>
        </p:txBody>
      </p:sp>
      <p:sp>
        <p:nvSpPr>
          <p:cNvPr id="1644150883" name="矩形 84" hidden="0"/>
          <p:cNvSpPr/>
          <p:nvPr isPhoto="0" userDrawn="0"/>
        </p:nvSpPr>
        <p:spPr bwMode="auto">
          <a:xfrm>
            <a:off x="7463773" y="4628241"/>
            <a:ext cx="4555398" cy="613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Target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Flow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1Packet/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10</a:t>
            </a:r>
            <a:r>
              <a:rPr lang="el-GR" sz="1200">
                <a:solidFill>
                  <a:srgbClr val="FF0000"/>
                </a:solidFill>
                <a:latin typeface="微软雅黑"/>
                <a:ea typeface="微软雅黑"/>
              </a:rPr>
              <a:t>μ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s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&amp; pktsize 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is 1500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Interference flow</a:t>
            </a:r>
            <a:r>
              <a:rPr 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128Packets/1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ms  &amp; 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pktsize is 1500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B</a:t>
            </a:r>
            <a:endParaRPr/>
          </a:p>
        </p:txBody>
      </p:sp>
      <p:grpSp>
        <p:nvGrpSpPr>
          <p:cNvPr id="1486686360" name="组合 1486686359" hidden="0"/>
          <p:cNvGrpSpPr/>
          <p:nvPr isPhoto="0" userDrawn="0"/>
        </p:nvGrpSpPr>
        <p:grpSpPr bwMode="auto">
          <a:xfrm>
            <a:off x="464068" y="1438746"/>
            <a:ext cx="11264177" cy="4417363"/>
            <a:chOff x="0" y="0"/>
            <a:chExt cx="11264177" cy="4417363"/>
          </a:xfrm>
        </p:grpSpPr>
        <p:sp>
          <p:nvSpPr>
            <p:cNvPr id="1051377831" name="矩形 144" hidden="0"/>
            <p:cNvSpPr/>
            <p:nvPr isPhoto="0" userDrawn="0"/>
          </p:nvSpPr>
          <p:spPr bwMode="auto">
            <a:xfrm>
              <a:off x="0" y="0"/>
              <a:ext cx="11264177" cy="4417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pic>
          <p:nvPicPr>
            <p:cNvPr id="985173557" name="图片 5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91775" y="121945"/>
              <a:ext cx="5518047" cy="4169075"/>
            </a:xfrm>
            <a:prstGeom prst="rect">
              <a:avLst/>
            </a:prstGeom>
          </p:spPr>
        </p:pic>
        <p:pic>
          <p:nvPicPr>
            <p:cNvPr id="1047881173" name="图片 67" hidden="0"/>
            <p:cNvPicPr>
              <a:picLocks noChangeAspect="1"/>
            </p:cNvPicPr>
            <p:nvPr isPhoto="0" userDrawn="0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7104056" y="3042041"/>
              <a:ext cx="734823" cy="165371"/>
            </a:xfrm>
            <a:prstGeom prst="rect">
              <a:avLst/>
            </a:prstGeom>
          </p:spPr>
        </p:pic>
        <p:cxnSp>
          <p:nvCxnSpPr>
            <p:cNvPr id="597820477" name="直接连接符 184" hidden="0"/>
            <p:cNvCxnSpPr>
              <a:cxnSpLocks/>
              <a:endCxn id="1047881173" idx="0"/>
            </p:cNvCxnSpPr>
            <p:nvPr isPhoto="0" userDrawn="0"/>
          </p:nvCxnSpPr>
          <p:spPr bwMode="auto">
            <a:xfrm>
              <a:off x="7467583" y="2680147"/>
              <a:ext cx="3885" cy="361893"/>
            </a:xfrm>
            <a:prstGeom prst="line">
              <a:avLst/>
            </a:prstGeom>
            <a:ln>
              <a:solidFill>
                <a:schemeClr val="bg2">
                  <a:lumMod val="90000"/>
                  <a:alpha val="3199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0678668" name="图片 243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7235213" y="1970383"/>
              <a:ext cx="392763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6424430" name="矩形 251" hidden="0"/>
            <p:cNvSpPr>
              <a:spLocks noChangeArrowheads="1"/>
            </p:cNvSpPr>
            <p:nvPr isPhoto="0" userDrawn="0"/>
          </p:nvSpPr>
          <p:spPr bwMode="auto">
            <a:xfrm>
              <a:off x="5924327" y="2950903"/>
              <a:ext cx="1040661" cy="25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5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Test Engine</a:t>
              </a:r>
              <a:endParaRPr lang="zh-CN" sz="105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sp>
          <p:nvSpPr>
            <p:cNvPr id="1662439747" name="矩形 72" hidden="0"/>
            <p:cNvSpPr/>
            <p:nvPr isPhoto="0" userDrawn="0"/>
          </p:nvSpPr>
          <p:spPr bwMode="auto">
            <a:xfrm>
              <a:off x="6446547" y="1893671"/>
              <a:ext cx="805595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DIP</a:t>
              </a:r>
              <a:endParaRPr/>
            </a:p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Router</a:t>
              </a:r>
              <a:endParaRPr lang="zh-CN" sz="140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sp>
          <p:nvSpPr>
            <p:cNvPr id="1719013054" name="文本框 325" hidden="0"/>
            <p:cNvSpPr txBox="1">
              <a:spLocks noChangeArrowheads="1"/>
            </p:cNvSpPr>
            <p:nvPr isPhoto="0" userDrawn="0"/>
          </p:nvSpPr>
          <p:spPr bwMode="auto">
            <a:xfrm>
              <a:off x="7632099" y="2660901"/>
              <a:ext cx="953283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gradFill>
                    <a:gsLst>
                      <a:gs pos="0">
                        <a:srgbClr val="F82BA2"/>
                      </a:gs>
                      <a:gs pos="100000">
                        <a:srgbClr val="B84ECC"/>
                      </a:gs>
                    </a:gsLst>
                    <a:lin ang="5400000" scaled="1"/>
                  </a:gradFill>
                  <a:latin typeface="Source Han Sans CN Medium"/>
                  <a:ea typeface="Source Han Sans CN Medium"/>
                </a:defRPr>
              </a:lvl1pPr>
              <a:lvl2pPr>
                <a:defRPr>
                  <a:latin typeface="Arial"/>
                  <a:ea typeface="宋体"/>
                </a:defRPr>
              </a:lvl2pPr>
              <a:lvl3pPr>
                <a:defRPr>
                  <a:latin typeface="Arial"/>
                  <a:ea typeface="宋体"/>
                </a:defRPr>
              </a:lvl3pPr>
              <a:lvl4pPr>
                <a:defRPr>
                  <a:latin typeface="Arial"/>
                  <a:ea typeface="宋体"/>
                </a:defRPr>
              </a:lvl4pPr>
              <a:lvl5pPr>
                <a:defRPr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Beginning</a:t>
              </a:r>
              <a:endParaRPr lang="zh-CN" sz="105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69166426" name="直线箭头连接符 93" hidden="0"/>
            <p:cNvCxnSpPr>
              <a:cxnSpLocks/>
            </p:cNvCxnSpPr>
            <p:nvPr isPhoto="0" userDrawn="0"/>
          </p:nvCxnSpPr>
          <p:spPr bwMode="auto">
            <a:xfrm flipV="1">
              <a:off x="7169403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721235" name="直线箭头连接符 104" hidden="0"/>
            <p:cNvCxnSpPr>
              <a:cxnSpLocks/>
            </p:cNvCxnSpPr>
            <p:nvPr isPhoto="0" userDrawn="0"/>
          </p:nvCxnSpPr>
          <p:spPr bwMode="auto">
            <a:xfrm flipV="1">
              <a:off x="7322685" y="2572621"/>
              <a:ext cx="0" cy="4421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16877" name="直线箭头连接符 105" hidden="0"/>
            <p:cNvCxnSpPr>
              <a:cxnSpLocks/>
            </p:cNvCxnSpPr>
            <p:nvPr isPhoto="0" userDrawn="0"/>
          </p:nvCxnSpPr>
          <p:spPr bwMode="auto">
            <a:xfrm flipV="1">
              <a:off x="7475968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3063100" name="直线箭头连接符 106" hidden="0"/>
            <p:cNvCxnSpPr>
              <a:cxnSpLocks/>
            </p:cNvCxnSpPr>
            <p:nvPr isPhoto="0" userDrawn="0"/>
          </p:nvCxnSpPr>
          <p:spPr bwMode="auto">
            <a:xfrm flipV="1">
              <a:off x="7629251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61662" name="直线箭头连接符 126" hidden="0"/>
            <p:cNvCxnSpPr>
              <a:cxnSpLocks/>
            </p:cNvCxnSpPr>
            <p:nvPr isPhoto="0" userDrawn="0"/>
          </p:nvCxnSpPr>
          <p:spPr bwMode="auto">
            <a:xfrm flipV="1">
              <a:off x="5933020" y="3886822"/>
              <a:ext cx="640052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9225344" name="直接箭头连接符 267" hidden="0"/>
            <p:cNvCxnSpPr>
              <a:cxnSpLocks/>
            </p:cNvCxnSpPr>
            <p:nvPr isPhoto="0" userDrawn="0"/>
          </p:nvCxnSpPr>
          <p:spPr bwMode="auto">
            <a:xfrm flipV="1">
              <a:off x="5952579" y="4265436"/>
              <a:ext cx="641428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052486" name="直接箭头连接符 268" hidden="0"/>
            <p:cNvCxnSpPr>
              <a:cxnSpLocks/>
            </p:cNvCxnSpPr>
            <p:nvPr isPhoto="0" userDrawn="0"/>
          </p:nvCxnSpPr>
          <p:spPr bwMode="auto">
            <a:xfrm flipV="1">
              <a:off x="5952579" y="4101004"/>
              <a:ext cx="641428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584160" name="直接箭头连接符 269" hidden="0"/>
            <p:cNvCxnSpPr>
              <a:cxnSpLocks/>
            </p:cNvCxnSpPr>
            <p:nvPr isPhoto="0" userDrawn="0"/>
          </p:nvCxnSpPr>
          <p:spPr bwMode="auto">
            <a:xfrm flipV="1">
              <a:off x="5952579" y="4183220"/>
              <a:ext cx="641427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2076176" name="文本框 327" hidden="0"/>
            <p:cNvSpPr txBox="1">
              <a:spLocks noChangeArrowheads="1"/>
            </p:cNvSpPr>
            <p:nvPr isPhoto="0" userDrawn="0"/>
          </p:nvSpPr>
          <p:spPr bwMode="auto">
            <a:xfrm>
              <a:off x="8688368" y="1353325"/>
              <a:ext cx="953283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latin typeface="Source Han Sans CN Medium"/>
                  <a:ea typeface="Source Han Sans CN Medium"/>
                </a:rPr>
                <a:t>Transit</a:t>
              </a:r>
              <a:endParaRPr lang="zh-CN" sz="1050">
                <a:latin typeface="Source Han Sans CN Medium"/>
                <a:ea typeface="Source Han Sans CN Medium"/>
              </a:endParaRPr>
            </a:p>
          </p:txBody>
        </p:sp>
        <p:sp>
          <p:nvSpPr>
            <p:cNvPr id="531960856" name="文本框 327" hidden="0"/>
            <p:cNvSpPr txBox="1">
              <a:spLocks noChangeArrowheads="1"/>
            </p:cNvSpPr>
            <p:nvPr isPhoto="0" userDrawn="0"/>
          </p:nvSpPr>
          <p:spPr bwMode="auto">
            <a:xfrm>
              <a:off x="5932041" y="1495930"/>
              <a:ext cx="573911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latin typeface="Source Han Sans CN Medium"/>
                  <a:ea typeface="Source Han Sans CN Medium"/>
                </a:rPr>
                <a:t>back</a:t>
              </a:r>
              <a:endParaRPr lang="zh-CN" sz="1050">
                <a:latin typeface="Source Han Sans CN Medium"/>
                <a:ea typeface="Source Han Sans CN Medium"/>
              </a:endParaRPr>
            </a:p>
          </p:txBody>
        </p:sp>
        <p:sp>
          <p:nvSpPr>
            <p:cNvPr id="1161351103" name="文本框 95" hidden="0"/>
            <p:cNvSpPr txBox="1"/>
            <p:nvPr isPhoto="0" userDrawn="0"/>
          </p:nvSpPr>
          <p:spPr bwMode="auto">
            <a:xfrm>
              <a:off x="9392463" y="103376"/>
              <a:ext cx="1069993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Shanghai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519148511" name="文本框 101" hidden="0"/>
            <p:cNvSpPr txBox="1"/>
            <p:nvPr isPhoto="0" userDrawn="0"/>
          </p:nvSpPr>
          <p:spPr bwMode="auto">
            <a:xfrm>
              <a:off x="9816644" y="1743515"/>
              <a:ext cx="934361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Taizhou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2071656921" name="文本框 102" hidden="0"/>
            <p:cNvSpPr txBox="1"/>
            <p:nvPr isPhoto="0" userDrawn="0"/>
          </p:nvSpPr>
          <p:spPr bwMode="auto">
            <a:xfrm>
              <a:off x="9511025" y="2696948"/>
              <a:ext cx="1218982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Yangzhou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793170134" name="弧形 104" hidden="0"/>
            <p:cNvSpPr/>
            <p:nvPr isPhoto="0" userDrawn="0"/>
          </p:nvSpPr>
          <p:spPr bwMode="auto">
            <a:xfrm flipV="1">
              <a:off x="8401718" y="498911"/>
              <a:ext cx="1030951" cy="2102565"/>
            </a:xfrm>
            <a:prstGeom prst="arc">
              <a:avLst>
                <a:gd name="adj1" fmla="val 16259690"/>
                <a:gd name="adj2" fmla="val 5337276"/>
              </a:avLst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323">
                <a:defRPr/>
              </a:pPr>
              <a:endParaRPr lang="zh-CN" sz="1350">
                <a:latin typeface="黑体"/>
                <a:ea typeface="黑体"/>
              </a:endParaRPr>
            </a:p>
          </p:txBody>
        </p:sp>
        <p:sp>
          <p:nvSpPr>
            <p:cNvPr id="1618452211" name="矩形: 圆角 17" hidden="0"/>
            <p:cNvSpPr/>
            <p:nvPr isPhoto="0" userDrawn="0"/>
          </p:nvSpPr>
          <p:spPr bwMode="auto">
            <a:xfrm>
              <a:off x="5783232" y="273857"/>
              <a:ext cx="2802114" cy="3138815"/>
            </a:xfrm>
            <a:prstGeom prst="roundRect">
              <a:avLst>
                <a:gd name="adj" fmla="val 9645"/>
              </a:avLst>
            </a:prstGeom>
            <a:noFill/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433429246" name="矩形: 圆角 18" hidden="0"/>
            <p:cNvSpPr/>
            <p:nvPr isPhoto="0" userDrawn="0"/>
          </p:nvSpPr>
          <p:spPr bwMode="auto">
            <a:xfrm>
              <a:off x="5891486" y="192867"/>
              <a:ext cx="1734432" cy="387271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53978" rIns="80967" anchor="ctr"/>
            <a:lstStyle/>
            <a:p>
              <a:pPr algn="ctr"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Equipment Room in NanJing</a:t>
              </a:r>
              <a:endParaRPr lang="zh-CN" sz="1100" b="1">
                <a:solidFill>
                  <a:schemeClr val="bg1"/>
                </a:solidFill>
              </a:endParaRPr>
            </a:p>
          </p:txBody>
        </p:sp>
        <p:pic>
          <p:nvPicPr>
            <p:cNvPr id="329267237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7235213" y="695754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3469165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114241" y="58440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995879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114241" y="2607698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9150629" name="矩形 110" hidden="0"/>
            <p:cNvSpPr/>
            <p:nvPr isPhoto="0" userDrawn="0"/>
          </p:nvSpPr>
          <p:spPr bwMode="auto">
            <a:xfrm>
              <a:off x="6464936" y="686626"/>
              <a:ext cx="805595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DIP</a:t>
              </a:r>
              <a:endParaRPr/>
            </a:p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Router</a:t>
              </a:r>
              <a:endParaRPr lang="zh-CN" sz="140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cxnSp>
          <p:nvCxnSpPr>
            <p:cNvPr id="2022436339" name="直接箭头连接符 308" hidden="0"/>
            <p:cNvCxnSpPr>
              <a:cxnSpLocks/>
            </p:cNvCxnSpPr>
            <p:nvPr isPhoto="0" userDrawn="0"/>
          </p:nvCxnSpPr>
          <p:spPr bwMode="auto">
            <a:xfrm flipV="1">
              <a:off x="7844669" y="2409482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040244" name="直接箭头连接符 309" hidden="0"/>
            <p:cNvCxnSpPr>
              <a:cxnSpLocks/>
            </p:cNvCxnSpPr>
            <p:nvPr isPhoto="0" userDrawn="0"/>
          </p:nvCxnSpPr>
          <p:spPr bwMode="auto">
            <a:xfrm flipV="1">
              <a:off x="7844669" y="2535191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81420" name="直接箭头连接符 310" hidden="0"/>
            <p:cNvCxnSpPr>
              <a:cxnSpLocks/>
            </p:cNvCxnSpPr>
            <p:nvPr isPhoto="0" userDrawn="0"/>
          </p:nvCxnSpPr>
          <p:spPr bwMode="auto">
            <a:xfrm flipV="1">
              <a:off x="7844669" y="2160800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5189241" name="直线箭头连接符 126" hidden="0"/>
            <p:cNvCxnSpPr>
              <a:cxnSpLocks/>
            </p:cNvCxnSpPr>
            <p:nvPr isPhoto="0" userDrawn="0"/>
          </p:nvCxnSpPr>
          <p:spPr bwMode="auto">
            <a:xfrm flipV="1">
              <a:off x="7844669" y="2286510"/>
              <a:ext cx="3277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2575966" name="直接箭头连接符 308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574402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11052" name="直接箭头连接符 309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448693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09050" name="直接箭头连接符 310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823084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478955" name="直线箭头连接符 126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697374"/>
              <a:ext cx="3277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8306742" name="弧形 122" hidden="0"/>
            <p:cNvSpPr/>
            <p:nvPr isPhoto="0" userDrawn="0"/>
          </p:nvSpPr>
          <p:spPr bwMode="auto">
            <a:xfrm rot="10799989" flipV="1">
              <a:off x="5924327" y="882534"/>
              <a:ext cx="771660" cy="1465397"/>
            </a:xfrm>
            <a:prstGeom prst="arc">
              <a:avLst>
                <a:gd name="adj1" fmla="val 16259690"/>
                <a:gd name="adj2" fmla="val 5596643"/>
              </a:avLst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323">
                <a:defRPr/>
              </a:pPr>
              <a:endParaRPr lang="zh-CN" sz="1350">
                <a:latin typeface="黑体"/>
                <a:ea typeface="黑体"/>
              </a:endParaRPr>
            </a:p>
          </p:txBody>
        </p:sp>
        <p:cxnSp>
          <p:nvCxnSpPr>
            <p:cNvPr id="1009415401" name="直接连接符 125" hidden="0"/>
            <p:cNvCxnSpPr>
              <a:cxnSpLocks/>
              <a:stCxn id="329267237" idx="2"/>
              <a:endCxn id="650678668" idx="2"/>
            </p:cNvCxnSpPr>
            <p:nvPr isPhoto="0" userDrawn="0"/>
          </p:nvCxnSpPr>
          <p:spPr bwMode="auto">
            <a:xfrm flipH="1">
              <a:off x="7431595" y="1117621"/>
              <a:ext cx="637" cy="12746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085981" name="直接连接符 127" hidden="0"/>
            <p:cNvCxnSpPr>
              <a:cxnSpLocks/>
              <a:stCxn id="329267237" idx="3"/>
              <a:endCxn id="1863469165" idx="1"/>
            </p:cNvCxnSpPr>
            <p:nvPr isPhoto="0" userDrawn="0"/>
          </p:nvCxnSpPr>
          <p:spPr bwMode="auto">
            <a:xfrm flipV="1">
              <a:off x="7629251" y="269374"/>
              <a:ext cx="1484989" cy="6373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654420" name="直接连接符 130" hidden="0"/>
            <p:cNvCxnSpPr>
              <a:cxnSpLocks/>
              <a:stCxn id="650678668" idx="3"/>
              <a:endCxn id="243995879" idx="1"/>
            </p:cNvCxnSpPr>
            <p:nvPr isPhoto="0" userDrawn="0"/>
          </p:nvCxnSpPr>
          <p:spPr bwMode="auto">
            <a:xfrm>
              <a:off x="7627977" y="2181317"/>
              <a:ext cx="1486263" cy="6373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8935993" name="弧形 140" hidden="0"/>
            <p:cNvSpPr/>
            <p:nvPr isPhoto="0" userDrawn="0"/>
          </p:nvSpPr>
          <p:spPr bwMode="auto">
            <a:xfrm>
              <a:off x="8785911" y="302527"/>
              <a:ext cx="1318978" cy="2550342"/>
            </a:xfrm>
            <a:prstGeom prst="arc">
              <a:avLst>
                <a:gd name="adj1" fmla="val 16200000"/>
                <a:gd name="adj2" fmla="val 539089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pic>
          <p:nvPicPr>
            <p:cNvPr id="853779913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874078" y="1333069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210416" name="流程图: 接点 6" hidden="0"/>
            <p:cNvSpPr/>
            <p:nvPr isPhoto="0" userDrawn="0"/>
          </p:nvSpPr>
          <p:spPr bwMode="auto">
            <a:xfrm>
              <a:off x="305735" y="1466697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1325549682" name="流程图: 接点 7" hidden="0"/>
            <p:cNvSpPr/>
            <p:nvPr isPhoto="0" userDrawn="0"/>
          </p:nvSpPr>
          <p:spPr bwMode="auto">
            <a:xfrm>
              <a:off x="1290590" y="737575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1557490399" name="流程图: 接点 8" hidden="0"/>
            <p:cNvSpPr/>
            <p:nvPr isPhoto="0" userDrawn="0"/>
          </p:nvSpPr>
          <p:spPr bwMode="auto">
            <a:xfrm>
              <a:off x="2091704" y="591683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b="1"/>
            </a:p>
          </p:txBody>
        </p:sp>
        <p:sp>
          <p:nvSpPr>
            <p:cNvPr id="375304340" name="流程图: 接点 13" hidden="0"/>
            <p:cNvSpPr/>
            <p:nvPr isPhoto="0" userDrawn="0"/>
          </p:nvSpPr>
          <p:spPr bwMode="auto">
            <a:xfrm>
              <a:off x="4553844" y="3233813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cxnSp>
          <p:nvCxnSpPr>
            <p:cNvPr id="984355791" name="直接连接符 16" hidden="0"/>
            <p:cNvCxnSpPr>
              <a:cxnSpLocks/>
              <a:stCxn id="183210416" idx="7"/>
              <a:endCxn id="1325549682" idx="2"/>
            </p:cNvCxnSpPr>
            <p:nvPr isPhoto="0" userDrawn="0"/>
          </p:nvCxnSpPr>
          <p:spPr bwMode="auto">
            <a:xfrm flipV="1">
              <a:off x="534447" y="893942"/>
              <a:ext cx="756143" cy="61855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8168817" name="直接连接符 19" hidden="0"/>
            <p:cNvCxnSpPr>
              <a:cxnSpLocks/>
              <a:stCxn id="1557490399" idx="2"/>
              <a:endCxn id="1325549682" idx="7"/>
            </p:cNvCxnSpPr>
            <p:nvPr isPhoto="0" userDrawn="0"/>
          </p:nvCxnSpPr>
          <p:spPr bwMode="auto">
            <a:xfrm flipH="1">
              <a:off x="1519302" y="748049"/>
              <a:ext cx="572401" cy="353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989327" name="直接连接符 22" hidden="0"/>
            <p:cNvCxnSpPr>
              <a:cxnSpLocks/>
              <a:stCxn id="375304340" idx="0"/>
              <a:endCxn id="1557490399" idx="5"/>
            </p:cNvCxnSpPr>
            <p:nvPr isPhoto="0" userDrawn="0"/>
          </p:nvCxnSpPr>
          <p:spPr bwMode="auto">
            <a:xfrm flipH="1" flipV="1">
              <a:off x="2320416" y="858618"/>
              <a:ext cx="2367404" cy="237519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4763439" name="直接连接符 32" hidden="0"/>
            <p:cNvCxnSpPr>
              <a:cxnSpLocks/>
              <a:stCxn id="183210416" idx="5"/>
              <a:endCxn id="375304340" idx="2"/>
            </p:cNvCxnSpPr>
            <p:nvPr isPhoto="0" userDrawn="0"/>
          </p:nvCxnSpPr>
          <p:spPr bwMode="auto">
            <a:xfrm>
              <a:off x="534447" y="1733632"/>
              <a:ext cx="4019397" cy="165654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6556007" name="文本框 94" hidden="0"/>
            <p:cNvSpPr txBox="1"/>
            <p:nvPr isPhoto="0" userDrawn="0"/>
          </p:nvSpPr>
          <p:spPr bwMode="auto">
            <a:xfrm>
              <a:off x="4209513" y="136139"/>
              <a:ext cx="1416899" cy="33531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2700">
              <a:solidFill>
                <a:srgbClr val="41D2EA"/>
              </a:solidFill>
              <a:prstDash val="lgDash"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1200km Geo Distance</a:t>
              </a:r>
              <a:endParaRPr/>
            </a:p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10Gbps</a:t>
              </a:r>
              <a:r>
                <a:rPr lang="zh-CN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 </a:t>
              </a: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Fiber</a:t>
              </a:r>
              <a:endParaRPr lang="zh-CN" sz="800">
                <a:solidFill>
                  <a:schemeClr val="bg1"/>
                </a:solidFill>
                <a:latin typeface="Source Han Sans CN"/>
                <a:ea typeface="Source Han Sans CN"/>
              </a:endParaRPr>
            </a:p>
          </p:txBody>
        </p:sp>
        <p:sp>
          <p:nvSpPr>
            <p:cNvPr id="1080684608" name="文本框 101" hidden="0"/>
            <p:cNvSpPr txBox="1"/>
            <p:nvPr isPhoto="0" userDrawn="0"/>
          </p:nvSpPr>
          <p:spPr bwMode="auto">
            <a:xfrm>
              <a:off x="1862782" y="229453"/>
              <a:ext cx="915299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Taizhou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774806282" name="文本框 95" hidden="0"/>
            <p:cNvSpPr txBox="1"/>
            <p:nvPr isPhoto="0" userDrawn="0"/>
          </p:nvSpPr>
          <p:spPr bwMode="auto">
            <a:xfrm>
              <a:off x="4295309" y="3493857"/>
              <a:ext cx="1053008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Shanghai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629645149" name="文本框 102" hidden="0"/>
            <p:cNvSpPr txBox="1"/>
            <p:nvPr isPhoto="0" userDrawn="0"/>
          </p:nvSpPr>
          <p:spPr bwMode="auto">
            <a:xfrm>
              <a:off x="815074" y="386502"/>
              <a:ext cx="1219021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Yangzhou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655101653" name="文本框 102" hidden="0"/>
            <p:cNvSpPr txBox="1"/>
            <p:nvPr isPhoto="0" userDrawn="0"/>
          </p:nvSpPr>
          <p:spPr bwMode="auto">
            <a:xfrm>
              <a:off x="0" y="1733632"/>
              <a:ext cx="1219406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NanJing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</p:grpSp>
      <p:sp>
        <p:nvSpPr>
          <p:cNvPr id="1903842009" name="矩形 84" hidden="0"/>
          <p:cNvSpPr/>
          <p:nvPr isPhoto="0" userDrawn="0"/>
        </p:nvSpPr>
        <p:spPr bwMode="auto">
          <a:xfrm>
            <a:off x="7105178" y="5227563"/>
            <a:ext cx="4555434" cy="64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Target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Flow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1Packet/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10</a:t>
            </a:r>
            <a:r>
              <a:rPr lang="el-GR" sz="1200">
                <a:solidFill>
                  <a:srgbClr val="FF0000"/>
                </a:solidFill>
                <a:latin typeface="微软雅黑"/>
                <a:ea typeface="微软雅黑"/>
              </a:rPr>
              <a:t>μ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s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&amp; pktsize 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is 1500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Interference flow</a:t>
            </a:r>
            <a:r>
              <a:rPr 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128Packets/1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ms  &amp; 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pktsize is 1500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64814981" name="图片 364814980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61550" y="2673291"/>
            <a:ext cx="6432112" cy="3503671"/>
          </a:xfrm>
          <a:prstGeom prst="rect">
            <a:avLst/>
          </a:prstGeom>
        </p:spPr>
      </p:pic>
      <p:pic>
        <p:nvPicPr>
          <p:cNvPr id="1748004672" name="图片 1748004671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574719" y="2128425"/>
            <a:ext cx="5445477" cy="4270962"/>
          </a:xfrm>
          <a:prstGeom prst="rect">
            <a:avLst/>
          </a:prstGeom>
        </p:spPr>
      </p:pic>
      <p:sp>
        <p:nvSpPr>
          <p:cNvPr id="121168484" name="标题 2" hidden="0"/>
          <p:cNvSpPr>
            <a:spLocks noGrp="1"/>
          </p:cNvSpPr>
          <p:nvPr isPhoto="0" userDrawn="0"/>
        </p:nvSpPr>
        <p:spPr bwMode="auto">
          <a:xfrm>
            <a:off x="464067" y="200494"/>
            <a:ext cx="10515600" cy="987188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/>
              <a:t>CENI TCQF (“DIP”) Testbed 2020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217918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Summary</a:t>
            </a:r>
            <a:endParaRPr/>
          </a:p>
        </p:txBody>
      </p:sp>
      <p:sp>
        <p:nvSpPr>
          <p:cNvPr id="5202138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80000" lnSpcReduction="17000"/>
          </a:bodyPr>
          <a:lstStyle/>
          <a:p>
            <a:pPr>
              <a:defRPr/>
            </a:pPr>
            <a:r>
              <a:rPr/>
              <a:t>TCQF can be (easily) implemented at scale in existing type of wide-area network routers</a:t>
            </a:r>
            <a:endParaRPr/>
          </a:p>
          <a:p>
            <a:pPr>
              <a:defRPr/>
            </a:pPr>
            <a:r>
              <a:rPr/>
              <a:t>TCQF has been validated through simulations and PoC implementations in wide-area (2000 Km paths) network deployment.</a:t>
            </a:r>
            <a:endParaRPr/>
          </a:p>
          <a:p>
            <a:pPr>
              <a:defRPr/>
            </a:pPr>
            <a:r>
              <a:rPr/>
              <a:t>TCQF provides very low jitter (“on-time” forwarding)</a:t>
            </a:r>
            <a:endParaRPr/>
          </a:p>
          <a:p>
            <a:pPr lvl="1">
              <a:defRPr/>
            </a:pPr>
            <a:r>
              <a:rPr/>
              <a:t>We think this is core requirement for many core use-cases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TCQF can support any IETF network layer data-plane</a:t>
            </a:r>
            <a:endParaRPr/>
          </a:p>
          <a:p>
            <a:pPr lvl="1">
              <a:defRPr/>
            </a:pPr>
            <a:r>
              <a:rPr/>
              <a:t>Validation with IPv6</a:t>
            </a:r>
            <a:endParaRPr/>
          </a:p>
          <a:p>
            <a:pPr lvl="1">
              <a:defRPr/>
            </a:pPr>
            <a:r>
              <a:rPr/>
              <a:t>Drafts currently IP/IPv6/MPLS</a:t>
            </a:r>
            <a:endParaRPr/>
          </a:p>
          <a:p>
            <a:pPr lvl="1">
              <a:defRPr/>
            </a:pPr>
            <a:r>
              <a:rPr/>
              <a:t>SR – SRv6, SR-MPLS equally supportable</a:t>
            </a:r>
            <a:endParaRPr/>
          </a:p>
          <a:p>
            <a:pPr lvl="1">
              <a:defRPr/>
            </a:pPr>
            <a:r>
              <a:rPr/>
              <a:t>TBD: BIER (would require RFC8296 header enhancements)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IP/IPv6/MPLS could be supported short term without new packet headers</a:t>
            </a:r>
            <a:endParaRPr/>
          </a:p>
          <a:p>
            <a:pPr lvl="1">
              <a:defRPr/>
            </a:pPr>
            <a:r>
              <a:rPr/>
              <a:t>More on pro/cons of new headers later in slide deck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宽屏</PresentationFormat>
  <Paragraphs>0</Paragraphs>
  <Slides>38</Slides>
  <Notes>38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Yizhou Li</dc:creator>
  <cp:keywords/>
  <dc:description/>
  <dc:identifier/>
  <dc:language/>
  <cp:lastModifiedBy/>
  <cp:revision>23</cp:revision>
  <dcterms:created xsi:type="dcterms:W3CDTF">2012-12-03T06:56:55Z</dcterms:created>
  <dcterms:modified xsi:type="dcterms:W3CDTF">2023-05-24T12:00:06Z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1682230507</vt:lpwstr>
  </property>
</Properties>
</file>