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 flipH="0" flipV="0">
            <a:off x="524588" y="367390"/>
            <a:ext cx="11565644" cy="3506951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90000" tIns="45000" rIns="90000" bIns="45000" numCol="1" spcCol="0" rtlCol="0" fromWordArt="0" anchor="b" anchorCtr="0" forceAA="0" upright="0" compatLnSpc="0">
            <a:normAutofit/>
          </a:bodyPr>
          <a:p>
            <a:pPr algn="l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Proposed evaluation template</a:t>
            </a:r>
            <a:br>
              <a:rPr/>
            </a:br>
            <a:br>
              <a:rPr/>
            </a:br>
            <a:r>
              <a:rPr sz="2800"/>
              <a:t>For draft-ietf-detnet-scaling-requirements-03</a:t>
            </a:r>
            <a:endParaRPr sz="2800"/>
          </a:p>
          <a:p>
            <a:pPr algn="l">
              <a:lnSpc>
                <a:spcPct val="90000"/>
              </a:lnSpc>
              <a:defRPr/>
            </a:pPr>
            <a:endParaRPr lang="en-US" sz="2600" b="0" strike="noStrike" spc="0">
              <a:solidFill>
                <a:srgbClr val="000000"/>
              </a:solidFill>
              <a:latin typeface="Calibri Light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sz="2800" i="1"/>
              <a:t>NOT (YET) APPROVED BY ANYONE EXCEPT THE AUTEHOR</a:t>
            </a:r>
            <a:endParaRPr sz="2600" b="0" i="1" strike="noStrike" spc="0">
              <a:solidFill>
                <a:srgbClr val="000000"/>
              </a:solidFill>
              <a:latin typeface="Calibri Light"/>
            </a:endParaRPr>
          </a:p>
          <a:p>
            <a:pPr algn="ctr">
              <a:lnSpc>
                <a:spcPct val="90000"/>
              </a:lnSpc>
              <a:defRPr/>
            </a:pPr>
            <a:endParaRPr/>
          </a:p>
          <a:p>
            <a:pPr algn="ctr">
              <a:lnSpc>
                <a:spcPct val="90000"/>
              </a:lnSpc>
              <a:defRPr/>
            </a:pPr>
            <a:endParaRPr/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522078" y="4730445"/>
            <a:ext cx="9143280" cy="181730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Toerless Eckert, Futurewei USA 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2" tooltip="mailto:tte@cs.fau.de)"/>
              </a:rPr>
              <a:t>tte@cs.fau.de)</a:t>
            </a:r>
            <a:r>
              <a:rPr/>
              <a:t> </a:t>
            </a:r>
            <a:endParaRPr/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/>
              <a:t>V0.0, 09/07/2023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7145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being evaluated</a:t>
            </a:r>
            <a:endParaRPr/>
          </a:p>
        </p:txBody>
      </p:sp>
      <p:sp>
        <p:nvSpPr>
          <p:cNvPr id="9914256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20650"/>
            <a:ext cx="10515600" cy="51017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Mechanisms that support bounded latency across a DetNet domain</a:t>
            </a:r>
            <a:endParaRPr/>
          </a:p>
          <a:p>
            <a:pPr>
              <a:defRPr/>
            </a:pPr>
            <a:r>
              <a:rPr/>
              <a:t>This document proposes for requirements to be distinguised to where they apply:</a:t>
            </a:r>
            <a:endParaRPr/>
          </a:p>
          <a:p>
            <a:pPr lvl="1">
              <a:defRPr/>
            </a:pPr>
            <a:r>
              <a:rPr/>
              <a:t>“P”: P router / Hop-by-hop processing</a:t>
            </a:r>
            <a:endParaRPr/>
          </a:p>
          <a:p>
            <a:pPr lvl="1">
              <a:defRPr/>
            </a:pPr>
            <a:r>
              <a:rPr/>
              <a:t>“PE”: ingress PE router processing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7764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95087"/>
            <a:ext cx="10515600" cy="999364"/>
          </a:xfrm>
        </p:spPr>
        <p:txBody>
          <a:bodyPr/>
          <a:lstStyle/>
          <a:p>
            <a:pPr>
              <a:defRPr/>
            </a:pPr>
            <a:r>
              <a:rPr/>
              <a:t>PE functions</a:t>
            </a:r>
            <a:endParaRPr/>
          </a:p>
        </p:txBody>
      </p:sp>
      <p:sp>
        <p:nvSpPr>
          <p:cNvPr id="20195047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20650"/>
            <a:ext cx="10985909" cy="51017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On ingress to a DetNet domain, all flows need to be processed on a per-flow basis because received traffic flows need to be policed to comply with their admitted traffic envelope.</a:t>
            </a:r>
            <a:endParaRPr/>
          </a:p>
          <a:p>
            <a:pPr lvl="1">
              <a:defRPr/>
            </a:pPr>
            <a:r>
              <a:rPr/>
              <a:t>Complexity / scalability on PE node can therefore never be as high as on P node.</a:t>
            </a:r>
            <a:endParaRPr/>
          </a:p>
          <a:p>
            <a:pPr lvl="1">
              <a:defRPr/>
            </a:pPr>
            <a:r>
              <a:rPr i="1"/>
              <a:t>Note: in simple ring topologies, every node is a P and PE node. If a ring has 20 nodes, then a node will typically be PE for only 1/20’th of the overall flows. So P scalability is even important in these topologies. Larger ring topologies will have ring nodes that are hubs for a larger number of spokes, and hence ring nodes are only P nodes.</a:t>
            </a:r>
            <a:endParaRPr i="1"/>
          </a:p>
          <a:p>
            <a:pPr lvl="0">
              <a:defRPr/>
            </a:pPr>
            <a:r>
              <a:rPr/>
              <a:t>Hop-by-hop forwarding mechanism may need specific ingress PE processing beyond policing. This needs to be evaluated.</a:t>
            </a:r>
            <a:endParaRPr/>
          </a:p>
          <a:p>
            <a:pPr lvl="1">
              <a:defRPr/>
            </a:pPr>
            <a:r>
              <a:rPr/>
              <a:t>Example: cycle mechanisms need per-flow timing of admitting packets of a flow into specific cycles. This is a specific version of a generic policer.</a:t>
            </a:r>
            <a:endParaRPr/>
          </a:p>
          <a:p>
            <a:pPr lvl="0">
              <a:defRPr/>
            </a:pPr>
            <a:r>
              <a:rPr/>
              <a:t>draft-eckert-detnet-flow-interleaving makes the argument that policing and timing of flows on ingress PE is a generic function that DetNet is currently missing, but which if defined could be combined with all hop-by-hop mechanisms and act as the common additional PE function</a:t>
            </a:r>
            <a:endParaRPr/>
          </a:p>
          <a:p>
            <a:pPr lvl="1">
              <a:defRPr/>
            </a:pPr>
            <a:r>
              <a:rPr/>
              <a:t>This would be a simplified version of the TSN timed gates function (which in TSN is allowed to be used on every hop, but in “scaling” DetNet only on ingress PE</a:t>
            </a:r>
            <a:endParaRPr/>
          </a:p>
          <a:p>
            <a:pPr lvl="0">
              <a:defRPr/>
            </a:pPr>
            <a:r>
              <a:rPr/>
              <a:t>In current sheet, only one requirement is identified as “only applicable to PE”. Other requirements have not been identified to have specific different requirements for PE, so only P is indicated.</a:t>
            </a:r>
            <a:endParaRPr/>
          </a:p>
          <a:p>
            <a:pPr marL="0" lv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960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76678" y="180309"/>
            <a:ext cx="11077119" cy="87170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Enhancements to evaluation sheet</a:t>
            </a:r>
            <a:br>
              <a:rPr/>
            </a:br>
            <a:endParaRPr sz="2800"/>
          </a:p>
        </p:txBody>
      </p:sp>
      <p:sp>
        <p:nvSpPr>
          <p:cNvPr id="821987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76678" y="1416267"/>
            <a:ext cx="11694999" cy="53223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400"/>
              <a:t>New column to indicate whether requirement is per-hop (P), or ingress (PE).</a:t>
            </a:r>
            <a:endParaRPr sz="2400"/>
          </a:p>
          <a:p>
            <a:pPr lvl="0">
              <a:defRPr/>
            </a:pPr>
            <a:r>
              <a:rPr sz="2400"/>
              <a:t>Split 3.1 into its four constituent requirements (3.1.1 - 3.1.4)</a:t>
            </a:r>
            <a:endParaRPr sz="2400"/>
          </a:p>
          <a:p>
            <a:pPr lvl="1">
              <a:defRPr/>
            </a:pPr>
            <a:r>
              <a:rPr sz="2000"/>
              <a:t>No evaluation for 3.1 overall, just the four individual ones</a:t>
            </a:r>
            <a:endParaRPr sz="2000"/>
          </a:p>
          <a:p>
            <a:pPr lvl="1">
              <a:defRPr/>
            </a:pPr>
            <a:r>
              <a:rPr sz="2000"/>
              <a:t>No evaluation for 3.1.4, because synchronous hop-by-hop such as *CQF can also provide support for asynchronous flows, for example by burs shaping as a domain ingress function. Has benefits over per-hop burst shaping as in rfc2211 or multi-priority burst-shaping as in Qcr/gLBF. Need to revisit requirement.</a:t>
            </a:r>
            <a:endParaRPr sz="2000"/>
          </a:p>
          <a:p>
            <a:pPr lvl="1">
              <a:defRPr/>
            </a:pPr>
            <a:endParaRPr sz="2000"/>
          </a:p>
          <a:p>
            <a:pPr lvl="0">
              <a:defRPr/>
            </a:pPr>
            <a:r>
              <a:rPr sz="2400"/>
              <a:t>3.2.1 Added requirement for single-hop transmission jitter (NEW)</a:t>
            </a:r>
            <a:endParaRPr sz="2400"/>
          </a:p>
          <a:p>
            <a:pPr lvl="0">
              <a:defRPr/>
            </a:pPr>
            <a:endParaRPr sz="2000"/>
          </a:p>
          <a:p>
            <a:pPr lvl="0">
              <a:defRPr/>
            </a:pPr>
            <a:r>
              <a:rPr sz="2400"/>
              <a:t>3.8(1) List explicit requirement for “support tight jitter (per-hop)”</a:t>
            </a:r>
            <a:endParaRPr sz="2400"/>
          </a:p>
          <a:p>
            <a:pPr lvl="1">
              <a:defRPr/>
            </a:pPr>
            <a:r>
              <a:rPr sz="2000"/>
              <a:t>as mentioned in requirements document as one possible option of traffic (e.g.: industrial control loops)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43384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9" y="-78504"/>
            <a:ext cx="10515600" cy="698847"/>
          </a:xfrm>
        </p:spPr>
        <p:txBody>
          <a:bodyPr/>
          <a:lstStyle/>
          <a:p>
            <a:pPr>
              <a:defRPr/>
            </a:pPr>
            <a:r>
              <a:rPr sz="2800"/>
              <a:t>&lt;Mechanism&gt; evaluation</a:t>
            </a:r>
            <a:r>
              <a:rPr sz="2800"/>
              <a:t>    </a:t>
            </a:r>
            <a:r>
              <a:rPr sz="1400" b="1"/>
              <a:t>(&lt;notes&gt;)</a:t>
            </a:r>
            <a:endParaRPr sz="1400" b="1"/>
          </a:p>
        </p:txBody>
      </p:sp>
      <p:graphicFrame>
        <p:nvGraphicFramePr>
          <p:cNvPr id="1695046463" name="表格 3"/>
          <p:cNvGraphicFramePr>
            <a:graphicFrameLocks xmlns:a="http://schemas.openxmlformats.org/drawingml/2006/main"/>
          </p:cNvGraphicFramePr>
          <p:nvPr/>
        </p:nvGraphicFramePr>
        <p:xfrm>
          <a:off x="62228" y="739025"/>
          <a:ext cx="24053792" cy="5925817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630000"/>
                <a:gridCol w="3150000"/>
                <a:gridCol w="1170000"/>
                <a:gridCol w="6480000"/>
                <a:gridCol w="401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P/PE</a:t>
                      </a:r>
                      <a:endParaRPr lang="en-US"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/>
                        <a:t>Eval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changes from overall section 3 eval to individuals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No Full Time Sync required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/>
                        <a:t>Support </a:t>
                      </a:r>
                      <a:r>
                        <a:rPr lang="zh-CN" sz="1400"/>
                        <a:t>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New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Details from prior reviews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Details from prior reviews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New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729335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225870"/>
            <a:ext cx="2743200" cy="365124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6175A0-589A-C7BD-B83B-CF237B87189B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97164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51617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600"/>
              <a:t>Possible evaluation points</a:t>
            </a:r>
            <a:endParaRPr sz="3600"/>
          </a:p>
        </p:txBody>
      </p:sp>
      <p:sp>
        <p:nvSpPr>
          <p:cNvPr id="17870289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246642"/>
            <a:ext cx="10515600" cy="538880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 marL="810000" marR="0" indent="-810000">
              <a:buFont typeface="Arial"/>
              <a:buNone/>
              <a:defRPr/>
            </a:pPr>
            <a:r>
              <a:rPr sz="2400"/>
              <a:t>3.1.1	YES if hop-by-hop mechanism has defined ingress function, and/or assumed to be combined with some pre-existing ingress function. Describe or reference to ingress function in notes.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3.1.2	Suggest YES if permitted drift (short term variation of clock frequency) on a 100Gbps (or faster) link can be equal or less than 1 usec.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3.1.3	YES if MTIE (maximum time interval error) over arbitrary periods can be infinite. Or (simpler): if clock wander over 24 hours can be larger than 100ppm ~= 8 seconds.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3.1.4	Not evaluated, see prior discussion why.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3.2 	YES if 1000km links can be supported (on every hop)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3.1.2	NEW: YES if jitter in link latency can be supported (length variation, L2 retransmission jitter on mobile/radio links,...)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3.3	YES if 100Gbps or faster links can be supported without loss of performance (e.g.: higher dead times) than for slower links.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3.4(1)	</a:t>
            </a:r>
            <a:r>
              <a:rPr sz="2400"/>
              <a:t>YES if mechanism does not require per-hop, per-flow state requiring per-packet lookup and read/write cycles.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3.4(2)	YES if 100Gbps or faster long latency links permit same close to 100% DetNet traffic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3.5	YES if Segment Routing and fast-reroute options with resource reservation can be supported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3.6	YES if mechanism does not have burst-accumulation across multiple network hops (no per-hop increase in flow burstyness) AND if mechanism allows to add/delete flows without impacting prior latency/jitter guarantees of pre-existing flows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3.7	YES if 3.6 is YES AND if flow interleaving can be applied to the mechanism across flows from different ingress/egress PE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r>
              <a:rPr sz="2400"/>
              <a:t>3.8(1)	YES if end-to-end jitter is independent of number of hops.</a:t>
            </a:r>
            <a:endParaRPr sz="2400"/>
          </a:p>
          <a:p>
            <a:pPr marL="810000" marR="0" indent="-810000">
              <a:buFont typeface="Arial"/>
              <a:buNone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77142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8" y="-78503"/>
            <a:ext cx="10515600" cy="698846"/>
          </a:xfrm>
        </p:spPr>
        <p:txBody>
          <a:bodyPr/>
          <a:lstStyle/>
          <a:p>
            <a:pPr>
              <a:defRPr/>
            </a:pPr>
            <a:r>
              <a:rPr sz="2800"/>
              <a:t>Example: TCQF/CQSF evaluation</a:t>
            </a:r>
            <a:r>
              <a:rPr sz="2800"/>
              <a:t>    </a:t>
            </a:r>
            <a:r>
              <a:rPr sz="1400" b="1"/>
              <a:t>(comparison to CQF/ECQF/glBF highlighted)</a:t>
            </a:r>
            <a:endParaRPr sz="1400" b="1"/>
          </a:p>
        </p:txBody>
      </p:sp>
      <p:graphicFrame>
        <p:nvGraphicFramePr>
          <p:cNvPr id="235994639" name="表格 3"/>
          <p:cNvGraphicFramePr>
            <a:graphicFrameLocks xmlns:a="http://schemas.openxmlformats.org/drawingml/2006/main"/>
          </p:cNvGraphicFramePr>
          <p:nvPr/>
        </p:nvGraphicFramePr>
        <p:xfrm>
          <a:off x="62228" y="739025"/>
          <a:ext cx="24053792" cy="5925817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630000"/>
                <a:gridCol w="3150000"/>
                <a:gridCol w="1170000"/>
                <a:gridCol w="6480000"/>
                <a:gridCol w="401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P/PE</a:t>
                      </a:r>
                      <a:endParaRPr lang="en-US"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/>
                        <a:t>Eval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TCQF defines async ingres function.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E.g.: with 4 cycles, max jitter/wander 1 cycle time. </a:t>
                      </a:r>
                      <a:r>
                        <a:rPr lang="en-US" sz="1400" b="1"/>
                        <a:t>Main benefit over (E)CQF</a:t>
                      </a:r>
                      <a:endParaRPr lang="en-US" sz="1400"/>
                    </a:p>
                    <a:p>
                      <a:pPr>
                        <a:buNone/>
                        <a:defRPr/>
                      </a:pPr>
                      <a:r>
                        <a:rPr lang="en-US" sz="1200" i="1"/>
                        <a:t>ECQF can not do this: arrival time inaccuracy leads to wrong cycle assumption</a:t>
                      </a:r>
                      <a:endParaRPr sz="1200" i="1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No Full Time Sync required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sz="1600"/>
                        <a:t>No/ “NA”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Same as CQF, ECQF, TAS. </a:t>
                      </a:r>
                      <a:r>
                        <a:rPr lang="en-US" sz="1400" b="1"/>
                        <a:t>Main benefit of gLBF (which has YES)</a:t>
                      </a:r>
                      <a:endParaRPr lang="en-US" sz="1400" b="1"/>
                    </a:p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Lower accuracy clock sync requirements than CQF/ECQF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Main benefit over TAS, CQF</a:t>
                      </a:r>
                      <a:r>
                        <a:rPr lang="en-US" sz="1400"/>
                        <a:t>. Same as ECQF</a:t>
                      </a:r>
                      <a:r>
                        <a:rPr lang="en-US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/>
                        <a:t>NEW: Support </a:t>
                      </a:r>
                      <a:r>
                        <a:rPr lang="zh-CN" sz="1400"/>
                        <a:t>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Benefit over ECQF , CQF, TAS</a:t>
                      </a:r>
                      <a:r>
                        <a:rPr lang="en-US" sz="1400"/>
                        <a:t> (radio, retransmissions, length deviation)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200km/100Gbps proven, can scale well beyond that. </a:t>
                      </a:r>
                      <a:r>
                        <a:rPr lang="en-US" sz="1400" b="1"/>
                        <a:t>Not proven for ECQF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per-hop, per-flow state, read/write memory access requirement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Solves CQF issue, equal/better than ECQF</a:t>
                      </a:r>
                      <a:r>
                        <a:rPr lang="en-US" sz="1400"/>
                        <a:t>: No dead times.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NA? / 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 b="1">
                          <a:solidFill>
                            <a:schemeClr val="tx1"/>
                          </a:solidFill>
                        </a:rPr>
                        <a:t>CSQF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: Could support all Segment Routing re-route soutions (path, tunnel,...)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Like CQF/ECQF: No burst accumulation/jitter-increase due to per-hop cycle based reshapeper-hop reshaping.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Good (TCQF)</a:t>
                      </a:r>
                      <a:endParaRPr lang="en-US" sz="1400"/>
                    </a:p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Best (CSQF)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400"/>
                        <a:t>Assuming flow interleaving on edge, like CQF/ECQF</a:t>
                      </a:r>
                      <a:endParaRPr sz="1400"/>
                    </a:p>
                    <a:p>
                      <a:pPr>
                        <a:buNone/>
                        <a:defRPr/>
                      </a:pPr>
                      <a:r>
                        <a:rPr sz="1400" b="1"/>
                        <a:t>CSQF more flexible</a:t>
                      </a:r>
                      <a:r>
                        <a:rPr sz="1400"/>
                        <a:t> than TSQF, CQF/ECQF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Network size independent hop-by-hop/end-to-end jittter ~ O(0)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4630960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8" y="6225869"/>
            <a:ext cx="2743200" cy="365123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3E05CA-F15C-5B4B-4E55-DA6EF1D261CB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2023-09-08T02:03:26Z</dcterms:modified>
  <cp:category/>
  <cp:contentStatus/>
  <cp:version/>
</cp:coreProperties>
</file>