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s/slide26.xml" ContentType="application/vnd.openxmlformats-officedocument.presentationml.slide+xml"/>
  <Override PartName="/ppt/slideLayouts/slideLayout10.xml" ContentType="application/vnd.openxmlformats-officedocument.presentationml.slideLayout+xml"/>
  <Override PartName="/ppt/slides/slide24.xml" ContentType="application/vnd.openxmlformats-officedocument.presentationml.slide+xml"/>
  <Override PartName="/ppt/slideLayouts/slideLayout8.xml" ContentType="application/vnd.openxmlformats-officedocument.presentationml.slideLayout+xml"/>
  <Override PartName="/ppt/slides/slide36.xml" ContentType="application/vnd.openxmlformats-officedocument.presentationml.slide+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12.xml" ContentType="application/vnd.openxmlformats-officedocument.presentationml.slide+xml"/>
  <Override PartName="/ppt/slideLayouts/slideLayout1.xml" ContentType="application/vnd.openxmlformats-officedocument.presentationml.slideLayout+xml"/>
  <Override PartName="/ppt/slides/slide44.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32.xml" ContentType="application/vnd.openxmlformats-officedocument.presentationml.slide+xml"/>
  <Override PartName="/ppt/theme/theme1.xml" ContentType="application/vnd.openxmlformats-officedocument.theme+xml"/>
  <Override PartName="/docProps/custom.xml" ContentType="application/vnd.openxmlformats-officedocument.custom-properties+xml"/>
  <Override PartName="/ppt/slideLayouts/slideLayout4.xml" ContentType="application/vnd.openxmlformats-officedocument.presentationml.slideLayout+xml"/>
  <Override PartName="/docProps/app.xml" ContentType="application/vnd.openxmlformats-officedocument.extended-properties+xml"/>
  <Override PartName="/ppt/slides/slide42.xml" ContentType="application/vnd.openxmlformats-officedocument.presentationml.slide+xml"/>
  <Override PartName="/ppt/tableStyles.xml" ContentType="application/vnd.openxmlformats-officedocument.presentationml.tableStyles+xml"/>
  <Override PartName="/ppt/slideLayouts/slideLayout5.xml" ContentType="application/vnd.openxmlformats-officedocument.presentationml.slideLayout+xml"/>
  <Override PartName="/ppt/slides/slide20.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presentation.xml" ContentType="application/vnd.openxmlformats-officedocument.presentationml.presentation.main+xml"/>
  <Override PartName="/ppt/slides/slide28.xml" ContentType="application/vnd.openxmlformats-officedocument.presentationml.slide+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5AB1C69-6EDB-4FF4-983F-18BD219EF322}">
  <a:tblStyle styleId="{F5AB1C69-6EDB-4FF4-983F-18BD219EF322}" styleName="Medium Style 2 - Accent 3">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presProps" Target="presProps.xml" /><Relationship Id="rId50" Type="http://schemas.openxmlformats.org/officeDocument/2006/relationships/tableStyles" Target="tableStyles.xml" /><Relationship Id="rId5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te@cs.fau.de)" TargetMode="External"/><Relationship Id="rId3" Type="http://schemas.openxmlformats.org/officeDocument/2006/relationships/hyperlink" Target="http://alex@futurewei.com" TargetMode="External"/><Relationship Id="rId4" Type="http://schemas.openxmlformats.org/officeDocument/2006/relationships/hyperlink" Target="http://sb@stewartbryant.com" TargetMode="External"/><Relationship Id="rId5" Type="http://schemas.openxmlformats.org/officeDocument/2006/relationships/hyperlink" Target="mailto:stefan.hommes@zf.d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25915793" name="Title 1" hidden="0"/>
          <p:cNvSpPr/>
          <p:nvPr isPhoto="0" userDrawn="0"/>
        </p:nvSpPr>
        <p:spPr bwMode="auto">
          <a:xfrm>
            <a:off x="170274" y="367391"/>
            <a:ext cx="11919960" cy="3506952"/>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b" anchorCtr="0" forceAA="0" upright="0" compatLnSpc="0">
            <a:normAutofit fontScale="85000" lnSpcReduction="3000"/>
          </a:bodyPr>
          <a:lstStyle/>
          <a:p>
            <a:pPr algn="ctr">
              <a:lnSpc>
                <a:spcPct val="90000"/>
              </a:lnSpc>
              <a:defRPr/>
            </a:pPr>
            <a:r>
              <a:rPr lang="en-US" sz="4300" b="0" i="0" u="none" strike="noStrike" cap="none" spc="0">
                <a:solidFill>
                  <a:srgbClr val="000000"/>
                </a:solidFill>
                <a:latin typeface="Calibri Light"/>
                <a:cs typeface="Calibri Light"/>
              </a:rPr>
              <a:t>Deterministic Networking (DetNet) Data Plane</a:t>
            </a:r>
            <a:endParaRPr lang="en-US" sz="4300" b="0" i="0" u="none" strike="noStrike" cap="none" spc="0">
              <a:solidFill>
                <a:srgbClr val="000000"/>
              </a:solidFill>
              <a:latin typeface="Calibri Light"/>
              <a:cs typeface="Calibri Light"/>
            </a:endParaRPr>
          </a:p>
          <a:p>
            <a:pPr algn="ctr">
              <a:lnSpc>
                <a:spcPct val="90000"/>
              </a:lnSpc>
              <a:defRPr/>
            </a:pPr>
            <a:r>
              <a:rPr lang="en-US" sz="4300" b="0" i="0" u="none" strike="noStrike" cap="none" spc="0">
                <a:solidFill>
                  <a:srgbClr val="000000"/>
                </a:solidFill>
                <a:latin typeface="Calibri Light"/>
                <a:cs typeface="Calibri Light"/>
              </a:rPr>
              <a:t>guaranteed Latency Based Forwarding (gLBF)</a:t>
            </a:r>
            <a:endParaRPr lang="en-US" sz="4300" b="0" i="0" u="none" strike="noStrike" cap="none" spc="0">
              <a:solidFill>
                <a:srgbClr val="000000"/>
              </a:solidFill>
              <a:latin typeface="Calibri Light"/>
              <a:cs typeface="Calibri Light"/>
            </a:endParaRPr>
          </a:p>
          <a:p>
            <a:pPr algn="ctr">
              <a:lnSpc>
                <a:spcPct val="90000"/>
              </a:lnSpc>
              <a:defRPr/>
            </a:pPr>
            <a:r>
              <a:rPr lang="en-US" sz="2800" b="0" i="1" u="none" strike="noStrike" cap="none" spc="0">
                <a:solidFill>
                  <a:srgbClr val="000000"/>
                </a:solidFill>
                <a:latin typeface="Calibri Light"/>
                <a:cs typeface="Calibri Light"/>
              </a:rPr>
              <a:t>for bounded latency with low jitter and asynchronous forwarding in Deterministic Networks</a:t>
            </a:r>
            <a:br>
              <a:rPr/>
            </a:br>
            <a:br>
              <a:rPr/>
            </a:br>
            <a:br>
              <a:rPr sz="2000"/>
            </a:br>
            <a:r>
              <a:rPr lang="en-US" sz="4800" b="0" i="0" u="none" strike="noStrike" cap="none" spc="0">
                <a:solidFill>
                  <a:srgbClr val="000000"/>
                </a:solidFill>
                <a:latin typeface="Calibri Light"/>
                <a:cs typeface="Calibri Light"/>
              </a:rPr>
              <a:t>draft-eckert-detnet-glbf-01</a:t>
            </a:r>
            <a:br>
              <a:rPr lang="en-US" sz="4000" b="0" strike="noStrike" spc="0">
                <a:solidFill>
                  <a:srgbClr val="000000"/>
                </a:solidFill>
                <a:latin typeface="Calibri Light"/>
              </a:rPr>
            </a:br>
            <a:br>
              <a:rPr/>
            </a:br>
            <a:endParaRPr lang="en-US" sz="4800" b="0" strike="noStrike" spc="0">
              <a:solidFill>
                <a:srgbClr val="000000"/>
              </a:solidFill>
              <a:latin typeface="Calibri Light"/>
            </a:endParaRPr>
          </a:p>
        </p:txBody>
      </p:sp>
      <p:sp>
        <p:nvSpPr>
          <p:cNvPr id="951949667" name="Subtitle 2" hidden="0"/>
          <p:cNvSpPr/>
          <p:nvPr isPhoto="0" userDrawn="0"/>
        </p:nvSpPr>
        <p:spPr bwMode="auto">
          <a:xfrm flipH="0" flipV="0">
            <a:off x="170271" y="3555105"/>
            <a:ext cx="11864794" cy="3287853"/>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a:bodyPr>
          <a:lstStyle/>
          <a:p>
            <a:pPr algn="ctr">
              <a:lnSpc>
                <a:spcPct val="90000"/>
              </a:lnSpc>
              <a:spcBef>
                <a:spcPts val="1000"/>
              </a:spcBef>
              <a:tabLst>
                <a:tab pos="0" algn="l"/>
              </a:tabLst>
              <a:defRPr/>
            </a:pPr>
            <a:r>
              <a:rPr lang="en-US" sz="1800" b="0" strike="noStrike" spc="0">
                <a:solidFill>
                  <a:srgbClr val="000000"/>
                </a:solidFill>
                <a:latin typeface="Calibri Light"/>
                <a:ea typeface="Calibri"/>
                <a:cs typeface="Calibri Light"/>
              </a:rPr>
              <a:t>Toerless Eckert, Futurewei Technologies USA (</a:t>
            </a:r>
            <a:r>
              <a:rPr lang="en-US" sz="1800" b="0" u="sng" strike="noStrike" spc="0">
                <a:solidFill>
                  <a:srgbClr val="0563C1"/>
                </a:solidFill>
                <a:latin typeface="Calibri Light"/>
                <a:ea typeface="Calibri"/>
                <a:cs typeface="Calibri Light"/>
                <a:hlinkClick r:id="rId2" tooltip="mailto:tte@cs.fau.de)"/>
              </a:rPr>
              <a:t>tte@cs.fau.de)</a:t>
            </a:r>
            <a:r>
              <a:rPr sz="1800">
                <a:latin typeface="Calibri Light"/>
                <a:ea typeface="Calibri"/>
                <a:cs typeface="Calibri Light"/>
              </a:rPr>
              <a:t>, </a:t>
            </a:r>
            <a:endParaRPr sz="1800" b="0" i="0" u="none" strike="noStrike" cap="none" spc="0">
              <a:solidFill>
                <a:schemeClr val="tx1"/>
              </a:solidFill>
              <a:latin typeface="Calibri Light"/>
              <a:cs typeface="Calibri Light"/>
            </a:endParaRPr>
          </a:p>
          <a:p>
            <a:pPr algn="ctr">
              <a:lnSpc>
                <a:spcPct val="90000"/>
              </a:lnSpc>
              <a:spcBef>
                <a:spcPts val="999"/>
              </a:spcBef>
              <a:tabLst>
                <a:tab pos="0" algn="l"/>
              </a:tabLst>
              <a:defRPr/>
            </a:pPr>
            <a:r>
              <a:rPr lang="en-US" sz="1800" b="0" i="0" u="none" strike="noStrike" cap="none" spc="0">
                <a:solidFill>
                  <a:schemeClr val="tx1"/>
                </a:solidFill>
                <a:latin typeface="Calibri Light"/>
                <a:ea typeface="Calibri"/>
                <a:cs typeface="Calibri Light"/>
              </a:rPr>
              <a:t>Alexander Clemm, Futurewei Technologies USA (</a:t>
            </a:r>
            <a:r>
              <a:rPr lang="en-US" sz="1800" b="0" i="0" u="sng" strike="noStrike" cap="none" spc="0">
                <a:solidFill>
                  <a:schemeClr val="tx1"/>
                </a:solidFill>
                <a:latin typeface="Calibri Light"/>
                <a:cs typeface="Calibri Light"/>
                <a:hlinkClick r:id="rId3" tooltip="http://alex@futurewei.com"/>
              </a:rPr>
              <a:t>alex@futurewei.com</a:t>
            </a:r>
            <a:r>
              <a:rPr lang="en-US" sz="1800" b="0" i="0" u="none" strike="noStrike" cap="none" spc="0">
                <a:solidFill>
                  <a:schemeClr val="tx1"/>
                </a:solidFill>
                <a:latin typeface="Calibri Light"/>
                <a:ea typeface="Calibri"/>
                <a:cs typeface="Calibri Light"/>
              </a:rPr>
              <a:t>),</a:t>
            </a:r>
            <a:endParaRPr sz="1800" b="0" i="0" u="none" strike="noStrike" cap="none" spc="0">
              <a:solidFill>
                <a:schemeClr val="tx1"/>
              </a:solidFill>
              <a:latin typeface="Calibri Light"/>
              <a:cs typeface="Calibri Light"/>
            </a:endParaRPr>
          </a:p>
          <a:p>
            <a:pPr algn="ctr">
              <a:lnSpc>
                <a:spcPct val="90000"/>
              </a:lnSpc>
              <a:spcBef>
                <a:spcPts val="999"/>
              </a:spcBef>
              <a:tabLst>
                <a:tab pos="0" algn="l"/>
              </a:tabLst>
              <a:defRPr/>
            </a:pPr>
            <a:r>
              <a:rPr lang="en-US" sz="1800" b="0" strike="noStrike" spc="0">
                <a:solidFill>
                  <a:srgbClr val="000000"/>
                </a:solidFill>
                <a:latin typeface="Calibri Light"/>
                <a:ea typeface="Calibri"/>
                <a:cs typeface="Calibri Light"/>
              </a:rPr>
              <a:t>Stewart Bryant, Independent (</a:t>
            </a:r>
            <a:r>
              <a:rPr lang="en-US" sz="1800" b="0" i="0" u="sng" strike="noStrike" cap="none" spc="0">
                <a:solidFill>
                  <a:schemeClr val="tx1"/>
                </a:solidFill>
                <a:latin typeface="Calibri Light"/>
                <a:cs typeface="Calibri Light"/>
                <a:hlinkClick r:id="rId4" tooltip="http://sb@stewartbryant.com"/>
              </a:rPr>
              <a:t>sb@stewartbryant.com</a:t>
            </a:r>
            <a:r>
              <a:rPr lang="en-US" sz="1800" b="0" strike="noStrike" spc="0">
                <a:latin typeface="Calibri Light"/>
                <a:cs typeface="Calibri Light"/>
              </a:rPr>
              <a:t>),</a:t>
            </a:r>
            <a:endParaRPr sz="1800" b="0" i="0" u="none" strike="noStrike" cap="none" spc="0">
              <a:solidFill>
                <a:schemeClr val="tx1"/>
              </a:solidFill>
              <a:latin typeface="Calibri Light"/>
              <a:cs typeface="Calibri Light"/>
            </a:endParaRPr>
          </a:p>
          <a:p>
            <a:pPr algn="ctr">
              <a:lnSpc>
                <a:spcPct val="90000"/>
              </a:lnSpc>
              <a:spcBef>
                <a:spcPts val="999"/>
              </a:spcBef>
              <a:defRPr/>
            </a:pPr>
            <a:r>
              <a:rPr lang="en-US" sz="1800" b="0" i="0" u="none" strike="noStrike" cap="none" spc="0">
                <a:solidFill>
                  <a:schemeClr val="tx1"/>
                </a:solidFill>
                <a:latin typeface="Calibri Light"/>
                <a:cs typeface="Calibri Light"/>
              </a:rPr>
              <a:t>Stefan Hommes, </a:t>
            </a:r>
            <a:r>
              <a:rPr lang="en-US" sz="1800" b="0" i="0" u="none" strike="noStrike" cap="none" spc="0">
                <a:solidFill>
                  <a:schemeClr val="tx1"/>
                </a:solidFill>
                <a:latin typeface="Calibri Light"/>
                <a:ea typeface="Arial"/>
                <a:cs typeface="Calibri Light"/>
              </a:rPr>
              <a:t>ZF Friedrichshafen AG</a:t>
            </a:r>
            <a:r>
              <a:rPr lang="en-US" sz="1800" b="0" i="0" u="none" strike="noStrike" cap="none" spc="0">
                <a:solidFill>
                  <a:schemeClr val="tx1"/>
                </a:solidFill>
                <a:latin typeface="Calibri Light"/>
                <a:cs typeface="Calibri Light"/>
              </a:rPr>
              <a:t> (</a:t>
            </a:r>
            <a:r>
              <a:rPr lang="en-US" sz="1800" b="0" i="0" u="sng" strike="noStrike" cap="none" spc="0">
                <a:solidFill>
                  <a:schemeClr val="tx1"/>
                </a:solidFill>
                <a:latin typeface="Calibri Light"/>
                <a:cs typeface="Calibri Light"/>
                <a:hlinkClick r:id="rId5" tooltip="mailto:stefan.hommes@zf.de"/>
              </a:rPr>
              <a:t>stefan.hommes@zf.de</a:t>
            </a:r>
            <a:r>
              <a:rPr lang="en-US" sz="1800" b="0" i="0" u="none" strike="noStrike" cap="none" spc="0">
                <a:solidFill>
                  <a:schemeClr val="tx1"/>
                </a:solidFill>
                <a:latin typeface="Calibri Light"/>
                <a:cs typeface="Calibri Light"/>
              </a:rPr>
              <a:t>)</a:t>
            </a:r>
            <a:endParaRPr sz="1800" b="0" i="0" u="none" strike="noStrike" cap="none" spc="0">
              <a:solidFill>
                <a:schemeClr val="tx1"/>
              </a:solidFill>
              <a:latin typeface="Calibri Light"/>
              <a:cs typeface="Calibri Light"/>
            </a:endParaRPr>
          </a:p>
          <a:p>
            <a:pPr algn="ctr">
              <a:lnSpc>
                <a:spcPct val="90000"/>
              </a:lnSpc>
              <a:spcBef>
                <a:spcPts val="998"/>
              </a:spcBef>
              <a:tabLst>
                <a:tab pos="0" algn="l"/>
              </a:tabLst>
              <a:defRPr/>
            </a:pPr>
            <a:endParaRPr lang="en-US" sz="2400" b="0" strike="noStrike" spc="0">
              <a:latin typeface="Arial"/>
            </a:endParaRPr>
          </a:p>
          <a:p>
            <a:pPr algn="ctr">
              <a:lnSpc>
                <a:spcPct val="90000"/>
              </a:lnSpc>
              <a:spcBef>
                <a:spcPts val="1000"/>
              </a:spcBef>
              <a:tabLst>
                <a:tab pos="0" algn="l"/>
              </a:tabLst>
              <a:defRPr/>
            </a:pPr>
            <a:r>
              <a:rPr lang="en-US" sz="2400" b="0" strike="noStrike" spc="0">
                <a:solidFill>
                  <a:srgbClr val="000000"/>
                </a:solidFill>
                <a:latin typeface="Calibri"/>
              </a:rPr>
              <a:t>DetNet Interim meeting 07/19/2023, rev 0.1</a:t>
            </a:r>
            <a:endParaRPr lang="en-US" sz="2400" b="0" strike="noStrike" spc="0">
              <a:solidFill>
                <a:srgbClr val="000000"/>
              </a:solidFill>
              <a:latin typeface="Calibri"/>
            </a:endParaRPr>
          </a:p>
          <a:p>
            <a:pPr algn="ctr">
              <a:lnSpc>
                <a:spcPct val="90000"/>
              </a:lnSpc>
              <a:spcBef>
                <a:spcPts val="999"/>
              </a:spcBef>
              <a:tabLst>
                <a:tab pos="0" algn="l"/>
              </a:tabLst>
              <a:defRPr/>
            </a:pPr>
            <a:endParaRPr lang="en-US" sz="2400" b="0" strike="noStrike" spc="0">
              <a:solidFill>
                <a:srgbClr val="000000"/>
              </a:solidFill>
              <a:latin typeface="Calibri"/>
            </a:endParaRPr>
          </a:p>
          <a:p>
            <a:pPr algn="ctr">
              <a:lnSpc>
                <a:spcPct val="90000"/>
              </a:lnSpc>
              <a:spcBef>
                <a:spcPts val="999"/>
              </a:spcBef>
              <a:tabLst>
                <a:tab pos="0" algn="l"/>
              </a:tabLst>
              <a:defRPr/>
            </a:pPr>
            <a:r>
              <a:rPr lang="en-US" sz="1600" b="0" i="0" u="none" strike="noStrike" cap="none" spc="0">
                <a:solidFill>
                  <a:srgbClr val="000000"/>
                </a:solidFill>
                <a:latin typeface="Calibri"/>
                <a:cs typeface="Calibri"/>
              </a:rPr>
              <a:t>https://github.com/toerless/detnet/tree/main/slides</a:t>
            </a:r>
            <a:r>
              <a:rPr lang="en-US" sz="1600" b="0" i="0" u="none" strike="noStrike" cap="none" spc="0">
                <a:solidFill>
                  <a:srgbClr val="000000"/>
                </a:solidFill>
                <a:latin typeface="Calibri"/>
                <a:ea typeface="Calibri"/>
                <a:cs typeface="Calibri"/>
              </a:rPr>
              <a:t>/</a:t>
            </a:r>
            <a:r>
              <a:rPr lang="en-US" sz="1600" b="0" i="0" u="none" strike="noStrike" cap="none" spc="0">
                <a:solidFill>
                  <a:srgbClr val="000000"/>
                </a:solidFill>
                <a:latin typeface="Calibri"/>
                <a:cs typeface="Calibri"/>
              </a:rPr>
              <a:t>interim-2023-07-19-glbf</a:t>
            </a:r>
            <a:r>
              <a:rPr lang="en-US" sz="1600" b="0" i="0" u="none" strike="noStrike" cap="none" spc="0">
                <a:solidFill>
                  <a:srgbClr val="000000"/>
                </a:solidFill>
                <a:latin typeface="Calibri"/>
                <a:ea typeface="Calibri"/>
                <a:cs typeface="Calibri"/>
              </a:rPr>
              <a:t>.pptx</a:t>
            </a: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0212464" name="Title 1" hidden="0"/>
          <p:cNvSpPr>
            <a:spLocks noGrp="1"/>
          </p:cNvSpPr>
          <p:nvPr isPhoto="0" userDrawn="0">
            <p:ph type="title" hasCustomPrompt="0"/>
          </p:nvPr>
        </p:nvSpPr>
        <p:spPr bwMode="auto">
          <a:xfrm flipH="0" flipV="0">
            <a:off x="838199" y="163892"/>
            <a:ext cx="10515600" cy="1056917"/>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Example Bounded latency traffic model </a:t>
            </a:r>
            <a:br>
              <a:rPr/>
            </a:br>
            <a:r>
              <a:rPr sz="2600"/>
              <a:t>UBS: if queuing/scheduling is just a single FIFO queue (in R1, R2, ...)</a:t>
            </a:r>
            <a:endParaRPr sz="2600"/>
          </a:p>
        </p:txBody>
      </p:sp>
      <p:sp>
        <p:nvSpPr>
          <p:cNvPr id="1289408756" name="Content Placeholder 2" hidden="0"/>
          <p:cNvSpPr>
            <a:spLocks noGrp="1"/>
          </p:cNvSpPr>
          <p:nvPr isPhoto="0" userDrawn="0">
            <p:ph idx="1" hasCustomPrompt="0"/>
          </p:nvPr>
        </p:nvSpPr>
        <p:spPr bwMode="auto">
          <a:xfrm flipH="0" flipV="0">
            <a:off x="838199" y="1462288"/>
            <a:ext cx="10515600" cy="5205211"/>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marL="0" indent="0">
              <a:buNone/>
              <a:defRPr/>
            </a:pPr>
            <a:r>
              <a:rPr lang="en-US" sz="2800" b="1" i="0" u="none" strike="noStrike" cap="none" spc="0">
                <a:solidFill>
                  <a:schemeClr val="tx1"/>
                </a:solidFill>
                <a:latin typeface="+mn-lt"/>
                <a:ea typeface="+mn-ea"/>
                <a:cs typeface="+mn-cs"/>
              </a:rPr>
              <a:t>Bandwidth admission control of flows </a:t>
            </a:r>
            <a:r>
              <a:rPr lang="en-US" sz="2800" b="1" i="1" u="none" strike="noStrike" cap="none" spc="0">
                <a:solidFill>
                  <a:schemeClr val="tx1"/>
                </a:solidFill>
                <a:latin typeface="+mn-lt"/>
                <a:ea typeface="+mn-ea"/>
                <a:cs typeface="+mn-cs"/>
              </a:rPr>
              <a:t>(</a:t>
            </a:r>
            <a:r>
              <a:rPr lang="en-US" sz="2800" b="1" i="1" u="none" strike="noStrike" cap="none" spc="0">
                <a:solidFill>
                  <a:schemeClr val="tx1"/>
                </a:solidFill>
                <a:latin typeface="+mn-lt"/>
                <a:ea typeface="+mn-ea"/>
                <a:cs typeface="+mn-cs"/>
              </a:rPr>
              <a:t>i</a:t>
            </a:r>
            <a:r>
              <a:rPr lang="en-US" sz="2800" b="1" i="1" u="none" strike="noStrike" cap="none" spc="0">
                <a:solidFill>
                  <a:schemeClr val="tx1"/>
                </a:solidFill>
                <a:latin typeface="+mn-lt"/>
                <a:ea typeface="+mn-ea"/>
                <a:cs typeface="+mn-cs"/>
              </a:rPr>
              <a:t>)</a:t>
            </a:r>
            <a:endParaRPr sz="2800"/>
          </a:p>
          <a:p>
            <a:pPr marL="457200" lvl="1" indent="0">
              <a:lnSpc>
                <a:spcPct val="120000"/>
              </a:lnSpc>
              <a:spcBef>
                <a:spcPts val="1099"/>
              </a:spcBef>
              <a:buNone/>
              <a:defRPr/>
            </a:pPr>
            <a:r>
              <a:rPr lang="en-US" sz="2800" b="0" i="1" u="none" strike="noStrike" cap="none" spc="0">
                <a:solidFill>
                  <a:schemeClr val="tx1"/>
                </a:solidFill>
                <a:latin typeface="+mn-lt"/>
                <a:ea typeface="+mn-ea"/>
                <a:cs typeface="+mn-cs"/>
              </a:rPr>
              <a:t>r(</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[bits/sec]                           </a:t>
            </a:r>
            <a:r>
              <a:rPr lang="en-US" sz="2800" b="1" i="0" u="none" strike="noStrike" cap="none" spc="0">
                <a:solidFill>
                  <a:schemeClr val="tx1"/>
                </a:solidFill>
                <a:latin typeface="+mn-lt"/>
                <a:ea typeface="+mn-ea"/>
                <a:cs typeface="+mn-cs"/>
              </a:rPr>
              <a:t>(guaranteed) bitrate of a flow</a:t>
            </a:r>
            <a:endParaRPr sz="2800" b="1"/>
          </a:p>
          <a:p>
            <a:pPr marL="457200" lvl="1" indent="0">
              <a:lnSpc>
                <a:spcPct val="120000"/>
              </a:lnSpc>
              <a:spcBef>
                <a:spcPts val="1099"/>
              </a:spcBef>
              <a:buNone/>
              <a:defRPr/>
            </a:pPr>
            <mc:AlternateContent xmlns:mc="http://schemas.openxmlformats.org/markup-compatibility/2006" xmlns:m="http://schemas.openxmlformats.org/officeDocument/2006/math">
              <mc:Choice xmlns:a14="http://schemas.microsoft.com/office/drawing/2010/main" Requires="a14">
                <a14:m>
                  <m:oMathPara>
                    <m:oMathParaPr/>
                    <m:oMath>
                      <m:nary>
                        <m:naryPr>
                          <m:chr m:val="∑"/>
                          <m:grow m:val="off"/>
                          <m:ctrlPr>
                            <a:rPr lang="en-US" sz="2800" i="1">
                              <a:latin typeface="Cambria Math"/>
                              <a:ea typeface="Cambria Math"/>
                              <a:cs typeface="Cambria Math"/>
                            </a:rPr>
                          </m:ctrlPr>
                        </m:naryPr>
                        <m:sub>
                          <m:r>
                            <m:rPr>
                              <m:brk m:alnAt="23"/>
                            </m:rPr>
                            <a:rPr lang="en-US" sz="2800" b="0" i="1">
                              <a:latin typeface="Cambria Math"/>
                            </a:rPr>
                            <m:t>𝑖</m:t>
                          </m:r>
                          <m:r>
                            <m:rPr/>
                            <a:rPr lang="en-US" sz="2800" i="1">
                              <a:latin typeface="Cambria Math"/>
                            </a:rPr>
                            <m:t>=0</m:t>
                          </m:r>
                        </m:sub>
                        <m:sup>
                          <m:r>
                            <m:rPr/>
                            <a:rPr lang="en-US" sz="2800" i="1">
                              <a:latin typeface="Cambria Math"/>
                            </a:rPr>
                            <m:t>𝑛</m:t>
                          </m:r>
                        </m:sup>
                        <m:e>
                          <m:r>
                            <m:rPr/>
                            <a:rPr lang="en-US" sz="2800" b="0" i="1">
                              <a:latin typeface="Cambria Math"/>
                            </a:rPr>
                            <m:t>𝑟</m:t>
                          </m:r>
                          <m:d>
                            <m:dPr>
                              <m:ctrlPr>
                                <a:rPr lang="en-US" sz="2800" b="0" i="1">
                                  <a:latin typeface="Cambria Math"/>
                                  <a:ea typeface="Cambria Math"/>
                                  <a:cs typeface="Cambria Math"/>
                                </a:rPr>
                              </m:ctrlPr>
                            </m:dPr>
                            <m:e>
                              <m:r>
                                <m:rPr/>
                                <a:rPr lang="en-US" sz="2800" b="0" i="1">
                                  <a:latin typeface="Cambria Math"/>
                                </a:rPr>
                                <m:t>𝑖</m:t>
                              </m:r>
                            </m:e>
                          </m:d>
                        </m:e>
                      </m:nary>
                    </m:oMath>
                  </m:oMathPara>
                </a14:m>
              </mc:Choice>
              <mc:Fallback/>
            </mc:AlternateContent>
            <a:r>
              <a:rPr lang="en-US" sz="2800" b="0" i="1" u="none" strike="noStrike" cap="none" spc="0">
                <a:solidFill>
                  <a:schemeClr val="tx1"/>
                </a:solidFill>
                <a:latin typeface="+mn-lt"/>
                <a:ea typeface="+mn-ea"/>
                <a:cs typeface="+mn-cs"/>
              </a:rPr>
              <a:t>                                 </a:t>
            </a:r>
            <a:r>
              <a:rPr lang="en-US" sz="2800" b="0" i="0" u="none" strike="noStrike" cap="none" spc="0">
                <a:solidFill>
                  <a:schemeClr val="tx1"/>
                </a:solidFill>
                <a:latin typeface="+mn-lt"/>
                <a:ea typeface="+mn-ea"/>
                <a:cs typeface="+mn-cs"/>
              </a:rPr>
              <a:t>Controller: Reserves sum of flow bitrates for each link</a:t>
            </a:r>
            <a:endParaRPr sz="2800" i="1"/>
          </a:p>
          <a:p>
            <a:pPr marL="0" indent="0">
              <a:buNone/>
              <a:defRPr/>
            </a:pPr>
            <a:r>
              <a:rPr lang="en-US" sz="2800" b="1" i="0" u="none" strike="noStrike" cap="none" spc="0">
                <a:solidFill>
                  <a:schemeClr val="tx1"/>
                </a:solidFill>
                <a:latin typeface="+mn-lt"/>
                <a:ea typeface="+mn-ea"/>
                <a:cs typeface="+mn-cs"/>
              </a:rPr>
              <a:t>Bursts</a:t>
            </a:r>
            <a:endParaRPr sz="2800"/>
          </a:p>
          <a:p>
            <a:pPr marL="457200" lvl="1" indent="0">
              <a:lnSpc>
                <a:spcPct val="120000"/>
              </a:lnSpc>
              <a:spcBef>
                <a:spcPts val="599"/>
              </a:spcBef>
              <a:buNone/>
              <a:defRPr/>
            </a:pPr>
            <a:r>
              <a:rPr lang="en-US" sz="2800" b="0" i="1" u="none" strike="noStrike" cap="none" spc="0">
                <a:solidFill>
                  <a:schemeClr val="tx1"/>
                </a:solidFill>
                <a:latin typeface="+mn-lt"/>
                <a:ea typeface="+mn-ea"/>
                <a:cs typeface="+mn-cs"/>
              </a:rPr>
              <a:t>b(</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[bits]                                 </a:t>
            </a:r>
            <a:r>
              <a:rPr lang="en-US" sz="2800" b="1" i="0" u="none" strike="noStrike" cap="none" spc="0">
                <a:solidFill>
                  <a:schemeClr val="tx1"/>
                </a:solidFill>
                <a:latin typeface="+mn-lt"/>
                <a:ea typeface="+mn-ea"/>
                <a:cs typeface="+mn-cs"/>
              </a:rPr>
              <a:t>“burst size”</a:t>
            </a:r>
            <a:endParaRPr sz="2800" b="1" i="1"/>
          </a:p>
          <a:p>
            <a:pPr marL="457200" lvl="1" indent="0">
              <a:lnSpc>
                <a:spcPct val="120000"/>
              </a:lnSpc>
              <a:spcBef>
                <a:spcPts val="599"/>
              </a:spcBef>
              <a:buNone/>
              <a:defRPr/>
            </a:pPr>
            <a:r>
              <a:rPr lang="en-US" sz="2800" b="0" i="1" u="none" strike="noStrike" cap="none" spc="0">
                <a:solidFill>
                  <a:schemeClr val="tx1"/>
                </a:solidFill>
                <a:latin typeface="+mn-lt"/>
                <a:ea typeface="+mn-ea"/>
                <a:cs typeface="+mn-cs"/>
              </a:rPr>
              <a:t>w(</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d) ≤ b(</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 d ∗ r(</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a:t>
            </a:r>
            <a:r>
              <a:rPr lang="en-US" sz="2800" b="0" i="1" u="none" strike="noStrike" cap="none" spc="0">
                <a:solidFill>
                  <a:schemeClr val="tx1"/>
                </a:solidFill>
                <a:latin typeface="+mn-lt"/>
                <a:ea typeface="+mn-ea"/>
                <a:cs typeface="+mn-cs"/>
              </a:rPr>
              <a:t>“</a:t>
            </a:r>
            <a:r>
              <a:rPr lang="en-US" sz="2800" b="0" i="0" u="none" strike="noStrike" cap="none" spc="0">
                <a:solidFill>
                  <a:schemeClr val="tx1"/>
                </a:solidFill>
                <a:latin typeface="+mn-lt"/>
                <a:ea typeface="+mn-ea"/>
                <a:cs typeface="+mn-cs"/>
              </a:rPr>
              <a:t>Leaky Bucket Condition”</a:t>
            </a:r>
            <a:endParaRPr sz="2800"/>
          </a:p>
          <a:p>
            <a:pPr marL="0" indent="0">
              <a:lnSpc>
                <a:spcPct val="120000"/>
              </a:lnSpc>
              <a:spcBef>
                <a:spcPts val="599"/>
              </a:spcBef>
              <a:buNone/>
              <a:defRPr/>
            </a:pPr>
            <a:r>
              <a:rPr lang="en-US" sz="2800" b="1" i="0" u="none" strike="noStrike" cap="none" spc="0">
                <a:solidFill>
                  <a:schemeClr val="tx1"/>
                </a:solidFill>
                <a:latin typeface="+mn-lt"/>
                <a:ea typeface="+mn-ea"/>
                <a:cs typeface="+mn-cs"/>
              </a:rPr>
              <a:t>Maximum per-hop queuing latency</a:t>
            </a:r>
            <a:endParaRPr sz="2800"/>
          </a:p>
          <a:p>
            <a:pPr marL="446087" lvl="1" indent="0">
              <a:lnSpc>
                <a:spcPct val="120000"/>
              </a:lnSpc>
              <a:buNone/>
              <a:defRPr/>
            </a:pPr>
            <mc:AlternateContent xmlns:mc="http://schemas.openxmlformats.org/markup-compatibility/2006" xmlns:m="http://schemas.openxmlformats.org/officeDocument/2006/math">
              <mc:Choice xmlns:a14="http://schemas.microsoft.com/office/drawing/2010/main" Requires="a14">
                <a14:m>
                  <m:oMathPara>
                    <m:oMathParaPr/>
                    <m:oMath>
                      <m:nary>
                        <m:naryPr>
                          <m:chr m:val="∑"/>
                          <m:grow m:val="off"/>
                          <m:ctrlPr>
                            <a:rPr lang="en-US" sz="2800" i="1">
                              <a:latin typeface="Cambria Math"/>
                              <a:ea typeface="Cambria Math"/>
                              <a:cs typeface="Cambria Math"/>
                            </a:rPr>
                          </m:ctrlPr>
                        </m:naryPr>
                        <m:sub>
                          <m:r>
                            <m:rPr>
                              <m:brk m:alnAt="23"/>
                            </m:rPr>
                            <a:rPr lang="en-US" sz="2800" i="1">
                              <a:latin typeface="Cambria Math"/>
                            </a:rPr>
                            <m:t>𝑖</m:t>
                          </m:r>
                          <m:r>
                            <m:rPr/>
                            <a:rPr lang="en-US" sz="2800" i="1">
                              <a:latin typeface="Cambria Math"/>
                            </a:rPr>
                            <m:t>=0</m:t>
                          </m:r>
                        </m:sub>
                        <m:sup>
                          <m:r>
                            <m:rPr/>
                            <a:rPr lang="en-US" sz="2800" i="1">
                              <a:latin typeface="Cambria Math"/>
                            </a:rPr>
                            <m:t>𝑛</m:t>
                          </m:r>
                        </m:sup>
                        <m:e>
                          <m:r>
                            <m:rPr/>
                            <a:rPr lang="en-US" sz="2800" i="1">
                              <a:latin typeface="Cambria Math"/>
                            </a:rPr>
                            <m:t>𝑏</m:t>
                          </m:r>
                          <m:d>
                            <m:dPr>
                              <m:ctrlPr>
                                <a:rPr lang="en-US" sz="2800" i="1">
                                  <a:latin typeface="Cambria Math"/>
                                  <a:ea typeface="Cambria Math"/>
                                  <a:cs typeface="Cambria Math"/>
                                </a:rPr>
                              </m:ctrlPr>
                            </m:dPr>
                            <m:e>
                              <m:r>
                                <m:rPr/>
                                <a:rPr lang="en-US" sz="2800" i="1">
                                  <a:latin typeface="Cambria Math"/>
                                </a:rPr>
                                <m:t>𝑖</m:t>
                              </m:r>
                            </m:e>
                          </m:d>
                          <m:r>
                            <m:rPr/>
                            <a:rPr lang="en-US" sz="2800" i="1">
                              <a:latin typeface="Cambria Math"/>
                            </a:rPr>
                            <m:t> </m:t>
                          </m:r>
                        </m:e>
                      </m:nary>
                    </m:oMath>
                  </m:oMathPara>
                </a14:m>
              </mc:Choice>
              <mc:Fallback/>
            </mc:AlternateContent>
            <a:r>
              <a:rPr lang="en-US" sz="2800" b="0" i="0" u="none" strike="noStrike" cap="none" spc="0">
                <a:solidFill>
                  <a:schemeClr val="tx1"/>
                </a:solidFill>
                <a:latin typeface="+mn-lt"/>
                <a:ea typeface="+mn-ea"/>
                <a:cs typeface="+mn-cs"/>
              </a:rPr>
              <a:t>                           	    Buffer size needed on an outgoing interface</a:t>
            </a:r>
            <a:endParaRPr sz="2800"/>
          </a:p>
          <a:p>
            <a:pPr marL="446087" lvl="1" indent="0">
              <a:lnSpc>
                <a:spcPct val="120000"/>
              </a:lnSpc>
              <a:buNone/>
              <a:defRPr/>
            </a:pPr>
            <a:endParaRPr sz="2800" i="1">
              <a:latin typeface="Cambria Math"/>
            </a:endParaRPr>
          </a:p>
          <a:p>
            <a:pPr marL="446087" lvl="1" indent="0">
              <a:spcBef>
                <a:spcPts val="1099"/>
              </a:spcBef>
              <a:buNone/>
              <a:defRPr/>
            </a:pPr>
            <mc:AlternateContent xmlns:mc="http://schemas.openxmlformats.org/markup-compatibility/2006" xmlns:m="http://schemas.openxmlformats.org/officeDocument/2006/math">
              <mc:Choice xmlns:a14="http://schemas.microsoft.com/office/drawing/2010/main" Requires="a14">
                <a14:m>
                  <m:oMathPara>
                    <m:oMathParaPr/>
                    <m:oMath>
                      <m:f>
                        <m:fPr>
                          <m:ctrlPr>
                            <a:rPr lang="en-US" sz="4800" i="1">
                              <a:latin typeface="Cambria Math"/>
                              <a:ea typeface="Cambria Math"/>
                              <a:cs typeface="Cambria Math"/>
                            </a:rPr>
                          </m:ctrlPr>
                        </m:fPr>
                        <m:num>
                          <m:nary>
                            <m:naryPr>
                              <m:chr m:val="∑"/>
                              <m:grow m:val="off"/>
                              <m:ctrlPr>
                                <a:rPr lang="en-US" sz="4800" i="1">
                                  <a:latin typeface="Cambria Math"/>
                                  <a:ea typeface="Cambria Math"/>
                                  <a:cs typeface="Cambria Math"/>
                                </a:rPr>
                              </m:ctrlPr>
                            </m:naryPr>
                            <m:sub>
                              <m:r>
                                <m:rPr>
                                  <m:brk m:alnAt="23"/>
                                </m:rPr>
                                <a:rPr lang="en-US" sz="4800" i="1">
                                  <a:latin typeface="Cambria Math"/>
                                </a:rPr>
                                <m:t>𝑖</m:t>
                              </m:r>
                              <m:r>
                                <m:rPr/>
                                <a:rPr lang="en-US" sz="4800" i="1">
                                  <a:latin typeface="Cambria Math"/>
                                </a:rPr>
                                <m:t>=0</m:t>
                              </m:r>
                            </m:sub>
                            <m:sup>
                              <m:r>
                                <m:rPr/>
                                <a:rPr lang="en-US" sz="4800" i="1">
                                  <a:latin typeface="Cambria Math"/>
                                </a:rPr>
                                <m:t>𝑛</m:t>
                              </m:r>
                            </m:sup>
                            <m:e>
                              <m:r>
                                <m:rPr/>
                                <a:rPr lang="en-US" sz="4800" i="1">
                                  <a:latin typeface="Cambria Math"/>
                                </a:rPr>
                                <m:t>𝑏</m:t>
                              </m:r>
                              <m:r>
                                <m:rPr/>
                                <a:rPr lang="en-US" sz="4800" i="1">
                                  <a:latin typeface="Cambria Math"/>
                                </a:rPr>
                                <m:t>(</m:t>
                              </m:r>
                              <m:r>
                                <m:rPr/>
                                <a:rPr lang="en-US" sz="4800" i="1">
                                  <a:latin typeface="Cambria Math"/>
                                </a:rPr>
                                <m:t>𝑖</m:t>
                              </m:r>
                              <m:r>
                                <m:rPr/>
                                <a:rPr lang="en-US" sz="4800" i="1">
                                  <a:latin typeface="Cambria Math"/>
                                </a:rPr>
                                <m:t>) </m:t>
                              </m:r>
                            </m:e>
                          </m:nary>
                        </m:num>
                        <m:den>
                          <m:r>
                            <m:rPr/>
                            <a:rPr lang="en-US" sz="4800" b="0" i="1">
                              <a:latin typeface="Cambria Math"/>
                            </a:rPr>
                            <m:t>𝑅</m:t>
                          </m:r>
                        </m:den>
                      </m:f>
                    </m:oMath>
                  </m:oMathPara>
                </a14:m>
              </mc:Choice>
              <mc:Fallback/>
            </mc:AlternateContent>
            <a:r>
              <a:rPr lang="en-US" sz="2800" b="0" i="1" u="none" strike="noStrike" cap="none" spc="0">
                <a:solidFill>
                  <a:schemeClr val="tx1"/>
                </a:solidFill>
                <a:latin typeface="+mn-lt"/>
                <a:ea typeface="+mn-ea"/>
                <a:cs typeface="+mn-cs"/>
              </a:rPr>
              <a:t>		    </a:t>
            </a:r>
            <a:r>
              <a:rPr lang="en-US" sz="2800" b="0" i="0" u="none" strike="noStrike" cap="none" spc="0">
                <a:solidFill>
                  <a:schemeClr val="tx1"/>
                </a:solidFill>
                <a:latin typeface="+mn-lt"/>
                <a:ea typeface="+mn-ea"/>
                <a:cs typeface="+mn-cs"/>
              </a:rPr>
              <a:t>Maximum latency of packet</a:t>
            </a:r>
            <a:endParaRPr sz="2800"/>
          </a:p>
          <a:p>
            <a:pPr mar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5911835" name="Title 1" hidden="0"/>
          <p:cNvSpPr>
            <a:spLocks noGrp="1"/>
          </p:cNvSpPr>
          <p:nvPr isPhoto="0" userDrawn="0">
            <p:ph type="title" hasCustomPrompt="0"/>
          </p:nvPr>
        </p:nvSpPr>
        <p:spPr bwMode="auto">
          <a:xfrm flipH="0" flipV="0">
            <a:off x="167187" y="163892"/>
            <a:ext cx="11186611" cy="105691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Classical Solution: per-flow shaper</a:t>
            </a:r>
            <a:br>
              <a:rPr/>
            </a:br>
            <a:r>
              <a:rPr/>
              <a:t>RFC2212, UBS / TSN-ATS</a:t>
            </a:r>
            <a:r>
              <a:rPr sz="3600"/>
              <a:t>(interleaved regulator)</a:t>
            </a:r>
            <a:endParaRPr sz="3600"/>
          </a:p>
        </p:txBody>
      </p:sp>
      <p:grpSp>
        <p:nvGrpSpPr>
          <p:cNvPr id="1326935851" name=""/>
          <p:cNvGrpSpPr/>
          <p:nvPr/>
        </p:nvGrpSpPr>
        <p:grpSpPr bwMode="auto">
          <a:xfrm flipH="0" flipV="0">
            <a:off x="6387147" y="1851337"/>
            <a:ext cx="5621091" cy="912253"/>
            <a:chOff x="0" y="0"/>
            <a:chExt cx="5621091" cy="912253"/>
          </a:xfrm>
        </p:grpSpPr>
        <p:sp>
          <p:nvSpPr>
            <p:cNvPr id="947167055" name=""/>
            <p:cNvSpPr/>
            <p:nvPr/>
          </p:nvSpPr>
          <p:spPr bwMode="auto">
            <a:xfrm flipH="0" flipV="0">
              <a:off x="0" y="0"/>
              <a:ext cx="5621091" cy="912253"/>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992300775" name=""/>
            <p:cNvSpPr txBox="1"/>
            <p:nvPr/>
          </p:nvSpPr>
          <p:spPr bwMode="auto">
            <a:xfrm flipH="0" flipV="0">
              <a:off x="3469052"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grpSp>
      <p:sp>
        <p:nvSpPr>
          <p:cNvPr id="1774345200" name=""/>
          <p:cNvSpPr/>
          <p:nvPr/>
        </p:nvSpPr>
        <p:spPr bwMode="auto">
          <a:xfrm rot="0" flipH="0" flipV="0">
            <a:off x="2590563" y="1851338"/>
            <a:ext cx="3197715"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35842113" name=""/>
          <p:cNvSpPr txBox="1"/>
          <p:nvPr/>
        </p:nvSpPr>
        <p:spPr bwMode="auto">
          <a:xfrm rot="0" flipH="0" flipV="0">
            <a:off x="3636239"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718038384" name=""/>
          <p:cNvSpPr txBox="1"/>
          <p:nvPr/>
        </p:nvSpPr>
        <p:spPr bwMode="auto">
          <a:xfrm flipH="0" flipV="0">
            <a:off x="1866126" y="1301302"/>
            <a:ext cx="3131275"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1 (sender)</a:t>
            </a:r>
            <a:endParaRPr sz="2400"/>
          </a:p>
        </p:txBody>
      </p:sp>
      <p:sp>
        <p:nvSpPr>
          <p:cNvPr id="387622427" name=""/>
          <p:cNvSpPr txBox="1"/>
          <p:nvPr/>
        </p:nvSpPr>
        <p:spPr bwMode="auto">
          <a:xfrm flipH="0" flipV="0">
            <a:off x="7854265" y="1301302"/>
            <a:ext cx="3283374"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2 (receiver)</a:t>
            </a:r>
            <a:endParaRPr sz="2400"/>
          </a:p>
        </p:txBody>
      </p:sp>
      <p:cxnSp>
        <p:nvCxnSpPr>
          <p:cNvPr id="1543144846" name=""/>
          <p:cNvCxnSpPr>
            <a:cxnSpLocks/>
            <a:stCxn id="1774345200" idx="3"/>
            <a:endCxn id="947167055" idx="1"/>
          </p:cNvCxnSpPr>
          <p:nvPr/>
        </p:nvCxnSpPr>
        <p:spPr bwMode="auto">
          <a:xfrm rot="0" flipH="0" flipV="1">
            <a:off x="5788278" y="2307465"/>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294130288" name=""/>
          <p:cNvCxnSpPr>
            <a:cxnSpLocks/>
          </p:cNvCxnSpPr>
          <p:nvPr/>
        </p:nvCxnSpPr>
        <p:spPr bwMode="auto">
          <a:xfrm rot="0" flipH="0" flipV="0">
            <a:off x="2253599" y="3070800"/>
            <a:ext cx="8089542" cy="360"/>
          </a:xfrm>
          <a:prstGeom prst="line">
            <a:avLst/>
          </a:prstGeom>
          <a:ln w="28575" cap="flat" cmpd="sng" algn="ctr">
            <a:solidFill>
              <a:srgbClr val="C00000"/>
            </a:solidFill>
            <a:prstDash val="solid"/>
            <a:miter lim="800000"/>
            <a:headEnd type="none" len="med"/>
            <a:tailEnd type="stealth" len="med"/>
          </a:ln>
        </p:spPr>
        <p:style>
          <a:lnRef idx="1">
            <a:schemeClr val="accent1">
              <a:shade val="50000"/>
            </a:schemeClr>
          </a:lnRef>
          <a:fillRef idx="0">
            <a:schemeClr val="accent1"/>
          </a:fillRef>
          <a:effectRef idx="0">
            <a:schemeClr val="accent1"/>
          </a:effectRef>
          <a:fontRef idx="minor">
            <a:schemeClr val="tx1"/>
          </a:fontRef>
        </p:style>
      </p:cxnSp>
      <p:sp>
        <p:nvSpPr>
          <p:cNvPr id="236833378" name=""/>
          <p:cNvSpPr/>
          <p:nvPr/>
        </p:nvSpPr>
        <p:spPr bwMode="auto">
          <a:xfrm rot="16199969" flipH="0" flipV="0">
            <a:off x="4051893" y="2770682"/>
            <a:ext cx="375633" cy="1180563"/>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575780118" name=""/>
          <p:cNvSpPr txBox="1"/>
          <p:nvPr/>
        </p:nvSpPr>
        <p:spPr bwMode="auto">
          <a:xfrm flipH="0" flipV="0">
            <a:off x="2885704" y="3689260"/>
            <a:ext cx="308115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Known/calculated “bounded”</a:t>
            </a:r>
            <a:endParaRPr/>
          </a:p>
          <a:p>
            <a:pPr>
              <a:defRPr/>
            </a:pPr>
            <a:r>
              <a:rPr/>
              <a:t>queuing/scheduling latency</a:t>
            </a:r>
            <a:endParaRPr/>
          </a:p>
        </p:txBody>
      </p:sp>
      <p:sp>
        <p:nvSpPr>
          <p:cNvPr id="1775557266" name=""/>
          <p:cNvSpPr/>
          <p:nvPr/>
        </p:nvSpPr>
        <p:spPr bwMode="auto">
          <a:xfrm rot="16199969" flipH="0" flipV="0">
            <a:off x="10275242" y="2776048"/>
            <a:ext cx="375633" cy="1180562"/>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cxnSp>
        <p:nvCxnSpPr>
          <p:cNvPr id="62477847" name=""/>
          <p:cNvCxnSpPr>
            <a:cxnSpLocks/>
          </p:cNvCxnSpPr>
          <p:nvPr/>
        </p:nvCxnSpPr>
        <p:spPr bwMode="auto">
          <a:xfrm rot="0" flipH="0" flipV="1">
            <a:off x="2006468" y="199032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71203702" name=""/>
          <p:cNvCxnSpPr>
            <a:cxnSpLocks/>
          </p:cNvCxnSpPr>
          <p:nvPr/>
        </p:nvCxnSpPr>
        <p:spPr bwMode="auto">
          <a:xfrm rot="0" flipH="0" flipV="1">
            <a:off x="2006468" y="2142720"/>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519799137" name=""/>
          <p:cNvCxnSpPr>
            <a:cxnSpLocks/>
          </p:cNvCxnSpPr>
          <p:nvPr/>
        </p:nvCxnSpPr>
        <p:spPr bwMode="auto">
          <a:xfrm rot="0" flipH="0" flipV="1">
            <a:off x="2006468" y="250884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862676624" name=""/>
          <p:cNvSpPr txBox="1"/>
          <p:nvPr/>
        </p:nvSpPr>
        <p:spPr bwMode="auto">
          <a:xfrm flipH="0" flipV="0">
            <a:off x="2087079" y="202080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1011563051" name=""/>
          <p:cNvSpPr txBox="1"/>
          <p:nvPr/>
        </p:nvSpPr>
        <p:spPr bwMode="auto">
          <a:xfrm flipH="0" flipV="0">
            <a:off x="1201907" y="1578301"/>
            <a:ext cx="409619" cy="33563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a:t>
            </a:r>
            <a:endParaRPr sz="1600"/>
          </a:p>
        </p:txBody>
      </p:sp>
      <p:sp>
        <p:nvSpPr>
          <p:cNvPr id="1019263260" name=""/>
          <p:cNvSpPr txBox="1"/>
          <p:nvPr/>
        </p:nvSpPr>
        <p:spPr bwMode="auto">
          <a:xfrm flipH="0" flipV="0">
            <a:off x="1201547" y="2020801"/>
            <a:ext cx="41105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600"/>
              <a:t>p2</a:t>
            </a:r>
            <a:endParaRPr sz="1600"/>
          </a:p>
        </p:txBody>
      </p:sp>
      <p:sp>
        <p:nvSpPr>
          <p:cNvPr id="1413903617" name=""/>
          <p:cNvSpPr txBox="1"/>
          <p:nvPr/>
        </p:nvSpPr>
        <p:spPr bwMode="auto">
          <a:xfrm flipH="0" flipV="0">
            <a:off x="1201907" y="2595771"/>
            <a:ext cx="40961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p4</a:t>
            </a:r>
            <a:endParaRPr sz="1600"/>
          </a:p>
        </p:txBody>
      </p:sp>
      <p:sp>
        <p:nvSpPr>
          <p:cNvPr id="191863739" name=""/>
          <p:cNvSpPr txBox="1"/>
          <p:nvPr/>
        </p:nvSpPr>
        <p:spPr bwMode="auto">
          <a:xfrm flipH="0" flipV="0">
            <a:off x="1187893" y="218862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244727760" name=""/>
          <p:cNvSpPr txBox="1"/>
          <p:nvPr/>
        </p:nvSpPr>
        <p:spPr bwMode="auto">
          <a:xfrm flipH="0" flipV="0">
            <a:off x="336759" y="3098977"/>
            <a:ext cx="1844013" cy="106715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p1:packet of some</a:t>
            </a:r>
            <a:endParaRPr sz="1600"/>
          </a:p>
          <a:p>
            <a:pPr>
              <a:defRPr/>
            </a:pPr>
            <a:r>
              <a:rPr sz="1600"/>
              <a:t>admitted flow with</a:t>
            </a:r>
            <a:endParaRPr sz="1600"/>
          </a:p>
          <a:p>
            <a:pPr>
              <a:defRPr/>
            </a:pPr>
            <a:r>
              <a:rPr sz="1600"/>
              <a:t>known properties</a:t>
            </a:r>
            <a:endParaRPr sz="1600"/>
          </a:p>
          <a:p>
            <a:pPr>
              <a:defRPr/>
            </a:pPr>
            <a:r>
              <a:rPr sz="1600"/>
              <a:t>(rate/burst-size)</a:t>
            </a:r>
            <a:endParaRPr sz="1600"/>
          </a:p>
        </p:txBody>
      </p:sp>
      <p:sp>
        <p:nvSpPr>
          <p:cNvPr id="2135800054" name=""/>
          <p:cNvSpPr txBox="1"/>
          <p:nvPr/>
        </p:nvSpPr>
        <p:spPr bwMode="auto">
          <a:xfrm flipH="0" flipV="0">
            <a:off x="8607686" y="1975947"/>
            <a:ext cx="961565"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b="1"/>
              <a:t>per flow</a:t>
            </a:r>
            <a:endParaRPr sz="1400" b="1"/>
          </a:p>
          <a:p>
            <a:pPr>
              <a:defRPr/>
            </a:pPr>
            <a:r>
              <a:rPr sz="1400" b="1"/>
              <a:t>shaper</a:t>
            </a:r>
            <a:endParaRPr sz="1400" b="1"/>
          </a:p>
        </p:txBody>
      </p:sp>
      <p:sp>
        <p:nvSpPr>
          <p:cNvPr id="917720180" name=""/>
          <p:cNvSpPr txBox="1"/>
          <p:nvPr/>
        </p:nvSpPr>
        <p:spPr bwMode="auto">
          <a:xfrm flipH="0" flipV="0">
            <a:off x="8802563" y="3621224"/>
            <a:ext cx="308115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Known/calculated “bounded”</a:t>
            </a:r>
            <a:endParaRPr/>
          </a:p>
          <a:p>
            <a:pPr>
              <a:defRPr/>
            </a:pPr>
            <a:r>
              <a:rPr/>
              <a:t>queuing/scheduling latency</a:t>
            </a:r>
            <a:endParaRPr/>
          </a:p>
        </p:txBody>
      </p:sp>
      <p:sp>
        <p:nvSpPr>
          <p:cNvPr id="9422837" name="Content Placeholder 2"/>
          <p:cNvSpPr txBox="1"/>
          <p:nvPr/>
        </p:nvSpPr>
        <p:spPr bwMode="auto">
          <a:xfrm rot="0" flipH="0" flipV="0">
            <a:off x="584758" y="4863106"/>
            <a:ext cx="11241504" cy="666702"/>
          </a:xfrm>
          <a:prstGeom prst="rect">
            <a:avLst/>
          </a:prstGeom>
        </p:spPr>
        <p:txBody>
          <a:bodyPr vert="horz" lIns="91440" tIns="45720" rIns="91440" bIns="45720" rtlCol="0">
            <a:noAutofit/>
          </a:bodyPr>
          <a:lstStyle>
            <a:lvl1pPr marL="228600" indent="-228600" algn="l" defTabSz="914400">
              <a:lnSpc>
                <a:spcPct val="90000"/>
              </a:lnSpc>
              <a:spcBef>
                <a:spcPts val="999"/>
              </a:spcBef>
              <a:buFont typeface="Arial"/>
              <a:buChar char="•"/>
              <a:defRPr sz="2400">
                <a:solidFill>
                  <a:schemeClr val="tx1"/>
                </a:solidFill>
                <a:latin typeface="+mn-lt"/>
                <a:ea typeface="+mn-ea"/>
                <a:cs typeface="+mn-cs"/>
              </a:defRPr>
            </a:lvl1pPr>
            <a:lvl2pPr marL="685800" indent="-228600" algn="l" defTabSz="914400">
              <a:lnSpc>
                <a:spcPct val="90000"/>
              </a:lnSpc>
              <a:spcBef>
                <a:spcPts val="499"/>
              </a:spcBef>
              <a:buFont typeface="Arial"/>
              <a:buChar char="•"/>
              <a:defRPr sz="2000">
                <a:solidFill>
                  <a:schemeClr val="tx1"/>
                </a:solidFill>
                <a:latin typeface="+mn-lt"/>
                <a:ea typeface="+mn-ea"/>
                <a:cs typeface="+mn-cs"/>
              </a:defRPr>
            </a:lvl2pPr>
            <a:lvl3pPr marL="1143000" indent="-228600" algn="l" defTabSz="914400">
              <a:lnSpc>
                <a:spcPct val="90000"/>
              </a:lnSpc>
              <a:spcBef>
                <a:spcPts val="499"/>
              </a:spcBef>
              <a:buFont typeface="Arial"/>
              <a:buChar char="•"/>
              <a:defRPr sz="18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sz="1800"/>
              <a:t>Shaper: when burst gets too big: delay further packets so allowed burst is never exceeded</a:t>
            </a:r>
            <a:endParaRPr/>
          </a:p>
        </p:txBody>
      </p:sp>
      <p:grpSp>
        <p:nvGrpSpPr>
          <p:cNvPr id="459003287" name="Group 88"/>
          <p:cNvGrpSpPr/>
          <p:nvPr/>
        </p:nvGrpSpPr>
        <p:grpSpPr bwMode="auto">
          <a:xfrm rot="0" flipH="0" flipV="0">
            <a:off x="792999" y="5424335"/>
            <a:ext cx="757672" cy="410491"/>
            <a:chOff x="0" y="0"/>
            <a:chExt cx="757672" cy="410491"/>
          </a:xfrm>
          <a:solidFill>
            <a:srgbClr val="92D050"/>
          </a:solidFill>
        </p:grpSpPr>
        <p:sp>
          <p:nvSpPr>
            <p:cNvPr id="1134494322" name="Rectangle 89"/>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83109134" name="Rectangle 90"/>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21555890" name="Rectangle 91"/>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1583253061" name="Straight Arrow Connector 92"/>
          <p:cNvCxnSpPr>
            <a:cxnSpLocks/>
          </p:cNvCxnSpPr>
          <p:nvPr/>
        </p:nvCxnSpPr>
        <p:spPr bwMode="auto">
          <a:xfrm rot="0" flipH="0" flipV="0">
            <a:off x="766758" y="5864751"/>
            <a:ext cx="97165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36321047" name="TextBox 93"/>
          <p:cNvSpPr txBox="1"/>
          <p:nvPr/>
        </p:nvSpPr>
        <p:spPr bwMode="auto">
          <a:xfrm rot="0" flipH="0" flipV="0">
            <a:off x="98834" y="5518102"/>
            <a:ext cx="578696" cy="305159"/>
          </a:xfrm>
          <a:prstGeom prst="rect">
            <a:avLst/>
          </a:prstGeom>
          <a:noFill/>
        </p:spPr>
        <p:txBody>
          <a:bodyPr wrap="none" rtlCol="0">
            <a:spAutoFit/>
          </a:bodyPr>
          <a:lstStyle/>
          <a:p>
            <a:pPr>
              <a:defRPr/>
            </a:pPr>
            <a:r>
              <a:rPr lang="en-US" sz="1400"/>
              <a:t>Time</a:t>
            </a:r>
            <a:endParaRPr/>
          </a:p>
        </p:txBody>
      </p:sp>
      <p:grpSp>
        <p:nvGrpSpPr>
          <p:cNvPr id="247487965" name="Group 94"/>
          <p:cNvGrpSpPr/>
          <p:nvPr/>
        </p:nvGrpSpPr>
        <p:grpSpPr bwMode="auto">
          <a:xfrm rot="0" flipH="0" flipV="0">
            <a:off x="4067991" y="5424332"/>
            <a:ext cx="757672" cy="410491"/>
            <a:chOff x="0" y="0"/>
            <a:chExt cx="757672" cy="410491"/>
          </a:xfrm>
          <a:solidFill>
            <a:srgbClr val="E1FFD4"/>
          </a:solidFill>
        </p:grpSpPr>
        <p:sp>
          <p:nvSpPr>
            <p:cNvPr id="107926417" name="Rectangle 95"/>
            <p:cNvSpPr/>
            <p:nvPr/>
          </p:nvSpPr>
          <p:spPr bwMode="auto">
            <a:xfrm>
              <a:off x="0"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05121146" name="Rectangle 96"/>
            <p:cNvSpPr/>
            <p:nvPr/>
          </p:nvSpPr>
          <p:spPr bwMode="auto">
            <a:xfrm>
              <a:off x="268876"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18989730" name="Rectangle 97"/>
            <p:cNvSpPr/>
            <p:nvPr/>
          </p:nvSpPr>
          <p:spPr bwMode="auto">
            <a:xfrm>
              <a:off x="537753"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818909934" name="Group 98"/>
          <p:cNvGrpSpPr/>
          <p:nvPr/>
        </p:nvGrpSpPr>
        <p:grpSpPr bwMode="auto">
          <a:xfrm rot="0" flipH="0" flipV="0">
            <a:off x="3246876" y="5423839"/>
            <a:ext cx="757672" cy="410491"/>
            <a:chOff x="0" y="0"/>
            <a:chExt cx="757672" cy="410491"/>
          </a:xfrm>
        </p:grpSpPr>
        <p:sp>
          <p:nvSpPr>
            <p:cNvPr id="1246937727" name="Rectangle 99"/>
            <p:cNvSpPr/>
            <p:nvPr/>
          </p:nvSpPr>
          <p:spPr bwMode="auto">
            <a:xfrm>
              <a:off x="0" y="0"/>
              <a:ext cx="219918" cy="410491"/>
            </a:xfrm>
            <a:prstGeom prst="rect">
              <a:avLst/>
            </a:prstGeom>
            <a:solidFill>
              <a:srgbClr val="92D050"/>
            </a:solid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28684017" name="Rectangle 100"/>
            <p:cNvSpPr/>
            <p:nvPr/>
          </p:nvSpPr>
          <p:spPr bwMode="auto">
            <a:xfrm>
              <a:off x="268876" y="0"/>
              <a:ext cx="219918" cy="410491"/>
            </a:xfrm>
            <a:prstGeom prst="rect">
              <a:avLst/>
            </a:prstGeom>
            <a:solidFill>
              <a:srgbClr val="92D050"/>
            </a:solid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04919644" name="Rectangle 101"/>
            <p:cNvSpPr/>
            <p:nvPr/>
          </p:nvSpPr>
          <p:spPr bwMode="auto">
            <a:xfrm>
              <a:off x="537753" y="0"/>
              <a:ext cx="219918" cy="410491"/>
            </a:xfrm>
            <a:prstGeom prst="rect">
              <a:avLst/>
            </a:prstGeom>
            <a:solidFill>
              <a:srgbClr val="92D050"/>
            </a:solid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006335450" name="Group 102"/>
          <p:cNvGrpSpPr/>
          <p:nvPr/>
        </p:nvGrpSpPr>
        <p:grpSpPr bwMode="auto">
          <a:xfrm rot="0" flipH="0" flipV="0">
            <a:off x="2430493" y="5420808"/>
            <a:ext cx="757672" cy="410491"/>
            <a:chOff x="0" y="0"/>
            <a:chExt cx="757672" cy="410491"/>
          </a:xfrm>
          <a:solidFill>
            <a:srgbClr val="E1FFD4"/>
          </a:solidFill>
        </p:grpSpPr>
        <p:sp>
          <p:nvSpPr>
            <p:cNvPr id="449499856" name="Rectangle 103"/>
            <p:cNvSpPr/>
            <p:nvPr/>
          </p:nvSpPr>
          <p:spPr bwMode="auto">
            <a:xfrm>
              <a:off x="0" y="0"/>
              <a:ext cx="219918" cy="410491"/>
            </a:xfrm>
            <a:prstGeom prst="rect">
              <a:avLst/>
            </a:prstGeom>
            <a:grp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55970488" name="Rectangle 104"/>
            <p:cNvSpPr/>
            <p:nvPr/>
          </p:nvSpPr>
          <p:spPr bwMode="auto">
            <a:xfrm>
              <a:off x="268876" y="0"/>
              <a:ext cx="219918" cy="410491"/>
            </a:xfrm>
            <a:prstGeom prst="rect">
              <a:avLst/>
            </a:prstGeom>
            <a:grp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29156162" name="Rectangle 105"/>
            <p:cNvSpPr/>
            <p:nvPr/>
          </p:nvSpPr>
          <p:spPr bwMode="auto">
            <a:xfrm>
              <a:off x="537753" y="0"/>
              <a:ext cx="219918" cy="410491"/>
            </a:xfrm>
            <a:prstGeom prst="rect">
              <a:avLst/>
            </a:prstGeom>
            <a:grp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439106522" name="Group 107"/>
          <p:cNvGrpSpPr/>
          <p:nvPr/>
        </p:nvGrpSpPr>
        <p:grpSpPr bwMode="auto">
          <a:xfrm rot="0" flipH="0" flipV="0">
            <a:off x="4884369" y="5413998"/>
            <a:ext cx="757672" cy="410491"/>
            <a:chOff x="0" y="0"/>
            <a:chExt cx="757672" cy="410491"/>
          </a:xfrm>
          <a:solidFill>
            <a:srgbClr val="FFC000"/>
          </a:solidFill>
        </p:grpSpPr>
        <p:sp>
          <p:nvSpPr>
            <p:cNvPr id="266645726" name="Rectangle 108"/>
            <p:cNvSpPr/>
            <p:nvPr/>
          </p:nvSpPr>
          <p:spPr bwMode="auto">
            <a:xfrm>
              <a:off x="0"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75927368" name="Rectangle 109"/>
            <p:cNvSpPr/>
            <p:nvPr/>
          </p:nvSpPr>
          <p:spPr bwMode="auto">
            <a:xfrm>
              <a:off x="268876"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13010861" name="Rectangle 110"/>
            <p:cNvSpPr/>
            <p:nvPr/>
          </p:nvSpPr>
          <p:spPr bwMode="auto">
            <a:xfrm>
              <a:off x="537753"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416482782" name="Group 115"/>
          <p:cNvGrpSpPr/>
          <p:nvPr/>
        </p:nvGrpSpPr>
        <p:grpSpPr bwMode="auto">
          <a:xfrm rot="0" flipH="0" flipV="0">
            <a:off x="6505110" y="5415226"/>
            <a:ext cx="757672" cy="410491"/>
            <a:chOff x="0" y="0"/>
            <a:chExt cx="757672" cy="410491"/>
          </a:xfrm>
          <a:solidFill>
            <a:srgbClr val="FFC000"/>
          </a:solidFill>
        </p:grpSpPr>
        <p:sp>
          <p:nvSpPr>
            <p:cNvPr id="717812076" name="Rectangle 116"/>
            <p:cNvSpPr/>
            <p:nvPr/>
          </p:nvSpPr>
          <p:spPr bwMode="auto">
            <a:xfrm>
              <a:off x="0"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3601411" name="Rectangle 117"/>
            <p:cNvSpPr/>
            <p:nvPr/>
          </p:nvSpPr>
          <p:spPr bwMode="auto">
            <a:xfrm>
              <a:off x="268876"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055409" name="Rectangle 118"/>
            <p:cNvSpPr/>
            <p:nvPr/>
          </p:nvSpPr>
          <p:spPr bwMode="auto">
            <a:xfrm>
              <a:off x="537753"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004870725" name="Group 119"/>
          <p:cNvGrpSpPr/>
          <p:nvPr/>
        </p:nvGrpSpPr>
        <p:grpSpPr bwMode="auto">
          <a:xfrm rot="0" flipH="0" flipV="0">
            <a:off x="5691272" y="5413998"/>
            <a:ext cx="757672" cy="410491"/>
            <a:chOff x="0" y="0"/>
            <a:chExt cx="757672" cy="410491"/>
          </a:xfrm>
          <a:solidFill>
            <a:srgbClr val="E1FFD4"/>
          </a:solidFill>
        </p:grpSpPr>
        <p:sp>
          <p:nvSpPr>
            <p:cNvPr id="1143679506" name="Rectangle 120"/>
            <p:cNvSpPr/>
            <p:nvPr/>
          </p:nvSpPr>
          <p:spPr bwMode="auto">
            <a:xfrm>
              <a:off x="0"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34639656" name="Rectangle 121"/>
            <p:cNvSpPr/>
            <p:nvPr/>
          </p:nvSpPr>
          <p:spPr bwMode="auto">
            <a:xfrm>
              <a:off x="268876"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81193313" name="Rectangle 122"/>
            <p:cNvSpPr/>
            <p:nvPr/>
          </p:nvSpPr>
          <p:spPr bwMode="auto">
            <a:xfrm>
              <a:off x="537753"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652567410" name="Group 123"/>
          <p:cNvGrpSpPr/>
          <p:nvPr/>
        </p:nvGrpSpPr>
        <p:grpSpPr bwMode="auto">
          <a:xfrm rot="0" flipH="0" flipV="0">
            <a:off x="8878073" y="5413998"/>
            <a:ext cx="757672" cy="410491"/>
            <a:chOff x="0" y="0"/>
            <a:chExt cx="757672" cy="410491"/>
          </a:xfrm>
          <a:solidFill>
            <a:srgbClr val="92D050"/>
          </a:solidFill>
        </p:grpSpPr>
        <p:sp>
          <p:nvSpPr>
            <p:cNvPr id="114812279" name="Rectangle 124"/>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07795887" name="Rectangle 125"/>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39416239" name="Rectangle 126"/>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35790334" name="Group 127"/>
          <p:cNvGrpSpPr/>
          <p:nvPr/>
        </p:nvGrpSpPr>
        <p:grpSpPr bwMode="auto">
          <a:xfrm rot="0" flipH="0" flipV="0">
            <a:off x="7295559" y="5412771"/>
            <a:ext cx="757672" cy="410491"/>
            <a:chOff x="0" y="0"/>
            <a:chExt cx="757672" cy="410491"/>
          </a:xfrm>
          <a:noFill/>
        </p:grpSpPr>
        <p:sp>
          <p:nvSpPr>
            <p:cNvPr id="397083773" name="Rectangle 128"/>
            <p:cNvSpPr/>
            <p:nvPr/>
          </p:nvSpPr>
          <p:spPr bwMode="auto">
            <a:xfrm>
              <a:off x="0" y="0"/>
              <a:ext cx="219918" cy="410491"/>
            </a:xfrm>
            <a:prstGeom prst="rect">
              <a:avLst/>
            </a:prstGeom>
            <a:grp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71313282" name="Rectangle 129"/>
            <p:cNvSpPr/>
            <p:nvPr/>
          </p:nvSpPr>
          <p:spPr bwMode="auto">
            <a:xfrm>
              <a:off x="268876" y="0"/>
              <a:ext cx="219918" cy="410491"/>
            </a:xfrm>
            <a:prstGeom prst="rect">
              <a:avLst/>
            </a:prstGeom>
            <a:grp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0436594" name="Rectangle 130"/>
            <p:cNvSpPr/>
            <p:nvPr/>
          </p:nvSpPr>
          <p:spPr bwMode="auto">
            <a:xfrm>
              <a:off x="537753" y="0"/>
              <a:ext cx="219918" cy="410491"/>
            </a:xfrm>
            <a:prstGeom prst="rect">
              <a:avLst/>
            </a:prstGeom>
            <a:grp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1861350513" name="Straight Arrow Connector 135"/>
          <p:cNvCxnSpPr>
            <a:cxnSpLocks/>
          </p:cNvCxnSpPr>
          <p:nvPr/>
        </p:nvCxnSpPr>
        <p:spPr bwMode="auto">
          <a:xfrm rot="0" flipH="0" flipV="0">
            <a:off x="2548066" y="5972240"/>
            <a:ext cx="1258485" cy="0"/>
          </a:xfrm>
          <a:prstGeom prst="straightConnector1">
            <a:avLst/>
          </a:prstGeom>
          <a:ln w="28575" cap="flat" cmpd="sng" algn="ctr">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54560616" name="TextBox 136"/>
          <p:cNvSpPr txBox="1"/>
          <p:nvPr/>
        </p:nvSpPr>
        <p:spPr bwMode="auto">
          <a:xfrm rot="0" flipH="0" flipV="0">
            <a:off x="2390074" y="5997942"/>
            <a:ext cx="1301663" cy="457560"/>
          </a:xfrm>
          <a:prstGeom prst="rect">
            <a:avLst/>
          </a:prstGeom>
          <a:noFill/>
        </p:spPr>
        <p:txBody>
          <a:bodyPr wrap="none" rtlCol="0">
            <a:spAutoFit/>
          </a:bodyPr>
          <a:lstStyle/>
          <a:p>
            <a:pPr marL="217793" indent="-217793">
              <a:buAutoNum type="arabicParenBoth"/>
              <a:defRPr/>
            </a:pPr>
            <a:r>
              <a:rPr lang="en-US" sz="1200" i="1">
                <a:solidFill>
                  <a:srgbClr val="FF0000"/>
                </a:solidFill>
              </a:rPr>
              <a:t>selay from </a:t>
            </a:r>
            <a:endParaRPr lang="en-US" sz="1200" i="1">
              <a:solidFill>
                <a:srgbClr val="FF0000"/>
              </a:solidFill>
            </a:endParaRPr>
          </a:p>
          <a:p>
            <a:pPr>
              <a:defRPr/>
            </a:pPr>
            <a:r>
              <a:rPr lang="en-US" sz="1200" i="1">
                <a:solidFill>
                  <a:srgbClr val="FF0000"/>
                </a:solidFill>
              </a:rPr>
              <a:t>competing traffic</a:t>
            </a:r>
            <a:endParaRPr/>
          </a:p>
        </p:txBody>
      </p:sp>
      <p:cxnSp>
        <p:nvCxnSpPr>
          <p:cNvPr id="600019079" name="Straight Arrow Connector 137"/>
          <p:cNvCxnSpPr>
            <a:cxnSpLocks/>
          </p:cNvCxnSpPr>
          <p:nvPr/>
        </p:nvCxnSpPr>
        <p:spPr bwMode="auto">
          <a:xfrm rot="0" flipH="0" flipV="0">
            <a:off x="4113226" y="5991327"/>
            <a:ext cx="125848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2279706" name="TextBox 138"/>
          <p:cNvSpPr txBox="1"/>
          <p:nvPr/>
        </p:nvSpPr>
        <p:spPr bwMode="auto">
          <a:xfrm rot="0" flipH="0" flipV="0">
            <a:off x="4132421" y="6017028"/>
            <a:ext cx="1039058" cy="457560"/>
          </a:xfrm>
          <a:prstGeom prst="rect">
            <a:avLst/>
          </a:prstGeom>
          <a:noFill/>
          <a:ln>
            <a:noFill/>
          </a:ln>
        </p:spPr>
        <p:txBody>
          <a:bodyPr wrap="none" rtlCol="0">
            <a:spAutoFit/>
          </a:bodyPr>
          <a:lstStyle/>
          <a:p>
            <a:pPr>
              <a:defRPr/>
            </a:pPr>
            <a:r>
              <a:rPr lang="en-US" sz="1200" i="1">
                <a:solidFill>
                  <a:schemeClr val="accent4">
                    <a:lumMod val="50000"/>
                  </a:schemeClr>
                </a:solidFill>
              </a:rPr>
              <a:t>(2) Delayed</a:t>
            </a:r>
            <a:br>
              <a:rPr lang="en-US" sz="1200" i="1">
                <a:solidFill>
                  <a:schemeClr val="accent4">
                    <a:lumMod val="50000"/>
                  </a:schemeClr>
                </a:solidFill>
              </a:rPr>
            </a:br>
            <a:r>
              <a:rPr lang="en-US" sz="1200" i="1">
                <a:solidFill>
                  <a:schemeClr val="accent4">
                    <a:lumMod val="50000"/>
                  </a:schemeClr>
                </a:solidFill>
              </a:rPr>
              <a:t> from shaper</a:t>
            </a:r>
            <a:endParaRPr>
              <a:solidFill>
                <a:schemeClr val="accent4">
                  <a:lumMod val="50000"/>
                </a:schemeClr>
              </a:solidFill>
            </a:endParaRPr>
          </a:p>
        </p:txBody>
      </p:sp>
      <p:cxnSp>
        <p:nvCxnSpPr>
          <p:cNvPr id="736979371" name="Straight Arrow Connector 139"/>
          <p:cNvCxnSpPr>
            <a:cxnSpLocks/>
          </p:cNvCxnSpPr>
          <p:nvPr/>
        </p:nvCxnSpPr>
        <p:spPr bwMode="auto">
          <a:xfrm rot="0" flipH="0" flipV="0">
            <a:off x="5806232" y="6005364"/>
            <a:ext cx="125848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65914123" name="TextBox 140"/>
          <p:cNvSpPr txBox="1"/>
          <p:nvPr/>
        </p:nvSpPr>
        <p:spPr bwMode="auto">
          <a:xfrm rot="0" flipH="0" flipV="0">
            <a:off x="5892505" y="6031065"/>
            <a:ext cx="1039058" cy="457560"/>
          </a:xfrm>
          <a:prstGeom prst="rect">
            <a:avLst/>
          </a:prstGeom>
          <a:noFill/>
          <a:ln>
            <a:noFill/>
          </a:ln>
        </p:spPr>
        <p:txBody>
          <a:bodyPr wrap="none" rtlCol="0">
            <a:spAutoFit/>
          </a:bodyPr>
          <a:lstStyle/>
          <a:p>
            <a:pPr>
              <a:defRPr/>
            </a:pPr>
            <a:r>
              <a:rPr lang="en-US" sz="1200" i="1">
                <a:solidFill>
                  <a:schemeClr val="accent4">
                    <a:lumMod val="50000"/>
                  </a:schemeClr>
                </a:solidFill>
              </a:rPr>
              <a:t>(3) Delayed </a:t>
            </a:r>
            <a:br>
              <a:rPr lang="en-US" sz="1200" i="1">
                <a:solidFill>
                  <a:schemeClr val="accent4">
                    <a:lumMod val="50000"/>
                  </a:schemeClr>
                </a:solidFill>
              </a:rPr>
            </a:br>
            <a:r>
              <a:rPr lang="en-US" sz="1200" i="1">
                <a:solidFill>
                  <a:schemeClr val="accent4">
                    <a:lumMod val="50000"/>
                  </a:schemeClr>
                </a:solidFill>
              </a:rPr>
              <a:t> from shaper</a:t>
            </a:r>
            <a:endParaRPr>
              <a:solidFill>
                <a:schemeClr val="accent4">
                  <a:lumMod val="50000"/>
                </a:schemeClr>
              </a:solidFill>
            </a:endParaRPr>
          </a:p>
        </p:txBody>
      </p:sp>
      <p:sp>
        <p:nvSpPr>
          <p:cNvPr id="1581674619" name="TextBox 140"/>
          <p:cNvSpPr txBox="1"/>
          <p:nvPr/>
        </p:nvSpPr>
        <p:spPr bwMode="auto">
          <a:xfrm rot="0" flipH="0" flipV="0">
            <a:off x="7272360" y="5952042"/>
            <a:ext cx="1106998" cy="457560"/>
          </a:xfrm>
          <a:prstGeom prst="rect">
            <a:avLst/>
          </a:prstGeom>
          <a:noFill/>
          <a:ln>
            <a:noFill/>
          </a:ln>
        </p:spPr>
        <p:txBody>
          <a:bodyPr wrap="none" rtlCol="0">
            <a:spAutoFit/>
          </a:bodyPr>
          <a:lstStyle/>
          <a:p>
            <a:pPr>
              <a:defRPr/>
            </a:pPr>
            <a:r>
              <a:rPr lang="en-US" sz="1200" i="1">
                <a:solidFill>
                  <a:schemeClr val="tx1"/>
                </a:solidFill>
              </a:rPr>
              <a:t>(4) Assume:</a:t>
            </a:r>
            <a:endParaRPr sz="1200" i="1">
              <a:solidFill>
                <a:schemeClr val="tx1"/>
              </a:solidFill>
            </a:endParaRPr>
          </a:p>
          <a:p>
            <a:pPr>
              <a:defRPr/>
            </a:pPr>
            <a:r>
              <a:rPr lang="en-US" sz="1200" i="1">
                <a:solidFill>
                  <a:schemeClr val="tx1"/>
                </a:solidFill>
              </a:rPr>
              <a:t>not sent burst</a:t>
            </a:r>
            <a:endParaRPr>
              <a:solidFill>
                <a:schemeClr val="accent4">
                  <a:lumMod val="50000"/>
                </a:schemeClr>
              </a:solidFill>
            </a:endParaRPr>
          </a:p>
        </p:txBody>
      </p:sp>
      <p:sp>
        <p:nvSpPr>
          <p:cNvPr id="1764956566" name="TextBox 140"/>
          <p:cNvSpPr txBox="1"/>
          <p:nvPr/>
        </p:nvSpPr>
        <p:spPr bwMode="auto">
          <a:xfrm rot="0" flipH="0" flipV="0">
            <a:off x="8813370" y="5871209"/>
            <a:ext cx="1521780" cy="640440"/>
          </a:xfrm>
          <a:prstGeom prst="rect">
            <a:avLst/>
          </a:prstGeom>
          <a:noFill/>
          <a:ln>
            <a:noFill/>
          </a:ln>
        </p:spPr>
        <p:txBody>
          <a:bodyPr wrap="none" rtlCol="0">
            <a:spAutoFit/>
          </a:bodyPr>
          <a:lstStyle/>
          <a:p>
            <a:pPr>
              <a:defRPr/>
            </a:pPr>
            <a:r>
              <a:rPr sz="1200" i="1">
                <a:solidFill>
                  <a:schemeClr val="tx1"/>
                </a:solidFill>
              </a:rPr>
              <a:t>(5) First non-shaper</a:t>
            </a:r>
            <a:endParaRPr sz="1200" i="1">
              <a:solidFill>
                <a:schemeClr val="tx1"/>
              </a:solidFill>
            </a:endParaRPr>
          </a:p>
          <a:p>
            <a:pPr>
              <a:defRPr/>
            </a:pPr>
            <a:r>
              <a:rPr sz="1200" i="1">
                <a:solidFill>
                  <a:schemeClr val="tx1"/>
                </a:solidFill>
              </a:rPr>
              <a:t>delayed burst</a:t>
            </a:r>
            <a:endParaRPr sz="1200" i="1">
              <a:solidFill>
                <a:schemeClr val="tx1"/>
              </a:solidFill>
            </a:endParaRPr>
          </a:p>
          <a:p>
            <a:pPr>
              <a:defRPr/>
            </a:pPr>
            <a:r>
              <a:rPr sz="1200" i="1">
                <a:solidFill>
                  <a:schemeClr val="tx1"/>
                </a:solidFill>
              </a:rPr>
              <a:t>again</a:t>
            </a:r>
            <a:endParaRPr sz="1200" i="1">
              <a:solidFill>
                <a:schemeClr val="tx1"/>
              </a:solidFill>
            </a:endParaRPr>
          </a:p>
        </p:txBody>
      </p:sp>
      <p:sp>
        <p:nvSpPr>
          <p:cNvPr id="1308769966" name="TextBox 140"/>
          <p:cNvSpPr txBox="1"/>
          <p:nvPr/>
        </p:nvSpPr>
        <p:spPr bwMode="auto">
          <a:xfrm rot="0" flipH="0" flipV="0">
            <a:off x="635204" y="5906501"/>
            <a:ext cx="1231849" cy="457560"/>
          </a:xfrm>
          <a:prstGeom prst="rect">
            <a:avLst/>
          </a:prstGeom>
          <a:noFill/>
          <a:ln>
            <a:noFill/>
          </a:ln>
        </p:spPr>
        <p:txBody>
          <a:bodyPr wrap="none" rtlCol="0">
            <a:spAutoFit/>
          </a:bodyPr>
          <a:lstStyle/>
          <a:p>
            <a:pPr marL="217793" indent="-217793">
              <a:buAutoNum type="arabicParenBoth"/>
              <a:defRPr/>
            </a:pPr>
            <a:r>
              <a:rPr sz="1200" i="1">
                <a:solidFill>
                  <a:schemeClr val="tx1"/>
                </a:solidFill>
              </a:rPr>
              <a:t>non delayed</a:t>
            </a:r>
            <a:br>
              <a:rPr sz="1200" i="1">
                <a:solidFill>
                  <a:schemeClr val="tx1"/>
                </a:solidFill>
              </a:rPr>
            </a:br>
            <a:r>
              <a:rPr sz="1200" i="1">
                <a:solidFill>
                  <a:schemeClr val="tx1"/>
                </a:solidFill>
              </a:rPr>
              <a:t>burst</a:t>
            </a:r>
            <a:endParaRPr sz="1200" i="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2965217" name="Title 1" hidden="0"/>
          <p:cNvSpPr>
            <a:spLocks noGrp="1"/>
          </p:cNvSpPr>
          <p:nvPr isPhoto="0" userDrawn="0">
            <p:ph type="title" hasCustomPrompt="0"/>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Why we do not like per-hop, per-flow shaper</a:t>
            </a:r>
            <a:br>
              <a:rPr/>
            </a:br>
            <a:r>
              <a:rPr sz="3600" i="1"/>
              <a:t>In large-scale DetNets (small, slow networks are fine ?!)</a:t>
            </a:r>
            <a:endParaRPr sz="3600" i="1"/>
          </a:p>
        </p:txBody>
      </p:sp>
      <p:sp>
        <p:nvSpPr>
          <p:cNvPr id="469365134" name="Content Placeholder 2" hidden="0"/>
          <p:cNvSpPr>
            <a:spLocks noGrp="1"/>
          </p:cNvSpPr>
          <p:nvPr isPhoto="0" userDrawn="0">
            <p:ph idx="1" hasCustomPrompt="0"/>
          </p:nvPr>
        </p:nvSpPr>
        <p:spPr bwMode="auto">
          <a:xfrm flipH="0" flipV="0">
            <a:off x="838199" y="1825624"/>
            <a:ext cx="10515600" cy="4815043"/>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Provisioning: every router hop needs to be provisioned with every flow and flow shaper parameter</a:t>
            </a:r>
            <a:endParaRPr/>
          </a:p>
          <a:p>
            <a:pPr lvl="1">
              <a:defRPr/>
            </a:pPr>
            <a:r>
              <a:rPr/>
              <a:t>Violates P/PE design paradigm of large-scale networks (troubleshooping complexity, ...)</a:t>
            </a:r>
            <a:endParaRPr/>
          </a:p>
          <a:p>
            <a:pPr lvl="1">
              <a:defRPr/>
            </a:pPr>
            <a:r>
              <a:rPr/>
              <a:t>Creates lot of churn on control plane in dynamic deployment (flows come and go, network topologies change).</a:t>
            </a:r>
            <a:endParaRPr/>
          </a:p>
          <a:p>
            <a:pPr lvl="1">
              <a:defRPr/>
            </a:pPr>
            <a:r>
              <a:rPr/>
              <a:t>CANNOT use “source-routing” to eliminate them: shaper REMEMBER locally their state across packets</a:t>
            </a:r>
            <a:endParaRPr/>
          </a:p>
          <a:p>
            <a:pPr lvl="0">
              <a:defRPr/>
            </a:pPr>
            <a:r>
              <a:rPr/>
              <a:t>Router performance challenge (expensive)</a:t>
            </a:r>
            <a:endParaRPr/>
          </a:p>
          <a:p>
            <a:pPr lvl="1">
              <a:defRPr/>
            </a:pPr>
            <a:r>
              <a:rPr/>
              <a:t>Shaper-parameter read/calculate/write cycles: Need to have for large number of flows high-speed write memory so shaper state can get updated before next packet for same flow is processed</a:t>
            </a:r>
            <a:endParaRPr/>
          </a:p>
          <a:p>
            <a:pPr lvl="0">
              <a:defRPr/>
            </a:pPr>
            <a:r>
              <a:rPr/>
              <a:t>These issues actually apply to interleaved regulators. Shapers do have on top also the expensive per-flow scheduling cost at high-speed. Interleaved regulators (only) optimized that problem away.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0687965"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90956873"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038976450" name="Straight Connector 87"/>
          <p:cNvCxnSpPr>
            <a:cxnSpLocks/>
            <a:stCxn id="2067029785" idx="3"/>
            <a:endCxn id="923283844"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094162085" name="Title 1"/>
          <p:cNvSpPr>
            <a:spLocks noGrp="1"/>
          </p:cNvSpPr>
          <p:nvPr>
            <p:ph type="title"/>
          </p:nvPr>
        </p:nvSpPr>
        <p:spPr bwMode="auto">
          <a:xfrm>
            <a:off x="434907" y="-64347"/>
            <a:ext cx="11410243" cy="725890"/>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a:t>System model with RFC2212/TSN-ATS</a:t>
            </a:r>
            <a:endParaRPr lang="en-US" sz="1800"/>
          </a:p>
        </p:txBody>
      </p:sp>
      <p:sp>
        <p:nvSpPr>
          <p:cNvPr id="1778040950" name="Slide Number Placeholder 3"/>
          <p:cNvSpPr>
            <a:spLocks noGrp="1"/>
          </p:cNvSpPr>
          <p:nvPr>
            <p:ph type="sldNum" sz="quarter" idx="12"/>
          </p:nvPr>
        </p:nvSpPr>
        <p:spPr bwMode="auto"/>
        <p:txBody>
          <a:bodyPr/>
          <a:lstStyle/>
          <a:p>
            <a:pPr>
              <a:defRPr/>
            </a:pPr>
            <a:r>
              <a:rPr lang="en-US"/>
              <a:t> </a:t>
            </a:r>
            <a:endParaRPr/>
          </a:p>
        </p:txBody>
      </p:sp>
      <p:grpSp>
        <p:nvGrpSpPr>
          <p:cNvPr id="615897683" name="Group 84"/>
          <p:cNvGrpSpPr/>
          <p:nvPr/>
        </p:nvGrpSpPr>
        <p:grpSpPr bwMode="auto">
          <a:xfrm>
            <a:off x="1777140" y="5107551"/>
            <a:ext cx="864973" cy="737418"/>
            <a:chOff x="1112107" y="4975586"/>
            <a:chExt cx="864973" cy="737418"/>
          </a:xfrm>
          <a:solidFill>
            <a:srgbClr val="C4FEF7"/>
          </a:solidFill>
        </p:grpSpPr>
        <p:sp>
          <p:nvSpPr>
            <p:cNvPr id="2067029785"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4273523"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236618494" name="Group 69"/>
          <p:cNvGrpSpPr/>
          <p:nvPr/>
        </p:nvGrpSpPr>
        <p:grpSpPr bwMode="auto">
          <a:xfrm>
            <a:off x="3175043" y="5105557"/>
            <a:ext cx="914400" cy="741405"/>
            <a:chOff x="2767914" y="4979772"/>
            <a:chExt cx="914400" cy="741405"/>
          </a:xfrm>
        </p:grpSpPr>
        <p:sp>
          <p:nvSpPr>
            <p:cNvPr id="1766796577"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8509501" name="TextBox 66"/>
            <p:cNvSpPr txBox="1"/>
            <p:nvPr/>
          </p:nvSpPr>
          <p:spPr bwMode="auto">
            <a:xfrm>
              <a:off x="2826369" y="4979772"/>
              <a:ext cx="783226"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Edge</a:t>
              </a:r>
              <a:endParaRPr lang="en-US" sz="1200"/>
            </a:p>
          </p:txBody>
        </p:sp>
      </p:grpSp>
      <p:grpSp>
        <p:nvGrpSpPr>
          <p:cNvPr id="1188596995" name="Group 70"/>
          <p:cNvGrpSpPr/>
          <p:nvPr/>
        </p:nvGrpSpPr>
        <p:grpSpPr bwMode="auto">
          <a:xfrm>
            <a:off x="4636611" y="5105557"/>
            <a:ext cx="941988" cy="741405"/>
            <a:chOff x="2746987" y="4979772"/>
            <a:chExt cx="941988" cy="741405"/>
          </a:xfrm>
          <a:solidFill>
            <a:srgbClr val="FFCCFF"/>
          </a:solidFill>
        </p:grpSpPr>
        <p:sp>
          <p:nvSpPr>
            <p:cNvPr id="221959540" name="Rectangle 71"/>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78179358" name="TextBox 72"/>
            <p:cNvSpPr txBox="1"/>
            <p:nvPr/>
          </p:nvSpPr>
          <p:spPr bwMode="auto">
            <a:xfrm>
              <a:off x="2746987" y="4979772"/>
              <a:ext cx="941988"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248062855" name="Group 73"/>
          <p:cNvGrpSpPr/>
          <p:nvPr/>
        </p:nvGrpSpPr>
        <p:grpSpPr bwMode="auto">
          <a:xfrm>
            <a:off x="6119103" y="5105557"/>
            <a:ext cx="941987" cy="741405"/>
            <a:chOff x="2746987" y="4979772"/>
            <a:chExt cx="941987" cy="741405"/>
          </a:xfrm>
          <a:solidFill>
            <a:srgbClr val="FFCCFF"/>
          </a:solidFill>
        </p:grpSpPr>
        <p:sp>
          <p:nvSpPr>
            <p:cNvPr id="487288281" name="Rectangle 74"/>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08698169" name="TextBox 75"/>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928208558" name="Group 76"/>
          <p:cNvGrpSpPr/>
          <p:nvPr/>
        </p:nvGrpSpPr>
        <p:grpSpPr bwMode="auto">
          <a:xfrm>
            <a:off x="7601596" y="5105557"/>
            <a:ext cx="941987" cy="741405"/>
            <a:chOff x="2746987" y="4979772"/>
            <a:chExt cx="941987" cy="741405"/>
          </a:xfrm>
          <a:solidFill>
            <a:srgbClr val="FFCCFF"/>
          </a:solidFill>
        </p:grpSpPr>
        <p:sp>
          <p:nvSpPr>
            <p:cNvPr id="884822757" name="Rectangle 77"/>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8181411" name="TextBox 78"/>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627268328" name="Group 85"/>
          <p:cNvGrpSpPr/>
          <p:nvPr/>
        </p:nvGrpSpPr>
        <p:grpSpPr bwMode="auto">
          <a:xfrm>
            <a:off x="10538084" y="5107551"/>
            <a:ext cx="941017" cy="737418"/>
            <a:chOff x="9873051" y="4975586"/>
            <a:chExt cx="941017" cy="737418"/>
          </a:xfrm>
          <a:solidFill>
            <a:srgbClr val="C4FEF7"/>
          </a:solidFill>
        </p:grpSpPr>
        <p:sp>
          <p:nvSpPr>
            <p:cNvPr id="923283844"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22395815"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1138652605" name="Group 81"/>
          <p:cNvGrpSpPr/>
          <p:nvPr/>
        </p:nvGrpSpPr>
        <p:grpSpPr bwMode="auto">
          <a:xfrm>
            <a:off x="9084089" y="5105557"/>
            <a:ext cx="941987" cy="741405"/>
            <a:chOff x="2746987" y="4979772"/>
            <a:chExt cx="941987" cy="741405"/>
          </a:xfrm>
        </p:grpSpPr>
        <p:sp>
          <p:nvSpPr>
            <p:cNvPr id="982653523"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55138882" name="TextBox 83"/>
            <p:cNvSpPr txBox="1"/>
            <p:nvPr/>
          </p:nvSpPr>
          <p:spPr bwMode="auto">
            <a:xfrm>
              <a:off x="2746987" y="4979772"/>
              <a:ext cx="941987"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sp>
        <p:nvSpPr>
          <p:cNvPr id="1643835267"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504447034"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546810494"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096258267"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1702719999"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848865155"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679850579"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1500967572" name="TextBox 107"/>
          <p:cNvSpPr txBox="1"/>
          <p:nvPr/>
        </p:nvSpPr>
        <p:spPr bwMode="auto">
          <a:xfrm>
            <a:off x="4517186" y="1877940"/>
            <a:ext cx="3728934" cy="253915"/>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 every hops per-flow state table</a:t>
            </a:r>
            <a:endParaRPr/>
          </a:p>
        </p:txBody>
      </p:sp>
      <p:cxnSp>
        <p:nvCxnSpPr>
          <p:cNvPr id="212474568" name="Straight Arrow Connector 114"/>
          <p:cNvCxnSpPr>
            <a:cxnSpLocks/>
            <a:stCxn id="1643835267"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3034024"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1253103852"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sp>
        <p:nvSpPr>
          <p:cNvPr id="1903272980"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1108008080"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1490753648"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548081164"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933054322"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92318657"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1128679502" name="TextBox 20"/>
          <p:cNvSpPr txBox="1"/>
          <p:nvPr/>
        </p:nvSpPr>
        <p:spPr bwMode="auto">
          <a:xfrm>
            <a:off x="3963459" y="6215582"/>
            <a:ext cx="6083587" cy="615552"/>
          </a:xfrm>
          <a:prstGeom prst="rect">
            <a:avLst/>
          </a:prstGeom>
          <a:noFill/>
        </p:spPr>
        <p:txBody>
          <a:bodyPr wrap="none" rtlCol="0">
            <a:spAutoFit/>
          </a:bodyPr>
          <a:lstStyle/>
          <a:p>
            <a:pPr>
              <a:defRPr/>
            </a:pPr>
            <a:r>
              <a:rPr lang="en-US"/>
              <a:t>Aggregating traffic from 10x PE routers,</a:t>
            </a:r>
            <a:endParaRPr/>
          </a:p>
          <a:p>
            <a:pPr>
              <a:defRPr/>
            </a:pPr>
            <a:r>
              <a:rPr lang="en-US" sz="1600"/>
              <a:t>Very fast, cost/operational-sensitive (no-per-flow control wanted) </a:t>
            </a:r>
            <a:endParaRPr/>
          </a:p>
        </p:txBody>
      </p:sp>
    </p:spTree>
  </p:cSld>
  <p:clrMapOvr>
    <a:masterClrMapping/>
  </p:clrMapOvr>
  <mc:AlternateContent xmlns:mc="http://schemas.openxmlformats.org/markup-compatibility/2006">
    <mc:Choice xmlns:p14="http://schemas.microsoft.com/office/powerpoint/2010/main" Requires="p14">
      <p:transition p14:dur="0" advClick="1" advTm="41389"/>
    </mc:Choice>
    <mc:Fallback>
      <p:transition advClick="1" advTm="41389"/>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8617336"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5980749"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011149011" name="Straight Arrow Connector 121"/>
          <p:cNvCxnSpPr>
            <a:cxnSpLocks/>
            <a:endCxn id="1444255017" idx="0"/>
          </p:cNvCxnSpPr>
          <p:nvPr/>
        </p:nvCxnSpPr>
        <p:spPr bwMode="auto">
          <a:xfrm flipH="1">
            <a:off x="3625113"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32309650" name="Straight Arrow Connector 124"/>
          <p:cNvCxnSpPr>
            <a:cxnSpLocks/>
            <a:endCxn id="729979104" idx="0"/>
          </p:cNvCxnSpPr>
          <p:nvPr/>
        </p:nvCxnSpPr>
        <p:spPr bwMode="auto">
          <a:xfrm flipH="1">
            <a:off x="5107605" y="2165113"/>
            <a:ext cx="1326649" cy="29404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2938383" name="Straight Arrow Connector 129"/>
          <p:cNvCxnSpPr>
            <a:cxnSpLocks/>
            <a:endCxn id="481892484" idx="0"/>
          </p:cNvCxnSpPr>
          <p:nvPr/>
        </p:nvCxnSpPr>
        <p:spPr bwMode="auto">
          <a:xfrm>
            <a:off x="7014119" y="1838098"/>
            <a:ext cx="1058472" cy="32674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6474507" name="Straight Arrow Connector 131"/>
          <p:cNvCxnSpPr>
            <a:cxnSpLocks/>
            <a:endCxn id="1085548325" idx="0"/>
          </p:cNvCxnSpPr>
          <p:nvPr/>
        </p:nvCxnSpPr>
        <p:spPr bwMode="auto">
          <a:xfrm>
            <a:off x="7426713" y="1793494"/>
            <a:ext cx="2128370" cy="33120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52543964" name="Straight Connector 87"/>
          <p:cNvCxnSpPr>
            <a:cxnSpLocks/>
            <a:stCxn id="2136662564" idx="3"/>
            <a:endCxn id="1779602116"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978741088" name="Title 1"/>
          <p:cNvSpPr>
            <a:spLocks noGrp="1"/>
          </p:cNvSpPr>
          <p:nvPr>
            <p:ph type="title"/>
          </p:nvPr>
        </p:nvSpPr>
        <p:spPr bwMode="auto">
          <a:xfrm>
            <a:off x="434907" y="-64347"/>
            <a:ext cx="11410243" cy="725890"/>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4400" b="0" i="0" u="none" strike="noStrike" cap="none" spc="0">
                <a:solidFill>
                  <a:schemeClr val="tx1"/>
                </a:solidFill>
                <a:latin typeface="+mj-lt"/>
                <a:ea typeface="+mj-ea"/>
                <a:cs typeface="+mj-cs"/>
              </a:rPr>
              <a:t>System model with RFC2212/TSN-ATS</a:t>
            </a:r>
            <a:endParaRPr lang="en-US" sz="1800"/>
          </a:p>
        </p:txBody>
      </p:sp>
      <p:sp>
        <p:nvSpPr>
          <p:cNvPr id="406614973" name="Slide Number Placeholder 3"/>
          <p:cNvSpPr>
            <a:spLocks noGrp="1"/>
          </p:cNvSpPr>
          <p:nvPr>
            <p:ph type="sldNum" sz="quarter" idx="12"/>
          </p:nvPr>
        </p:nvSpPr>
        <p:spPr bwMode="auto"/>
        <p:txBody>
          <a:bodyPr/>
          <a:lstStyle/>
          <a:p>
            <a:pPr>
              <a:defRPr/>
            </a:pPr>
            <a:r>
              <a:rPr lang="en-US"/>
              <a:t> </a:t>
            </a:r>
            <a:endParaRPr/>
          </a:p>
        </p:txBody>
      </p:sp>
      <p:grpSp>
        <p:nvGrpSpPr>
          <p:cNvPr id="340358063" name="Group 84"/>
          <p:cNvGrpSpPr/>
          <p:nvPr/>
        </p:nvGrpSpPr>
        <p:grpSpPr bwMode="auto">
          <a:xfrm>
            <a:off x="1777140" y="5107551"/>
            <a:ext cx="864973" cy="737418"/>
            <a:chOff x="1112107" y="4975586"/>
            <a:chExt cx="864973" cy="737418"/>
          </a:xfrm>
          <a:solidFill>
            <a:srgbClr val="C4FEF7"/>
          </a:solidFill>
        </p:grpSpPr>
        <p:sp>
          <p:nvSpPr>
            <p:cNvPr id="2136662564"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43965979"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973306034" name="Group 69"/>
          <p:cNvGrpSpPr/>
          <p:nvPr/>
        </p:nvGrpSpPr>
        <p:grpSpPr bwMode="auto">
          <a:xfrm>
            <a:off x="3175043" y="5105557"/>
            <a:ext cx="914400" cy="741405"/>
            <a:chOff x="2767914" y="4979772"/>
            <a:chExt cx="914400" cy="741405"/>
          </a:xfrm>
        </p:grpSpPr>
        <p:sp>
          <p:nvSpPr>
            <p:cNvPr id="1871085135"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44255017" name="TextBox 66"/>
            <p:cNvSpPr txBox="1"/>
            <p:nvPr/>
          </p:nvSpPr>
          <p:spPr bwMode="auto">
            <a:xfrm>
              <a:off x="2826369" y="4979772"/>
              <a:ext cx="783226"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Edge</a:t>
              </a:r>
              <a:endParaRPr lang="en-US" sz="1200"/>
            </a:p>
          </p:txBody>
        </p:sp>
      </p:grpSp>
      <p:grpSp>
        <p:nvGrpSpPr>
          <p:cNvPr id="409982600" name="Group 70"/>
          <p:cNvGrpSpPr/>
          <p:nvPr/>
        </p:nvGrpSpPr>
        <p:grpSpPr bwMode="auto">
          <a:xfrm>
            <a:off x="4636611" y="5105557"/>
            <a:ext cx="941988" cy="741405"/>
            <a:chOff x="2746987" y="4979772"/>
            <a:chExt cx="941988" cy="741405"/>
          </a:xfrm>
          <a:solidFill>
            <a:srgbClr val="FFCCFF"/>
          </a:solidFill>
        </p:grpSpPr>
        <p:sp>
          <p:nvSpPr>
            <p:cNvPr id="921710835" name="Rectangle 71"/>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29979104" name="TextBox 72"/>
            <p:cNvSpPr txBox="1"/>
            <p:nvPr/>
          </p:nvSpPr>
          <p:spPr bwMode="auto">
            <a:xfrm>
              <a:off x="2746987" y="4979772"/>
              <a:ext cx="941988"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809303499" name="Group 73"/>
          <p:cNvGrpSpPr/>
          <p:nvPr/>
        </p:nvGrpSpPr>
        <p:grpSpPr bwMode="auto">
          <a:xfrm>
            <a:off x="6119103" y="5105557"/>
            <a:ext cx="941987" cy="741405"/>
            <a:chOff x="2746987" y="4979772"/>
            <a:chExt cx="941987" cy="741405"/>
          </a:xfrm>
          <a:solidFill>
            <a:srgbClr val="FFCCFF"/>
          </a:solidFill>
        </p:grpSpPr>
        <p:sp>
          <p:nvSpPr>
            <p:cNvPr id="823414084" name="Rectangle 74"/>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82038432" name="TextBox 75"/>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417910662" name="Group 76"/>
          <p:cNvGrpSpPr/>
          <p:nvPr/>
        </p:nvGrpSpPr>
        <p:grpSpPr bwMode="auto">
          <a:xfrm>
            <a:off x="7601596" y="5105557"/>
            <a:ext cx="941987" cy="741405"/>
            <a:chOff x="2746987" y="4979772"/>
            <a:chExt cx="941987" cy="741405"/>
          </a:xfrm>
          <a:solidFill>
            <a:srgbClr val="FFCCFF"/>
          </a:solidFill>
        </p:grpSpPr>
        <p:sp>
          <p:nvSpPr>
            <p:cNvPr id="821176722" name="Rectangle 77"/>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81892484" name="TextBox 78"/>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803888830" name="Group 85"/>
          <p:cNvGrpSpPr/>
          <p:nvPr/>
        </p:nvGrpSpPr>
        <p:grpSpPr bwMode="auto">
          <a:xfrm>
            <a:off x="10538084" y="5107551"/>
            <a:ext cx="941017" cy="737418"/>
            <a:chOff x="9873051" y="4975586"/>
            <a:chExt cx="941017" cy="737418"/>
          </a:xfrm>
          <a:solidFill>
            <a:srgbClr val="C4FEF7"/>
          </a:solidFill>
        </p:grpSpPr>
        <p:sp>
          <p:nvSpPr>
            <p:cNvPr id="1779602116"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7221908"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1704964018" name="Group 81"/>
          <p:cNvGrpSpPr/>
          <p:nvPr/>
        </p:nvGrpSpPr>
        <p:grpSpPr bwMode="auto">
          <a:xfrm>
            <a:off x="9084089" y="5105557"/>
            <a:ext cx="941987" cy="741405"/>
            <a:chOff x="2746987" y="4979772"/>
            <a:chExt cx="941987" cy="741405"/>
          </a:xfrm>
        </p:grpSpPr>
        <p:sp>
          <p:nvSpPr>
            <p:cNvPr id="1443505396"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85548325" name="TextBox 83"/>
            <p:cNvSpPr txBox="1"/>
            <p:nvPr/>
          </p:nvSpPr>
          <p:spPr bwMode="auto">
            <a:xfrm>
              <a:off x="2746987" y="4979772"/>
              <a:ext cx="941987"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sp>
        <p:nvSpPr>
          <p:cNvPr id="1352033539"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1760903020"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326928583"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935815440"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758986722"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608324992"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391059264"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1148043476" name="TextBox 107"/>
          <p:cNvSpPr txBox="1"/>
          <p:nvPr/>
        </p:nvSpPr>
        <p:spPr bwMode="auto">
          <a:xfrm>
            <a:off x="4517186" y="1877940"/>
            <a:ext cx="3728934" cy="253915"/>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 every hops per-flow state table</a:t>
            </a:r>
            <a:endParaRPr/>
          </a:p>
        </p:txBody>
      </p:sp>
      <p:cxnSp>
        <p:nvCxnSpPr>
          <p:cNvPr id="577012072" name="Straight Arrow Connector 110"/>
          <p:cNvCxnSpPr>
            <a:cxnSpLocks/>
            <a:stCxn id="643965979" idx="0"/>
            <a:endCxn id="1352033539"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0616017" name="Straight Arrow Connector 114"/>
          <p:cNvCxnSpPr>
            <a:cxnSpLocks/>
            <a:stCxn id="1352033539"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0716289"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09448210"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1729105879"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cxnSp>
        <p:nvCxnSpPr>
          <p:cNvPr id="250632163" name="Straight Arrow Connector 127"/>
          <p:cNvCxnSpPr>
            <a:cxnSpLocks/>
            <a:stCxn id="1108617336" idx="2"/>
            <a:endCxn id="682038432" idx="0"/>
          </p:cNvCxnSpPr>
          <p:nvPr/>
        </p:nvCxnSpPr>
        <p:spPr bwMode="auto">
          <a:xfrm flipH="1">
            <a:off x="6590098" y="2264683"/>
            <a:ext cx="67173" cy="28408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65362728"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2093886697"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1321151694"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941891238"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201685745"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960161748"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224393857"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06291597" name="TextBox 20"/>
          <p:cNvSpPr txBox="1"/>
          <p:nvPr/>
        </p:nvSpPr>
        <p:spPr bwMode="auto">
          <a:xfrm>
            <a:off x="3963459" y="6215582"/>
            <a:ext cx="6083587" cy="615552"/>
          </a:xfrm>
          <a:prstGeom prst="rect">
            <a:avLst/>
          </a:prstGeom>
          <a:noFill/>
        </p:spPr>
        <p:txBody>
          <a:bodyPr wrap="none" rtlCol="0">
            <a:spAutoFit/>
          </a:bodyPr>
          <a:lstStyle/>
          <a:p>
            <a:pPr>
              <a:defRPr/>
            </a:pPr>
            <a:r>
              <a:rPr lang="en-US"/>
              <a:t>Aggregating traffic from 10x PE routers,</a:t>
            </a:r>
            <a:endParaRPr/>
          </a:p>
          <a:p>
            <a:pPr>
              <a:defRPr/>
            </a:pPr>
            <a:r>
              <a:rPr lang="en-US" sz="1600"/>
              <a:t>Very fast, cost/operational-sensitive (no-per-flow control wanted) </a:t>
            </a:r>
            <a:endParaRPr/>
          </a:p>
        </p:txBody>
      </p:sp>
    </p:spTree>
  </p:cSld>
  <p:clrMapOvr>
    <a:masterClrMapping/>
  </p:clrMapOvr>
  <mc:AlternateContent xmlns:mc="http://schemas.openxmlformats.org/markup-compatibility/2006">
    <mc:Choice xmlns:p14="http://schemas.microsoft.com/office/powerpoint/2010/main" Requires="p14">
      <p:transition p14:dur="0" advClick="1" advTm="41389"/>
    </mc:Choice>
    <mc:Fallback>
      <p:transition advClick="1" advTm="41389"/>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1758183"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53270076"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91463570" name="Straight Arrow Connector 121"/>
          <p:cNvCxnSpPr>
            <a:cxnSpLocks/>
            <a:endCxn id="1713500384" idx="0"/>
          </p:cNvCxnSpPr>
          <p:nvPr/>
        </p:nvCxnSpPr>
        <p:spPr bwMode="auto">
          <a:xfrm flipH="1">
            <a:off x="3625113"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9177640" name="Straight Arrow Connector 124"/>
          <p:cNvCxnSpPr>
            <a:cxnSpLocks/>
            <a:endCxn id="778560418" idx="0"/>
          </p:cNvCxnSpPr>
          <p:nvPr/>
        </p:nvCxnSpPr>
        <p:spPr bwMode="auto">
          <a:xfrm flipH="1">
            <a:off x="5107605" y="2165113"/>
            <a:ext cx="1326649" cy="29404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93987" name="Straight Arrow Connector 129"/>
          <p:cNvCxnSpPr>
            <a:cxnSpLocks/>
            <a:endCxn id="1793748738" idx="0"/>
          </p:cNvCxnSpPr>
          <p:nvPr/>
        </p:nvCxnSpPr>
        <p:spPr bwMode="auto">
          <a:xfrm>
            <a:off x="7014119" y="1838098"/>
            <a:ext cx="1058472" cy="32674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80373303" name="Straight Arrow Connector 131"/>
          <p:cNvCxnSpPr>
            <a:cxnSpLocks/>
            <a:endCxn id="654855779" idx="0"/>
          </p:cNvCxnSpPr>
          <p:nvPr/>
        </p:nvCxnSpPr>
        <p:spPr bwMode="auto">
          <a:xfrm>
            <a:off x="7426713" y="1793494"/>
            <a:ext cx="2128370" cy="33120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28352629" name="Straight Connector 87"/>
          <p:cNvCxnSpPr>
            <a:cxnSpLocks/>
            <a:stCxn id="163135827" idx="3"/>
            <a:endCxn id="1360755130"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98087886" name="Title 1"/>
          <p:cNvSpPr>
            <a:spLocks noGrp="1"/>
          </p:cNvSpPr>
          <p:nvPr>
            <p:ph type="title"/>
          </p:nvPr>
        </p:nvSpPr>
        <p:spPr bwMode="auto">
          <a:xfrm>
            <a:off x="434907" y="-64347"/>
            <a:ext cx="11410243" cy="725890"/>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4400" b="0" i="0" u="none" strike="noStrike" cap="none" spc="0">
                <a:solidFill>
                  <a:schemeClr val="tx1"/>
                </a:solidFill>
                <a:latin typeface="+mj-lt"/>
                <a:ea typeface="+mj-ea"/>
                <a:cs typeface="+mj-cs"/>
              </a:rPr>
              <a:t>System model with RFC2212/TSN-ATS</a:t>
            </a:r>
            <a:endParaRPr lang="en-US" sz="1800"/>
          </a:p>
        </p:txBody>
      </p:sp>
      <p:sp>
        <p:nvSpPr>
          <p:cNvPr id="904667023" name="Slide Number Placeholder 3"/>
          <p:cNvSpPr>
            <a:spLocks noGrp="1"/>
          </p:cNvSpPr>
          <p:nvPr>
            <p:ph type="sldNum" sz="quarter" idx="12"/>
          </p:nvPr>
        </p:nvSpPr>
        <p:spPr bwMode="auto"/>
        <p:txBody>
          <a:bodyPr/>
          <a:lstStyle/>
          <a:p>
            <a:pPr>
              <a:defRPr/>
            </a:pPr>
            <a:r>
              <a:rPr lang="en-US"/>
              <a:t> </a:t>
            </a:r>
            <a:endParaRPr/>
          </a:p>
        </p:txBody>
      </p:sp>
      <p:grpSp>
        <p:nvGrpSpPr>
          <p:cNvPr id="1496426148" name="Group 92"/>
          <p:cNvGrpSpPr/>
          <p:nvPr/>
        </p:nvGrpSpPr>
        <p:grpSpPr bwMode="auto">
          <a:xfrm>
            <a:off x="4033526" y="2628030"/>
            <a:ext cx="5034996" cy="2033838"/>
            <a:chOff x="3169890" y="1445742"/>
            <a:chExt cx="5034996" cy="2033838"/>
          </a:xfrm>
        </p:grpSpPr>
        <p:sp>
          <p:nvSpPr>
            <p:cNvPr id="578195998" name="Rectangle 61"/>
            <p:cNvSpPr/>
            <p:nvPr/>
          </p:nvSpPr>
          <p:spPr bwMode="auto">
            <a:xfrm>
              <a:off x="3218117" y="1445742"/>
              <a:ext cx="4986770" cy="2001793"/>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278220" name="TextBox 55"/>
            <p:cNvSpPr txBox="1"/>
            <p:nvPr/>
          </p:nvSpPr>
          <p:spPr bwMode="auto">
            <a:xfrm>
              <a:off x="6561023" y="2584698"/>
              <a:ext cx="476411" cy="584774"/>
            </a:xfrm>
            <a:prstGeom prst="rect">
              <a:avLst/>
            </a:prstGeom>
            <a:noFill/>
            <a:ln>
              <a:solidFill>
                <a:schemeClr val="tx2"/>
              </a:solidFill>
            </a:ln>
          </p:spPr>
          <p:txBody>
            <a:bodyPr wrap="none" rtlCol="0">
              <a:spAutoFit/>
            </a:bodyPr>
            <a:lstStyle/>
            <a:p>
              <a:pPr algn="ctr">
                <a:defRPr/>
              </a:pPr>
              <a:r>
                <a:rPr lang="en-US" sz="800"/>
                <a:t>(3)</a:t>
              </a:r>
              <a:endParaRPr/>
            </a:p>
            <a:p>
              <a:pPr algn="ctr">
                <a:defRPr/>
              </a:pPr>
              <a:r>
                <a:rPr lang="en-US" sz="800"/>
                <a:t>Select</a:t>
              </a:r>
              <a:endParaRPr/>
            </a:p>
            <a:p>
              <a:pPr algn="ctr">
                <a:defRPr/>
              </a:pPr>
              <a:r>
                <a:rPr lang="en-US" sz="800"/>
                <a:t>Prio</a:t>
              </a:r>
              <a:r>
                <a:rPr lang="en-US" sz="800"/>
                <a:t> Q</a:t>
              </a:r>
              <a:endParaRPr/>
            </a:p>
            <a:p>
              <a:pPr algn="ctr">
                <a:defRPr/>
              </a:pPr>
              <a:r>
                <a:rPr lang="en-US" sz="800"/>
                <a:t>for </a:t>
              </a:r>
              <a:r>
                <a:rPr lang="en-US" sz="800" i="1"/>
                <a:t>k</a:t>
              </a:r>
              <a:endParaRPr/>
            </a:p>
          </p:txBody>
        </p:sp>
        <p:sp>
          <p:nvSpPr>
            <p:cNvPr id="1876973278" name="TextBox 57"/>
            <p:cNvSpPr txBox="1"/>
            <p:nvPr/>
          </p:nvSpPr>
          <p:spPr bwMode="auto">
            <a:xfrm>
              <a:off x="6044369" y="2578690"/>
              <a:ext cx="484426" cy="591251"/>
            </a:xfrm>
            <a:prstGeom prst="rect">
              <a:avLst/>
            </a:prstGeom>
            <a:solidFill>
              <a:srgbClr val="FFCCFF"/>
            </a:solidFill>
            <a:ln w="28575">
              <a:solidFill>
                <a:srgbClr val="FF0000"/>
              </a:solidFill>
            </a:ln>
          </p:spPr>
          <p:txBody>
            <a:bodyPr wrap="none" rtlCol="0">
              <a:spAutoFit/>
            </a:bodyPr>
            <a:lstStyle/>
            <a:p>
              <a:pPr algn="ctr">
                <a:defRPr/>
              </a:pPr>
              <a:r>
                <a:rPr lang="en-US" sz="800"/>
                <a:t>(2)</a:t>
              </a:r>
              <a:endParaRPr/>
            </a:p>
            <a:p>
              <a:pPr algn="ctr">
                <a:defRPr/>
              </a:pPr>
              <a:r>
                <a:rPr lang="en-US" sz="800"/>
                <a:t>Shape</a:t>
              </a:r>
              <a:endParaRPr/>
            </a:p>
            <a:p>
              <a:pPr algn="ctr">
                <a:defRPr/>
              </a:pPr>
              <a:r>
                <a:rPr lang="en-US" sz="800"/>
                <a:t>to</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endParaRPr lang="en-US" sz="800"/>
            </a:p>
          </p:txBody>
        </p:sp>
        <p:sp>
          <p:nvSpPr>
            <p:cNvPr id="6292517" name="TextBox 58"/>
            <p:cNvSpPr txBox="1"/>
            <p:nvPr/>
          </p:nvSpPr>
          <p:spPr bwMode="auto">
            <a:xfrm>
              <a:off x="5481820" y="2578690"/>
              <a:ext cx="523657" cy="584774"/>
            </a:xfrm>
            <a:prstGeom prst="rect">
              <a:avLst/>
            </a:prstGeom>
            <a:noFill/>
            <a:ln>
              <a:solidFill>
                <a:schemeClr val="tx2"/>
              </a:solidFill>
            </a:ln>
          </p:spPr>
          <p:txBody>
            <a:bodyPr wrap="square" rtlCol="0">
              <a:spAutoFit/>
            </a:bodyPr>
            <a:lstStyle/>
            <a:p>
              <a:pPr algn="ctr">
                <a:defRPr/>
              </a:pPr>
              <a:r>
                <a:rPr lang="en-US" sz="800"/>
                <a:t>(1)</a:t>
              </a:r>
              <a:endParaRPr/>
            </a:p>
            <a:p>
              <a:pPr algn="ctr">
                <a:defRPr/>
              </a:pPr>
              <a:r>
                <a:rPr lang="en-US" sz="800"/>
                <a:t>Look</a:t>
              </a:r>
              <a:endParaRPr/>
            </a:p>
            <a:p>
              <a:pPr algn="ctr">
                <a:defRPr/>
              </a:pPr>
              <a:r>
                <a:rPr lang="en-US" sz="800"/>
                <a:t>Up</a:t>
              </a:r>
              <a:endParaRPr/>
            </a:p>
            <a:p>
              <a:pPr algn="ctr">
                <a:defRPr/>
              </a:pPr>
              <a:r>
                <a:rPr lang="en-US" sz="800"/>
                <a:t>Flow </a:t>
              </a:r>
              <a:r>
                <a:rPr lang="en-US" sz="800" i="1"/>
                <a:t>k</a:t>
              </a:r>
              <a:endParaRPr lang="en-US" sz="800"/>
            </a:p>
          </p:txBody>
        </p:sp>
        <p:grpSp>
          <p:nvGrpSpPr>
            <p:cNvPr id="1900312669" name="Group 60"/>
            <p:cNvGrpSpPr/>
            <p:nvPr/>
          </p:nvGrpSpPr>
          <p:grpSpPr bwMode="auto">
            <a:xfrm>
              <a:off x="7000302" y="2292856"/>
              <a:ext cx="1127757" cy="1122989"/>
              <a:chOff x="10114313" y="1704357"/>
              <a:chExt cx="1127757" cy="1122989"/>
            </a:xfrm>
          </p:grpSpPr>
          <p:grpSp>
            <p:nvGrpSpPr>
              <p:cNvPr id="411607400" name="Group 23"/>
              <p:cNvGrpSpPr/>
              <p:nvPr/>
            </p:nvGrpSpPr>
            <p:grpSpPr bwMode="auto">
              <a:xfrm>
                <a:off x="10136813" y="1994663"/>
                <a:ext cx="554187" cy="213663"/>
                <a:chOff x="10112502" y="1893147"/>
                <a:chExt cx="798157" cy="247358"/>
              </a:xfrm>
            </p:grpSpPr>
            <p:grpSp>
              <p:nvGrpSpPr>
                <p:cNvPr id="518789883" name="Group 7"/>
                <p:cNvGrpSpPr/>
                <p:nvPr/>
              </p:nvGrpSpPr>
              <p:grpSpPr bwMode="auto">
                <a:xfrm>
                  <a:off x="10231292" y="1902642"/>
                  <a:ext cx="679367" cy="237863"/>
                  <a:chOff x="2301874" y="3367451"/>
                  <a:chExt cx="679367" cy="237863"/>
                </a:xfrm>
              </p:grpSpPr>
              <p:sp>
                <p:nvSpPr>
                  <p:cNvPr id="1940727236" name="Rectangle 8"/>
                  <p:cNvSpPr/>
                  <p:nvPr/>
                </p:nvSpPr>
                <p:spPr bwMode="auto">
                  <a:xfrm>
                    <a:off x="2443397"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213604440" name="Rectangle 9"/>
                  <p:cNvSpPr/>
                  <p:nvPr/>
                </p:nvSpPr>
                <p:spPr bwMode="auto">
                  <a:xfrm>
                    <a:off x="2573611"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47748857" name="Rectangle 10"/>
                  <p:cNvSpPr/>
                  <p:nvPr/>
                </p:nvSpPr>
                <p:spPr bwMode="auto">
                  <a:xfrm>
                    <a:off x="2703826"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144775736" name="Rectangle 11"/>
                  <p:cNvSpPr/>
                  <p:nvPr/>
                </p:nvSpPr>
                <p:spPr bwMode="auto">
                  <a:xfrm>
                    <a:off x="2834042"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grpSp>
                <p:nvGrpSpPr>
                  <p:cNvPr id="963279633" name="Group 12"/>
                  <p:cNvGrpSpPr/>
                  <p:nvPr/>
                </p:nvGrpSpPr>
                <p:grpSpPr bwMode="auto">
                  <a:xfrm>
                    <a:off x="2301874" y="3375024"/>
                    <a:ext cx="679367" cy="219073"/>
                    <a:chOff x="2162907" y="3380081"/>
                    <a:chExt cx="818334" cy="210498"/>
                  </a:xfrm>
                </p:grpSpPr>
                <p:cxnSp>
                  <p:nvCxnSpPr>
                    <p:cNvPr id="385975145" name="Straight Connector 14"/>
                    <p:cNvCxnSpPr>
                      <a:cxnSpLocks/>
                    </p:cNvCxnSpPr>
                    <p:nvPr/>
                  </p:nvCxnSpPr>
                  <p:spPr bwMode="auto">
                    <a:xfrm>
                      <a:off x="2162907" y="3380081"/>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2976987" name="Straight Connector 15"/>
                    <p:cNvCxnSpPr>
                      <a:cxnSpLocks/>
                    </p:cNvCxnSpPr>
                    <p:nvPr/>
                  </p:nvCxnSpPr>
                  <p:spPr bwMode="auto">
                    <a:xfrm>
                      <a:off x="2173581" y="3590580"/>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980183470" name="Straight Connector 13"/>
                  <p:cNvCxnSpPr>
                    <a:cxnSpLocks/>
                  </p:cNvCxnSpPr>
                  <p:nvPr/>
                </p:nvCxnSpPr>
                <p:spPr bwMode="auto">
                  <a:xfrm flipH="1" flipV="1">
                    <a:off x="2974127" y="3367451"/>
                    <a:ext cx="3557" cy="2378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30646213" name="Group 16"/>
                <p:cNvGrpSpPr/>
                <p:nvPr/>
              </p:nvGrpSpPr>
              <p:grpSpPr bwMode="auto">
                <a:xfrm>
                  <a:off x="10112502" y="1893147"/>
                  <a:ext cx="579164" cy="223563"/>
                  <a:chOff x="1243284" y="2942031"/>
                  <a:chExt cx="579164" cy="223563"/>
                </a:xfrm>
              </p:grpSpPr>
              <p:sp>
                <p:nvSpPr>
                  <p:cNvPr id="1938799657" name="Rectangle 17"/>
                  <p:cNvSpPr/>
                  <p:nvPr/>
                </p:nvSpPr>
                <p:spPr bwMode="auto">
                  <a:xfrm>
                    <a:off x="1466848" y="2990849"/>
                    <a:ext cx="355599" cy="149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11701868" name="TextBox 18"/>
                  <p:cNvSpPr txBox="1"/>
                  <p:nvPr/>
                </p:nvSpPr>
                <p:spPr bwMode="auto">
                  <a:xfrm>
                    <a:off x="1243284" y="2942031"/>
                    <a:ext cx="512667" cy="223563"/>
                  </a:xfrm>
                  <a:prstGeom prst="rect">
                    <a:avLst/>
                  </a:prstGeom>
                  <a:noFill/>
                </p:spPr>
                <p:txBody>
                  <a:bodyPr wrap="none" rtlCol="0">
                    <a:spAutoFit/>
                  </a:bodyPr>
                  <a:lstStyle/>
                  <a:p>
                    <a:pPr>
                      <a:defRPr/>
                    </a:pPr>
                    <a:r>
                      <a:rPr lang="en-US" sz="800"/>
                      <a:t>PRIO1</a:t>
                    </a:r>
                    <a:endParaRPr lang="en-US" sz="1050"/>
                  </a:p>
                </p:txBody>
              </p:sp>
            </p:grpSp>
          </p:grpSp>
          <p:grpSp>
            <p:nvGrpSpPr>
              <p:cNvPr id="88112622" name="Group 24"/>
              <p:cNvGrpSpPr/>
              <p:nvPr/>
            </p:nvGrpSpPr>
            <p:grpSpPr bwMode="auto">
              <a:xfrm>
                <a:off x="10125312" y="2243315"/>
                <a:ext cx="565688" cy="215443"/>
                <a:chOff x="10095939" y="1893148"/>
                <a:chExt cx="814721" cy="249419"/>
              </a:xfrm>
            </p:grpSpPr>
            <p:grpSp>
              <p:nvGrpSpPr>
                <p:cNvPr id="1640915622" name="Group 25"/>
                <p:cNvGrpSpPr/>
                <p:nvPr/>
              </p:nvGrpSpPr>
              <p:grpSpPr bwMode="auto">
                <a:xfrm>
                  <a:off x="10231292" y="1902642"/>
                  <a:ext cx="679367" cy="237863"/>
                  <a:chOff x="2301874" y="3367451"/>
                  <a:chExt cx="679367" cy="237863"/>
                </a:xfrm>
              </p:grpSpPr>
              <p:sp>
                <p:nvSpPr>
                  <p:cNvPr id="756427479" name="Rectangle 29"/>
                  <p:cNvSpPr/>
                  <p:nvPr/>
                </p:nvSpPr>
                <p:spPr bwMode="auto">
                  <a:xfrm>
                    <a:off x="2443397"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2107806570" name="Rectangle 30"/>
                  <p:cNvSpPr/>
                  <p:nvPr/>
                </p:nvSpPr>
                <p:spPr bwMode="auto">
                  <a:xfrm>
                    <a:off x="2573611"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205512633" name="Rectangle 31"/>
                  <p:cNvSpPr/>
                  <p:nvPr/>
                </p:nvSpPr>
                <p:spPr bwMode="auto">
                  <a:xfrm>
                    <a:off x="2703826"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658465520" name="Rectangle 32"/>
                  <p:cNvSpPr/>
                  <p:nvPr/>
                </p:nvSpPr>
                <p:spPr bwMode="auto">
                  <a:xfrm>
                    <a:off x="2834042"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grpSp>
                <p:nvGrpSpPr>
                  <p:cNvPr id="1335824776" name="Group 33"/>
                  <p:cNvGrpSpPr/>
                  <p:nvPr/>
                </p:nvGrpSpPr>
                <p:grpSpPr bwMode="auto">
                  <a:xfrm>
                    <a:off x="2301874" y="3375024"/>
                    <a:ext cx="679367" cy="219073"/>
                    <a:chOff x="2162907" y="3380081"/>
                    <a:chExt cx="818334" cy="210498"/>
                  </a:xfrm>
                </p:grpSpPr>
                <p:cxnSp>
                  <p:nvCxnSpPr>
                    <p:cNvPr id="2047568649" name="Straight Connector 35"/>
                    <p:cNvCxnSpPr>
                      <a:cxnSpLocks/>
                    </p:cNvCxnSpPr>
                    <p:nvPr/>
                  </p:nvCxnSpPr>
                  <p:spPr bwMode="auto">
                    <a:xfrm>
                      <a:off x="2162907" y="3380081"/>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6287097" name="Straight Connector 36"/>
                    <p:cNvCxnSpPr>
                      <a:cxnSpLocks/>
                    </p:cNvCxnSpPr>
                    <p:nvPr/>
                  </p:nvCxnSpPr>
                  <p:spPr bwMode="auto">
                    <a:xfrm>
                      <a:off x="2173581" y="3590580"/>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977964454" name="Straight Connector 34"/>
                  <p:cNvCxnSpPr>
                    <a:cxnSpLocks/>
                  </p:cNvCxnSpPr>
                  <p:nvPr/>
                </p:nvCxnSpPr>
                <p:spPr bwMode="auto">
                  <a:xfrm flipH="1" flipV="1">
                    <a:off x="2974127" y="3367451"/>
                    <a:ext cx="3557" cy="2378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08102672" name="Group 26"/>
                <p:cNvGrpSpPr/>
                <p:nvPr/>
              </p:nvGrpSpPr>
              <p:grpSpPr bwMode="auto">
                <a:xfrm>
                  <a:off x="10095939" y="1893148"/>
                  <a:ext cx="711537" cy="249419"/>
                  <a:chOff x="1226720" y="2942032"/>
                  <a:chExt cx="711537" cy="249419"/>
                </a:xfrm>
              </p:grpSpPr>
              <p:sp>
                <p:nvSpPr>
                  <p:cNvPr id="641592794" name="Rectangle 27"/>
                  <p:cNvSpPr/>
                  <p:nvPr/>
                </p:nvSpPr>
                <p:spPr bwMode="auto">
                  <a:xfrm>
                    <a:off x="1466848" y="2990849"/>
                    <a:ext cx="355599" cy="149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76237878" name="TextBox 28"/>
                  <p:cNvSpPr txBox="1"/>
                  <p:nvPr/>
                </p:nvSpPr>
                <p:spPr bwMode="auto">
                  <a:xfrm>
                    <a:off x="1226720" y="2942032"/>
                    <a:ext cx="711537" cy="249419"/>
                  </a:xfrm>
                  <a:prstGeom prst="rect">
                    <a:avLst/>
                  </a:prstGeom>
                  <a:noFill/>
                </p:spPr>
                <p:txBody>
                  <a:bodyPr wrap="none" rtlCol="0">
                    <a:spAutoFit/>
                  </a:bodyPr>
                  <a:lstStyle/>
                  <a:p>
                    <a:pPr>
                      <a:defRPr/>
                    </a:pPr>
                    <a:r>
                      <a:rPr lang="en-US" sz="800"/>
                      <a:t>PRIO2</a:t>
                    </a:r>
                    <a:endParaRPr lang="en-US" sz="1050"/>
                  </a:p>
                </p:txBody>
              </p:sp>
            </p:grpSp>
          </p:grpSp>
          <p:grpSp>
            <p:nvGrpSpPr>
              <p:cNvPr id="1376203116" name="Group 37"/>
              <p:cNvGrpSpPr/>
              <p:nvPr/>
            </p:nvGrpSpPr>
            <p:grpSpPr bwMode="auto">
              <a:xfrm>
                <a:off x="10142564" y="2581290"/>
                <a:ext cx="554187" cy="215443"/>
                <a:chOff x="10112502" y="1893147"/>
                <a:chExt cx="798157" cy="249419"/>
              </a:xfrm>
            </p:grpSpPr>
            <p:grpSp>
              <p:nvGrpSpPr>
                <p:cNvPr id="1780370751" name="Group 38"/>
                <p:cNvGrpSpPr/>
                <p:nvPr/>
              </p:nvGrpSpPr>
              <p:grpSpPr bwMode="auto">
                <a:xfrm>
                  <a:off x="10231292" y="1902642"/>
                  <a:ext cx="679367" cy="237863"/>
                  <a:chOff x="2301874" y="3367451"/>
                  <a:chExt cx="679367" cy="237863"/>
                </a:xfrm>
              </p:grpSpPr>
              <p:sp>
                <p:nvSpPr>
                  <p:cNvPr id="794594200" name="Rectangle 42"/>
                  <p:cNvSpPr/>
                  <p:nvPr/>
                </p:nvSpPr>
                <p:spPr bwMode="auto">
                  <a:xfrm>
                    <a:off x="2443397"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635272283" name="Rectangle 43"/>
                  <p:cNvSpPr/>
                  <p:nvPr/>
                </p:nvSpPr>
                <p:spPr bwMode="auto">
                  <a:xfrm>
                    <a:off x="2573611"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978561188" name="Rectangle 44"/>
                  <p:cNvSpPr/>
                  <p:nvPr/>
                </p:nvSpPr>
                <p:spPr bwMode="auto">
                  <a:xfrm>
                    <a:off x="2703826"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677919568" name="Rectangle 45"/>
                  <p:cNvSpPr/>
                  <p:nvPr/>
                </p:nvSpPr>
                <p:spPr bwMode="auto">
                  <a:xfrm>
                    <a:off x="2834042"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grpSp>
                <p:nvGrpSpPr>
                  <p:cNvPr id="490925773" name="Group 46"/>
                  <p:cNvGrpSpPr/>
                  <p:nvPr/>
                </p:nvGrpSpPr>
                <p:grpSpPr bwMode="auto">
                  <a:xfrm>
                    <a:off x="2301874" y="3375024"/>
                    <a:ext cx="679367" cy="219073"/>
                    <a:chOff x="2162907" y="3380081"/>
                    <a:chExt cx="818334" cy="210498"/>
                  </a:xfrm>
                </p:grpSpPr>
                <p:cxnSp>
                  <p:nvCxnSpPr>
                    <p:cNvPr id="381826913" name="Straight Connector 48"/>
                    <p:cNvCxnSpPr>
                      <a:cxnSpLocks/>
                    </p:cNvCxnSpPr>
                    <p:nvPr/>
                  </p:nvCxnSpPr>
                  <p:spPr bwMode="auto">
                    <a:xfrm>
                      <a:off x="2162907" y="3380081"/>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7077266" name="Straight Connector 49"/>
                    <p:cNvCxnSpPr>
                      <a:cxnSpLocks/>
                    </p:cNvCxnSpPr>
                    <p:nvPr/>
                  </p:nvCxnSpPr>
                  <p:spPr bwMode="auto">
                    <a:xfrm>
                      <a:off x="2173581" y="3590580"/>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27824780" name="Straight Connector 47"/>
                  <p:cNvCxnSpPr>
                    <a:cxnSpLocks/>
                  </p:cNvCxnSpPr>
                  <p:nvPr/>
                </p:nvCxnSpPr>
                <p:spPr bwMode="auto">
                  <a:xfrm flipH="1" flipV="1">
                    <a:off x="2974127" y="3367451"/>
                    <a:ext cx="3557" cy="2378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8004708" name="Group 39"/>
                <p:cNvGrpSpPr/>
                <p:nvPr/>
              </p:nvGrpSpPr>
              <p:grpSpPr bwMode="auto">
                <a:xfrm>
                  <a:off x="10112502" y="1893147"/>
                  <a:ext cx="711540" cy="249419"/>
                  <a:chOff x="1243284" y="2942031"/>
                  <a:chExt cx="711540" cy="249419"/>
                </a:xfrm>
              </p:grpSpPr>
              <p:sp>
                <p:nvSpPr>
                  <p:cNvPr id="1034801518" name="Rectangle 40"/>
                  <p:cNvSpPr/>
                  <p:nvPr/>
                </p:nvSpPr>
                <p:spPr bwMode="auto">
                  <a:xfrm>
                    <a:off x="1466848" y="2990849"/>
                    <a:ext cx="355599" cy="149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34109477" name="TextBox 41"/>
                  <p:cNvSpPr txBox="1"/>
                  <p:nvPr/>
                </p:nvSpPr>
                <p:spPr bwMode="auto">
                  <a:xfrm>
                    <a:off x="1243284" y="2942031"/>
                    <a:ext cx="711540" cy="249419"/>
                  </a:xfrm>
                  <a:prstGeom prst="rect">
                    <a:avLst/>
                  </a:prstGeom>
                  <a:noFill/>
                </p:spPr>
                <p:txBody>
                  <a:bodyPr wrap="none" rtlCol="0">
                    <a:spAutoFit/>
                  </a:bodyPr>
                  <a:lstStyle/>
                  <a:p>
                    <a:pPr>
                      <a:defRPr/>
                    </a:pPr>
                    <a:r>
                      <a:rPr lang="en-US" sz="800"/>
                      <a:t>PRIO8</a:t>
                    </a:r>
                    <a:endParaRPr lang="en-US" sz="1050"/>
                  </a:p>
                </p:txBody>
              </p:sp>
            </p:grpSp>
          </p:grpSp>
          <p:sp>
            <p:nvSpPr>
              <p:cNvPr id="460304521" name="TextBox 50"/>
              <p:cNvSpPr txBox="1"/>
              <p:nvPr/>
            </p:nvSpPr>
            <p:spPr bwMode="auto">
              <a:xfrm>
                <a:off x="10811553" y="2246850"/>
                <a:ext cx="415497" cy="369331"/>
              </a:xfrm>
              <a:prstGeom prst="rect">
                <a:avLst/>
              </a:prstGeom>
              <a:noFill/>
            </p:spPr>
            <p:txBody>
              <a:bodyPr wrap="none" rtlCol="0">
                <a:spAutoFit/>
              </a:bodyPr>
              <a:lstStyle/>
              <a:p>
                <a:pPr>
                  <a:defRPr/>
                </a:pPr>
                <a:r>
                  <a:rPr lang="is-IS"/>
                  <a:t>…</a:t>
                </a:r>
                <a:endParaRPr lang="en-US"/>
              </a:p>
            </p:txBody>
          </p:sp>
          <p:sp>
            <p:nvSpPr>
              <p:cNvPr id="1354067625" name="TextBox 51"/>
              <p:cNvSpPr txBox="1"/>
              <p:nvPr/>
            </p:nvSpPr>
            <p:spPr bwMode="auto">
              <a:xfrm>
                <a:off x="10658981" y="2001942"/>
                <a:ext cx="516487" cy="215443"/>
              </a:xfrm>
              <a:prstGeom prst="rect">
                <a:avLst/>
              </a:prstGeom>
              <a:noFill/>
            </p:spPr>
            <p:txBody>
              <a:bodyPr wrap="none" rtlCol="0">
                <a:spAutoFit/>
              </a:bodyPr>
              <a:lstStyle/>
              <a:p>
                <a:pPr>
                  <a:defRPr/>
                </a:pPr>
                <a:r>
                  <a:rPr lang="en-US" sz="800"/>
                  <a:t>1 msec</a:t>
                </a:r>
                <a:endParaRPr/>
              </a:p>
            </p:txBody>
          </p:sp>
          <p:sp>
            <p:nvSpPr>
              <p:cNvPr id="817887457" name="TextBox 52"/>
              <p:cNvSpPr txBox="1"/>
              <p:nvPr/>
            </p:nvSpPr>
            <p:spPr bwMode="auto">
              <a:xfrm>
                <a:off x="10675213" y="2256241"/>
                <a:ext cx="516487" cy="215443"/>
              </a:xfrm>
              <a:prstGeom prst="rect">
                <a:avLst/>
              </a:prstGeom>
              <a:noFill/>
            </p:spPr>
            <p:txBody>
              <a:bodyPr wrap="none" rtlCol="0">
                <a:spAutoFit/>
              </a:bodyPr>
              <a:lstStyle/>
              <a:p>
                <a:pPr>
                  <a:defRPr/>
                </a:pPr>
                <a:r>
                  <a:rPr lang="en-US" sz="800"/>
                  <a:t>2 msec</a:t>
                </a:r>
                <a:endParaRPr/>
              </a:p>
            </p:txBody>
          </p:sp>
          <p:sp>
            <p:nvSpPr>
              <p:cNvPr id="893914555" name="TextBox 53"/>
              <p:cNvSpPr txBox="1"/>
              <p:nvPr/>
            </p:nvSpPr>
            <p:spPr bwMode="auto">
              <a:xfrm>
                <a:off x="10680625" y="2570059"/>
                <a:ext cx="516487" cy="215443"/>
              </a:xfrm>
              <a:prstGeom prst="rect">
                <a:avLst/>
              </a:prstGeom>
              <a:noFill/>
            </p:spPr>
            <p:txBody>
              <a:bodyPr wrap="none" rtlCol="0">
                <a:spAutoFit/>
              </a:bodyPr>
              <a:lstStyle/>
              <a:p>
                <a:pPr>
                  <a:defRPr/>
                </a:pPr>
                <a:r>
                  <a:rPr lang="en-US" sz="800"/>
                  <a:t>8 msec</a:t>
                </a:r>
                <a:endParaRPr/>
              </a:p>
            </p:txBody>
          </p:sp>
          <p:sp>
            <p:nvSpPr>
              <p:cNvPr id="1388145548" name="TextBox 54"/>
              <p:cNvSpPr txBox="1"/>
              <p:nvPr/>
            </p:nvSpPr>
            <p:spPr bwMode="auto">
              <a:xfrm>
                <a:off x="10775162" y="1715575"/>
                <a:ext cx="431527" cy="338553"/>
              </a:xfrm>
              <a:prstGeom prst="rect">
                <a:avLst/>
              </a:prstGeom>
              <a:noFill/>
            </p:spPr>
            <p:txBody>
              <a:bodyPr wrap="none" rtlCol="0">
                <a:spAutoFit/>
              </a:bodyPr>
              <a:lstStyle/>
              <a:p>
                <a:pPr>
                  <a:defRPr/>
                </a:pPr>
                <a:r>
                  <a:rPr lang="en-US" sz="800"/>
                  <a:t>Max</a:t>
                </a:r>
                <a:endParaRPr/>
              </a:p>
              <a:p>
                <a:pPr>
                  <a:defRPr/>
                </a:pPr>
                <a:r>
                  <a:rPr lang="en-US" sz="800"/>
                  <a:t>delay</a:t>
                </a:r>
                <a:endParaRPr/>
              </a:p>
            </p:txBody>
          </p:sp>
          <p:sp>
            <p:nvSpPr>
              <p:cNvPr id="1646549999" name="TextBox 56"/>
              <p:cNvSpPr txBox="1"/>
              <p:nvPr/>
            </p:nvSpPr>
            <p:spPr bwMode="auto">
              <a:xfrm>
                <a:off x="10114313" y="1704357"/>
                <a:ext cx="768159" cy="338553"/>
              </a:xfrm>
              <a:prstGeom prst="rect">
                <a:avLst/>
              </a:prstGeom>
              <a:noFill/>
            </p:spPr>
            <p:txBody>
              <a:bodyPr wrap="none" rtlCol="0">
                <a:spAutoFit/>
              </a:bodyPr>
              <a:lstStyle/>
              <a:p>
                <a:pPr algn="ctr">
                  <a:defRPr/>
                </a:pPr>
                <a:r>
                  <a:rPr lang="en-US" sz="800"/>
                  <a:t>(4)</a:t>
                </a:r>
                <a:endParaRPr/>
              </a:p>
              <a:p>
                <a:pPr algn="ctr">
                  <a:defRPr/>
                </a:pPr>
                <a:r>
                  <a:rPr lang="en-US" sz="800"/>
                  <a:t>Strict </a:t>
                </a:r>
                <a:r>
                  <a:rPr lang="en-US" sz="800"/>
                  <a:t>tPrio</a:t>
                </a:r>
                <a:r>
                  <a:rPr lang="en-US" sz="800"/>
                  <a:t> Q</a:t>
                </a:r>
                <a:endParaRPr/>
              </a:p>
            </p:txBody>
          </p:sp>
          <p:sp>
            <p:nvSpPr>
              <p:cNvPr id="505154669" name="Rectangle 59"/>
              <p:cNvSpPr/>
              <p:nvPr/>
            </p:nvSpPr>
            <p:spPr bwMode="auto">
              <a:xfrm>
                <a:off x="10193036" y="1744652"/>
                <a:ext cx="1049034" cy="108269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
          <p:nvSpPr>
            <p:cNvPr id="1237243901" name="TextBox 62"/>
            <p:cNvSpPr txBox="1"/>
            <p:nvPr/>
          </p:nvSpPr>
          <p:spPr bwMode="auto">
            <a:xfrm>
              <a:off x="3203709" y="2239173"/>
              <a:ext cx="2127504" cy="338553"/>
            </a:xfrm>
            <a:prstGeom prst="rect">
              <a:avLst/>
            </a:prstGeom>
            <a:noFill/>
          </p:spPr>
          <p:txBody>
            <a:bodyPr wrap="none" rtlCol="0">
              <a:spAutoFit/>
            </a:bodyPr>
            <a:lstStyle/>
            <a:p>
              <a:pPr>
                <a:defRPr/>
              </a:pPr>
              <a:r>
                <a:rPr lang="en-US" sz="1600" b="1">
                  <a:solidFill>
                    <a:srgbClr val="FF0000"/>
                  </a:solidFill>
                </a:rPr>
                <a:t>Per-flow state table </a:t>
              </a:r>
              <a:endParaRPr/>
            </a:p>
          </p:txBody>
        </p:sp>
        <p:sp>
          <p:nvSpPr>
            <p:cNvPr id="805193024" name="TextBox 63"/>
            <p:cNvSpPr txBox="1"/>
            <p:nvPr/>
          </p:nvSpPr>
          <p:spPr bwMode="auto">
            <a:xfrm>
              <a:off x="3169890" y="2648582"/>
              <a:ext cx="1840375" cy="830997"/>
            </a:xfrm>
            <a:prstGeom prst="rect">
              <a:avLst/>
            </a:prstGeom>
            <a:noFill/>
          </p:spPr>
          <p:txBody>
            <a:bodyPr wrap="none" rtlCol="0">
              <a:spAutoFit/>
            </a:bodyPr>
            <a:lstStyle/>
            <a:p>
              <a:pPr>
                <a:defRPr/>
              </a:pPr>
              <a:r>
                <a:rPr lang="en-US" sz="1600"/>
                <a:t>Per Hop Behavior</a:t>
              </a:r>
              <a:endParaRPr/>
            </a:p>
            <a:p>
              <a:pPr>
                <a:defRPr/>
              </a:pPr>
              <a:r>
                <a:rPr lang="en-US" sz="1600"/>
                <a:t>In Forwarding Plane</a:t>
              </a:r>
              <a:endParaRPr/>
            </a:p>
            <a:p>
              <a:pPr algn="ctr">
                <a:defRPr/>
              </a:pPr>
              <a:r>
                <a:rPr lang="en-US" sz="1600" i="1"/>
                <a:t>all on egress</a:t>
              </a:r>
              <a:endParaRPr/>
            </a:p>
          </p:txBody>
        </p:sp>
      </p:grpSp>
      <p:grpSp>
        <p:nvGrpSpPr>
          <p:cNvPr id="452357657" name="Group 84"/>
          <p:cNvGrpSpPr/>
          <p:nvPr/>
        </p:nvGrpSpPr>
        <p:grpSpPr bwMode="auto">
          <a:xfrm>
            <a:off x="1777140" y="5107551"/>
            <a:ext cx="864973" cy="737418"/>
            <a:chOff x="1112107" y="4975586"/>
            <a:chExt cx="864973" cy="737418"/>
          </a:xfrm>
          <a:solidFill>
            <a:srgbClr val="C4FEF7"/>
          </a:solidFill>
        </p:grpSpPr>
        <p:sp>
          <p:nvSpPr>
            <p:cNvPr id="163135827"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45971522"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1255734230" name="Group 69"/>
          <p:cNvGrpSpPr/>
          <p:nvPr/>
        </p:nvGrpSpPr>
        <p:grpSpPr bwMode="auto">
          <a:xfrm>
            <a:off x="3175043" y="5105557"/>
            <a:ext cx="914400" cy="741405"/>
            <a:chOff x="2767914" y="4979772"/>
            <a:chExt cx="914400" cy="741405"/>
          </a:xfrm>
        </p:grpSpPr>
        <p:sp>
          <p:nvSpPr>
            <p:cNvPr id="920220449"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13500384" name="TextBox 66"/>
            <p:cNvSpPr txBox="1"/>
            <p:nvPr/>
          </p:nvSpPr>
          <p:spPr bwMode="auto">
            <a:xfrm>
              <a:off x="2826369" y="4979772"/>
              <a:ext cx="783226"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Edge</a:t>
              </a:r>
              <a:endParaRPr lang="en-US" sz="1200"/>
            </a:p>
          </p:txBody>
        </p:sp>
      </p:grpSp>
      <p:grpSp>
        <p:nvGrpSpPr>
          <p:cNvPr id="1272204788" name="Group 70"/>
          <p:cNvGrpSpPr/>
          <p:nvPr/>
        </p:nvGrpSpPr>
        <p:grpSpPr bwMode="auto">
          <a:xfrm>
            <a:off x="4636611" y="5105557"/>
            <a:ext cx="941988" cy="741405"/>
            <a:chOff x="2746987" y="4979772"/>
            <a:chExt cx="941988" cy="741405"/>
          </a:xfrm>
          <a:solidFill>
            <a:srgbClr val="FFCCFF"/>
          </a:solidFill>
        </p:grpSpPr>
        <p:sp>
          <p:nvSpPr>
            <p:cNvPr id="1746629999" name="Rectangle 71"/>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78560418" name="TextBox 72"/>
            <p:cNvSpPr txBox="1"/>
            <p:nvPr/>
          </p:nvSpPr>
          <p:spPr bwMode="auto">
            <a:xfrm>
              <a:off x="2746987" y="4979772"/>
              <a:ext cx="941988"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279631596" name="Group 73"/>
          <p:cNvGrpSpPr/>
          <p:nvPr/>
        </p:nvGrpSpPr>
        <p:grpSpPr bwMode="auto">
          <a:xfrm>
            <a:off x="6119103" y="5105557"/>
            <a:ext cx="941987" cy="741405"/>
            <a:chOff x="2746987" y="4979772"/>
            <a:chExt cx="941987" cy="741405"/>
          </a:xfrm>
          <a:solidFill>
            <a:srgbClr val="FFCCFF"/>
          </a:solidFill>
        </p:grpSpPr>
        <p:sp>
          <p:nvSpPr>
            <p:cNvPr id="1575306334" name="Rectangle 74"/>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19777122" name="TextBox 75"/>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388732452" name="Group 76"/>
          <p:cNvGrpSpPr/>
          <p:nvPr/>
        </p:nvGrpSpPr>
        <p:grpSpPr bwMode="auto">
          <a:xfrm>
            <a:off x="7601596" y="5105557"/>
            <a:ext cx="941987" cy="741405"/>
            <a:chOff x="2746987" y="4979772"/>
            <a:chExt cx="941987" cy="741405"/>
          </a:xfrm>
          <a:solidFill>
            <a:srgbClr val="FFCCFF"/>
          </a:solidFill>
        </p:grpSpPr>
        <p:sp>
          <p:nvSpPr>
            <p:cNvPr id="772868585" name="Rectangle 77"/>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93748738" name="TextBox 78"/>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926933134" name="Group 85"/>
          <p:cNvGrpSpPr/>
          <p:nvPr/>
        </p:nvGrpSpPr>
        <p:grpSpPr bwMode="auto">
          <a:xfrm>
            <a:off x="10538084" y="5107551"/>
            <a:ext cx="941017" cy="737418"/>
            <a:chOff x="9873051" y="4975586"/>
            <a:chExt cx="941017" cy="737418"/>
          </a:xfrm>
          <a:solidFill>
            <a:srgbClr val="C4FEF7"/>
          </a:solidFill>
        </p:grpSpPr>
        <p:sp>
          <p:nvSpPr>
            <p:cNvPr id="1360755130"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92892219"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618605658" name="Group 81"/>
          <p:cNvGrpSpPr/>
          <p:nvPr/>
        </p:nvGrpSpPr>
        <p:grpSpPr bwMode="auto">
          <a:xfrm>
            <a:off x="9084089" y="5105557"/>
            <a:ext cx="941987" cy="741405"/>
            <a:chOff x="2746987" y="4979772"/>
            <a:chExt cx="941987" cy="741405"/>
          </a:xfrm>
        </p:grpSpPr>
        <p:sp>
          <p:nvSpPr>
            <p:cNvPr id="117383371"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54855779" name="TextBox 83"/>
            <p:cNvSpPr txBox="1"/>
            <p:nvPr/>
          </p:nvSpPr>
          <p:spPr bwMode="auto">
            <a:xfrm>
              <a:off x="2746987" y="4979772"/>
              <a:ext cx="941987"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aphicFrame>
        <p:nvGraphicFramePr>
          <p:cNvPr id="870013205" name="Table 4"/>
          <p:cNvGraphicFramePr>
            <a:graphicFrameLocks xmlns:a="http://schemas.openxmlformats.org/drawingml/2006/main"/>
          </p:cNvGraphicFramePr>
          <p:nvPr/>
        </p:nvGraphicFramePr>
        <p:xfrm>
          <a:off x="4176977" y="2683562"/>
          <a:ext cx="4762195" cy="764613"/>
        </p:xfrm>
        <a:graphic>
          <a:graphicData uri="http://schemas.openxmlformats.org/drawingml/2006/table">
            <a:tbl>
              <a:tblPr firstRow="1" firstCol="0" lastRow="0" lastCol="0" bandRow="0" bandCol="0">
                <a:tableStyleId>{F5AB1C69-6EDB-4FF4-983F-18BD219EF322}</a:tableStyleId>
              </a:tblPr>
              <a:tblGrid>
                <a:gridCol w="1945843"/>
                <a:gridCol w="416965"/>
                <a:gridCol w="534009"/>
                <a:gridCol w="380389"/>
                <a:gridCol w="241401"/>
                <a:gridCol w="526693"/>
                <a:gridCol w="329184"/>
                <a:gridCol w="387705"/>
              </a:tblGrid>
              <a:tr h="66200">
                <a:tc gridSpan="2">
                  <a:txBody>
                    <a:bodyPr/>
                    <a:p>
                      <a:pPr algn="ctr">
                        <a:defRPr/>
                      </a:pPr>
                      <a:r>
                        <a:rPr lang="en-US" sz="800" spc="0">
                          <a:solidFill>
                            <a:schemeClr val="tx2"/>
                          </a:solidFill>
                        </a:rPr>
                        <a:t>(1) Look up Flow </a:t>
                      </a:r>
                      <a:r>
                        <a:rPr lang="en-US" sz="800" i="1" spc="0">
                          <a:solidFill>
                            <a:schemeClr val="tx2"/>
                          </a:solidFill>
                        </a:rPr>
                        <a:t>k</a:t>
                      </a:r>
                      <a:endParaRPr/>
                    </a:p>
                  </a:txBody>
                  <a:tcPr marL="0" marR="0" marT="0" marB="0">
                    <a:lnL w="12699" algn="ctr">
                      <a:noFill/>
                    </a:lnL>
                    <a:lnR w="12699" algn="ctr">
                      <a:noFill/>
                    </a:lnR>
                    <a:lnT w="12699" algn="ctr">
                      <a:noFill/>
                    </a:lnT>
                    <a:lnB w="38099" algn="ctr">
                      <a:noFill/>
                    </a:lnB>
                    <a:solidFill>
                      <a:schemeClr val="bg2"/>
                    </a:solidFill>
                  </a:tcPr>
                </a:tc>
                <a:tc hMerge="1">
                  <a:txBody>
                    <a:bodyPr/>
                    <a:p>
                      <a:endParaRPr/>
                    </a:p>
                  </a:txBody>
                </a:tc>
                <a:tc>
                  <a:txBody>
                    <a:bodyPr/>
                    <a:p>
                      <a:pPr algn="ctr">
                        <a:defRPr/>
                      </a:pPr>
                      <a:r>
                        <a:rPr lang="en-US" sz="800" i="1" spc="0">
                          <a:solidFill>
                            <a:schemeClr val="tx2"/>
                          </a:solidFill>
                        </a:rPr>
                        <a:t>Steer Flow</a:t>
                      </a:r>
                      <a:endParaRPr/>
                    </a:p>
                  </a:txBody>
                  <a:tcPr marL="0" marR="0" marT="0" marB="0">
                    <a:lnL w="12699" algn="ctr">
                      <a:noFill/>
                    </a:lnL>
                    <a:lnR w="12699" algn="ctr">
                      <a:noFill/>
                    </a:lnR>
                    <a:lnT w="12699" algn="ctr">
                      <a:noFill/>
                    </a:lnT>
                    <a:lnB w="38099" algn="ctr">
                      <a:noFill/>
                    </a:lnB>
                    <a:solidFill>
                      <a:schemeClr val="bg2"/>
                    </a:solidFill>
                  </a:tcPr>
                </a:tc>
                <a:tc gridSpan="4">
                  <a:txBody>
                    <a:bodyPr/>
                    <a:p>
                      <a:pPr algn="ctr">
                        <a:defRPr/>
                      </a:pPr>
                      <a:r>
                        <a:rPr lang="en-US" sz="800" spc="0">
                          <a:solidFill>
                            <a:schemeClr val="tx2"/>
                          </a:solidFill>
                        </a:rPr>
                        <a:t>(2) Shaper  </a:t>
                      </a:r>
                      <a:r>
                        <a:rPr lang="en-US" sz="800" spc="0">
                          <a:solidFill>
                            <a:schemeClr val="tx2"/>
                          </a:solidFill>
                        </a:rPr>
                        <a:t>param</a:t>
                      </a:r>
                      <a:r>
                        <a:rPr lang="en-US" sz="800" spc="0">
                          <a:solidFill>
                            <a:schemeClr val="tx2"/>
                          </a:solidFill>
                        </a:rPr>
                        <a:t> / </a:t>
                      </a:r>
                      <a:r>
                        <a:rPr lang="en-US" sz="800" spc="0">
                          <a:solidFill>
                            <a:schemeClr val="tx2"/>
                          </a:solidFill>
                        </a:rPr>
                        <a:t>state </a:t>
                      </a:r>
                      <a:r>
                        <a:rPr lang="en-US" sz="800" spc="0">
                          <a:solidFill>
                            <a:schemeClr val="tx2"/>
                          </a:solidFill>
                        </a:rPr>
                        <a:t>vars</a:t>
                      </a:r>
                      <a:endParaRPr lang="en-US" sz="800" spc="0">
                        <a:solidFill>
                          <a:schemeClr val="tx2"/>
                        </a:solidFill>
                      </a:endParaRPr>
                    </a:p>
                  </a:txBody>
                  <a:tcPr marL="0" marR="0" marT="0" marB="0">
                    <a:lnL w="12699" algn="ctr">
                      <a:noFill/>
                    </a:lnL>
                    <a:lnR w="12699" algn="ctr">
                      <a:noFill/>
                    </a:lnR>
                    <a:lnT w="12699" algn="ctr">
                      <a:noFill/>
                    </a:lnT>
                    <a:lnB w="38099" algn="ctr">
                      <a:noFill/>
                    </a:lnB>
                    <a:solidFill>
                      <a:schemeClr val="bg2"/>
                    </a:solidFill>
                  </a:tcPr>
                </a:tc>
                <a:tc hMerge="1">
                  <a:txBody>
                    <a:bodyPr/>
                    <a:p>
                      <a:endParaRPr/>
                    </a:p>
                  </a:txBody>
                </a:tc>
                <a:tc hMerge="1">
                  <a:txBody>
                    <a:bodyPr/>
                    <a:p>
                      <a:endParaRPr/>
                    </a:p>
                  </a:txBody>
                </a:tc>
                <a:tc hMerge="1">
                  <a:txBody>
                    <a:bodyPr/>
                    <a:p>
                      <a:endParaRPr/>
                    </a:p>
                  </a:txBody>
                </a:tc>
                <a:tc>
                  <a:txBody>
                    <a:bodyPr/>
                    <a:p>
                      <a:pPr algn="ctr">
                        <a:defRPr/>
                      </a:pPr>
                      <a:r>
                        <a:rPr lang="en-US" sz="800" i="1" spc="0">
                          <a:solidFill>
                            <a:schemeClr val="tx2"/>
                          </a:solidFill>
                        </a:rPr>
                        <a:t>(3)</a:t>
                      </a:r>
                      <a:endParaRPr/>
                    </a:p>
                  </a:txBody>
                  <a:tcPr marL="0" marR="0" marT="0" marB="0">
                    <a:lnL w="12699" algn="ctr">
                      <a:noFill/>
                    </a:lnL>
                    <a:lnR w="12699" algn="ctr">
                      <a:noFill/>
                    </a:lnR>
                    <a:lnT w="12699" algn="ctr">
                      <a:noFill/>
                    </a:lnT>
                    <a:lnB w="38099" algn="ctr">
                      <a:noFill/>
                    </a:lnB>
                    <a:solidFill>
                      <a:schemeClr val="bg2"/>
                    </a:solidFill>
                  </a:tcPr>
                </a:tc>
              </a:tr>
              <a:tr h="69752">
                <a:tc>
                  <a:txBody>
                    <a:bodyPr/>
                    <a:p>
                      <a:pPr algn="ctr">
                        <a:defRPr/>
                      </a:pPr>
                      <a:r>
                        <a:rPr lang="en-US" sz="800" spc="0">
                          <a:solidFill>
                            <a:schemeClr val="tx2"/>
                          </a:solidFill>
                        </a:rPr>
                        <a:t>L2 (TSN) or L3 (DetNet)  Flow Key</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Flow#</a:t>
                      </a:r>
                      <a:r>
                        <a:rPr lang="en-US" sz="800" spc="0">
                          <a:solidFill>
                            <a:schemeClr val="tx2"/>
                          </a:solidFill>
                        </a:rPr>
                        <a:t> </a:t>
                      </a:r>
                      <a:r>
                        <a:rPr lang="en-US" sz="800" i="1" spc="0">
                          <a:solidFill>
                            <a:schemeClr val="tx2"/>
                          </a:solidFill>
                        </a:rPr>
                        <a:t>k</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i="1" spc="0">
                          <a:solidFill>
                            <a:schemeClr val="tx2"/>
                          </a:solidFill>
                        </a:rPr>
                        <a:t>Next Hop</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solidFill>
                                          <a:schemeClr val="tx2"/>
                                        </a:solidFill>
                                        <a:latin typeface="Cambria Math"/>
                                        <a:ea typeface="Cambria Math"/>
                                        <a:cs typeface="Cambria Math"/>
                                      </a:rPr>
                                    </m:ctrlPr>
                                  </m:accPr>
                                  <m:e>
                                    <m:r>
                                      <m:rPr/>
                                      <a:rPr lang="en-US" sz="800" i="1">
                                        <a:solidFill>
                                          <a:schemeClr val="tx2"/>
                                        </a:solidFill>
                                        <a:latin typeface="Cambria Math"/>
                                      </a:rPr>
                                      <m:t>𝑟</m:t>
                                    </m:r>
                                  </m:e>
                                </m:acc>
                              </m:oMath>
                            </m:oMathPara>
                          </a14:m>
                        </mc:Choice>
                        <mc:Fallback/>
                      </mc:AlternateContent>
                      <a:r>
                        <a:rPr lang="de-DE" sz="800" baseline="-25000">
                          <a:solidFill>
                            <a:schemeClr val="tx2"/>
                          </a:solidFill>
                        </a:rPr>
                        <a:t>k</a:t>
                      </a:r>
                      <a:endParaRPr lang="en-US" sz="800" spc="0">
                        <a:solidFill>
                          <a:schemeClr val="tx2"/>
                        </a:solidFill>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solidFill>
                                          <a:schemeClr val="tx2"/>
                                        </a:solidFill>
                                        <a:latin typeface="Cambria Math"/>
                                        <a:ea typeface="Cambria Math"/>
                                        <a:cs typeface="Cambria Math"/>
                                      </a:rPr>
                                    </m:ctrlPr>
                                  </m:accPr>
                                  <m:e>
                                    <m:r>
                                      <m:rPr/>
                                      <a:rPr lang="en-US" sz="800" b="1" i="1">
                                        <a:solidFill>
                                          <a:schemeClr val="tx2"/>
                                        </a:solidFill>
                                        <a:latin typeface="Cambria Math"/>
                                      </a:rPr>
                                      <m:t>𝒃</m:t>
                                    </m:r>
                                  </m:e>
                                </m:acc>
                              </m:oMath>
                            </m:oMathPara>
                          </a14:m>
                        </mc:Choice>
                        <mc:Fallback/>
                      </mc:AlternateContent>
                      <a:r>
                        <a:rPr lang="de-DE" sz="800" baseline="-25000">
                          <a:solidFill>
                            <a:schemeClr val="tx2"/>
                          </a:solidFill>
                        </a:rPr>
                        <a:t>k</a:t>
                      </a:r>
                      <a:endParaRPr lang="en-US" sz="800" spc="0">
                        <a:solidFill>
                          <a:schemeClr val="tx2"/>
                        </a:solidFill>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time</a:t>
                      </a:r>
                      <a:r>
                        <a:rPr lang="en-US" sz="800" spc="0">
                          <a:solidFill>
                            <a:schemeClr val="tx2"/>
                          </a:solidFill>
                        </a:rPr>
                        <a:t> </a:t>
                      </a:r>
                      <a:r>
                        <a:rPr lang="en-US" sz="800" spc="0">
                          <a:solidFill>
                            <a:schemeClr val="tx2"/>
                          </a:solidFill>
                        </a:rPr>
                        <a:t>stamp</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level</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i="1" spc="0">
                          <a:solidFill>
                            <a:schemeClr val="tx2"/>
                          </a:solidFill>
                        </a:rPr>
                        <a:t>Queue</a:t>
                      </a:r>
                      <a:endParaRPr/>
                    </a:p>
                  </a:txBody>
                  <a:tcPr marL="0" marR="0" marT="0" marB="0">
                    <a:lnL w="12699" algn="ctr">
                      <a:noFill/>
                    </a:lnL>
                    <a:lnR w="12699" algn="ctr">
                      <a:noFill/>
                    </a:lnR>
                    <a:lnT w="38099" algn="ctr">
                      <a:noFill/>
                    </a:lnT>
                    <a:lnB w="12699" algn="ctr">
                      <a:noFill/>
                    </a:lnB>
                    <a:solidFill>
                      <a:schemeClr val="bg2"/>
                    </a:solidFill>
                  </a:tcPr>
                </a:tc>
              </a:tr>
              <a:tr h="66200">
                <a:tc>
                  <a:txBody>
                    <a:bodyPr/>
                    <a:p>
                      <a:pPr algn="ctr">
                        <a:defRPr/>
                      </a:pPr>
                      <a:r>
                        <a:rPr lang="en-US" sz="800" spc="0"/>
                        <a:t>(S1,D1,Sport1, Dport1, Prot1)</a:t>
                      </a:r>
                      <a:endParaRPr/>
                    </a:p>
                  </a:txBody>
                  <a:tcPr marL="0" marR="0" marT="0" marB="0">
                    <a:lnT w="12699" algn="ctr">
                      <a:noFill/>
                    </a:lnT>
                  </a:tcPr>
                </a:tc>
                <a:tc>
                  <a:txBody>
                    <a:bodyPr/>
                    <a:p>
                      <a:pPr algn="ctr">
                        <a:defRPr/>
                      </a:pPr>
                      <a:r>
                        <a:rPr lang="en-US" sz="800" spc="0"/>
                        <a:t>1</a:t>
                      </a:r>
                      <a:endParaRPr/>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en-US" sz="800" spc="0"/>
                        <a:t>5</a:t>
                      </a:r>
                      <a:endParaRPr/>
                    </a:p>
                  </a:txBody>
                  <a:tcPr marL="0" marR="0" marT="0" marB="0">
                    <a:lnT w="12699" algn="ctr">
                      <a:noFill/>
                    </a:lnT>
                  </a:tcPr>
                </a:tc>
              </a:tr>
              <a:tr h="65448">
                <a:tc>
                  <a:txBody>
                    <a:bodyPr/>
                    <a:p>
                      <a:pPr marL="0" marR="0" indent="0" algn="ctr" defTabSz="685782">
                        <a:lnSpc>
                          <a:spcPct val="100000"/>
                        </a:lnSpc>
                        <a:spcBef>
                          <a:spcPts val="0"/>
                        </a:spcBef>
                        <a:spcAft>
                          <a:spcPts val="0"/>
                        </a:spcAft>
                        <a:buClrTx/>
                        <a:buSzTx/>
                        <a:buFontTx/>
                        <a:buNone/>
                        <a:defRPr/>
                      </a:pPr>
                      <a:r>
                        <a:rPr lang="en-US" sz="800" spc="0"/>
                        <a:t>(S2,D2,Sport2, Dport2, Prot2)</a:t>
                      </a:r>
                      <a:endParaRPr/>
                    </a:p>
                  </a:txBody>
                  <a:tcPr marL="0" marR="0" marT="0" marB="0"/>
                </a:tc>
                <a:tc>
                  <a:txBody>
                    <a:bodyPr/>
                    <a:p>
                      <a:pPr algn="ctr">
                        <a:defRPr/>
                      </a:pPr>
                      <a:r>
                        <a:rPr lang="en-US" sz="800" spc="0"/>
                        <a:t>2</a:t>
                      </a:r>
                      <a:endParaRPr/>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en-US" sz="800" spc="0"/>
                        <a:t>3</a:t>
                      </a:r>
                      <a:endParaRPr/>
                    </a:p>
                  </a:txBody>
                  <a:tcPr marL="0" marR="0" marT="0" marB="0"/>
                </a:tc>
              </a:tr>
              <a:tr h="50114">
                <a:tc>
                  <a:txBody>
                    <a:bodyPr/>
                    <a:p>
                      <a:pPr algn="ctr">
                        <a:defRPr/>
                      </a:pPr>
                      <a:endParaRPr lang="en-US" sz="800" spc="0"/>
                    </a:p>
                  </a:txBody>
                  <a:tcPr marL="0" marR="0" marT="0" marB="0"/>
                </a:tc>
                <a:tc>
                  <a:txBody>
                    <a:bodyPr/>
                    <a:p>
                      <a:pPr algn="ctr">
                        <a:defRPr/>
                      </a:pPr>
                      <a:r>
                        <a:rPr lang="is-IS" sz="800" spc="0"/>
                        <a:t>        …</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r>
              <a:tr h="148473">
                <a:tc>
                  <a:txBody>
                    <a:bodyPr/>
                    <a:p>
                      <a:pPr marL="0" marR="0" indent="0" algn="ctr" defTabSz="685782">
                        <a:lnSpc>
                          <a:spcPct val="100000"/>
                        </a:lnSpc>
                        <a:spcBef>
                          <a:spcPts val="0"/>
                        </a:spcBef>
                        <a:spcAft>
                          <a:spcPts val="0"/>
                        </a:spcAft>
                        <a:buClrTx/>
                        <a:buSzTx/>
                        <a:buFontTx/>
                        <a:buNone/>
                        <a:defRPr/>
                      </a:pPr>
                      <a:r>
                        <a:rPr lang="en-US" sz="800" spc="0"/>
                        <a:t>(S50k,D50k,Sport50k, Dport50k, Prot50k)</a:t>
                      </a:r>
                      <a:endParaRPr/>
                    </a:p>
                  </a:txBody>
                  <a:tcPr marL="0" marR="0" marT="0" marB="0"/>
                </a:tc>
                <a:tc>
                  <a:txBody>
                    <a:bodyPr/>
                    <a:p>
                      <a:pPr algn="ctr">
                        <a:defRPr/>
                      </a:pPr>
                      <a:r>
                        <a:rPr lang="en-US" sz="800" spc="0"/>
                        <a:t>50,000</a:t>
                      </a:r>
                      <a:endParaRPr/>
                    </a:p>
                  </a:txBody>
                  <a:tcPr marL="0" marR="0" marT="0" marB="0"/>
                </a:tc>
                <a:tc>
                  <a:txBody>
                    <a:bodyPr/>
                    <a:p>
                      <a:pPr algn="ctr">
                        <a:defRPr/>
                      </a:pPr>
                      <a:r>
                        <a:rPr lang="en-US" sz="800" spc="0"/>
                        <a:t>...</a:t>
                      </a:r>
                      <a:endParaRPr/>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en-US" sz="800" spc="0"/>
                        <a:t>1</a:t>
                      </a:r>
                      <a:endParaRPr/>
                    </a:p>
                  </a:txBody>
                  <a:tcPr marL="0" marR="0" marT="0" marB="0"/>
                </a:tc>
              </a:tr>
            </a:tbl>
          </a:graphicData>
        </a:graphic>
      </p:graphicFrame>
      <p:sp>
        <p:nvSpPr>
          <p:cNvPr id="1105295052" name="Trapezoid 93"/>
          <p:cNvSpPr/>
          <p:nvPr/>
        </p:nvSpPr>
        <p:spPr bwMode="auto">
          <a:xfrm flipV="1">
            <a:off x="4083913" y="4631076"/>
            <a:ext cx="4996249" cy="480659"/>
          </a:xfrm>
          <a:prstGeom prst="trapezoid">
            <a:avLst>
              <a:gd name="adj" fmla="val 429282"/>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9514580"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710348914"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1732101573"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2119571278"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974970490"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2147193542"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301439654"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1246398595" name="TextBox 107"/>
          <p:cNvSpPr txBox="1"/>
          <p:nvPr/>
        </p:nvSpPr>
        <p:spPr bwMode="auto">
          <a:xfrm>
            <a:off x="4517186" y="1877940"/>
            <a:ext cx="3728934" cy="253915"/>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 every hops per-flow state table</a:t>
            </a:r>
            <a:endParaRPr/>
          </a:p>
        </p:txBody>
      </p:sp>
      <p:cxnSp>
        <p:nvCxnSpPr>
          <p:cNvPr id="1499221732" name="Straight Arrow Connector 110"/>
          <p:cNvCxnSpPr>
            <a:cxnSpLocks/>
            <a:stCxn id="1545971522" idx="0"/>
            <a:endCxn id="2049514580"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3792333" name="Straight Arrow Connector 114"/>
          <p:cNvCxnSpPr>
            <a:cxnSpLocks/>
            <a:stCxn id="2049514580"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92672075"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97903889"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462831688"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cxnSp>
        <p:nvCxnSpPr>
          <p:cNvPr id="1349503792" name="Straight Arrow Connector 127"/>
          <p:cNvCxnSpPr>
            <a:cxnSpLocks/>
            <a:stCxn id="971758183" idx="2"/>
            <a:endCxn id="870013205" idx="0"/>
          </p:cNvCxnSpPr>
          <p:nvPr/>
        </p:nvCxnSpPr>
        <p:spPr bwMode="auto">
          <a:xfrm flipH="1">
            <a:off x="6558076" y="2264683"/>
            <a:ext cx="99195" cy="4188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3446163"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1142251271"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634378188"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795128641"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827139505"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098379379"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805629262"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47529688" name="TextBox 20"/>
          <p:cNvSpPr txBox="1"/>
          <p:nvPr/>
        </p:nvSpPr>
        <p:spPr bwMode="auto">
          <a:xfrm>
            <a:off x="3963459" y="6215582"/>
            <a:ext cx="6083587" cy="615552"/>
          </a:xfrm>
          <a:prstGeom prst="rect">
            <a:avLst/>
          </a:prstGeom>
          <a:noFill/>
        </p:spPr>
        <p:txBody>
          <a:bodyPr wrap="none" rtlCol="0">
            <a:spAutoFit/>
          </a:bodyPr>
          <a:lstStyle/>
          <a:p>
            <a:pPr>
              <a:defRPr/>
            </a:pPr>
            <a:r>
              <a:rPr lang="en-US"/>
              <a:t>Aggregating traffic from 10x PE routers,</a:t>
            </a:r>
            <a:endParaRPr/>
          </a:p>
          <a:p>
            <a:pPr>
              <a:defRPr/>
            </a:pPr>
            <a:r>
              <a:rPr lang="en-US" sz="1600"/>
              <a:t>Very fast, cost/operational-sensitive (no-per-flow control wanted) </a:t>
            </a:r>
            <a:endParaRPr/>
          </a:p>
        </p:txBody>
      </p:sp>
    </p:spTree>
  </p:cSld>
  <p:clrMapOvr>
    <a:masterClrMapping/>
  </p:clrMapOvr>
  <mc:AlternateContent xmlns:mc="http://schemas.openxmlformats.org/markup-compatibility/2006">
    <mc:Choice xmlns:p14="http://schemas.microsoft.com/office/powerpoint/2010/main" Requires="p14">
      <p:transition p14:dur="0" advClick="1" advTm="41389"/>
    </mc:Choice>
    <mc:Fallback>
      <p:transition advClick="1" advTm="41389"/>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0186168"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74866673"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14737716" name="Straight Arrow Connector 121"/>
          <p:cNvCxnSpPr>
            <a:cxnSpLocks/>
            <a:endCxn id="1608149467" idx="0"/>
          </p:cNvCxnSpPr>
          <p:nvPr/>
        </p:nvCxnSpPr>
        <p:spPr bwMode="auto">
          <a:xfrm flipH="1">
            <a:off x="3625115"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077141" name="Straight Connector 87"/>
          <p:cNvCxnSpPr>
            <a:cxnSpLocks/>
            <a:stCxn id="1827102238" idx="3"/>
            <a:endCxn id="783411103"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51941275" name="Title 1"/>
          <p:cNvSpPr>
            <a:spLocks noGrp="1"/>
          </p:cNvSpPr>
          <p:nvPr>
            <p:ph type="title"/>
          </p:nvPr>
        </p:nvSpPr>
        <p:spPr bwMode="auto">
          <a:xfrm>
            <a:off x="434907" y="-64347"/>
            <a:ext cx="11410243" cy="725890"/>
          </a:xfrm>
        </p:spPr>
        <p:txBody>
          <a:bodyPr>
            <a:normAutofit/>
          </a:bodyPr>
          <a:lstStyle/>
          <a:p>
            <a:pPr>
              <a:defRPr/>
            </a:pPr>
            <a:r>
              <a:rPr lang="en-US"/>
              <a:t>Desirable system model of latency guarantee </a:t>
            </a:r>
            <a:endParaRPr lang="en-US" sz="1800"/>
          </a:p>
        </p:txBody>
      </p:sp>
      <p:sp>
        <p:nvSpPr>
          <p:cNvPr id="1434521779" name="Slide Number Placeholder 3"/>
          <p:cNvSpPr>
            <a:spLocks noGrp="1"/>
          </p:cNvSpPr>
          <p:nvPr>
            <p:ph type="sldNum" sz="quarter" idx="12"/>
          </p:nvPr>
        </p:nvSpPr>
        <p:spPr bwMode="auto"/>
        <p:txBody>
          <a:bodyPr/>
          <a:lstStyle/>
          <a:p>
            <a:pPr>
              <a:defRPr/>
            </a:pPr>
            <a:r>
              <a:rPr lang="en-US"/>
              <a:t>  </a:t>
            </a:r>
            <a:endParaRPr/>
          </a:p>
        </p:txBody>
      </p:sp>
      <p:grpSp>
        <p:nvGrpSpPr>
          <p:cNvPr id="1591684875" name="Group 84"/>
          <p:cNvGrpSpPr/>
          <p:nvPr/>
        </p:nvGrpSpPr>
        <p:grpSpPr bwMode="auto">
          <a:xfrm>
            <a:off x="1777140" y="5107551"/>
            <a:ext cx="864973" cy="737418"/>
            <a:chOff x="1112107" y="4975586"/>
            <a:chExt cx="864973" cy="737418"/>
          </a:xfrm>
          <a:solidFill>
            <a:srgbClr val="C4FEF7"/>
          </a:solidFill>
        </p:grpSpPr>
        <p:sp>
          <p:nvSpPr>
            <p:cNvPr id="1827102238"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02749250"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228641684" name="Group 69"/>
          <p:cNvGrpSpPr/>
          <p:nvPr/>
        </p:nvGrpSpPr>
        <p:grpSpPr bwMode="auto">
          <a:xfrm>
            <a:off x="3175043" y="5105557"/>
            <a:ext cx="914400" cy="741405"/>
            <a:chOff x="2767914" y="4979772"/>
            <a:chExt cx="914400" cy="741405"/>
          </a:xfrm>
        </p:grpSpPr>
        <p:sp>
          <p:nvSpPr>
            <p:cNvPr id="1707026577"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08149467" name="TextBox 66"/>
            <p:cNvSpPr txBox="1"/>
            <p:nvPr/>
          </p:nvSpPr>
          <p:spPr bwMode="auto">
            <a:xfrm>
              <a:off x="2811462" y="4979772"/>
              <a:ext cx="813042" cy="738663"/>
            </a:xfrm>
            <a:prstGeom prst="rect">
              <a:avLst/>
            </a:prstGeom>
            <a:noFill/>
          </p:spPr>
          <p:txBody>
            <a:bodyPr wrap="none" rtlCol="0">
              <a:spAutoFit/>
            </a:bodyPr>
            <a:lstStyle/>
            <a:p>
              <a:pPr algn="ctr">
                <a:defRPr/>
              </a:pPr>
              <a:r>
                <a:rPr lang="en-US" sz="1400"/>
                <a:t>Policing</a:t>
              </a:r>
              <a:endParaRPr/>
            </a:p>
            <a:p>
              <a:pPr algn="ctr">
                <a:defRPr/>
              </a:pPr>
              <a:r>
                <a:rPr lang="en-US" sz="1400"/>
                <a:t>Ingres</a:t>
              </a:r>
              <a:endParaRPr/>
            </a:p>
            <a:p>
              <a:pPr algn="ctr">
                <a:defRPr/>
              </a:pPr>
              <a:r>
                <a:rPr lang="en-US" sz="1400"/>
                <a:t>Ede</a:t>
              </a:r>
              <a:endParaRPr lang="en-US" sz="1200"/>
            </a:p>
          </p:txBody>
        </p:sp>
      </p:grpSp>
      <p:grpSp>
        <p:nvGrpSpPr>
          <p:cNvPr id="2131937493" name="Group 70"/>
          <p:cNvGrpSpPr/>
          <p:nvPr/>
        </p:nvGrpSpPr>
        <p:grpSpPr bwMode="auto">
          <a:xfrm>
            <a:off x="4608109" y="5105557"/>
            <a:ext cx="998991" cy="741405"/>
            <a:chOff x="2718486" y="4979772"/>
            <a:chExt cx="998991" cy="741405"/>
          </a:xfrm>
          <a:solidFill>
            <a:srgbClr val="E1FFD4"/>
          </a:solidFill>
        </p:grpSpPr>
        <p:sp>
          <p:nvSpPr>
            <p:cNvPr id="949799199" name="Rectangle 71"/>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66720870" name="TextBox 72"/>
            <p:cNvSpPr txBox="1"/>
            <p:nvPr/>
          </p:nvSpPr>
          <p:spPr bwMode="auto">
            <a:xfrm>
              <a:off x="2718486"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787969627" name="Group 73"/>
          <p:cNvGrpSpPr/>
          <p:nvPr/>
        </p:nvGrpSpPr>
        <p:grpSpPr bwMode="auto">
          <a:xfrm>
            <a:off x="6090602" y="5105557"/>
            <a:ext cx="998991" cy="741405"/>
            <a:chOff x="2718484" y="4979772"/>
            <a:chExt cx="998991" cy="741405"/>
          </a:xfrm>
          <a:solidFill>
            <a:srgbClr val="E1FFD4"/>
          </a:solidFill>
        </p:grpSpPr>
        <p:sp>
          <p:nvSpPr>
            <p:cNvPr id="508984248" name="Rectangle 74"/>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87615591" name="TextBox 75"/>
            <p:cNvSpPr txBox="1"/>
            <p:nvPr/>
          </p:nvSpPr>
          <p:spPr bwMode="auto">
            <a:xfrm>
              <a:off x="2718484"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1991156088" name="Group 76"/>
          <p:cNvGrpSpPr/>
          <p:nvPr/>
        </p:nvGrpSpPr>
        <p:grpSpPr bwMode="auto">
          <a:xfrm>
            <a:off x="7573095" y="5105557"/>
            <a:ext cx="998991" cy="741405"/>
            <a:chOff x="2718484" y="4979772"/>
            <a:chExt cx="998991" cy="741405"/>
          </a:xfrm>
          <a:solidFill>
            <a:srgbClr val="E1FFD4"/>
          </a:solidFill>
        </p:grpSpPr>
        <p:sp>
          <p:nvSpPr>
            <p:cNvPr id="735920987" name="Rectangle 77"/>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48275683" name="TextBox 78"/>
            <p:cNvSpPr txBox="1"/>
            <p:nvPr/>
          </p:nvSpPr>
          <p:spPr bwMode="auto">
            <a:xfrm>
              <a:off x="2718484"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1177393088" name="Group 85"/>
          <p:cNvGrpSpPr/>
          <p:nvPr/>
        </p:nvGrpSpPr>
        <p:grpSpPr bwMode="auto">
          <a:xfrm>
            <a:off x="10538084" y="5107551"/>
            <a:ext cx="941017" cy="737418"/>
            <a:chOff x="9873051" y="4975586"/>
            <a:chExt cx="941017" cy="737418"/>
          </a:xfrm>
          <a:solidFill>
            <a:srgbClr val="C4FEF7"/>
          </a:solidFill>
        </p:grpSpPr>
        <p:sp>
          <p:nvSpPr>
            <p:cNvPr id="783411103"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89123597"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2030183417" name="Group 81"/>
          <p:cNvGrpSpPr/>
          <p:nvPr/>
        </p:nvGrpSpPr>
        <p:grpSpPr bwMode="auto">
          <a:xfrm>
            <a:off x="9055587" y="5105557"/>
            <a:ext cx="998991" cy="741405"/>
            <a:chOff x="2718484" y="4979772"/>
            <a:chExt cx="998991" cy="741405"/>
          </a:xfrm>
        </p:grpSpPr>
        <p:sp>
          <p:nvSpPr>
            <p:cNvPr id="2121814995"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98559008" name="TextBox 83"/>
            <p:cNvSpPr txBox="1"/>
            <p:nvPr/>
          </p:nvSpPr>
          <p:spPr bwMode="auto">
            <a:xfrm>
              <a:off x="2718484" y="4979772"/>
              <a:ext cx="998991" cy="738663"/>
            </a:xfrm>
            <a:prstGeom prst="rect">
              <a:avLst/>
            </a:prstGeom>
            <a:noFill/>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aphicFrame>
        <p:nvGraphicFramePr>
          <p:cNvPr id="1748669472" name="Table 4"/>
          <p:cNvGraphicFramePr>
            <a:graphicFrameLocks xmlns:a="http://schemas.openxmlformats.org/drawingml/2006/main"/>
          </p:cNvGraphicFramePr>
          <p:nvPr/>
        </p:nvGraphicFramePr>
        <p:xfrm>
          <a:off x="4176977" y="2683562"/>
          <a:ext cx="4762195" cy="764613"/>
        </p:xfrm>
        <a:graphic>
          <a:graphicData uri="http://schemas.openxmlformats.org/drawingml/2006/table">
            <a:tbl>
              <a:tblPr firstRow="1" firstCol="0" lastRow="0" lastCol="0" bandRow="0" bandCol="0">
                <a:tableStyleId>{F5AB1C69-6EDB-4FF4-983F-18BD219EF322}</a:tableStyleId>
              </a:tblPr>
              <a:tblGrid>
                <a:gridCol w="1945843"/>
                <a:gridCol w="416965"/>
                <a:gridCol w="534009"/>
                <a:gridCol w="380389"/>
                <a:gridCol w="241401"/>
                <a:gridCol w="526693"/>
                <a:gridCol w="329184"/>
                <a:gridCol w="387705"/>
              </a:tblGrid>
              <a:tr h="66200">
                <a:tc gridSpan="2">
                  <a:txBody>
                    <a:bodyPr/>
                    <a:p>
                      <a:pPr algn="ctr">
                        <a:defRPr/>
                      </a:pPr>
                      <a:r>
                        <a:rPr lang="en-US" sz="800" spc="0">
                          <a:solidFill>
                            <a:schemeClr val="tx2"/>
                          </a:solidFill>
                        </a:rPr>
                        <a:t>(1) Look up Flow </a:t>
                      </a:r>
                      <a:r>
                        <a:rPr lang="en-US" sz="800" i="1" spc="0">
                          <a:solidFill>
                            <a:schemeClr val="tx2"/>
                          </a:solidFill>
                        </a:rPr>
                        <a:t>k</a:t>
                      </a:r>
                      <a:endParaRPr/>
                    </a:p>
                  </a:txBody>
                  <a:tcPr marL="0" marR="0" marT="0" marB="0">
                    <a:lnL w="12699" algn="ctr">
                      <a:noFill/>
                    </a:lnL>
                    <a:lnR w="12699" algn="ctr">
                      <a:noFill/>
                    </a:lnR>
                    <a:lnT w="12699" algn="ctr">
                      <a:noFill/>
                    </a:lnT>
                    <a:lnB w="38099" algn="ctr">
                      <a:noFill/>
                    </a:lnB>
                    <a:solidFill>
                      <a:schemeClr val="bg2"/>
                    </a:solidFill>
                  </a:tcPr>
                </a:tc>
                <a:tc hMerge="1">
                  <a:txBody>
                    <a:bodyPr/>
                    <a:p>
                      <a:endParaRPr/>
                    </a:p>
                  </a:txBody>
                </a:tc>
                <a:tc>
                  <a:txBody>
                    <a:bodyPr/>
                    <a:p>
                      <a:pPr algn="ctr">
                        <a:defRPr/>
                      </a:pPr>
                      <a:r>
                        <a:rPr lang="en-US" sz="800" i="1" spc="0">
                          <a:solidFill>
                            <a:schemeClr val="tx2"/>
                          </a:solidFill>
                        </a:rPr>
                        <a:t>Steer Flow</a:t>
                      </a:r>
                      <a:endParaRPr/>
                    </a:p>
                  </a:txBody>
                  <a:tcPr marL="0" marR="0" marT="0" marB="0">
                    <a:lnL w="12699" algn="ctr">
                      <a:noFill/>
                    </a:lnL>
                    <a:lnR w="12699" algn="ctr">
                      <a:noFill/>
                    </a:lnR>
                    <a:lnT w="12699" algn="ctr">
                      <a:noFill/>
                    </a:lnT>
                    <a:lnB w="38099" algn="ctr">
                      <a:noFill/>
                    </a:lnB>
                    <a:solidFill>
                      <a:schemeClr val="bg2"/>
                    </a:solidFill>
                  </a:tcPr>
                </a:tc>
                <a:tc gridSpan="4">
                  <a:txBody>
                    <a:bodyPr/>
                    <a:p>
                      <a:pPr algn="ctr">
                        <a:defRPr/>
                      </a:pPr>
                      <a:r>
                        <a:rPr lang="en-US" sz="800" spc="0">
                          <a:solidFill>
                            <a:schemeClr val="tx2"/>
                          </a:solidFill>
                        </a:rPr>
                        <a:t>(2) Shaper  </a:t>
                      </a:r>
                      <a:r>
                        <a:rPr lang="en-US" sz="800" spc="0">
                          <a:solidFill>
                            <a:schemeClr val="tx2"/>
                          </a:solidFill>
                        </a:rPr>
                        <a:t>param</a:t>
                      </a:r>
                      <a:r>
                        <a:rPr lang="en-US" sz="800" spc="0">
                          <a:solidFill>
                            <a:schemeClr val="tx2"/>
                          </a:solidFill>
                        </a:rPr>
                        <a:t> / </a:t>
                      </a:r>
                      <a:r>
                        <a:rPr lang="en-US" sz="800" spc="0">
                          <a:solidFill>
                            <a:schemeClr val="tx2"/>
                          </a:solidFill>
                        </a:rPr>
                        <a:t>state </a:t>
                      </a:r>
                      <a:r>
                        <a:rPr lang="en-US" sz="800" spc="0">
                          <a:solidFill>
                            <a:schemeClr val="tx2"/>
                          </a:solidFill>
                        </a:rPr>
                        <a:t>vars</a:t>
                      </a:r>
                      <a:endParaRPr lang="en-US" sz="800" spc="0">
                        <a:solidFill>
                          <a:schemeClr val="tx2"/>
                        </a:solidFill>
                      </a:endParaRPr>
                    </a:p>
                  </a:txBody>
                  <a:tcPr marL="0" marR="0" marT="0" marB="0">
                    <a:lnL w="12699" algn="ctr">
                      <a:noFill/>
                    </a:lnL>
                    <a:lnR w="12699" algn="ctr">
                      <a:noFill/>
                    </a:lnR>
                    <a:lnT w="12699" algn="ctr">
                      <a:noFill/>
                    </a:lnT>
                    <a:lnB w="38099" algn="ctr">
                      <a:noFill/>
                    </a:lnB>
                    <a:solidFill>
                      <a:schemeClr val="bg2"/>
                    </a:solidFill>
                  </a:tcPr>
                </a:tc>
                <a:tc hMerge="1">
                  <a:txBody>
                    <a:bodyPr/>
                    <a:p>
                      <a:endParaRPr/>
                    </a:p>
                  </a:txBody>
                </a:tc>
                <a:tc hMerge="1">
                  <a:txBody>
                    <a:bodyPr/>
                    <a:p>
                      <a:endParaRPr/>
                    </a:p>
                  </a:txBody>
                </a:tc>
                <a:tc hMerge="1">
                  <a:txBody>
                    <a:bodyPr/>
                    <a:p>
                      <a:endParaRPr/>
                    </a:p>
                  </a:txBody>
                </a:tc>
                <a:tc>
                  <a:txBody>
                    <a:bodyPr/>
                    <a:p>
                      <a:pPr algn="ctr">
                        <a:defRPr/>
                      </a:pPr>
                      <a:r>
                        <a:rPr lang="en-US" sz="800" i="1" spc="0">
                          <a:solidFill>
                            <a:schemeClr val="tx2"/>
                          </a:solidFill>
                        </a:rPr>
                        <a:t>(3)</a:t>
                      </a:r>
                      <a:endParaRPr/>
                    </a:p>
                  </a:txBody>
                  <a:tcPr marL="0" marR="0" marT="0" marB="0">
                    <a:lnL w="12699" algn="ctr">
                      <a:noFill/>
                    </a:lnL>
                    <a:lnR w="12699" algn="ctr">
                      <a:noFill/>
                    </a:lnR>
                    <a:lnT w="12699" algn="ctr">
                      <a:noFill/>
                    </a:lnT>
                    <a:lnB w="38099" algn="ctr">
                      <a:noFill/>
                    </a:lnB>
                    <a:solidFill>
                      <a:schemeClr val="bg2"/>
                    </a:solidFill>
                  </a:tcPr>
                </a:tc>
              </a:tr>
              <a:tr h="69752">
                <a:tc>
                  <a:txBody>
                    <a:bodyPr/>
                    <a:p>
                      <a:pPr algn="ctr">
                        <a:defRPr/>
                      </a:pPr>
                      <a:r>
                        <a:rPr lang="en-US" sz="800" spc="0">
                          <a:solidFill>
                            <a:schemeClr val="tx2"/>
                          </a:solidFill>
                        </a:rPr>
                        <a:t>L2 (TSN) or L3 (DetNet)  Flow Key</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Flow#</a:t>
                      </a:r>
                      <a:r>
                        <a:rPr lang="en-US" sz="800" spc="0">
                          <a:solidFill>
                            <a:schemeClr val="tx2"/>
                          </a:solidFill>
                        </a:rPr>
                        <a:t> </a:t>
                      </a:r>
                      <a:r>
                        <a:rPr lang="en-US" sz="800" i="1" spc="0">
                          <a:solidFill>
                            <a:schemeClr val="tx2"/>
                          </a:solidFill>
                        </a:rPr>
                        <a:t>k</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i="1" spc="0">
                          <a:solidFill>
                            <a:schemeClr val="tx2"/>
                          </a:solidFill>
                        </a:rPr>
                        <a:t>Next Hop</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solidFill>
                                          <a:schemeClr val="tx2"/>
                                        </a:solidFill>
                                        <a:latin typeface="Cambria Math"/>
                                        <a:ea typeface="Cambria Math"/>
                                        <a:cs typeface="Cambria Math"/>
                                      </a:rPr>
                                    </m:ctrlPr>
                                  </m:accPr>
                                  <m:e>
                                    <m:r>
                                      <m:rPr/>
                                      <a:rPr lang="en-US" sz="800" i="1">
                                        <a:solidFill>
                                          <a:schemeClr val="tx2"/>
                                        </a:solidFill>
                                        <a:latin typeface="Cambria Math"/>
                                      </a:rPr>
                                      <m:t>𝑟</m:t>
                                    </m:r>
                                  </m:e>
                                </m:acc>
                              </m:oMath>
                            </m:oMathPara>
                          </a14:m>
                        </mc:Choice>
                        <mc:Fallback/>
                      </mc:AlternateContent>
                      <a:r>
                        <a:rPr lang="de-DE" sz="800" baseline="-25000">
                          <a:solidFill>
                            <a:schemeClr val="tx2"/>
                          </a:solidFill>
                        </a:rPr>
                        <a:t>k</a:t>
                      </a:r>
                      <a:endParaRPr lang="en-US" sz="800" spc="0">
                        <a:solidFill>
                          <a:schemeClr val="tx2"/>
                        </a:solidFill>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solidFill>
                                          <a:schemeClr val="tx2"/>
                                        </a:solidFill>
                                        <a:latin typeface="Cambria Math"/>
                                        <a:ea typeface="Cambria Math"/>
                                        <a:cs typeface="Cambria Math"/>
                                      </a:rPr>
                                    </m:ctrlPr>
                                  </m:accPr>
                                  <m:e>
                                    <m:r>
                                      <m:rPr/>
                                      <a:rPr lang="en-US" sz="800" b="1" i="1">
                                        <a:solidFill>
                                          <a:schemeClr val="tx2"/>
                                        </a:solidFill>
                                        <a:latin typeface="Cambria Math"/>
                                      </a:rPr>
                                      <m:t>𝒃</m:t>
                                    </m:r>
                                  </m:e>
                                </m:acc>
                              </m:oMath>
                            </m:oMathPara>
                          </a14:m>
                        </mc:Choice>
                        <mc:Fallback/>
                      </mc:AlternateContent>
                      <a:r>
                        <a:rPr lang="de-DE" sz="800" baseline="-25000">
                          <a:solidFill>
                            <a:schemeClr val="tx2"/>
                          </a:solidFill>
                        </a:rPr>
                        <a:t>k</a:t>
                      </a:r>
                      <a:endParaRPr lang="en-US" sz="800" spc="0">
                        <a:solidFill>
                          <a:schemeClr val="tx2"/>
                        </a:solidFill>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time</a:t>
                      </a:r>
                      <a:r>
                        <a:rPr lang="en-US" sz="800" spc="0">
                          <a:solidFill>
                            <a:schemeClr val="tx2"/>
                          </a:solidFill>
                        </a:rPr>
                        <a:t> </a:t>
                      </a:r>
                      <a:r>
                        <a:rPr lang="en-US" sz="800" spc="0">
                          <a:solidFill>
                            <a:schemeClr val="tx2"/>
                          </a:solidFill>
                        </a:rPr>
                        <a:t>stamp</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level</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i="1" spc="0">
                          <a:solidFill>
                            <a:schemeClr val="tx2"/>
                          </a:solidFill>
                        </a:rPr>
                        <a:t>Queue</a:t>
                      </a:r>
                      <a:endParaRPr/>
                    </a:p>
                  </a:txBody>
                  <a:tcPr marL="0" marR="0" marT="0" marB="0">
                    <a:lnL w="12699" algn="ctr">
                      <a:noFill/>
                    </a:lnL>
                    <a:lnR w="12699" algn="ctr">
                      <a:noFill/>
                    </a:lnR>
                    <a:lnT w="38099" algn="ctr">
                      <a:noFill/>
                    </a:lnT>
                    <a:lnB w="12699" algn="ctr">
                      <a:noFill/>
                    </a:lnB>
                    <a:solidFill>
                      <a:schemeClr val="bg2"/>
                    </a:solidFill>
                  </a:tcPr>
                </a:tc>
              </a:tr>
              <a:tr h="66200">
                <a:tc>
                  <a:txBody>
                    <a:bodyPr/>
                    <a:p>
                      <a:pPr algn="ctr">
                        <a:defRPr/>
                      </a:pPr>
                      <a:r>
                        <a:rPr lang="en-US" sz="800" spc="0"/>
                        <a:t>(S1,D1,Sport1, Dport1, Prot1)</a:t>
                      </a:r>
                      <a:endParaRPr/>
                    </a:p>
                  </a:txBody>
                  <a:tcPr marL="0" marR="0" marT="0" marB="0">
                    <a:lnT w="12699" algn="ctr">
                      <a:noFill/>
                    </a:lnT>
                  </a:tcPr>
                </a:tc>
                <a:tc>
                  <a:txBody>
                    <a:bodyPr/>
                    <a:p>
                      <a:pPr algn="ctr">
                        <a:defRPr/>
                      </a:pPr>
                      <a:r>
                        <a:rPr lang="en-US" sz="800" spc="0"/>
                        <a:t>1</a:t>
                      </a:r>
                      <a:endParaRPr/>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en-US" sz="800" spc="0"/>
                        <a:t>5</a:t>
                      </a:r>
                      <a:endParaRPr/>
                    </a:p>
                  </a:txBody>
                  <a:tcPr marL="0" marR="0" marT="0" marB="0">
                    <a:lnT w="12699" algn="ctr">
                      <a:noFill/>
                    </a:lnT>
                  </a:tcPr>
                </a:tc>
              </a:tr>
              <a:tr h="65448">
                <a:tc>
                  <a:txBody>
                    <a:bodyPr/>
                    <a:p>
                      <a:pPr marL="0" marR="0" indent="0" algn="ctr" defTabSz="685782">
                        <a:lnSpc>
                          <a:spcPct val="100000"/>
                        </a:lnSpc>
                        <a:spcBef>
                          <a:spcPts val="0"/>
                        </a:spcBef>
                        <a:spcAft>
                          <a:spcPts val="0"/>
                        </a:spcAft>
                        <a:buClrTx/>
                        <a:buSzTx/>
                        <a:buFontTx/>
                        <a:buNone/>
                        <a:defRPr/>
                      </a:pPr>
                      <a:r>
                        <a:rPr lang="en-US" sz="800" spc="0"/>
                        <a:t>(S2,D2,Sport2, Dport2, Prot2)</a:t>
                      </a:r>
                      <a:endParaRPr/>
                    </a:p>
                  </a:txBody>
                  <a:tcPr marL="0" marR="0" marT="0" marB="0"/>
                </a:tc>
                <a:tc>
                  <a:txBody>
                    <a:bodyPr/>
                    <a:p>
                      <a:pPr algn="ctr">
                        <a:defRPr/>
                      </a:pPr>
                      <a:r>
                        <a:rPr lang="en-US" sz="800" spc="0"/>
                        <a:t>2</a:t>
                      </a:r>
                      <a:endParaRPr/>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en-US" sz="800" spc="0"/>
                        <a:t>3</a:t>
                      </a:r>
                      <a:endParaRPr/>
                    </a:p>
                  </a:txBody>
                  <a:tcPr marL="0" marR="0" marT="0" marB="0"/>
                </a:tc>
              </a:tr>
              <a:tr h="50114">
                <a:tc>
                  <a:txBody>
                    <a:bodyPr/>
                    <a:p>
                      <a:pPr algn="ctr">
                        <a:defRPr/>
                      </a:pPr>
                      <a:endParaRPr lang="en-US" sz="800" spc="0"/>
                    </a:p>
                  </a:txBody>
                  <a:tcPr marL="0" marR="0" marT="0" marB="0"/>
                </a:tc>
                <a:tc>
                  <a:txBody>
                    <a:bodyPr/>
                    <a:p>
                      <a:pPr algn="ctr">
                        <a:defRPr/>
                      </a:pPr>
                      <a:r>
                        <a:rPr lang="is-IS" sz="800" spc="0"/>
                        <a:t>        …</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r>
              <a:tr h="148473">
                <a:tc>
                  <a:txBody>
                    <a:bodyPr/>
                    <a:p>
                      <a:pPr marL="0" marR="0" indent="0" algn="ctr" defTabSz="685782">
                        <a:lnSpc>
                          <a:spcPct val="100000"/>
                        </a:lnSpc>
                        <a:spcBef>
                          <a:spcPts val="0"/>
                        </a:spcBef>
                        <a:spcAft>
                          <a:spcPts val="0"/>
                        </a:spcAft>
                        <a:buClrTx/>
                        <a:buSzTx/>
                        <a:buFontTx/>
                        <a:buNone/>
                        <a:defRPr/>
                      </a:pPr>
                      <a:r>
                        <a:rPr lang="en-US" sz="800" spc="0"/>
                        <a:t>(S50k,D50k,Sport50k, Dport50k, Prot50k)</a:t>
                      </a:r>
                      <a:endParaRPr/>
                    </a:p>
                  </a:txBody>
                  <a:tcPr marL="0" marR="0" marT="0" marB="0"/>
                </a:tc>
                <a:tc>
                  <a:txBody>
                    <a:bodyPr/>
                    <a:p>
                      <a:pPr algn="ctr">
                        <a:defRPr/>
                      </a:pPr>
                      <a:r>
                        <a:rPr lang="en-US" sz="800" spc="0"/>
                        <a:t>50,000</a:t>
                      </a:r>
                      <a:endParaRPr/>
                    </a:p>
                  </a:txBody>
                  <a:tcPr marL="0" marR="0" marT="0" marB="0"/>
                </a:tc>
                <a:tc>
                  <a:txBody>
                    <a:bodyPr/>
                    <a:p>
                      <a:pPr algn="ctr">
                        <a:defRPr/>
                      </a:pPr>
                      <a:r>
                        <a:rPr lang="en-US" sz="800" spc="0"/>
                        <a:t>...</a:t>
                      </a:r>
                      <a:endParaRPr/>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en-US" sz="800" spc="0"/>
                        <a:t>1</a:t>
                      </a:r>
                      <a:endParaRPr/>
                    </a:p>
                  </a:txBody>
                  <a:tcPr marL="0" marR="0" marT="0" marB="0"/>
                </a:tc>
              </a:tr>
            </a:tbl>
          </a:graphicData>
        </a:graphic>
      </p:graphicFrame>
      <p:sp>
        <p:nvSpPr>
          <p:cNvPr id="1464068840"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908705127"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371173465"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377148424"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2066932943"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463702990"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250991339"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241815520" name="TextBox 107"/>
          <p:cNvSpPr txBox="1"/>
          <p:nvPr/>
        </p:nvSpPr>
        <p:spPr bwMode="auto">
          <a:xfrm>
            <a:off x="4527460" y="1836844"/>
            <a:ext cx="3728934" cy="415497"/>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ONLY into first hop router</a:t>
            </a:r>
            <a:endParaRPr/>
          </a:p>
          <a:p>
            <a:pPr algn="ctr">
              <a:defRPr/>
            </a:pPr>
            <a:r>
              <a:rPr lang="en-US" sz="1050">
                <a:solidFill>
                  <a:srgbClr val="FF0000"/>
                </a:solidFill>
              </a:rPr>
              <a:t>To ensure traffic from sender complies with its parameters</a:t>
            </a:r>
            <a:endParaRPr/>
          </a:p>
        </p:txBody>
      </p:sp>
      <p:cxnSp>
        <p:nvCxnSpPr>
          <p:cNvPr id="913000836" name="Straight Arrow Connector 110"/>
          <p:cNvCxnSpPr>
            <a:cxnSpLocks/>
            <a:stCxn id="1102749250" idx="0"/>
            <a:endCxn id="1464068840"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75845729" name="Straight Arrow Connector 114"/>
          <p:cNvCxnSpPr>
            <a:cxnSpLocks/>
            <a:stCxn id="1464068840"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05265550"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3359731"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671473334"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sp>
        <p:nvSpPr>
          <p:cNvPr id="316476815"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769009519"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1867306402"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930456689"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993206228"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675810395"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1673650613"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0" advClick="1" advTm="17463"/>
    </mc:Choice>
    <mc:Fallback>
      <p:transition advClick="1" advTm="17463"/>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4558970" name="Title 1" hidden="0"/>
          <p:cNvSpPr>
            <a:spLocks noGrp="1"/>
          </p:cNvSpPr>
          <p:nvPr isPhoto="0" userDrawn="0">
            <p:ph type="title" hasCustomPrompt="0"/>
          </p:nvPr>
        </p:nvSpPr>
        <p:spPr bwMode="auto">
          <a:xfrm flipH="0" flipV="0">
            <a:off x="242852" y="163892"/>
            <a:ext cx="11110947" cy="1056917"/>
          </a:xfrm>
        </p:spPr>
        <p:txBody>
          <a:bodyPr/>
          <a:lstStyle/>
          <a:p>
            <a:pPr>
              <a:defRPr/>
            </a:pPr>
            <a:r>
              <a:rPr/>
              <a:t>Dampers – basic concept</a:t>
            </a:r>
            <a:endParaRPr/>
          </a:p>
        </p:txBody>
      </p:sp>
      <p:sp>
        <p:nvSpPr>
          <p:cNvPr id="739796703" name="Content Placeholder 2" hidden="0"/>
          <p:cNvSpPr>
            <a:spLocks noGrp="1"/>
          </p:cNvSpPr>
          <p:nvPr isPhoto="0" userDrawn="0">
            <p:ph idx="1" hasCustomPrompt="0"/>
          </p:nvPr>
        </p:nvSpPr>
        <p:spPr bwMode="auto">
          <a:xfrm flipH="0" flipV="0">
            <a:off x="322687" y="4524374"/>
            <a:ext cx="11031112" cy="2143125"/>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With Damper, all packets will have exactly the same inter arrival time at R2 queuing/scheduling as they did on R1</a:t>
            </a:r>
            <a:endParaRPr sz="2200"/>
          </a:p>
          <a:p>
            <a:pPr lvl="1">
              <a:defRPr/>
            </a:pPr>
            <a:r>
              <a:rPr sz="1800"/>
              <a:t>We simply always delay all packets per-hop to their maximum guaranteed latency</a:t>
            </a:r>
            <a:endParaRPr sz="1800"/>
          </a:p>
          <a:p>
            <a:pPr lvl="1">
              <a:defRPr/>
            </a:pPr>
            <a:r>
              <a:rPr sz="1800"/>
              <a:t>This eliminates impact of any bursts on R1</a:t>
            </a:r>
            <a:endParaRPr sz="2200"/>
          </a:p>
          <a:p>
            <a:pPr lvl="0">
              <a:defRPr/>
            </a:pPr>
            <a:r>
              <a:rPr sz="2200"/>
              <a:t>If we could calculate  </a:t>
            </a:r>
            <a:r>
              <a:rPr sz="2200"/>
              <a:t>MAX on R1, then so can we on R2. Eliminated Burst impacts.</a:t>
            </a:r>
            <a:endParaRPr sz="2200"/>
          </a:p>
          <a:p>
            <a:pPr lvl="0">
              <a:defRPr/>
            </a:pPr>
            <a:r>
              <a:rPr sz="2200"/>
              <a:t>And no per-hop, per-flow state required</a:t>
            </a:r>
            <a:endParaRPr sz="2200"/>
          </a:p>
        </p:txBody>
      </p:sp>
      <p:grpSp>
        <p:nvGrpSpPr>
          <p:cNvPr id="349149174" name=""/>
          <p:cNvGrpSpPr/>
          <p:nvPr/>
        </p:nvGrpSpPr>
        <p:grpSpPr bwMode="auto">
          <a:xfrm flipH="0" flipV="0">
            <a:off x="6387147" y="1851337"/>
            <a:ext cx="5621091" cy="912253"/>
            <a:chOff x="0" y="0"/>
            <a:chExt cx="5621091" cy="912253"/>
          </a:xfrm>
        </p:grpSpPr>
        <p:sp>
          <p:nvSpPr>
            <p:cNvPr id="450753718" name=""/>
            <p:cNvSpPr/>
            <p:nvPr/>
          </p:nvSpPr>
          <p:spPr bwMode="auto">
            <a:xfrm flipH="0" flipV="0">
              <a:off x="0" y="0"/>
              <a:ext cx="5621091" cy="912253"/>
            </a:xfrm>
            <a:prstGeom prst="rect">
              <a:avLst/>
            </a:prstGeom>
            <a:solidFill>
              <a:schemeClr val="accent1">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08254724" name=""/>
            <p:cNvSpPr txBox="1"/>
            <p:nvPr/>
          </p:nvSpPr>
          <p:spPr bwMode="auto">
            <a:xfrm flipH="0" flipV="0">
              <a:off x="3588114"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08936565" name=""/>
            <p:cNvSpPr txBox="1"/>
            <p:nvPr/>
          </p:nvSpPr>
          <p:spPr bwMode="auto">
            <a:xfrm flipH="0" flipV="0">
              <a:off x="2348401" y="138983"/>
              <a:ext cx="954366"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grpSp>
      <p:sp>
        <p:nvSpPr>
          <p:cNvPr id="1446608994" name=""/>
          <p:cNvSpPr/>
          <p:nvPr/>
        </p:nvSpPr>
        <p:spPr bwMode="auto">
          <a:xfrm rot="0" flipH="0" flipV="0">
            <a:off x="167187" y="1851338"/>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946408876" name=""/>
          <p:cNvSpPr txBox="1"/>
          <p:nvPr/>
        </p:nvSpPr>
        <p:spPr bwMode="auto">
          <a:xfrm rot="0" flipH="0" flipV="0">
            <a:off x="3874364"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2042717327" name=""/>
          <p:cNvSpPr txBox="1"/>
          <p:nvPr/>
        </p:nvSpPr>
        <p:spPr bwMode="auto">
          <a:xfrm flipH="0" flipV="0">
            <a:off x="1866126" y="1301302"/>
            <a:ext cx="2572280"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1 (sender)</a:t>
            </a:r>
            <a:endParaRPr sz="2400"/>
          </a:p>
        </p:txBody>
      </p:sp>
      <p:sp>
        <p:nvSpPr>
          <p:cNvPr id="590683812" name=""/>
          <p:cNvSpPr txBox="1"/>
          <p:nvPr/>
        </p:nvSpPr>
        <p:spPr bwMode="auto">
          <a:xfrm flipH="0" flipV="0">
            <a:off x="7854265" y="1301302"/>
            <a:ext cx="2724379"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2 (receiver)</a:t>
            </a:r>
            <a:endParaRPr sz="2400"/>
          </a:p>
        </p:txBody>
      </p:sp>
      <p:sp>
        <p:nvSpPr>
          <p:cNvPr id="180438568" name=""/>
          <p:cNvSpPr/>
          <p:nvPr/>
        </p:nvSpPr>
        <p:spPr bwMode="auto">
          <a:xfrm flipH="0" flipV="0">
            <a:off x="3423749" y="2174622"/>
            <a:ext cx="147570" cy="14991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87794024" name=""/>
          <p:cNvSpPr/>
          <p:nvPr/>
        </p:nvSpPr>
        <p:spPr bwMode="auto">
          <a:xfrm flipH="0" flipV="0">
            <a:off x="8505336" y="2174622"/>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78960875" name=""/>
          <p:cNvSpPr/>
          <p:nvPr/>
        </p:nvSpPr>
        <p:spPr bwMode="auto">
          <a:xfrm flipH="0" flipV="0">
            <a:off x="9768161" y="2174622"/>
            <a:ext cx="147569" cy="14991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0" name=""/>
          <p:cNvCxnSpPr>
            <a:cxnSpLocks/>
            <a:stCxn id="180438568" idx="4"/>
          </p:cNvCxnSpPr>
          <p:nvPr/>
        </p:nvCxnSpPr>
        <p:spPr bwMode="auto">
          <a:xfrm rot="5399978" flipH="0" flipV="1">
            <a:off x="3006897" y="2823192"/>
            <a:ext cx="997302"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96173474" name=""/>
          <p:cNvCxnSpPr>
            <a:cxnSpLocks/>
          </p:cNvCxnSpPr>
          <p:nvPr/>
        </p:nvCxnSpPr>
        <p:spPr bwMode="auto">
          <a:xfrm rot="5399978" flipH="0" flipV="1">
            <a:off x="8080470"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248714188" name=""/>
          <p:cNvCxnSpPr>
            <a:cxnSpLocks/>
          </p:cNvCxnSpPr>
          <p:nvPr/>
        </p:nvCxnSpPr>
        <p:spPr bwMode="auto">
          <a:xfrm rot="5399978" flipH="0" flipV="1">
            <a:off x="9343295"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55381545" name=""/>
          <p:cNvSpPr txBox="1"/>
          <p:nvPr/>
        </p:nvSpPr>
        <p:spPr bwMode="auto">
          <a:xfrm flipH="0" flipV="0">
            <a:off x="3287343" y="3357562"/>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a:t>
            </a:r>
            <a:endParaRPr/>
          </a:p>
        </p:txBody>
      </p:sp>
      <p:sp>
        <p:nvSpPr>
          <p:cNvPr id="456897968" name=""/>
          <p:cNvSpPr txBox="1"/>
          <p:nvPr/>
        </p:nvSpPr>
        <p:spPr bwMode="auto">
          <a:xfrm flipH="0" flipV="0">
            <a:off x="8353935" y="3326901"/>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sp>
        <p:nvSpPr>
          <p:cNvPr id="1717541513" name=""/>
          <p:cNvSpPr txBox="1"/>
          <p:nvPr/>
        </p:nvSpPr>
        <p:spPr bwMode="auto">
          <a:xfrm flipH="0" flipV="0">
            <a:off x="9631014" y="3321842"/>
            <a:ext cx="107923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T1+MAX</a:t>
            </a:r>
            <a:endParaRPr/>
          </a:p>
        </p:txBody>
      </p:sp>
      <p:sp>
        <p:nvSpPr>
          <p:cNvPr id="277998607" name=""/>
          <p:cNvSpPr/>
          <p:nvPr/>
        </p:nvSpPr>
        <p:spPr bwMode="auto">
          <a:xfrm rot="16199969" flipH="0" flipV="0">
            <a:off x="4336192" y="2361364"/>
            <a:ext cx="273843" cy="1197499"/>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314412160" name=""/>
          <p:cNvSpPr txBox="1"/>
          <p:nvPr/>
        </p:nvSpPr>
        <p:spPr bwMode="auto">
          <a:xfrm flipH="0" flipV="0">
            <a:off x="4226159" y="3143841"/>
            <a:ext cx="257182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&lt;= MAX (from calculus)</a:t>
            </a:r>
            <a:endParaRPr/>
          </a:p>
        </p:txBody>
      </p:sp>
      <p:sp>
        <p:nvSpPr>
          <p:cNvPr id="246742058" name=""/>
          <p:cNvSpPr/>
          <p:nvPr/>
        </p:nvSpPr>
        <p:spPr bwMode="auto">
          <a:xfrm flipH="0" flipV="0">
            <a:off x="3635679" y="2174622"/>
            <a:ext cx="147569" cy="149917"/>
          </a:xfrm>
          <a:prstGeom prst="ellipse">
            <a:avLst/>
          </a:prstGeom>
          <a:solidFill>
            <a:srgbClr val="00B05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69865444" name=""/>
          <p:cNvCxnSpPr>
            <a:cxnSpLocks/>
          </p:cNvCxnSpPr>
          <p:nvPr/>
        </p:nvCxnSpPr>
        <p:spPr bwMode="auto">
          <a:xfrm rot="5399978" flipH="0" flipV="1">
            <a:off x="2921640" y="3117424"/>
            <a:ext cx="1575649"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65567959" name=""/>
          <p:cNvSpPr txBox="1"/>
          <p:nvPr/>
        </p:nvSpPr>
        <p:spPr bwMode="auto">
          <a:xfrm flipH="0" flipV="0">
            <a:off x="3664367" y="3665335"/>
            <a:ext cx="2991861"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a:t>Insert new packet metadata</a:t>
            </a:r>
            <a:endParaRPr/>
          </a:p>
          <a:p>
            <a:pPr algn="ctr">
              <a:defRPr/>
            </a:pPr>
            <a:r>
              <a:rPr/>
              <a:t>T = T1+MAX</a:t>
            </a:r>
            <a:endParaRPr/>
          </a:p>
        </p:txBody>
      </p:sp>
      <p:cxnSp>
        <p:nvCxnSpPr>
          <p:cNvPr id="2081394870" name=""/>
          <p:cNvCxnSpPr>
            <a:cxnSpLocks/>
          </p:cNvCxnSpPr>
          <p:nvPr/>
        </p:nvCxnSpPr>
        <p:spPr bwMode="auto">
          <a:xfrm rot="5399978" flipH="0" flipV="1">
            <a:off x="8573439" y="3146894"/>
            <a:ext cx="1278586"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64778562" name=""/>
          <p:cNvSpPr txBox="1"/>
          <p:nvPr/>
        </p:nvSpPr>
        <p:spPr bwMode="auto">
          <a:xfrm flipH="0" flipV="0">
            <a:off x="8695167" y="3726655"/>
            <a:ext cx="1072993"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sz="1800"/>
              <a:t>Delay by </a:t>
            </a:r>
            <a:endParaRPr sz="1800"/>
          </a:p>
          <a:p>
            <a:pPr algn="ctr">
              <a:defRPr/>
            </a:pPr>
            <a:r>
              <a:rPr sz="1800"/>
              <a:t>T-T2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3617241" name="Title 1" hidden="0"/>
          <p:cNvSpPr>
            <a:spLocks noGrp="1"/>
          </p:cNvSpPr>
          <p:nvPr isPhoto="0" userDrawn="0">
            <p:ph type="title" hasCustomPrompt="0"/>
          </p:nvPr>
        </p:nvSpPr>
        <p:spPr bwMode="auto"/>
        <p:txBody>
          <a:bodyPr/>
          <a:lstStyle/>
          <a:p>
            <a:pPr>
              <a:defRPr/>
            </a:pPr>
            <a:r>
              <a:rPr/>
              <a:t>But wait...</a:t>
            </a:r>
            <a:endParaRPr/>
          </a:p>
        </p:txBody>
      </p:sp>
      <p:sp>
        <p:nvSpPr>
          <p:cNvPr id="1180000355" name="Content Placeholder 2" hidden="0"/>
          <p:cNvSpPr>
            <a:spLocks noGrp="1"/>
          </p:cNvSpPr>
          <p:nvPr isPhoto="0" userDrawn="0">
            <p:ph idx="1" hasCustomPrompt="0"/>
          </p:nvPr>
        </p:nvSpPr>
        <p:spPr bwMode="auto">
          <a:xfrm flipH="0" flipV="0">
            <a:off x="838199" y="1488281"/>
            <a:ext cx="10515600" cy="4688681"/>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With RFC2212/UBS/TSN-ATS we only delay packets when necessary (during bursts and as needed afterwards). Most times, most packets will be delivered much earlier than maximum latency for this hop. With Damper, they will always be maximum “late”.</a:t>
            </a:r>
            <a:endParaRPr/>
          </a:p>
          <a:p>
            <a:pPr>
              <a:defRPr/>
            </a:pPr>
            <a:r>
              <a:rPr/>
              <a:t>Yes, but this is actually beneficial for many if not most (stringent) applications</a:t>
            </a:r>
            <a:endParaRPr/>
          </a:p>
          <a:p>
            <a:pPr lvl="1">
              <a:defRPr/>
            </a:pPr>
            <a:r>
              <a:rPr/>
              <a:t>Synchronous delivery, control loops / media playout</a:t>
            </a:r>
            <a:endParaRPr/>
          </a:p>
          <a:p>
            <a:pPr lvl="1">
              <a:defRPr/>
            </a:pPr>
            <a:r>
              <a:rPr/>
              <a:t>Eliminates need of receivers to delay packets to make them synchronous.</a:t>
            </a:r>
            <a:endParaRPr/>
          </a:p>
          <a:p>
            <a:pPr lvl="0">
              <a:defRPr/>
            </a:pPr>
            <a:r>
              <a:rPr/>
              <a:t>Eliminates need for many application components (actors/sensors) to have local synchronized clocks</a:t>
            </a:r>
            <a:endParaRPr/>
          </a:p>
          <a:p>
            <a:pPr lvl="1">
              <a:defRPr/>
            </a:pPr>
            <a:r>
              <a:rPr/>
              <a:t>Good enough for one side of communications (e.g.: PLC) to have clock. Arrival/send time on other side known because latency is synchronous/fixed.</a:t>
            </a:r>
            <a:endParaRPr/>
          </a:p>
          <a:p>
            <a:pPr lvl="0">
              <a:defRPr/>
            </a:pPr>
            <a:r>
              <a:rPr/>
              <a:t>Shorter latency never guaranteed. Often dangerous to rely on it!</a:t>
            </a:r>
            <a:endParaRPr/>
          </a:p>
          <a:p>
            <a:pPr lvl="1">
              <a:defRPr/>
            </a:pPr>
            <a:r>
              <a:rPr/>
              <a:t>If you run control loops faster than with guaranteed latency, it may easily crash when latency goes higher (but stays within bounded latency of course!).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4823399" name="Title 1" hidden="0"/>
          <p:cNvSpPr>
            <a:spLocks noGrp="1"/>
          </p:cNvSpPr>
          <p:nvPr isPhoto="0" userDrawn="0">
            <p:ph type="title" hasCustomPrompt="0"/>
          </p:nvPr>
        </p:nvSpPr>
        <p:spPr bwMode="auto">
          <a:xfrm flipH="0" flipV="0">
            <a:off x="838199" y="147082"/>
            <a:ext cx="10515600" cy="71360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Benefits of synchronous packet transmission</a:t>
            </a:r>
            <a:endParaRPr/>
          </a:p>
        </p:txBody>
      </p:sp>
      <p:pic>
        <p:nvPicPr>
          <p:cNvPr id="472575486" name=""/>
          <p:cNvPicPr>
            <a:picLocks noChangeAspect="1"/>
          </p:cNvPicPr>
          <p:nvPr/>
        </p:nvPicPr>
        <p:blipFill>
          <a:blip r:embed="rId2"/>
          <a:stretch/>
        </p:blipFill>
        <p:spPr bwMode="auto">
          <a:xfrm flipH="0" flipV="0">
            <a:off x="48212" y="1125149"/>
            <a:ext cx="12095575" cy="5329064"/>
          </a:xfrm>
          <a:prstGeom prst="rect">
            <a:avLst/>
          </a:prstGeom>
        </p:spPr>
      </p:pic>
      <p:sp>
        <p:nvSpPr>
          <p:cNvPr id="571774826" name=""/>
          <p:cNvSpPr txBox="1"/>
          <p:nvPr/>
        </p:nvSpPr>
        <p:spPr bwMode="auto">
          <a:xfrm flipH="0" flipV="0">
            <a:off x="473054" y="6583266"/>
            <a:ext cx="6706022" cy="2746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200"/>
              <a:t>(C) 2023, Springer, </a:t>
            </a:r>
            <a:r>
              <a:rPr lang="en-US" sz="1200" b="0" i="0" u="none" strike="noStrike" cap="none" spc="0">
                <a:solidFill>
                  <a:schemeClr val="tx1"/>
                </a:solidFill>
                <a:latin typeface="Arial"/>
                <a:ea typeface="Arial"/>
                <a:cs typeface="Arial"/>
              </a:rPr>
              <a:t>Journal of Network and Systems Management, 31, Article number: 34 (2023)</a:t>
            </a:r>
            <a:endParaRPr sz="1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21643558" name="Title 1" hidden="0"/>
          <p:cNvSpPr>
            <a:spLocks noGrp="1"/>
          </p:cNvSpPr>
          <p:nvPr isPhoto="0" userDrawn="0">
            <p:ph type="title" hasCustomPrompt="0"/>
          </p:nvPr>
        </p:nvSpPr>
        <p:spPr bwMode="auto"/>
        <p:txBody>
          <a:bodyPr/>
          <a:lstStyle/>
          <a:p>
            <a:pPr>
              <a:defRPr/>
            </a:pPr>
            <a:r>
              <a:rPr/>
              <a:t>Agenda</a:t>
            </a:r>
            <a:endParaRPr/>
          </a:p>
        </p:txBody>
      </p:sp>
      <p:sp>
        <p:nvSpPr>
          <p:cNvPr id="1351578579" name="Content Placeholder 2" hidden="0"/>
          <p:cNvSpPr>
            <a:spLocks noGrp="1"/>
          </p:cNvSpPr>
          <p:nvPr isPhoto="0" userDrawn="0">
            <p:ph idx="1" hasCustomPrompt="0"/>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Introduction</a:t>
            </a:r>
            <a:endParaRPr/>
          </a:p>
          <a:p>
            <a:pPr lvl="1">
              <a:defRPr/>
            </a:pPr>
            <a:r>
              <a:rPr/>
              <a:t>Positioning, History, Use-Cases</a:t>
            </a:r>
            <a:endParaRPr/>
          </a:p>
          <a:p>
            <a:pPr lvl="0">
              <a:defRPr/>
            </a:pPr>
            <a:r>
              <a:rPr/>
              <a:t>Background</a:t>
            </a:r>
            <a:endParaRPr/>
          </a:p>
          <a:p>
            <a:pPr lvl="1">
              <a:defRPr/>
            </a:pPr>
            <a:r>
              <a:rPr lang="en-US" sz="2000" b="0" i="0" u="none" strike="noStrike" cap="none" spc="0">
                <a:solidFill>
                  <a:schemeClr val="tx1"/>
                </a:solidFill>
                <a:latin typeface="+mn-lt"/>
                <a:ea typeface="+mn-ea"/>
                <a:cs typeface="+mn-cs"/>
              </a:rPr>
              <a:t>bursts, per-flow shaper, damper</a:t>
            </a:r>
            <a:endParaRPr lang="en-US" sz="20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gLBF</a:t>
            </a:r>
            <a:endParaRPr lang="en-US" sz="2400" b="0" i="0" u="none" strike="noStrike" cap="none" spc="0">
              <a:solidFill>
                <a:schemeClr val="tx1"/>
              </a:solidFill>
              <a:latin typeface="Times New Roman"/>
              <a:cs typeface="Times New Roman"/>
            </a:endParaRPr>
          </a:p>
          <a:p>
            <a:pPr lvl="1">
              <a:defRPr/>
            </a:pPr>
            <a:r>
              <a:rPr lang="en-US" sz="2000" b="0" i="0" u="none" strike="noStrike" cap="none" spc="0">
                <a:solidFill>
                  <a:schemeClr val="tx1"/>
                </a:solidFill>
                <a:latin typeface="+mn-lt"/>
                <a:ea typeface="+mn-ea"/>
                <a:cs typeface="+mn-cs"/>
              </a:rPr>
              <a:t>Asynchronous Dampers, Dampers with UBS calculus</a:t>
            </a:r>
            <a:endParaRPr lang="en-US" sz="20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High-Speed implementation options</a:t>
            </a:r>
            <a:endParaRPr sz="2400">
              <a:solidFill>
                <a:schemeClr val="tx1"/>
              </a:solidFill>
            </a:endParaRPr>
          </a:p>
          <a:p>
            <a:pPr lvl="0">
              <a:defRPr/>
            </a:pPr>
            <a:r>
              <a:rPr lang="en-US" sz="2400" b="0" i="0" u="none" strike="noStrike" cap="none" spc="0">
                <a:solidFill>
                  <a:schemeClr val="tx1"/>
                </a:solidFill>
                <a:latin typeface="Arial"/>
                <a:ea typeface="Arial"/>
                <a:cs typeface="Arial"/>
              </a:rPr>
              <a:t>Validation</a:t>
            </a:r>
            <a:endParaRPr lang="en-US" sz="24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Packet Metadata</a:t>
            </a:r>
            <a:endParaRPr lang="en-US" sz="24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Benefits</a:t>
            </a:r>
            <a:endParaRPr lang="en-US" sz="24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Summary</a:t>
            </a:r>
            <a:endParaRPr 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3705847"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gLBF</a:t>
            </a:r>
            <a:endParaRPr/>
          </a:p>
        </p:txBody>
      </p:sp>
      <p:sp>
        <p:nvSpPr>
          <p:cNvPr id="1164508021"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a:solidFill>
                  <a:schemeClr val="tx1"/>
                </a:solidFill>
              </a:rPr>
              <a:t>Asynchronous Dampers, Dampers with UBS calculus</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93476379" name="Title 1" hidden="0"/>
          <p:cNvSpPr>
            <a:spLocks noGrp="1"/>
          </p:cNvSpPr>
          <p:nvPr isPhoto="0" userDrawn="0">
            <p:ph type="title" hasCustomPrompt="0"/>
          </p:nvPr>
        </p:nvSpPr>
        <p:spPr bwMode="auto"/>
        <p:txBody>
          <a:bodyPr/>
          <a:lstStyle/>
          <a:p>
            <a:pPr>
              <a:defRPr/>
            </a:pPr>
            <a:r>
              <a:rPr/>
              <a:t>But wait (2)...</a:t>
            </a:r>
            <a:endParaRPr/>
          </a:p>
        </p:txBody>
      </p:sp>
      <p:sp>
        <p:nvSpPr>
          <p:cNvPr id="822632786" name="Content Placeholder 2" hidden="0"/>
          <p:cNvSpPr>
            <a:spLocks noGrp="1"/>
          </p:cNvSpPr>
          <p:nvPr isPhoto="0" userDrawn="0">
            <p:ph idx="1" hasCustomPrompt="0"/>
          </p:nvPr>
        </p:nvSpPr>
        <p:spPr bwMode="auto">
          <a:xfrm flipH="0" flipV="0">
            <a:off x="838199" y="1488281"/>
            <a:ext cx="10515600" cy="4688681"/>
          </a:xfrm>
        </p:spPr>
        <p:txBody>
          <a:bodyPr vertOverflow="overflow" horzOverflow="overflow" vert="horz" wrap="square" lIns="91440" tIns="45720" rIns="91440" bIns="45720" numCol="1" spcCol="0" rtlCol="0" fromWordArt="0" anchor="t" anchorCtr="0" forceAA="0" upright="0" compatLnSpc="0">
            <a:normAutofit/>
          </a:bodyPr>
          <a:lstStyle/>
          <a:p>
            <a:pPr>
              <a:defRPr/>
            </a:pPr>
            <a:r>
              <a:rPr/>
              <a:t>Dampers introduce clock synchronization needs between R1/R2, aka: across network.</a:t>
            </a:r>
            <a:endParaRPr/>
          </a:p>
          <a:p>
            <a:pPr>
              <a:defRPr/>
            </a:pPr>
            <a:r>
              <a:rPr/>
              <a:t>Clock Synchronization is highly undesirable in most large-scale networks</a:t>
            </a:r>
            <a:endParaRPr/>
          </a:p>
          <a:p>
            <a:pPr lvl="1">
              <a:defRPr/>
            </a:pPr>
            <a:r>
              <a:rPr/>
              <a:t>One of the reasons, why CQF/TCQF/SQCF may not be ideal</a:t>
            </a:r>
            <a:endParaRPr/>
          </a:p>
          <a:p>
            <a:pPr marL="0" lv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56871283" name="Title 1" hidden="0"/>
          <p:cNvSpPr>
            <a:spLocks noGrp="1"/>
          </p:cNvSpPr>
          <p:nvPr isPhoto="0" userDrawn="0">
            <p:ph type="title" hasCustomPrompt="0"/>
          </p:nvPr>
        </p:nvSpPr>
        <p:spPr bwMode="auto">
          <a:xfrm flipH="0" flipV="0">
            <a:off x="242852" y="163892"/>
            <a:ext cx="11110947" cy="1056917"/>
          </a:xfrm>
        </p:spPr>
        <p:txBody>
          <a:bodyPr/>
          <a:lstStyle/>
          <a:p>
            <a:pPr>
              <a:defRPr/>
            </a:pPr>
            <a:r>
              <a:rPr/>
              <a:t>Asynchronous Damper – basic concept</a:t>
            </a:r>
            <a:endParaRPr/>
          </a:p>
        </p:txBody>
      </p:sp>
      <p:sp>
        <p:nvSpPr>
          <p:cNvPr id="1984301122" name="Content Placeholder 2" hidden="0"/>
          <p:cNvSpPr>
            <a:spLocks noGrp="1"/>
          </p:cNvSpPr>
          <p:nvPr isPhoto="0" userDrawn="0">
            <p:ph idx="1" hasCustomPrompt="0"/>
          </p:nvPr>
        </p:nvSpPr>
        <p:spPr bwMode="auto">
          <a:xfrm flipH="0" flipV="0">
            <a:off x="322687" y="4668591"/>
            <a:ext cx="11537981" cy="1998908"/>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Now we transmit no (target delay) timestamp, but a time-delta as metadata: D.</a:t>
            </a:r>
            <a:endParaRPr sz="2200"/>
          </a:p>
          <a:p>
            <a:pPr lvl="0">
              <a:defRPr/>
            </a:pPr>
            <a:r>
              <a:rPr sz="2200"/>
              <a:t>Eliminates clock synchronization need between R1 / R2</a:t>
            </a:r>
            <a:endParaRPr sz="2200"/>
          </a:p>
          <a:p>
            <a:pPr lvl="0">
              <a:defRPr/>
            </a:pPr>
            <a:r>
              <a:rPr sz="2200"/>
              <a:t>But this is incomplete: The time between R1:T3 and T2 is not considered</a:t>
            </a:r>
            <a:endParaRPr sz="2200"/>
          </a:p>
          <a:p>
            <a:pPr lvl="1">
              <a:defRPr/>
            </a:pPr>
            <a:r>
              <a:rPr sz="1800"/>
              <a:t>Serialization latency: proportional to packet length – aka varies across packets. MUST BE CONSIDERED</a:t>
            </a:r>
            <a:endParaRPr sz="1800"/>
          </a:p>
          <a:p>
            <a:pPr lvl="1">
              <a:defRPr/>
            </a:pPr>
            <a:r>
              <a:rPr sz="1800"/>
              <a:t>Other VARIABLE delay: in-router, or network transmission (radio link, l2 retransmission, reflections,...)</a:t>
            </a:r>
            <a:endParaRPr sz="2200"/>
          </a:p>
        </p:txBody>
      </p:sp>
      <p:grpSp>
        <p:nvGrpSpPr>
          <p:cNvPr id="1065795985" name=""/>
          <p:cNvGrpSpPr/>
          <p:nvPr/>
        </p:nvGrpSpPr>
        <p:grpSpPr bwMode="auto">
          <a:xfrm flipH="0" flipV="0">
            <a:off x="6387147" y="1851337"/>
            <a:ext cx="5621091" cy="912253"/>
            <a:chOff x="0" y="0"/>
            <a:chExt cx="5621091" cy="912253"/>
          </a:xfrm>
        </p:grpSpPr>
        <p:sp>
          <p:nvSpPr>
            <p:cNvPr id="647660579" name=""/>
            <p:cNvSpPr/>
            <p:nvPr/>
          </p:nvSpPr>
          <p:spPr bwMode="auto">
            <a:xfrm flipH="0" flipV="0">
              <a:off x="0" y="0"/>
              <a:ext cx="5621091" cy="912253"/>
            </a:xfrm>
            <a:prstGeom prst="rect">
              <a:avLst/>
            </a:prstGeom>
            <a:solidFill>
              <a:schemeClr val="accent1">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693683420" name=""/>
            <p:cNvSpPr txBox="1"/>
            <p:nvPr/>
          </p:nvSpPr>
          <p:spPr bwMode="auto">
            <a:xfrm flipH="0" flipV="0">
              <a:off x="3588114"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639383514" name=""/>
            <p:cNvSpPr txBox="1"/>
            <p:nvPr/>
          </p:nvSpPr>
          <p:spPr bwMode="auto">
            <a:xfrm flipH="0" flipV="0">
              <a:off x="2348401" y="138983"/>
              <a:ext cx="954366"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grpSp>
      <p:sp>
        <p:nvSpPr>
          <p:cNvPr id="2028218564" name=""/>
          <p:cNvSpPr/>
          <p:nvPr/>
        </p:nvSpPr>
        <p:spPr bwMode="auto">
          <a:xfrm rot="0" flipH="0" flipV="0">
            <a:off x="167187" y="1851338"/>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977362721" name=""/>
          <p:cNvSpPr txBox="1"/>
          <p:nvPr/>
        </p:nvSpPr>
        <p:spPr bwMode="auto">
          <a:xfrm rot="0" flipH="0" flipV="0">
            <a:off x="3874364"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680388399" name=""/>
          <p:cNvSpPr txBox="1"/>
          <p:nvPr/>
        </p:nvSpPr>
        <p:spPr bwMode="auto">
          <a:xfrm flipH="0" flipV="0">
            <a:off x="1866126" y="1301302"/>
            <a:ext cx="2572280"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1 (sender)</a:t>
            </a:r>
            <a:endParaRPr sz="2400"/>
          </a:p>
        </p:txBody>
      </p:sp>
      <p:sp>
        <p:nvSpPr>
          <p:cNvPr id="994644009" name=""/>
          <p:cNvSpPr txBox="1"/>
          <p:nvPr/>
        </p:nvSpPr>
        <p:spPr bwMode="auto">
          <a:xfrm flipH="0" flipV="0">
            <a:off x="7854265" y="1301302"/>
            <a:ext cx="2724379"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2 (receiver)</a:t>
            </a:r>
            <a:endParaRPr sz="2400"/>
          </a:p>
        </p:txBody>
      </p:sp>
      <p:sp>
        <p:nvSpPr>
          <p:cNvPr id="940497630" name=""/>
          <p:cNvSpPr/>
          <p:nvPr/>
        </p:nvSpPr>
        <p:spPr bwMode="auto">
          <a:xfrm flipH="0" flipV="0">
            <a:off x="8505336" y="2174622"/>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546717115" name=""/>
          <p:cNvSpPr/>
          <p:nvPr/>
        </p:nvSpPr>
        <p:spPr bwMode="auto">
          <a:xfrm flipH="0" flipV="0">
            <a:off x="9768161" y="2174622"/>
            <a:ext cx="147569" cy="14991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33663466" name=""/>
          <p:cNvCxnSpPr>
            <a:cxnSpLocks/>
          </p:cNvCxnSpPr>
          <p:nvPr/>
        </p:nvCxnSpPr>
        <p:spPr bwMode="auto">
          <a:xfrm rot="5399978" flipH="0" flipV="1">
            <a:off x="8080470"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662025422" name=""/>
          <p:cNvCxnSpPr>
            <a:cxnSpLocks/>
          </p:cNvCxnSpPr>
          <p:nvPr/>
        </p:nvCxnSpPr>
        <p:spPr bwMode="auto">
          <a:xfrm rot="5399978" flipH="0" flipV="1">
            <a:off x="9343295"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10291113" name=""/>
          <p:cNvSpPr txBox="1"/>
          <p:nvPr/>
        </p:nvSpPr>
        <p:spPr bwMode="auto">
          <a:xfrm flipH="0" flipV="0">
            <a:off x="3287343" y="3357562"/>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a:t>
            </a:r>
            <a:endParaRPr/>
          </a:p>
        </p:txBody>
      </p:sp>
      <p:sp>
        <p:nvSpPr>
          <p:cNvPr id="981244014" name=""/>
          <p:cNvSpPr txBox="1"/>
          <p:nvPr/>
        </p:nvSpPr>
        <p:spPr bwMode="auto">
          <a:xfrm flipH="0" flipV="0">
            <a:off x="8353935" y="3326901"/>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sp>
        <p:nvSpPr>
          <p:cNvPr id="1513237895" name=""/>
          <p:cNvSpPr txBox="1"/>
          <p:nvPr/>
        </p:nvSpPr>
        <p:spPr bwMode="auto">
          <a:xfrm flipH="0" flipV="0">
            <a:off x="9631014" y="3321842"/>
            <a:ext cx="107923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T1+MAX</a:t>
            </a:r>
            <a:endParaRPr/>
          </a:p>
        </p:txBody>
      </p:sp>
      <p:sp>
        <p:nvSpPr>
          <p:cNvPr id="513984620" name=""/>
          <p:cNvSpPr/>
          <p:nvPr/>
        </p:nvSpPr>
        <p:spPr bwMode="auto">
          <a:xfrm rot="16199969" flipH="0" flipV="0">
            <a:off x="4336192" y="2361364"/>
            <a:ext cx="273843" cy="1197499"/>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444211558" name=""/>
          <p:cNvSpPr txBox="1"/>
          <p:nvPr/>
        </p:nvSpPr>
        <p:spPr bwMode="auto">
          <a:xfrm flipH="0" flipV="0">
            <a:off x="3917405" y="3184502"/>
            <a:ext cx="1072987"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 &lt;= MAX </a:t>
            </a:r>
            <a:endParaRPr/>
          </a:p>
        </p:txBody>
      </p:sp>
      <p:sp>
        <p:nvSpPr>
          <p:cNvPr id="1064015155" name=""/>
          <p:cNvSpPr txBox="1"/>
          <p:nvPr/>
        </p:nvSpPr>
        <p:spPr bwMode="auto">
          <a:xfrm flipH="0" flipV="0">
            <a:off x="3287343" y="3893398"/>
            <a:ext cx="2991861"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a:t>Insert new packet metadata</a:t>
            </a:r>
            <a:endParaRPr/>
          </a:p>
          <a:p>
            <a:pPr algn="ctr">
              <a:defRPr/>
            </a:pPr>
            <a:r>
              <a:rPr/>
              <a:t>D = MAX</a:t>
            </a:r>
            <a:r>
              <a:rPr/>
              <a:t> - (T3-T1)</a:t>
            </a:r>
            <a:endParaRPr/>
          </a:p>
        </p:txBody>
      </p:sp>
      <p:cxnSp>
        <p:nvCxnSpPr>
          <p:cNvPr id="1594924063" name=""/>
          <p:cNvCxnSpPr>
            <a:cxnSpLocks/>
          </p:cNvCxnSpPr>
          <p:nvPr/>
        </p:nvCxnSpPr>
        <p:spPr bwMode="auto">
          <a:xfrm rot="5399978" flipH="0" flipV="1">
            <a:off x="8573439" y="3146894"/>
            <a:ext cx="1278586"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7905991" name=""/>
          <p:cNvSpPr txBox="1"/>
          <p:nvPr/>
        </p:nvSpPr>
        <p:spPr bwMode="auto">
          <a:xfrm flipH="0" flipV="0">
            <a:off x="8696247" y="3726655"/>
            <a:ext cx="1072993"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sz="1800"/>
              <a:t>Delay by </a:t>
            </a:r>
            <a:endParaRPr sz="1800"/>
          </a:p>
          <a:p>
            <a:pPr algn="ctr">
              <a:defRPr/>
            </a:pPr>
            <a:r>
              <a:rPr sz="1800"/>
              <a:t>T + D</a:t>
            </a:r>
            <a:endParaRPr/>
          </a:p>
        </p:txBody>
      </p:sp>
      <p:grpSp>
        <p:nvGrpSpPr>
          <p:cNvPr id="2066194451" name=""/>
          <p:cNvGrpSpPr/>
          <p:nvPr/>
        </p:nvGrpSpPr>
        <p:grpSpPr bwMode="auto">
          <a:xfrm>
            <a:off x="5513848" y="2174622"/>
            <a:ext cx="147569" cy="1730626"/>
            <a:chOff x="0" y="0"/>
            <a:chExt cx="147569" cy="1730626"/>
          </a:xfrm>
        </p:grpSpPr>
        <p:sp>
          <p:nvSpPr>
            <p:cNvPr id="1418491304" name=""/>
            <p:cNvSpPr/>
            <p:nvPr/>
          </p:nvSpPr>
          <p:spPr bwMode="auto">
            <a:xfrm flipH="0" flipV="0">
              <a:off x="0" y="0"/>
              <a:ext cx="147569" cy="149917"/>
            </a:xfrm>
            <a:prstGeom prst="ellipse">
              <a:avLst/>
            </a:prstGeom>
            <a:solidFill>
              <a:srgbClr val="00B05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0610884" name=""/>
            <p:cNvCxnSpPr>
              <a:cxnSpLocks/>
            </p:cNvCxnSpPr>
            <p:nvPr/>
          </p:nvCxnSpPr>
          <p:spPr bwMode="auto">
            <a:xfrm rot="5399978" flipH="0" flipV="1">
              <a:off x="-714039" y="942801"/>
              <a:ext cx="1575649"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859584469" name=""/>
          <p:cNvGrpSpPr/>
          <p:nvPr/>
        </p:nvGrpSpPr>
        <p:grpSpPr bwMode="auto">
          <a:xfrm>
            <a:off x="3423749" y="2174622"/>
            <a:ext cx="147570" cy="1147220"/>
            <a:chOff x="0" y="0"/>
            <a:chExt cx="147570" cy="1147220"/>
          </a:xfrm>
        </p:grpSpPr>
        <p:sp>
          <p:nvSpPr>
            <p:cNvPr id="319130280" name=""/>
            <p:cNvSpPr/>
            <p:nvPr/>
          </p:nvSpPr>
          <p:spPr bwMode="auto">
            <a:xfrm flipH="0" flipV="0">
              <a:off x="0" y="0"/>
              <a:ext cx="147570" cy="14991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71102983" name=""/>
            <p:cNvCxnSpPr>
              <a:cxnSpLocks/>
              <a:stCxn id="319130280" idx="4"/>
            </p:cNvCxnSpPr>
            <p:nvPr/>
          </p:nvCxnSpPr>
          <p:spPr bwMode="auto">
            <a:xfrm rot="5399978" flipH="0" flipV="1">
              <a:off x="-416851" y="648569"/>
              <a:ext cx="997302"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79891763" name=""/>
          <p:cNvGrpSpPr/>
          <p:nvPr/>
        </p:nvGrpSpPr>
        <p:grpSpPr bwMode="auto">
          <a:xfrm>
            <a:off x="5253085" y="2192866"/>
            <a:ext cx="147569" cy="1147219"/>
            <a:chOff x="0" y="0"/>
            <a:chExt cx="147569" cy="1147219"/>
          </a:xfrm>
        </p:grpSpPr>
        <p:sp>
          <p:nvSpPr>
            <p:cNvPr id="984926599" name=""/>
            <p:cNvSpPr/>
            <p:nvPr/>
          </p:nvSpPr>
          <p:spPr bwMode="auto">
            <a:xfrm flipH="0" flipV="0">
              <a:off x="0" y="0"/>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252830446"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659390433" name=""/>
          <p:cNvSpPr txBox="1"/>
          <p:nvPr/>
        </p:nvSpPr>
        <p:spPr bwMode="auto">
          <a:xfrm flipH="0" flipV="0">
            <a:off x="5094976" y="3340086"/>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T3</a:t>
            </a:r>
            <a:endParaRPr/>
          </a:p>
        </p:txBody>
      </p:sp>
      <p:sp>
        <p:nvSpPr>
          <p:cNvPr id="494366961" name=""/>
          <p:cNvSpPr/>
          <p:nvPr/>
        </p:nvSpPr>
        <p:spPr bwMode="auto">
          <a:xfrm rot="16199969" flipH="0" flipV="0">
            <a:off x="6863397" y="1735363"/>
            <a:ext cx="429295" cy="2723344"/>
          </a:xfrm>
          <a:prstGeom prst="leftBrace">
            <a:avLst>
              <a:gd name="adj1" fmla="val 8333"/>
              <a:gd name="adj2" fmla="val 50000"/>
            </a:avLst>
          </a:prstGeom>
          <a:ln w="1904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324386898" name=""/>
          <p:cNvSpPr txBox="1"/>
          <p:nvPr/>
        </p:nvSpPr>
        <p:spPr bwMode="auto">
          <a:xfrm flipH="0" flipV="0">
            <a:off x="6118837" y="3367562"/>
            <a:ext cx="188603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i="1">
                <a:solidFill>
                  <a:srgbClr val="C00000"/>
                </a:solidFill>
              </a:rPr>
              <a:t>Calculation Error</a:t>
            </a:r>
            <a:endParaRPr i="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8577523" name="Title 1" hidden="0"/>
          <p:cNvSpPr>
            <a:spLocks noGrp="1"/>
          </p:cNvSpPr>
          <p:nvPr isPhoto="0" userDrawn="0">
            <p:ph type="title" hasCustomPrompt="0"/>
          </p:nvPr>
        </p:nvSpPr>
        <p:spPr bwMode="auto">
          <a:xfrm flipH="0" flipV="0">
            <a:off x="256267" y="163892"/>
            <a:ext cx="11097532" cy="1056917"/>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Asynchronous Dampers</a:t>
            </a:r>
            <a:r>
              <a:rPr/>
              <a:t>: gLBF damping  </a:t>
            </a:r>
            <a:endParaRPr/>
          </a:p>
        </p:txBody>
      </p:sp>
      <p:sp>
        <p:nvSpPr>
          <p:cNvPr id="115592784" name="Content Placeholder 2" hidden="0"/>
          <p:cNvSpPr>
            <a:spLocks noGrp="1"/>
          </p:cNvSpPr>
          <p:nvPr isPhoto="0" userDrawn="0">
            <p:ph idx="1" hasCustomPrompt="0"/>
          </p:nvPr>
        </p:nvSpPr>
        <p:spPr bwMode="auto">
          <a:xfrm flipH="0" flipV="0">
            <a:off x="838199" y="4896654"/>
            <a:ext cx="10515600" cy="1770845"/>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lvl="0">
              <a:defRPr/>
            </a:pPr>
            <a:r>
              <a:rPr sz="2200"/>
              <a:t>Tref is time of first bit of packet (TBD: L3 or L2/L2) observable on egress of R1</a:t>
            </a:r>
            <a:endParaRPr sz="2200"/>
          </a:p>
          <a:p>
            <a:pPr lvl="0">
              <a:defRPr/>
            </a:pPr>
            <a:r>
              <a:rPr sz="2200"/>
              <a:t>MAX1 is MAX + serialization speed of largest packet allowed</a:t>
            </a:r>
            <a:endParaRPr sz="2200"/>
          </a:p>
          <a:p>
            <a:pPr lvl="0">
              <a:defRPr/>
            </a:pPr>
            <a:r>
              <a:rPr sz="2200"/>
              <a:t>Assumes same serialization/deserialization speed (simple, common case)</a:t>
            </a:r>
            <a:endParaRPr sz="2200"/>
          </a:p>
          <a:p>
            <a:pPr lvl="1">
              <a:defRPr/>
            </a:pPr>
            <a:r>
              <a:rPr sz="1800"/>
              <a:t>“easily” adjusted if wired link properties are more complex (subrating etc..)</a:t>
            </a:r>
            <a:endParaRPr sz="1800"/>
          </a:p>
          <a:p>
            <a:pPr lvl="0">
              <a:defRPr/>
            </a:pPr>
            <a:r>
              <a:rPr sz="2200"/>
              <a:t>Does NOT consider speed of light propagation of link: NOT VARIABLE (enough) to care!</a:t>
            </a:r>
            <a:endParaRPr sz="1800"/>
          </a:p>
        </p:txBody>
      </p:sp>
      <p:grpSp>
        <p:nvGrpSpPr>
          <p:cNvPr id="421192714" name=""/>
          <p:cNvGrpSpPr/>
          <p:nvPr/>
        </p:nvGrpSpPr>
        <p:grpSpPr bwMode="auto">
          <a:xfrm flipH="0" flipV="0">
            <a:off x="6387147" y="1715266"/>
            <a:ext cx="5621091" cy="912253"/>
            <a:chOff x="0" y="0"/>
            <a:chExt cx="5621091" cy="912253"/>
          </a:xfrm>
        </p:grpSpPr>
        <p:sp>
          <p:nvSpPr>
            <p:cNvPr id="465870045" name=""/>
            <p:cNvSpPr/>
            <p:nvPr/>
          </p:nvSpPr>
          <p:spPr bwMode="auto">
            <a:xfrm flipH="0" flipV="0">
              <a:off x="0" y="0"/>
              <a:ext cx="5621091" cy="912253"/>
            </a:xfrm>
            <a:prstGeom prst="rect">
              <a:avLst/>
            </a:prstGeom>
            <a:solidFill>
              <a:schemeClr val="accent1">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988068209" name=""/>
            <p:cNvSpPr txBox="1"/>
            <p:nvPr/>
          </p:nvSpPr>
          <p:spPr bwMode="auto">
            <a:xfrm flipH="0" flipV="0">
              <a:off x="153550" y="138983"/>
              <a:ext cx="853331"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endParaRPr sz="1400"/>
            </a:p>
            <a:p>
              <a:pPr>
                <a:defRPr/>
              </a:pPr>
              <a:r>
                <a:rPr sz="1400"/>
                <a:t>izing</a:t>
              </a:r>
              <a:endParaRPr sz="1400"/>
            </a:p>
          </p:txBody>
        </p:sp>
        <p:sp>
          <p:nvSpPr>
            <p:cNvPr id="313530212" name=""/>
            <p:cNvSpPr txBox="1"/>
            <p:nvPr/>
          </p:nvSpPr>
          <p:spPr bwMode="auto">
            <a:xfrm flipH="0" flipV="0">
              <a:off x="3469052"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2124448393" name=""/>
            <p:cNvSpPr txBox="1"/>
            <p:nvPr/>
          </p:nvSpPr>
          <p:spPr bwMode="auto">
            <a:xfrm flipH="0" flipV="0">
              <a:off x="1274305" y="138983"/>
              <a:ext cx="93103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Forward</a:t>
              </a:r>
              <a:endParaRPr sz="1400"/>
            </a:p>
            <a:p>
              <a:pPr>
                <a:defRPr/>
              </a:pPr>
              <a:endParaRPr sz="1400"/>
            </a:p>
          </p:txBody>
        </p:sp>
        <p:sp>
          <p:nvSpPr>
            <p:cNvPr id="1098247438" name=""/>
            <p:cNvSpPr txBox="1"/>
            <p:nvPr/>
          </p:nvSpPr>
          <p:spPr bwMode="auto">
            <a:xfrm flipH="0" flipV="0">
              <a:off x="2348401" y="138983"/>
              <a:ext cx="954366"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sp>
          <p:nvSpPr>
            <p:cNvPr id="520542614" name=""/>
            <p:cNvSpPr txBox="1"/>
            <p:nvPr/>
          </p:nvSpPr>
          <p:spPr bwMode="auto">
            <a:xfrm flipH="0" flipV="0">
              <a:off x="4832515" y="138983"/>
              <a:ext cx="70023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Serial</a:t>
              </a:r>
              <a:endParaRPr sz="1400"/>
            </a:p>
            <a:p>
              <a:pPr>
                <a:defRPr/>
              </a:pPr>
              <a:r>
                <a:rPr sz="1400"/>
                <a:t>izing</a:t>
              </a:r>
              <a:endParaRPr sz="1400"/>
            </a:p>
          </p:txBody>
        </p:sp>
      </p:grpSp>
      <p:sp>
        <p:nvSpPr>
          <p:cNvPr id="1817068497" name=""/>
          <p:cNvSpPr/>
          <p:nvPr/>
        </p:nvSpPr>
        <p:spPr bwMode="auto">
          <a:xfrm rot="0" flipH="0" flipV="0">
            <a:off x="167187" y="1715267"/>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34468750" name=""/>
          <p:cNvSpPr txBox="1"/>
          <p:nvPr/>
        </p:nvSpPr>
        <p:spPr bwMode="auto">
          <a:xfrm rot="0" flipH="0" flipV="0">
            <a:off x="320737" y="1854250"/>
            <a:ext cx="931493"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endParaRPr sz="1400"/>
          </a:p>
          <a:p>
            <a:pPr>
              <a:defRPr/>
            </a:pPr>
            <a:r>
              <a:rPr sz="1400"/>
              <a:t>izing</a:t>
            </a:r>
            <a:endParaRPr sz="1400"/>
          </a:p>
        </p:txBody>
      </p:sp>
      <p:sp>
        <p:nvSpPr>
          <p:cNvPr id="207173576" name=""/>
          <p:cNvSpPr txBox="1"/>
          <p:nvPr/>
        </p:nvSpPr>
        <p:spPr bwMode="auto">
          <a:xfrm rot="0" flipH="0" flipV="0">
            <a:off x="3569162" y="1854250"/>
            <a:ext cx="1101522"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719333420" name=""/>
          <p:cNvSpPr txBox="1"/>
          <p:nvPr/>
        </p:nvSpPr>
        <p:spPr bwMode="auto">
          <a:xfrm rot="0" flipH="0" flipV="0">
            <a:off x="1441492" y="1854250"/>
            <a:ext cx="93139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Forward</a:t>
            </a:r>
            <a:endParaRPr sz="1400"/>
          </a:p>
          <a:p>
            <a:pPr>
              <a:defRPr/>
            </a:pPr>
            <a:endParaRPr sz="1400"/>
          </a:p>
        </p:txBody>
      </p:sp>
      <p:sp>
        <p:nvSpPr>
          <p:cNvPr id="1169354813" name=""/>
          <p:cNvSpPr txBox="1"/>
          <p:nvPr/>
        </p:nvSpPr>
        <p:spPr bwMode="auto">
          <a:xfrm rot="0" flipH="0" flipV="0">
            <a:off x="2515588" y="1854250"/>
            <a:ext cx="89403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sp>
        <p:nvSpPr>
          <p:cNvPr id="1964167685" name=""/>
          <p:cNvSpPr txBox="1"/>
          <p:nvPr/>
        </p:nvSpPr>
        <p:spPr bwMode="auto">
          <a:xfrm rot="0" flipH="0" flipV="0">
            <a:off x="4999702" y="1854250"/>
            <a:ext cx="70058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Serial</a:t>
            </a:r>
            <a:endParaRPr sz="1400"/>
          </a:p>
          <a:p>
            <a:pPr>
              <a:defRPr/>
            </a:pPr>
            <a:r>
              <a:rPr sz="1400"/>
              <a:t>izing</a:t>
            </a:r>
            <a:endParaRPr sz="1400"/>
          </a:p>
        </p:txBody>
      </p:sp>
      <p:sp>
        <p:nvSpPr>
          <p:cNvPr id="774088014" name=""/>
          <p:cNvSpPr txBox="1"/>
          <p:nvPr/>
        </p:nvSpPr>
        <p:spPr bwMode="auto">
          <a:xfrm flipH="0" flipV="0">
            <a:off x="1866126" y="1165231"/>
            <a:ext cx="2572280"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1 (sender)</a:t>
            </a:r>
            <a:endParaRPr sz="2400"/>
          </a:p>
        </p:txBody>
      </p:sp>
      <p:sp>
        <p:nvSpPr>
          <p:cNvPr id="1952464334" name=""/>
          <p:cNvSpPr txBox="1"/>
          <p:nvPr/>
        </p:nvSpPr>
        <p:spPr bwMode="auto">
          <a:xfrm flipH="0" flipV="0">
            <a:off x="7854265" y="1165231"/>
            <a:ext cx="2724379"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2 (receiver)</a:t>
            </a:r>
            <a:endParaRPr sz="2400"/>
          </a:p>
        </p:txBody>
      </p:sp>
      <p:sp>
        <p:nvSpPr>
          <p:cNvPr id="1821006428" name=""/>
          <p:cNvSpPr/>
          <p:nvPr/>
        </p:nvSpPr>
        <p:spPr bwMode="auto">
          <a:xfrm flipH="0" flipV="0">
            <a:off x="8572413" y="203855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255778489" name=""/>
          <p:cNvSpPr/>
          <p:nvPr/>
        </p:nvSpPr>
        <p:spPr bwMode="auto">
          <a:xfrm flipH="0" flipV="0">
            <a:off x="9701083" y="2038550"/>
            <a:ext cx="147569" cy="149916"/>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130247008" name=""/>
          <p:cNvCxnSpPr>
            <a:cxnSpLocks/>
          </p:cNvCxnSpPr>
          <p:nvPr/>
        </p:nvCxnSpPr>
        <p:spPr bwMode="auto">
          <a:xfrm rot="5399978" flipH="0" flipV="1">
            <a:off x="8147547" y="2687120"/>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973106878" name=""/>
          <p:cNvCxnSpPr>
            <a:cxnSpLocks/>
          </p:cNvCxnSpPr>
          <p:nvPr/>
        </p:nvCxnSpPr>
        <p:spPr bwMode="auto">
          <a:xfrm rot="5399978" flipH="0" flipV="1">
            <a:off x="9276217" y="2687120"/>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028811411" name=""/>
          <p:cNvSpPr txBox="1"/>
          <p:nvPr/>
        </p:nvSpPr>
        <p:spPr bwMode="auto">
          <a:xfrm flipH="0" flipV="0">
            <a:off x="3151271" y="3153454"/>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a:t>
            </a:r>
            <a:endParaRPr/>
          </a:p>
        </p:txBody>
      </p:sp>
      <p:sp>
        <p:nvSpPr>
          <p:cNvPr id="1032394697" name=""/>
          <p:cNvSpPr txBox="1"/>
          <p:nvPr/>
        </p:nvSpPr>
        <p:spPr bwMode="auto">
          <a:xfrm flipH="0" flipV="0">
            <a:off x="2911290" y="3757327"/>
            <a:ext cx="4490809" cy="9147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l">
              <a:defRPr/>
            </a:pPr>
            <a:r>
              <a:rPr/>
              <a:t>Insert new packet metadata</a:t>
            </a:r>
            <a:endParaRPr/>
          </a:p>
          <a:p>
            <a:pPr algn="l">
              <a:defRPr/>
            </a:pPr>
            <a:r>
              <a:rPr/>
              <a:t>Tref = T3 + psize[bits] / serialization-speed</a:t>
            </a:r>
            <a:endParaRPr/>
          </a:p>
          <a:p>
            <a:pPr algn="l">
              <a:defRPr/>
            </a:pPr>
            <a:r>
              <a:rPr/>
              <a:t>D = MAX</a:t>
            </a:r>
            <a:r>
              <a:rPr/>
              <a:t>1 - (Tref-T1)</a:t>
            </a:r>
            <a:endParaRPr/>
          </a:p>
        </p:txBody>
      </p:sp>
      <p:cxnSp>
        <p:nvCxnSpPr>
          <p:cNvPr id="444846063" name=""/>
          <p:cNvCxnSpPr>
            <a:cxnSpLocks/>
          </p:cNvCxnSpPr>
          <p:nvPr/>
        </p:nvCxnSpPr>
        <p:spPr bwMode="auto">
          <a:xfrm rot="5399978" flipH="0" flipV="1">
            <a:off x="8573438" y="3010822"/>
            <a:ext cx="127858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685118085" name=""/>
          <p:cNvSpPr txBox="1"/>
          <p:nvPr/>
        </p:nvSpPr>
        <p:spPr bwMode="auto">
          <a:xfrm flipH="0" flipV="0">
            <a:off x="7762830" y="3658620"/>
            <a:ext cx="4306300"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l">
              <a:defRPr/>
            </a:pPr>
            <a:r>
              <a:rPr sz="1800"/>
              <a:t>Tref = T - </a:t>
            </a:r>
            <a:r>
              <a:rPr lang="en-US" sz="1800" b="0" i="0" u="none" strike="noStrike" cap="none" spc="0">
                <a:solidFill>
                  <a:schemeClr val="tx1"/>
                </a:solidFill>
                <a:latin typeface="+mn-lt"/>
                <a:ea typeface="+mn-ea"/>
                <a:cs typeface="+mn-cs"/>
              </a:rPr>
              <a:t>psize[bits] / serialization-speed</a:t>
            </a:r>
            <a:endParaRPr sz="1800"/>
          </a:p>
          <a:p>
            <a:pPr algn="l">
              <a:defRPr/>
            </a:pPr>
            <a:r>
              <a:rPr sz="1800"/>
              <a:t>Delay by  </a:t>
            </a:r>
            <a:r>
              <a:rPr sz="1800"/>
              <a:t>Tref + D</a:t>
            </a:r>
            <a:endParaRPr sz="1800"/>
          </a:p>
        </p:txBody>
      </p:sp>
      <p:grpSp>
        <p:nvGrpSpPr>
          <p:cNvPr id="2024612276" name=""/>
          <p:cNvGrpSpPr/>
          <p:nvPr/>
        </p:nvGrpSpPr>
        <p:grpSpPr bwMode="auto">
          <a:xfrm>
            <a:off x="4843074" y="2038550"/>
            <a:ext cx="147568" cy="1730626"/>
            <a:chOff x="0" y="0"/>
            <a:chExt cx="147568" cy="1730626"/>
          </a:xfrm>
        </p:grpSpPr>
        <p:sp>
          <p:nvSpPr>
            <p:cNvPr id="1706482448" name=""/>
            <p:cNvSpPr/>
            <p:nvPr/>
          </p:nvSpPr>
          <p:spPr bwMode="auto">
            <a:xfrm flipH="0" flipV="0">
              <a:off x="0" y="0"/>
              <a:ext cx="147569" cy="149916"/>
            </a:xfrm>
            <a:prstGeom prst="ellipse">
              <a:avLst/>
            </a:prstGeom>
            <a:solidFill>
              <a:srgbClr val="00B05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515918823" name=""/>
            <p:cNvCxnSpPr>
              <a:cxnSpLocks/>
            </p:cNvCxnSpPr>
            <p:nvPr/>
          </p:nvCxnSpPr>
          <p:spPr bwMode="auto">
            <a:xfrm rot="5399978" flipH="0" flipV="1">
              <a:off x="-714039" y="942801"/>
              <a:ext cx="1575648"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214690332" name=""/>
          <p:cNvGrpSpPr/>
          <p:nvPr/>
        </p:nvGrpSpPr>
        <p:grpSpPr bwMode="auto">
          <a:xfrm>
            <a:off x="3423748" y="2038550"/>
            <a:ext cx="147569" cy="1147219"/>
            <a:chOff x="0" y="0"/>
            <a:chExt cx="147569" cy="1147219"/>
          </a:xfrm>
        </p:grpSpPr>
        <p:sp>
          <p:nvSpPr>
            <p:cNvPr id="425706420" name=""/>
            <p:cNvSpPr/>
            <p:nvPr/>
          </p:nvSpPr>
          <p:spPr bwMode="auto">
            <a:xfrm flipH="0" flipV="0">
              <a:off x="0" y="0"/>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952766533"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282323792" name=""/>
          <p:cNvGrpSpPr/>
          <p:nvPr/>
        </p:nvGrpSpPr>
        <p:grpSpPr bwMode="auto">
          <a:xfrm>
            <a:off x="4649387" y="2038550"/>
            <a:ext cx="147569" cy="1147219"/>
            <a:chOff x="0" y="0"/>
            <a:chExt cx="147569" cy="1147219"/>
          </a:xfrm>
        </p:grpSpPr>
        <p:sp>
          <p:nvSpPr>
            <p:cNvPr id="175055091"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787031734"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636450100" name=""/>
          <p:cNvSpPr txBox="1"/>
          <p:nvPr/>
        </p:nvSpPr>
        <p:spPr bwMode="auto">
          <a:xfrm flipH="0" flipV="0">
            <a:off x="4482253" y="3204015"/>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T3</a:t>
            </a:r>
            <a:endParaRPr/>
          </a:p>
        </p:txBody>
      </p:sp>
      <p:grpSp>
        <p:nvGrpSpPr>
          <p:cNvPr id="442662271" name=""/>
          <p:cNvGrpSpPr/>
          <p:nvPr/>
        </p:nvGrpSpPr>
        <p:grpSpPr bwMode="auto">
          <a:xfrm>
            <a:off x="5875026" y="2075040"/>
            <a:ext cx="147569" cy="1147219"/>
            <a:chOff x="0" y="0"/>
            <a:chExt cx="147569" cy="1147219"/>
          </a:xfrm>
        </p:grpSpPr>
        <p:sp>
          <p:nvSpPr>
            <p:cNvPr id="1366516637" name=""/>
            <p:cNvSpPr/>
            <p:nvPr/>
          </p:nvSpPr>
          <p:spPr bwMode="auto">
            <a:xfrm flipH="0" flipV="0">
              <a:off x="0" y="0"/>
              <a:ext cx="147569" cy="149916"/>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524712788"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287195891" name=""/>
          <p:cNvSpPr txBox="1"/>
          <p:nvPr/>
        </p:nvSpPr>
        <p:spPr bwMode="auto">
          <a:xfrm flipH="0" flipV="0">
            <a:off x="5774969" y="3221302"/>
            <a:ext cx="59000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a:t>
            </a:r>
            <a:endParaRPr/>
          </a:p>
        </p:txBody>
      </p:sp>
      <p:sp>
        <p:nvSpPr>
          <p:cNvPr id="1299319098" name=""/>
          <p:cNvSpPr txBox="1"/>
          <p:nvPr/>
        </p:nvSpPr>
        <p:spPr bwMode="auto">
          <a:xfrm flipH="0" flipV="0">
            <a:off x="8493014" y="3215959"/>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sp>
        <p:nvSpPr>
          <p:cNvPr id="232680518" name=""/>
          <p:cNvSpPr/>
          <p:nvPr/>
        </p:nvSpPr>
        <p:spPr bwMode="auto">
          <a:xfrm rot="16199969" flipH="0" flipV="0">
            <a:off x="4498924" y="1788968"/>
            <a:ext cx="470856" cy="2281347"/>
          </a:xfrm>
          <a:prstGeom prst="leftBrace">
            <a:avLst>
              <a:gd name="adj1" fmla="val 8333"/>
              <a:gd name="adj2" fmla="val 21472"/>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39786155" name=""/>
          <p:cNvSpPr txBox="1"/>
          <p:nvPr/>
        </p:nvSpPr>
        <p:spPr bwMode="auto">
          <a:xfrm flipH="0" flipV="0">
            <a:off x="3686007" y="3224464"/>
            <a:ext cx="80610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MAX1</a:t>
            </a:r>
            <a:endParaRPr/>
          </a:p>
        </p:txBody>
      </p:sp>
      <p:sp>
        <p:nvSpPr>
          <p:cNvPr id="1264928283" name=""/>
          <p:cNvSpPr txBox="1"/>
          <p:nvPr/>
        </p:nvSpPr>
        <p:spPr bwMode="auto">
          <a:xfrm flipH="0" flipV="0">
            <a:off x="9445600" y="3153454"/>
            <a:ext cx="7488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 + 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4779293" name="Title 1" hidden="0"/>
          <p:cNvSpPr>
            <a:spLocks noGrp="1"/>
          </p:cNvSpPr>
          <p:nvPr isPhoto="0" userDrawn="0">
            <p:ph type="title" hasCustomPrompt="0"/>
          </p:nvPr>
        </p:nvSpPr>
        <p:spPr bwMode="auto">
          <a:xfrm flipH="0" flipV="0">
            <a:off x="559285" y="92981"/>
            <a:ext cx="10794513" cy="1325562"/>
          </a:xfrm>
        </p:spPr>
        <p:txBody>
          <a:bodyPr/>
          <a:lstStyle/>
          <a:p>
            <a:pPr>
              <a:defRPr/>
            </a:pPr>
            <a:r>
              <a:rPr/>
              <a:t>gLBF so far</a:t>
            </a:r>
            <a:endParaRPr/>
          </a:p>
        </p:txBody>
      </p:sp>
      <p:sp>
        <p:nvSpPr>
          <p:cNvPr id="2131271078" name="Content Placeholder 2" hidden="0"/>
          <p:cNvSpPr>
            <a:spLocks noGrp="1"/>
          </p:cNvSpPr>
          <p:nvPr isPhoto="0" userDrawn="0">
            <p:ph idx="1" hasCustomPrompt="0"/>
          </p:nvPr>
        </p:nvSpPr>
        <p:spPr bwMode="auto">
          <a:xfrm flipH="0" flipV="0">
            <a:off x="559285" y="1488281"/>
            <a:ext cx="10794513" cy="5043147"/>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We’re not (yet) at actual high-speed implementation proposal!</a:t>
            </a:r>
            <a:endParaRPr/>
          </a:p>
          <a:p>
            <a:pPr>
              <a:defRPr/>
            </a:pPr>
            <a:r>
              <a:rPr/>
              <a:t>For wireline links: use asynchronous gLBF model</a:t>
            </a:r>
            <a:endParaRPr/>
          </a:p>
          <a:p>
            <a:pPr lvl="1">
              <a:defRPr/>
            </a:pPr>
            <a:r>
              <a:rPr/>
              <a:t>No clock synchronization needed</a:t>
            </a:r>
            <a:endParaRPr/>
          </a:p>
          <a:p>
            <a:pPr lvl="1">
              <a:defRPr/>
            </a:pPr>
            <a:r>
              <a:rPr/>
              <a:t>Metadata: D(amper) value.</a:t>
            </a:r>
            <a:endParaRPr/>
          </a:p>
          <a:p>
            <a:pPr lvl="2">
              <a:defRPr/>
            </a:pPr>
            <a:r>
              <a:rPr/>
              <a:t> E.g.: nsec resolution, &gt;= 20 bit (100 usec max hop latency)</a:t>
            </a:r>
            <a:endParaRPr/>
          </a:p>
          <a:p>
            <a:pPr lvl="0">
              <a:defRPr/>
            </a:pPr>
            <a:r>
              <a:rPr/>
              <a:t>For edge-radio links (optional – RAW problem)</a:t>
            </a:r>
            <a:endParaRPr/>
          </a:p>
          <a:p>
            <a:pPr lvl="1">
              <a:defRPr/>
            </a:pPr>
            <a:r>
              <a:rPr/>
              <a:t>Use synchronous model (picture details not shown – left as exercise for readers)</a:t>
            </a:r>
            <a:endParaRPr/>
          </a:p>
          <a:p>
            <a:pPr lvl="1">
              <a:defRPr/>
            </a:pPr>
            <a:r>
              <a:rPr/>
              <a:t>Clock synchronization for radio links acceptable ?!</a:t>
            </a:r>
            <a:endParaRPr/>
          </a:p>
          <a:p>
            <a:pPr lvl="1">
              <a:defRPr/>
            </a:pPr>
            <a:r>
              <a:rPr/>
              <a:t>Metadata:Tref</a:t>
            </a:r>
            <a:endParaRPr/>
          </a:p>
          <a:p>
            <a:pPr lvl="2">
              <a:defRPr/>
            </a:pPr>
            <a:endParaRPr/>
          </a:p>
          <a:p>
            <a:pPr lvl="1">
              <a:defRPr/>
            </a:pPr>
            <a:r>
              <a:rPr/>
              <a:t>Allows to compensate for variability of radio link </a:t>
            </a:r>
            <a:endParaRPr/>
          </a:p>
          <a:p>
            <a:pPr lvl="2">
              <a:defRPr/>
            </a:pPr>
            <a:r>
              <a:rPr/>
              <a:t>Retransmission at L1/L2, delay by reflections at building, speed changes by modulation...</a:t>
            </a:r>
            <a:endParaRPr/>
          </a:p>
          <a:p>
            <a:pPr lvl="2">
              <a:defRPr/>
            </a:pPr>
            <a:r>
              <a:rPr/>
              <a:t>See RAW architecture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2227658" name="Title 1" hidden="0"/>
          <p:cNvSpPr>
            <a:spLocks noGrp="1"/>
          </p:cNvSpPr>
          <p:nvPr isPhoto="0" userDrawn="0">
            <p:ph type="title" hasCustomPrompt="0"/>
          </p:nvPr>
        </p:nvSpPr>
        <p:spPr bwMode="auto">
          <a:xfrm flipH="0" flipV="0">
            <a:off x="559285" y="92981"/>
            <a:ext cx="10794513" cy="1325562"/>
          </a:xfrm>
        </p:spPr>
        <p:txBody>
          <a:bodyPr/>
          <a:lstStyle/>
          <a:p>
            <a:pPr>
              <a:defRPr/>
            </a:pPr>
            <a:r>
              <a:rPr/>
              <a:t>Great ? Done ?</a:t>
            </a:r>
            <a:endParaRPr/>
          </a:p>
        </p:txBody>
      </p:sp>
      <p:sp>
        <p:nvSpPr>
          <p:cNvPr id="1241914080" name="Content Placeholder 2" hidden="0"/>
          <p:cNvSpPr>
            <a:spLocks noGrp="1"/>
          </p:cNvSpPr>
          <p:nvPr isPhoto="0" userDrawn="0">
            <p:ph idx="1" hasCustomPrompt="0"/>
          </p:nvPr>
        </p:nvSpPr>
        <p:spPr bwMode="auto">
          <a:xfrm flipH="0" flipV="0">
            <a:off x="559285" y="1488281"/>
            <a:ext cx="10794513" cy="5043147"/>
          </a:xfrm>
        </p:spPr>
        <p:txBody>
          <a:bodyPr vertOverflow="overflow" horzOverflow="overflow" vert="horz" wrap="square" lIns="91440" tIns="45720" rIns="91440" bIns="45720" numCol="1" spcCol="0" rtlCol="0" fromWordArt="0" anchor="t" anchorCtr="0" forceAA="0" upright="0" compatLnSpc="0">
            <a:normAutofit/>
          </a:bodyPr>
          <a:lstStyle/>
          <a:p>
            <a:pPr>
              <a:defRPr/>
            </a:pPr>
            <a:r>
              <a:rPr/>
              <a:t>Yes, Great, But not Done!</a:t>
            </a:r>
            <a:endParaRPr/>
          </a:p>
          <a:p>
            <a:pPr>
              <a:defRPr/>
            </a:pPr>
            <a:endParaRPr/>
          </a:p>
          <a:p>
            <a:pPr>
              <a:defRPr/>
            </a:pPr>
            <a:r>
              <a:rPr lang="en-US" sz="2800" b="0" i="0" u="none" strike="noStrike" cap="none" spc="0">
                <a:solidFill>
                  <a:schemeClr val="tx1"/>
                </a:solidFill>
                <a:latin typeface="+mn-lt"/>
                <a:ea typeface="+mn-ea"/>
                <a:cs typeface="+mn-cs"/>
              </a:rPr>
              <a:t>This is not complete enough for standardization</a:t>
            </a:r>
            <a:endParaRPr sz="2800"/>
          </a:p>
          <a:p>
            <a:pPr>
              <a:defRPr/>
            </a:pPr>
            <a:endParaRPr/>
          </a:p>
          <a:p>
            <a:pPr>
              <a:defRPr/>
            </a:pPr>
            <a:r>
              <a:rPr/>
              <a:t>This is not complete enough for high-speed implementation</a:t>
            </a:r>
            <a:endParaRPr/>
          </a:p>
          <a:p>
            <a:pPr>
              <a:defRPr/>
            </a:pPr>
            <a:endParaRPr/>
          </a:p>
          <a:p>
            <a:pPr mar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14669135" name="Rounded Rectangle 108"/>
          <p:cNvSpPr/>
          <p:nvPr/>
        </p:nvSpPr>
        <p:spPr bwMode="auto">
          <a:xfrm flipH="0" flipV="0">
            <a:off x="4179961" y="804223"/>
            <a:ext cx="4954620" cy="1577025"/>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99806885"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64429855" name="Straight Connector 87"/>
          <p:cNvCxnSpPr>
            <a:cxnSpLocks/>
            <a:stCxn id="161448011" idx="3"/>
            <a:endCxn id="1754225257"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05360755" name="Title 1"/>
          <p:cNvSpPr>
            <a:spLocks noGrp="1"/>
          </p:cNvSpPr>
          <p:nvPr>
            <p:ph type="title"/>
          </p:nvPr>
        </p:nvSpPr>
        <p:spPr bwMode="auto">
          <a:xfrm>
            <a:off x="434907" y="-64347"/>
            <a:ext cx="11410243" cy="725890"/>
          </a:xfrm>
        </p:spPr>
        <p:txBody>
          <a:bodyPr>
            <a:normAutofit/>
          </a:bodyPr>
          <a:lstStyle/>
          <a:p>
            <a:pPr>
              <a:defRPr/>
            </a:pPr>
            <a:r>
              <a:rPr lang="en-US"/>
              <a:t>Standard system requirement</a:t>
            </a:r>
            <a:endParaRPr lang="en-US" sz="1800"/>
          </a:p>
        </p:txBody>
      </p:sp>
      <p:sp>
        <p:nvSpPr>
          <p:cNvPr id="273788646" name="Slide Number Placeholder 3"/>
          <p:cNvSpPr>
            <a:spLocks noGrp="1"/>
          </p:cNvSpPr>
          <p:nvPr>
            <p:ph type="sldNum" sz="quarter" idx="12"/>
          </p:nvPr>
        </p:nvSpPr>
        <p:spPr bwMode="auto"/>
        <p:txBody>
          <a:bodyPr/>
          <a:lstStyle/>
          <a:p>
            <a:pPr>
              <a:defRPr/>
            </a:pPr>
            <a:r>
              <a:rPr lang="en-US"/>
              <a:t>  </a:t>
            </a:r>
            <a:endParaRPr/>
          </a:p>
        </p:txBody>
      </p:sp>
      <p:grpSp>
        <p:nvGrpSpPr>
          <p:cNvPr id="584464781" name="Group 84"/>
          <p:cNvGrpSpPr/>
          <p:nvPr/>
        </p:nvGrpSpPr>
        <p:grpSpPr bwMode="auto">
          <a:xfrm>
            <a:off x="1777140" y="5107551"/>
            <a:ext cx="864973" cy="737418"/>
            <a:chOff x="0" y="0"/>
            <a:chExt cx="864973" cy="737418"/>
          </a:xfrm>
          <a:solidFill>
            <a:srgbClr val="C4FEF7"/>
          </a:solidFill>
        </p:grpSpPr>
        <p:sp>
          <p:nvSpPr>
            <p:cNvPr id="161448011" name="Rectangle 5"/>
            <p:cNvSpPr/>
            <p:nvPr/>
          </p:nvSpPr>
          <p:spPr bwMode="auto">
            <a:xfrm>
              <a:off x="0" y="0"/>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07133911" name="TextBox 64"/>
            <p:cNvSpPr txBox="1"/>
            <p:nvPr/>
          </p:nvSpPr>
          <p:spPr bwMode="auto">
            <a:xfrm>
              <a:off x="98854" y="30155"/>
              <a:ext cx="374135" cy="366119"/>
            </a:xfrm>
            <a:prstGeom prst="rect">
              <a:avLst/>
            </a:prstGeom>
            <a:grpFill/>
            <a:ln w="28575">
              <a:noFill/>
            </a:ln>
          </p:spPr>
          <p:txBody>
            <a:bodyPr wrap="none" rtlCol="0">
              <a:spAutoFit/>
            </a:bodyPr>
            <a:lstStyle/>
            <a:p>
              <a:pPr>
                <a:defRPr/>
              </a:pPr>
              <a:r>
                <a:rPr/>
                <a:t>...</a:t>
              </a:r>
              <a:endParaRPr/>
            </a:p>
          </p:txBody>
        </p:sp>
      </p:grpSp>
      <p:grpSp>
        <p:nvGrpSpPr>
          <p:cNvPr id="489947561" name="Group 69"/>
          <p:cNvGrpSpPr/>
          <p:nvPr/>
        </p:nvGrpSpPr>
        <p:grpSpPr bwMode="auto">
          <a:xfrm>
            <a:off x="3175043" y="5105557"/>
            <a:ext cx="914400" cy="741405"/>
            <a:chOff x="2767914" y="4979772"/>
            <a:chExt cx="914400" cy="741405"/>
          </a:xfrm>
        </p:grpSpPr>
        <p:sp>
          <p:nvSpPr>
            <p:cNvPr id="712009950"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37261145" name="TextBox 66"/>
            <p:cNvSpPr txBox="1"/>
            <p:nvPr/>
          </p:nvSpPr>
          <p:spPr bwMode="auto">
            <a:xfrm>
              <a:off x="2811462" y="4979772"/>
              <a:ext cx="813042" cy="738663"/>
            </a:xfrm>
            <a:prstGeom prst="rect">
              <a:avLst/>
            </a:prstGeom>
            <a:noFill/>
          </p:spPr>
          <p:txBody>
            <a:bodyPr wrap="none" rtlCol="0">
              <a:spAutoFit/>
            </a:bodyPr>
            <a:lstStyle/>
            <a:p>
              <a:pPr algn="ctr">
                <a:defRPr/>
              </a:pPr>
              <a:r>
                <a:rPr lang="en-US" sz="1400"/>
                <a:t>Policing</a:t>
              </a:r>
              <a:endParaRPr/>
            </a:p>
            <a:p>
              <a:pPr algn="ctr">
                <a:defRPr/>
              </a:pPr>
              <a:r>
                <a:rPr lang="en-US" sz="1400"/>
                <a:t>Ingres</a:t>
              </a:r>
              <a:endParaRPr/>
            </a:p>
            <a:p>
              <a:pPr algn="ctr">
                <a:defRPr/>
              </a:pPr>
              <a:r>
                <a:rPr lang="en-US" sz="1400"/>
                <a:t>Ede</a:t>
              </a:r>
              <a:endParaRPr lang="en-US" sz="1200"/>
            </a:p>
          </p:txBody>
        </p:sp>
      </p:grpSp>
      <p:grpSp>
        <p:nvGrpSpPr>
          <p:cNvPr id="937502305" name="Group 70"/>
          <p:cNvGrpSpPr/>
          <p:nvPr/>
        </p:nvGrpSpPr>
        <p:grpSpPr bwMode="auto">
          <a:xfrm>
            <a:off x="4657537" y="5109544"/>
            <a:ext cx="914400" cy="737418"/>
            <a:chOff x="0" y="0"/>
            <a:chExt cx="914400" cy="737418"/>
          </a:xfrm>
          <a:solidFill>
            <a:srgbClr val="E1FFD4"/>
          </a:solidFill>
        </p:grpSpPr>
        <p:sp>
          <p:nvSpPr>
            <p:cNvPr id="1400409255" name="Rectangle 71"/>
            <p:cNvSpPr/>
            <p:nvPr/>
          </p:nvSpPr>
          <p:spPr bwMode="auto">
            <a:xfrm>
              <a:off x="0" y="0"/>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84661681" name="TextBox 72"/>
            <p:cNvSpPr txBox="1"/>
            <p:nvPr/>
          </p:nvSpPr>
          <p:spPr bwMode="auto">
            <a:xfrm>
              <a:off x="72695" y="132084"/>
              <a:ext cx="759784" cy="457560"/>
            </a:xfrm>
            <a:prstGeom prst="rect">
              <a:avLst/>
            </a:prstGeom>
            <a:grpFill/>
            <a:ln w="28575">
              <a:solidFill>
                <a:srgbClr val="00B050"/>
              </a:solidFill>
            </a:ln>
          </p:spPr>
          <p:txBody>
            <a:bodyPr wrap="none" rtlCol="0">
              <a:spAutoFit/>
            </a:bodyPr>
            <a:lstStyle/>
            <a:p>
              <a:pPr algn="ctr">
                <a:defRPr/>
              </a:pPr>
              <a:r>
                <a:rPr lang="en-US" sz="1200"/>
                <a:t>Damper</a:t>
              </a:r>
              <a:endParaRPr lang="en-US" sz="1200"/>
            </a:p>
            <a:p>
              <a:pPr algn="ctr">
                <a:defRPr/>
              </a:pPr>
              <a:r>
                <a:rPr lang="en-US" sz="1200"/>
                <a:t>Vendor1</a:t>
              </a:r>
              <a:endParaRPr lang="en-US" sz="1200"/>
            </a:p>
          </p:txBody>
        </p:sp>
      </p:grpSp>
      <p:grpSp>
        <p:nvGrpSpPr>
          <p:cNvPr id="1797446766" name="Group 73"/>
          <p:cNvGrpSpPr/>
          <p:nvPr/>
        </p:nvGrpSpPr>
        <p:grpSpPr bwMode="auto">
          <a:xfrm>
            <a:off x="6140031" y="5109544"/>
            <a:ext cx="914400" cy="737418"/>
            <a:chOff x="0" y="0"/>
            <a:chExt cx="914400" cy="737418"/>
          </a:xfrm>
          <a:solidFill>
            <a:srgbClr val="E1FFD4"/>
          </a:solidFill>
        </p:grpSpPr>
        <p:sp>
          <p:nvSpPr>
            <p:cNvPr id="1349345315" name="Rectangle 74"/>
            <p:cNvSpPr/>
            <p:nvPr/>
          </p:nvSpPr>
          <p:spPr bwMode="auto">
            <a:xfrm>
              <a:off x="0" y="0"/>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31940725" name="TextBox 75"/>
            <p:cNvSpPr txBox="1"/>
            <p:nvPr/>
          </p:nvSpPr>
          <p:spPr bwMode="auto">
            <a:xfrm>
              <a:off x="51703" y="132084"/>
              <a:ext cx="802125" cy="457560"/>
            </a:xfrm>
            <a:prstGeom prst="rect">
              <a:avLst/>
            </a:prstGeom>
            <a:grpFill/>
            <a:ln w="28575">
              <a:solidFill>
                <a:srgbClr val="00B050"/>
              </a:solidFill>
            </a:ln>
          </p:spPr>
          <p:txBody>
            <a:bodyPr wrap="none" rtlCol="0">
              <a:spAutoFit/>
            </a:bodyPr>
            <a:lstStyle/>
            <a:p>
              <a:pPr algn="ctr">
                <a:defRPr/>
              </a:pPr>
              <a:r>
                <a:rPr lang="en-US" sz="1200"/>
                <a:t>Damper</a:t>
              </a:r>
              <a:endParaRPr lang="en-US" sz="1200"/>
            </a:p>
            <a:p>
              <a:pPr algn="ctr">
                <a:defRPr/>
              </a:pPr>
              <a:r>
                <a:rPr lang="en-US" sz="1200"/>
                <a:t>Vendor 2</a:t>
              </a:r>
              <a:endParaRPr lang="en-US" sz="1200"/>
            </a:p>
          </p:txBody>
        </p:sp>
      </p:grpSp>
      <p:grpSp>
        <p:nvGrpSpPr>
          <p:cNvPr id="1454424150" name="Group 76"/>
          <p:cNvGrpSpPr/>
          <p:nvPr/>
        </p:nvGrpSpPr>
        <p:grpSpPr bwMode="auto">
          <a:xfrm>
            <a:off x="7573095" y="5105557"/>
            <a:ext cx="998991" cy="741405"/>
            <a:chOff x="2718484" y="4979772"/>
            <a:chExt cx="998991" cy="741405"/>
          </a:xfrm>
          <a:solidFill>
            <a:srgbClr val="E1FFD4"/>
          </a:solidFill>
        </p:grpSpPr>
        <p:sp>
          <p:nvSpPr>
            <p:cNvPr id="1493091573" name="Rectangle 77"/>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9348270" name="TextBox 78"/>
            <p:cNvSpPr txBox="1"/>
            <p:nvPr/>
          </p:nvSpPr>
          <p:spPr bwMode="auto">
            <a:xfrm>
              <a:off x="2718484" y="4979772"/>
              <a:ext cx="998991" cy="738663"/>
            </a:xfrm>
            <a:prstGeom prst="rect">
              <a:avLst/>
            </a:prstGeom>
            <a:solidFill>
              <a:srgbClr val="E1FFD4"/>
            </a:solid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2029378775" name="Group 85"/>
          <p:cNvGrpSpPr/>
          <p:nvPr/>
        </p:nvGrpSpPr>
        <p:grpSpPr bwMode="auto">
          <a:xfrm>
            <a:off x="10538084" y="5107551"/>
            <a:ext cx="941017" cy="737418"/>
            <a:chOff x="9873051" y="4975586"/>
            <a:chExt cx="941017" cy="737418"/>
          </a:xfrm>
          <a:solidFill>
            <a:srgbClr val="C4FEF7"/>
          </a:solidFill>
        </p:grpSpPr>
        <p:sp>
          <p:nvSpPr>
            <p:cNvPr id="1754225257"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95396609"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515961228" name="Group 81"/>
          <p:cNvGrpSpPr/>
          <p:nvPr/>
        </p:nvGrpSpPr>
        <p:grpSpPr bwMode="auto">
          <a:xfrm>
            <a:off x="9055587" y="5105557"/>
            <a:ext cx="998991" cy="741405"/>
            <a:chOff x="2718484" y="4979772"/>
            <a:chExt cx="998991" cy="741405"/>
          </a:xfrm>
        </p:grpSpPr>
        <p:sp>
          <p:nvSpPr>
            <p:cNvPr id="1298853290"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80015468" name="TextBox 83"/>
            <p:cNvSpPr txBox="1"/>
            <p:nvPr/>
          </p:nvSpPr>
          <p:spPr bwMode="auto">
            <a:xfrm>
              <a:off x="2718484" y="4979772"/>
              <a:ext cx="998991" cy="738663"/>
            </a:xfrm>
            <a:prstGeom prst="rect">
              <a:avLst/>
            </a:prstGeom>
            <a:noFill/>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sp>
        <p:nvSpPr>
          <p:cNvPr id="279334434" name="TextBox 99"/>
          <p:cNvSpPr txBox="1"/>
          <p:nvPr/>
        </p:nvSpPr>
        <p:spPr bwMode="auto">
          <a:xfrm>
            <a:off x="2481498" y="1304772"/>
            <a:ext cx="1382577" cy="640440"/>
          </a:xfrm>
          <a:prstGeom prst="rect">
            <a:avLst/>
          </a:prstGeom>
          <a:solidFill>
            <a:srgbClr val="C4FEF7"/>
          </a:solidFill>
          <a:ln>
            <a:solidFill>
              <a:schemeClr val="tx2"/>
            </a:solidFill>
          </a:ln>
        </p:spPr>
        <p:txBody>
          <a:bodyPr wrap="square" rtlCol="0">
            <a:spAutoFit/>
          </a:bodyPr>
          <a:lstStyle/>
          <a:p>
            <a:pPr>
              <a:defRPr/>
            </a:pPr>
            <a:r>
              <a:rPr/>
              <a:t>...</a:t>
            </a:r>
            <a:endParaRPr/>
          </a:p>
          <a:p>
            <a:pPr>
              <a:defRPr/>
            </a:pPr>
            <a:endParaRPr/>
          </a:p>
        </p:txBody>
      </p:sp>
      <p:sp>
        <p:nvSpPr>
          <p:cNvPr id="2118776775" name="TextBox 100"/>
          <p:cNvSpPr txBox="1"/>
          <p:nvPr/>
        </p:nvSpPr>
        <p:spPr bwMode="auto">
          <a:xfrm flipH="0" flipV="0">
            <a:off x="4355678" y="1140824"/>
            <a:ext cx="4327144" cy="1128119"/>
          </a:xfrm>
          <a:prstGeom prst="rect">
            <a:avLst/>
          </a:prstGeom>
          <a:solidFill>
            <a:srgbClr val="F6EDFF"/>
          </a:solidFill>
          <a:ln>
            <a:solidFill>
              <a:schemeClr val="tx2"/>
            </a:solidFill>
          </a:ln>
        </p:spPr>
        <p:txBody>
          <a:bodyPr wrap="square" rtlCol="0">
            <a:spAutoFit/>
          </a:bodyPr>
          <a:lstStyle/>
          <a:p>
            <a:pPr algn="ctr">
              <a:defRPr/>
            </a:pPr>
            <a:r>
              <a:rPr sz="1600" i="1"/>
              <a:t>Calculate MAX through Queuing/Scheduling for each P router - for each flow</a:t>
            </a:r>
            <a:endParaRPr sz="1600" i="1"/>
          </a:p>
          <a:p>
            <a:pPr algn="ctr">
              <a:defRPr/>
            </a:pPr>
            <a:r>
              <a:rPr i="1"/>
              <a:t> with only STANDARD information</a:t>
            </a:r>
            <a:r>
              <a:rPr i="1"/>
              <a:t>/</a:t>
            </a:r>
            <a:endParaRPr i="1"/>
          </a:p>
          <a:p>
            <a:pPr algn="ctr">
              <a:defRPr/>
            </a:pPr>
            <a:r>
              <a:rPr i="1"/>
              <a:t>calculus (not vendor specific)</a:t>
            </a:r>
            <a:endParaRPr i="1"/>
          </a:p>
        </p:txBody>
      </p:sp>
      <p:cxnSp>
        <p:nvCxnSpPr>
          <p:cNvPr id="482522683" name="Straight Arrow Connector 114"/>
          <p:cNvCxnSpPr>
            <a:cxnSpLocks/>
            <a:stCxn id="279334434"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11010705" name="TextBox 133"/>
          <p:cNvSpPr txBox="1"/>
          <p:nvPr/>
        </p:nvSpPr>
        <p:spPr bwMode="auto">
          <a:xfrm>
            <a:off x="5974398" y="778255"/>
            <a:ext cx="3048517" cy="396599"/>
          </a:xfrm>
          <a:prstGeom prst="rect">
            <a:avLst/>
          </a:prstGeom>
          <a:noFill/>
        </p:spPr>
        <p:txBody>
          <a:bodyPr wrap="none" rtlCol="0">
            <a:spAutoFit/>
          </a:bodyPr>
          <a:lstStyle/>
          <a:p>
            <a:pPr>
              <a:defRPr/>
            </a:pPr>
            <a:r>
              <a:rPr lang="en-US" sz="2000" b="1">
                <a:solidFill>
                  <a:srgbClr val="960000"/>
                </a:solidFill>
              </a:rPr>
              <a:t>DetNet Controller-Plane</a:t>
            </a:r>
            <a:endParaRPr sz="2000" b="1">
              <a:solidFill>
                <a:srgbClr val="960000"/>
              </a:solidFill>
            </a:endParaRPr>
          </a:p>
        </p:txBody>
      </p:sp>
      <p:sp>
        <p:nvSpPr>
          <p:cNvPr id="705277247"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1487698305"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560610227"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366524652"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72147465"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grpSp>
        <p:nvGrpSpPr>
          <p:cNvPr id="1231603593" name=""/>
          <p:cNvGrpSpPr/>
          <p:nvPr/>
        </p:nvGrpSpPr>
        <p:grpSpPr bwMode="auto">
          <a:xfrm>
            <a:off x="1430974" y="3106974"/>
            <a:ext cx="2909494" cy="767865"/>
            <a:chOff x="0" y="0"/>
            <a:chExt cx="2909494" cy="767865"/>
          </a:xfrm>
        </p:grpSpPr>
        <p:sp>
          <p:nvSpPr>
            <p:cNvPr id="1572798435" name=""/>
            <p:cNvSpPr/>
            <p:nvPr/>
          </p:nvSpPr>
          <p:spPr bwMode="auto">
            <a:xfrm rot="0" flipH="0" flipV="0">
              <a:off x="0" y="0"/>
              <a:ext cx="2909494" cy="767865"/>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62278887" name=""/>
            <p:cNvSpPr txBox="1"/>
            <p:nvPr/>
          </p:nvSpPr>
          <p:spPr bwMode="auto">
            <a:xfrm rot="0" flipH="0" flipV="0">
              <a:off x="725774" y="124672"/>
              <a:ext cx="2032075"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r>
                <a:rPr sz="1400"/>
                <a:t>/</a:t>
              </a:r>
              <a:r>
                <a:rPr sz="1400"/>
                <a:t>Scheduling</a:t>
              </a:r>
              <a:endParaRPr sz="1400"/>
            </a:p>
            <a:p>
              <a:pPr>
                <a:defRPr/>
              </a:pPr>
              <a:r>
                <a:rPr sz="1400" b="1">
                  <a:solidFill>
                    <a:srgbClr val="C00000"/>
                  </a:solidFill>
                </a:rPr>
                <a:t>proprietary Vendor 1</a:t>
              </a:r>
              <a:endParaRPr sz="1400" b="1">
                <a:solidFill>
                  <a:srgbClr val="C00000"/>
                </a:solidFill>
              </a:endParaRPr>
            </a:p>
          </p:txBody>
        </p:sp>
        <p:sp>
          <p:nvSpPr>
            <p:cNvPr id="1979818247" name=""/>
            <p:cNvSpPr txBox="1"/>
            <p:nvPr/>
          </p:nvSpPr>
          <p:spPr bwMode="auto">
            <a:xfrm rot="0" flipH="0" flipV="0">
              <a:off x="108856" y="182556"/>
              <a:ext cx="518727" cy="396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2000"/>
                <a:t>...</a:t>
              </a:r>
              <a:endParaRPr sz="2000"/>
            </a:p>
          </p:txBody>
        </p:sp>
      </p:grpSp>
      <p:grpSp>
        <p:nvGrpSpPr>
          <p:cNvPr id="147404295" name=""/>
          <p:cNvGrpSpPr/>
          <p:nvPr/>
        </p:nvGrpSpPr>
        <p:grpSpPr bwMode="auto">
          <a:xfrm>
            <a:off x="4557770" y="3079428"/>
            <a:ext cx="2909493" cy="767864"/>
            <a:chOff x="0" y="0"/>
            <a:chExt cx="2909493" cy="767864"/>
          </a:xfrm>
        </p:grpSpPr>
        <p:sp>
          <p:nvSpPr>
            <p:cNvPr id="51557443" name=""/>
            <p:cNvSpPr/>
            <p:nvPr/>
          </p:nvSpPr>
          <p:spPr bwMode="auto">
            <a:xfrm rot="0" flipH="0" flipV="0">
              <a:off x="0" y="0"/>
              <a:ext cx="2909493" cy="767864"/>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91384837" name=""/>
            <p:cNvSpPr txBox="1"/>
            <p:nvPr/>
          </p:nvSpPr>
          <p:spPr bwMode="auto">
            <a:xfrm rot="0" flipH="0" flipV="0">
              <a:off x="725773" y="124671"/>
              <a:ext cx="2033154"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r>
                <a:rPr sz="1400"/>
                <a:t>/</a:t>
              </a:r>
              <a:r>
                <a:rPr sz="1400"/>
                <a:t>Scheduling</a:t>
              </a:r>
              <a:endParaRPr sz="1400"/>
            </a:p>
            <a:p>
              <a:pPr>
                <a:defRPr/>
              </a:pPr>
              <a:r>
                <a:rPr sz="1400" b="1">
                  <a:solidFill>
                    <a:srgbClr val="C00000"/>
                  </a:solidFill>
                </a:rPr>
                <a:t>proprietary Vendor 2</a:t>
              </a:r>
              <a:endParaRPr sz="1400" b="1">
                <a:solidFill>
                  <a:srgbClr val="C00000"/>
                </a:solidFill>
              </a:endParaRPr>
            </a:p>
          </p:txBody>
        </p:sp>
        <p:sp>
          <p:nvSpPr>
            <p:cNvPr id="2061647699" name=""/>
            <p:cNvSpPr txBox="1"/>
            <p:nvPr/>
          </p:nvSpPr>
          <p:spPr bwMode="auto">
            <a:xfrm rot="0" flipH="0" flipV="0">
              <a:off x="108856" y="182556"/>
              <a:ext cx="519086" cy="396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2000"/>
                <a:t>...</a:t>
              </a:r>
              <a:endParaRPr sz="2000"/>
            </a:p>
          </p:txBody>
        </p:sp>
      </p:grpSp>
      <p:grpSp>
        <p:nvGrpSpPr>
          <p:cNvPr id="557887240" name=""/>
          <p:cNvGrpSpPr/>
          <p:nvPr/>
        </p:nvGrpSpPr>
        <p:grpSpPr bwMode="auto">
          <a:xfrm>
            <a:off x="7779156" y="3117306"/>
            <a:ext cx="2909493" cy="767864"/>
            <a:chOff x="0" y="0"/>
            <a:chExt cx="2909493" cy="767864"/>
          </a:xfrm>
        </p:grpSpPr>
        <p:sp>
          <p:nvSpPr>
            <p:cNvPr id="1440625155" name=""/>
            <p:cNvSpPr/>
            <p:nvPr/>
          </p:nvSpPr>
          <p:spPr bwMode="auto">
            <a:xfrm rot="0" flipH="0" flipV="0">
              <a:off x="0" y="0"/>
              <a:ext cx="2909493" cy="767864"/>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291553460" name=""/>
            <p:cNvSpPr txBox="1"/>
            <p:nvPr/>
          </p:nvSpPr>
          <p:spPr bwMode="auto">
            <a:xfrm rot="0" flipH="0" flipV="0">
              <a:off x="725773" y="124671"/>
              <a:ext cx="2034234"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r>
                <a:rPr sz="1400"/>
                <a:t>/</a:t>
              </a:r>
              <a:r>
                <a:rPr sz="1400"/>
                <a:t>Scheduling</a:t>
              </a:r>
              <a:endParaRPr sz="1400"/>
            </a:p>
            <a:p>
              <a:pPr>
                <a:defRPr/>
              </a:pPr>
              <a:r>
                <a:rPr sz="1400" b="1">
                  <a:solidFill>
                    <a:srgbClr val="C00000"/>
                  </a:solidFill>
                </a:rPr>
                <a:t>proprietary Vendor 3</a:t>
              </a:r>
              <a:endParaRPr sz="1400" b="1">
                <a:solidFill>
                  <a:srgbClr val="C00000"/>
                </a:solidFill>
              </a:endParaRPr>
            </a:p>
          </p:txBody>
        </p:sp>
        <p:sp>
          <p:nvSpPr>
            <p:cNvPr id="1232636405" name=""/>
            <p:cNvSpPr txBox="1"/>
            <p:nvPr/>
          </p:nvSpPr>
          <p:spPr bwMode="auto">
            <a:xfrm rot="0" flipH="0" flipV="0">
              <a:off x="108856" y="182556"/>
              <a:ext cx="519446" cy="396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2000"/>
                <a:t>...</a:t>
              </a:r>
              <a:endParaRPr sz="2000"/>
            </a:p>
          </p:txBody>
        </p:sp>
      </p:grpSp>
      <p:cxnSp>
        <p:nvCxnSpPr>
          <p:cNvPr id="0" name=""/>
          <p:cNvCxnSpPr>
            <a:cxnSpLocks/>
          </p:cNvCxnSpPr>
          <p:nvPr/>
        </p:nvCxnSpPr>
        <p:spPr bwMode="auto">
          <a:xfrm flipH="0" flipV="0">
            <a:off x="3158249" y="3943055"/>
            <a:ext cx="1809749" cy="1064372"/>
          </a:xfrm>
          <a:prstGeom prst="line">
            <a:avLst/>
          </a:prstGeom>
          <a:ln w="57150" cap="flat" cmpd="sng" algn="ctr">
            <a:solidFill>
              <a:srgbClr val="92D050"/>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2016461041" name=""/>
          <p:cNvCxnSpPr>
            <a:cxnSpLocks/>
          </p:cNvCxnSpPr>
          <p:nvPr/>
        </p:nvCxnSpPr>
        <p:spPr bwMode="auto">
          <a:xfrm flipH="0" flipV="0">
            <a:off x="6300121" y="3943055"/>
            <a:ext cx="289977" cy="1064372"/>
          </a:xfrm>
          <a:prstGeom prst="line">
            <a:avLst/>
          </a:prstGeom>
          <a:ln w="57150" cap="flat" cmpd="sng" algn="ctr">
            <a:solidFill>
              <a:srgbClr val="92D050"/>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39042346" name=""/>
          <p:cNvCxnSpPr>
            <a:cxnSpLocks/>
          </p:cNvCxnSpPr>
          <p:nvPr/>
        </p:nvCxnSpPr>
        <p:spPr bwMode="auto">
          <a:xfrm flipH="1" flipV="0">
            <a:off x="8124856" y="3943055"/>
            <a:ext cx="1265464" cy="1064372"/>
          </a:xfrm>
          <a:prstGeom prst="line">
            <a:avLst/>
          </a:prstGeom>
          <a:ln w="57150" cap="flat" cmpd="sng" algn="ctr">
            <a:solidFill>
              <a:srgbClr val="92D050"/>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41433192" name=""/>
          <p:cNvCxnSpPr>
            <a:cxnSpLocks/>
          </p:cNvCxnSpPr>
          <p:nvPr/>
        </p:nvCxnSpPr>
        <p:spPr bwMode="auto">
          <a:xfrm flipH="0" flipV="1">
            <a:off x="3261198" y="2490107"/>
            <a:ext cx="1601550" cy="530678"/>
          </a:xfrm>
          <a:prstGeom prst="line">
            <a:avLst/>
          </a:prstGeom>
          <a:ln w="57150" cap="flat" cmpd="sng" algn="ctr">
            <a:solidFill>
              <a:schemeClr val="accent4">
                <a:lumMod val="74901"/>
              </a:schemeClr>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52252824" name=""/>
          <p:cNvCxnSpPr>
            <a:cxnSpLocks/>
          </p:cNvCxnSpPr>
          <p:nvPr/>
        </p:nvCxnSpPr>
        <p:spPr bwMode="auto">
          <a:xfrm flipH="0" flipV="1">
            <a:off x="6228230" y="2381249"/>
            <a:ext cx="111628" cy="597437"/>
          </a:xfrm>
          <a:prstGeom prst="line">
            <a:avLst/>
          </a:prstGeom>
          <a:ln w="57150" cap="flat" cmpd="sng" algn="ctr">
            <a:solidFill>
              <a:schemeClr val="accent4">
                <a:lumMod val="74901"/>
              </a:schemeClr>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95404661" name=""/>
          <p:cNvCxnSpPr>
            <a:cxnSpLocks/>
          </p:cNvCxnSpPr>
          <p:nvPr/>
        </p:nvCxnSpPr>
        <p:spPr bwMode="auto">
          <a:xfrm flipH="1" flipV="1">
            <a:off x="8274535" y="2490107"/>
            <a:ext cx="860046" cy="488580"/>
          </a:xfrm>
          <a:prstGeom prst="line">
            <a:avLst/>
          </a:prstGeom>
          <a:ln w="57150" cap="flat" cmpd="sng" algn="ctr">
            <a:solidFill>
              <a:schemeClr val="accent4">
                <a:lumMod val="74901"/>
              </a:schemeClr>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796528475" name=""/>
          <p:cNvSpPr txBox="1"/>
          <p:nvPr/>
        </p:nvSpPr>
        <p:spPr bwMode="auto">
          <a:xfrm flipH="0" flipV="0">
            <a:off x="10850840" y="3113727"/>
            <a:ext cx="946415"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3600">
                <a:solidFill>
                  <a:srgbClr val="FF0000"/>
                </a:solidFill>
              </a:rPr>
              <a:t>???</a:t>
            </a:r>
            <a:endParaRPr sz="3600">
              <a:solidFill>
                <a:srgbClr val="FF0000"/>
              </a:solidFill>
            </a:endParaRPr>
          </a:p>
        </p:txBody>
      </p:sp>
      <p:sp>
        <p:nvSpPr>
          <p:cNvPr id="538391214" name=""/>
          <p:cNvSpPr txBox="1"/>
          <p:nvPr/>
        </p:nvSpPr>
        <p:spPr bwMode="auto">
          <a:xfrm flipH="0" flipV="0">
            <a:off x="270846" y="3162199"/>
            <a:ext cx="946415"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3600">
                <a:solidFill>
                  <a:srgbClr val="FF0000"/>
                </a:solidFill>
              </a:rPr>
              <a:t>???</a:t>
            </a:r>
            <a:endParaRPr sz="3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advClick="1" advTm="17463"/>
    </mc:Choice>
    <mc:Fallback>
      <p:transition advClick="1" advTm="17463"/>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0075318" name="Title 1" hidden="0"/>
          <p:cNvSpPr>
            <a:spLocks noGrp="1"/>
          </p:cNvSpPr>
          <p:nvPr isPhoto="0" userDrawn="0">
            <p:ph type="title" hasCustomPrompt="0"/>
          </p:nvPr>
        </p:nvSpPr>
        <p:spPr bwMode="auto">
          <a:xfrm flipH="0" flipV="0">
            <a:off x="838199" y="365124"/>
            <a:ext cx="10515600" cy="859517"/>
          </a:xfrm>
        </p:spPr>
        <p:txBody>
          <a:bodyPr/>
          <a:lstStyle/>
          <a:p>
            <a:pPr>
              <a:defRPr/>
            </a:pPr>
            <a:r>
              <a:rPr/>
              <a:t>Standardization Requirement</a:t>
            </a:r>
            <a:endParaRPr/>
          </a:p>
        </p:txBody>
      </p:sp>
      <p:sp>
        <p:nvSpPr>
          <p:cNvPr id="1764127507" name="Content Placeholder 2" hidden="0"/>
          <p:cNvSpPr>
            <a:spLocks noGrp="1"/>
          </p:cNvSpPr>
          <p:nvPr isPhoto="0" userDrawn="0">
            <p:ph idx="1" hasCustomPrompt="0"/>
          </p:nvPr>
        </p:nvSpPr>
        <p:spPr bwMode="auto">
          <a:xfrm flipH="0" flipV="0">
            <a:off x="838199" y="1415142"/>
            <a:ext cx="11219121" cy="4761820"/>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Need to pick (one or more) standard Queuing/Scheduling mechanism to use in conjunction with Dampers</a:t>
            </a:r>
            <a:endParaRPr/>
          </a:p>
          <a:p>
            <a:pPr lvl="1">
              <a:defRPr/>
            </a:pPr>
            <a:r>
              <a:rPr sz="2600"/>
              <a:t>gLBF proposes to use UBS / TSN-ATS Priority Queues</a:t>
            </a:r>
            <a:endParaRPr sz="2600"/>
          </a:p>
          <a:p>
            <a:pPr>
              <a:defRPr/>
            </a:pPr>
            <a:endParaRPr/>
          </a:p>
          <a:p>
            <a:pPr>
              <a:defRPr/>
            </a:pPr>
            <a:r>
              <a:rPr/>
              <a:t>Or else it will me impossible to build good, vendor independent controller-plane. Proof: left as exercise to readers!</a:t>
            </a:r>
            <a:endParaRPr/>
          </a:p>
          <a:p>
            <a:pPr>
              <a:defRPr/>
            </a:pPr>
            <a:endParaRPr/>
          </a:p>
          <a:p>
            <a:pPr>
              <a:defRPr/>
            </a:pPr>
            <a:r>
              <a:rPr/>
              <a:t>Consider that controller has potentially complex “best-latency/throughput path optimization” problem to solve</a:t>
            </a:r>
            <a:endParaRPr/>
          </a:p>
          <a:p>
            <a:pPr>
              <a:defRPr/>
            </a:pPr>
            <a:endParaRPr/>
          </a:p>
          <a:p>
            <a:pPr>
              <a:defRPr/>
            </a:pPr>
            <a:r>
              <a:rPr/>
              <a:t>Solutions with vendor-specific proprietary controller-plane plugins would limit flexibility of algorithms in vendor independent controller-plane, eliminate many optimizations based on knowledge of common, standardized per-hop latency calculus.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3049338" name="Title 1" hidden="0"/>
          <p:cNvSpPr>
            <a:spLocks noGrp="1"/>
          </p:cNvSpPr>
          <p:nvPr isPhoto="0" userDrawn="0">
            <p:ph type="title" hasCustomPrompt="0"/>
          </p:nvPr>
        </p:nvSpPr>
        <p:spPr bwMode="auto">
          <a:xfrm flipH="0" flipV="0">
            <a:off x="256267" y="163892"/>
            <a:ext cx="9458477" cy="105691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gLBF </a:t>
            </a:r>
            <a:r>
              <a:rPr/>
              <a:t>model: metadata, forwarding, state</a:t>
            </a:r>
            <a:endParaRPr/>
          </a:p>
        </p:txBody>
      </p:sp>
      <p:sp>
        <p:nvSpPr>
          <p:cNvPr id="236043204" name="Content Placeholder 2" hidden="0"/>
          <p:cNvSpPr>
            <a:spLocks noGrp="1"/>
          </p:cNvSpPr>
          <p:nvPr isPhoto="0" userDrawn="0">
            <p:ph idx="1" hasCustomPrompt="0"/>
          </p:nvPr>
        </p:nvSpPr>
        <p:spPr bwMode="auto">
          <a:xfrm flipH="0" flipV="0">
            <a:off x="605070" y="4990563"/>
            <a:ext cx="10748729" cy="1663521"/>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lvl="0">
              <a:defRPr/>
            </a:pPr>
            <a:r>
              <a:rPr sz="2200"/>
              <a:t>Assumes forward step to have no relevant time variation to allow T measurement to be taken after it (egres linecard). If relevant, move T before forward and include in calculations.</a:t>
            </a:r>
            <a:endParaRPr sz="2200"/>
          </a:p>
          <a:p>
            <a:pPr lvl="0">
              <a:defRPr/>
            </a:pPr>
            <a:r>
              <a:rPr sz="2200"/>
              <a:t>Calculating Td instead of measuring it means Dampen and Queuing/Scheduling can be single-staged in implementation.</a:t>
            </a:r>
            <a:endParaRPr sz="2200"/>
          </a:p>
        </p:txBody>
      </p:sp>
      <p:sp>
        <p:nvSpPr>
          <p:cNvPr id="1295458985" name=""/>
          <p:cNvSpPr/>
          <p:nvPr/>
        </p:nvSpPr>
        <p:spPr bwMode="auto">
          <a:xfrm rot="0" flipH="0" flipV="0">
            <a:off x="2783840" y="1379880"/>
            <a:ext cx="6635208" cy="1652020"/>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895238576" name=""/>
          <p:cNvSpPr txBox="1"/>
          <p:nvPr/>
        </p:nvSpPr>
        <p:spPr bwMode="auto">
          <a:xfrm rot="16199969" flipH="0" flipV="0">
            <a:off x="2448002" y="2025288"/>
            <a:ext cx="1305600"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r>
              <a:rPr sz="1400"/>
              <a:t>izing</a:t>
            </a:r>
            <a:endParaRPr sz="1400"/>
          </a:p>
        </p:txBody>
      </p:sp>
      <p:sp>
        <p:nvSpPr>
          <p:cNvPr id="1980280093" name=""/>
          <p:cNvSpPr txBox="1"/>
          <p:nvPr/>
        </p:nvSpPr>
        <p:spPr bwMode="auto">
          <a:xfrm rot="0" flipH="0" flipV="0">
            <a:off x="5581486" y="1518863"/>
            <a:ext cx="1493811"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1 FIFO </a:t>
            </a:r>
            <a:endParaRPr sz="1400"/>
          </a:p>
        </p:txBody>
      </p:sp>
      <p:sp>
        <p:nvSpPr>
          <p:cNvPr id="853905113" name=""/>
          <p:cNvSpPr txBox="1"/>
          <p:nvPr/>
        </p:nvSpPr>
        <p:spPr bwMode="auto">
          <a:xfrm rot="0" flipH="0" flipV="0">
            <a:off x="3319661" y="1585940"/>
            <a:ext cx="932470" cy="1158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endParaRPr sz="1400"/>
          </a:p>
          <a:p>
            <a:pPr>
              <a:defRPr/>
            </a:pPr>
            <a:r>
              <a:rPr sz="1400"/>
              <a:t>Forward</a:t>
            </a:r>
            <a:endParaRPr sz="1400"/>
          </a:p>
          <a:p>
            <a:pPr>
              <a:defRPr/>
            </a:pPr>
            <a:endParaRPr sz="1400"/>
          </a:p>
          <a:p>
            <a:pPr>
              <a:defRPr/>
            </a:pPr>
            <a:endParaRPr sz="1400"/>
          </a:p>
        </p:txBody>
      </p:sp>
      <p:sp>
        <p:nvSpPr>
          <p:cNvPr id="1777178219" name=""/>
          <p:cNvSpPr txBox="1"/>
          <p:nvPr/>
        </p:nvSpPr>
        <p:spPr bwMode="auto">
          <a:xfrm rot="0" flipH="0" flipV="0">
            <a:off x="4393757" y="1585940"/>
            <a:ext cx="901959"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Measureand</a:t>
            </a:r>
            <a:endParaRPr sz="1400"/>
          </a:p>
          <a:p>
            <a:pPr>
              <a:defRPr/>
            </a:pPr>
            <a:r>
              <a:rPr sz="1400"/>
              <a:t>Dampen</a:t>
            </a:r>
            <a:endParaRPr sz="1400"/>
          </a:p>
          <a:p>
            <a:pPr>
              <a:defRPr/>
            </a:pPr>
            <a:endParaRPr sz="1400"/>
          </a:p>
        </p:txBody>
      </p:sp>
      <p:sp>
        <p:nvSpPr>
          <p:cNvPr id="1776096814" name=""/>
          <p:cNvSpPr txBox="1"/>
          <p:nvPr/>
        </p:nvSpPr>
        <p:spPr bwMode="auto">
          <a:xfrm rot="0" flipH="0" flipV="0">
            <a:off x="5581486" y="1976422"/>
            <a:ext cx="149417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2 FIFO</a:t>
            </a:r>
            <a:endParaRPr sz="1400"/>
          </a:p>
        </p:txBody>
      </p:sp>
      <p:sp>
        <p:nvSpPr>
          <p:cNvPr id="1953497004" name=""/>
          <p:cNvSpPr txBox="1"/>
          <p:nvPr/>
        </p:nvSpPr>
        <p:spPr bwMode="auto">
          <a:xfrm rot="0" flipH="0" flipV="0">
            <a:off x="5581486" y="2516438"/>
            <a:ext cx="149417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8 FIFO</a:t>
            </a:r>
            <a:endParaRPr sz="1400"/>
          </a:p>
        </p:txBody>
      </p:sp>
      <p:sp>
        <p:nvSpPr>
          <p:cNvPr id="1552488680" name=""/>
          <p:cNvSpPr txBox="1"/>
          <p:nvPr/>
        </p:nvSpPr>
        <p:spPr bwMode="auto">
          <a:xfrm rot="16199969" flipH="0" flipV="0">
            <a:off x="6757791" y="1912050"/>
            <a:ext cx="1304895"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sz="1400"/>
              <a:t>Strict Priority</a:t>
            </a:r>
            <a:endParaRPr sz="1400"/>
          </a:p>
          <a:p>
            <a:pPr algn="ctr">
              <a:defRPr/>
            </a:pPr>
            <a:r>
              <a:rPr sz="1400"/>
              <a:t>Queue</a:t>
            </a:r>
            <a:r>
              <a:rPr sz="1400"/>
              <a:t>ing</a:t>
            </a:r>
            <a:endParaRPr sz="1400"/>
          </a:p>
        </p:txBody>
      </p:sp>
      <p:sp>
        <p:nvSpPr>
          <p:cNvPr id="1676858129" name=""/>
          <p:cNvSpPr txBox="1"/>
          <p:nvPr/>
        </p:nvSpPr>
        <p:spPr bwMode="auto">
          <a:xfrm flipH="0" flipV="0">
            <a:off x="6046512" y="2135119"/>
            <a:ext cx="416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a:t>
            </a:r>
            <a:endParaRPr sz="2200"/>
          </a:p>
        </p:txBody>
      </p:sp>
      <p:sp>
        <p:nvSpPr>
          <p:cNvPr id="455895123" name=""/>
          <p:cNvSpPr txBox="1"/>
          <p:nvPr/>
        </p:nvSpPr>
        <p:spPr bwMode="auto">
          <a:xfrm rot="16199969" flipH="0" flipV="0">
            <a:off x="8476387" y="2017838"/>
            <a:ext cx="1309559"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  Sserial</a:t>
            </a:r>
            <a:r>
              <a:rPr sz="1400"/>
              <a:t>izing</a:t>
            </a:r>
            <a:endParaRPr sz="1400"/>
          </a:p>
        </p:txBody>
      </p:sp>
      <p:sp>
        <p:nvSpPr>
          <p:cNvPr id="912575065" name=""/>
          <p:cNvSpPr txBox="1"/>
          <p:nvPr/>
        </p:nvSpPr>
        <p:spPr bwMode="auto">
          <a:xfrm rot="0" flipH="0" flipV="0">
            <a:off x="7940276" y="1618593"/>
            <a:ext cx="903398"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t>
            </a:r>
            <a:endParaRPr sz="1400"/>
          </a:p>
          <a:p>
            <a:pPr>
              <a:defRPr/>
            </a:pPr>
            <a:r>
              <a:rPr sz="1400"/>
              <a:t>and</a:t>
            </a:r>
            <a:endParaRPr sz="1400"/>
          </a:p>
          <a:p>
            <a:pPr>
              <a:defRPr/>
            </a:pPr>
            <a:r>
              <a:rPr sz="1400"/>
              <a:t>Mark</a:t>
            </a:r>
            <a:endParaRPr sz="1400"/>
          </a:p>
          <a:p>
            <a:pPr>
              <a:defRPr/>
            </a:pPr>
            <a:endParaRPr sz="1400"/>
          </a:p>
        </p:txBody>
      </p:sp>
      <p:sp>
        <p:nvSpPr>
          <p:cNvPr id="886130799" name=""/>
          <p:cNvSpPr/>
          <p:nvPr/>
        </p:nvSpPr>
        <p:spPr bwMode="auto">
          <a:xfrm flipH="0" flipV="0">
            <a:off x="5434647" y="1448872"/>
            <a:ext cx="2347711" cy="1515950"/>
          </a:xfrm>
          <a:prstGeom prst="rect">
            <a:avLst/>
          </a:prstGeom>
          <a:no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29433799" name=""/>
          <p:cNvSpPr txBox="1"/>
          <p:nvPr/>
        </p:nvSpPr>
        <p:spPr bwMode="auto">
          <a:xfrm flipH="0" flipV="0">
            <a:off x="4165062" y="3215958"/>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sp>
        <p:nvSpPr>
          <p:cNvPr id="2028841547" name=""/>
          <p:cNvSpPr txBox="1"/>
          <p:nvPr/>
        </p:nvSpPr>
        <p:spPr bwMode="auto">
          <a:xfrm flipH="0" flipV="0">
            <a:off x="9955668" y="1367268"/>
            <a:ext cx="1784457" cy="1737720"/>
          </a:xfrm>
          <a:prstGeom prst="rect">
            <a:avLst/>
          </a:prstGeom>
          <a:solidFill>
            <a:schemeClr val="accent6">
              <a:lumMod val="20000"/>
              <a:lumOff val="80000"/>
            </a:schemeClr>
          </a:solidFill>
          <a:ln w="28575">
            <a:solidFill>
              <a:schemeClr val="accent1">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a:t>Per-OIF state:</a:t>
            </a:r>
            <a:endParaRPr/>
          </a:p>
          <a:p>
            <a:pPr>
              <a:defRPr/>
            </a:pPr>
            <a:endParaRPr/>
          </a:p>
          <a:p>
            <a:pPr>
              <a:defRPr/>
            </a:pPr>
            <a:r>
              <a:rPr/>
              <a:t>Prio 1: MAX1[1]</a:t>
            </a:r>
            <a:endParaRPr/>
          </a:p>
          <a:p>
            <a:pPr>
              <a:defRPr/>
            </a:pPr>
            <a:r>
              <a:rPr/>
              <a:t>Prio 2: MAX1[2]</a:t>
            </a:r>
            <a:endParaRPr/>
          </a:p>
          <a:p>
            <a:pPr>
              <a:defRPr/>
            </a:pPr>
            <a:r>
              <a:rPr/>
              <a:t>...</a:t>
            </a:r>
            <a:endParaRPr/>
          </a:p>
          <a:p>
            <a:pPr>
              <a:defRPr/>
            </a:pPr>
            <a:r>
              <a:rPr/>
              <a:t>Prio 8: MAX1[8]</a:t>
            </a:r>
            <a:endParaRPr/>
          </a:p>
        </p:txBody>
      </p:sp>
      <p:sp>
        <p:nvSpPr>
          <p:cNvPr id="1937674135" name=""/>
          <p:cNvSpPr txBox="1"/>
          <p:nvPr/>
        </p:nvSpPr>
        <p:spPr bwMode="auto">
          <a:xfrm flipH="0" flipV="0">
            <a:off x="140357" y="1247640"/>
            <a:ext cx="1911483" cy="1951079"/>
          </a:xfrm>
          <a:prstGeom prst="rect">
            <a:avLst/>
          </a:prstGeom>
          <a:solidFill>
            <a:schemeClr val="accent1">
              <a:lumMod val="20000"/>
              <a:lumOff val="80000"/>
            </a:schemeClr>
          </a:solidFill>
          <a:ln w="28575">
            <a:solidFill>
              <a:schemeClr val="accent1">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a:t>Packet Metadata</a:t>
            </a:r>
            <a:endParaRPr/>
          </a:p>
          <a:p>
            <a:pPr>
              <a:defRPr/>
            </a:pPr>
            <a:endParaRPr/>
          </a:p>
          <a:p>
            <a:pPr>
              <a:defRPr/>
            </a:pPr>
            <a:r>
              <a:rPr/>
              <a:t>P(rio): </a:t>
            </a:r>
            <a:br>
              <a:rPr/>
            </a:br>
            <a:r>
              <a:rPr/>
              <a:t>  </a:t>
            </a:r>
            <a:r>
              <a:rPr sz="1600"/>
              <a:t>end-to-end or</a:t>
            </a:r>
            <a:br>
              <a:rPr sz="1600"/>
            </a:br>
            <a:r>
              <a:rPr sz="1600"/>
              <a:t>  per-hop</a:t>
            </a:r>
            <a:r>
              <a:rPr sz="1600"/>
              <a:t> (eg:SIDs)</a:t>
            </a:r>
            <a:endParaRPr sz="1600"/>
          </a:p>
          <a:p>
            <a:pPr>
              <a:defRPr/>
            </a:pPr>
            <a:endParaRPr/>
          </a:p>
          <a:p>
            <a:pPr>
              <a:defRPr/>
            </a:pPr>
            <a:r>
              <a:rPr/>
              <a:t>D(elay) [nsec]</a:t>
            </a:r>
            <a:endParaRPr/>
          </a:p>
        </p:txBody>
      </p:sp>
      <p:grpSp>
        <p:nvGrpSpPr>
          <p:cNvPr id="1912101016" name=""/>
          <p:cNvGrpSpPr/>
          <p:nvPr/>
        </p:nvGrpSpPr>
        <p:grpSpPr bwMode="auto">
          <a:xfrm>
            <a:off x="4279455" y="2105627"/>
            <a:ext cx="147569" cy="1147221"/>
            <a:chOff x="0" y="0"/>
            <a:chExt cx="147569" cy="1147221"/>
          </a:xfrm>
        </p:grpSpPr>
        <p:sp>
          <p:nvSpPr>
            <p:cNvPr id="1234391216"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54119950" name=""/>
            <p:cNvCxnSpPr>
              <a:cxnSpLocks/>
            </p:cNvCxnSpPr>
            <p:nvPr/>
          </p:nvCxnSpPr>
          <p:spPr bwMode="auto">
            <a:xfrm rot="5399978" flipH="0" flipV="1">
              <a:off x="-424865" y="648569"/>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555987356" name=""/>
          <p:cNvGrpSpPr/>
          <p:nvPr/>
        </p:nvGrpSpPr>
        <p:grpSpPr bwMode="auto">
          <a:xfrm flipH="0" flipV="0">
            <a:off x="7799888" y="2177533"/>
            <a:ext cx="147568" cy="927454"/>
            <a:chOff x="0" y="0"/>
            <a:chExt cx="147568" cy="927454"/>
          </a:xfrm>
        </p:grpSpPr>
        <p:sp>
          <p:nvSpPr>
            <p:cNvPr id="1815796824" name=""/>
            <p:cNvSpPr/>
            <p:nvPr/>
          </p:nvSpPr>
          <p:spPr bwMode="auto">
            <a:xfrm flipH="0" flipV="0">
              <a:off x="0" y="0"/>
              <a:ext cx="147569" cy="12119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9125983" name=""/>
            <p:cNvCxnSpPr>
              <a:cxnSpLocks/>
            </p:cNvCxnSpPr>
            <p:nvPr/>
          </p:nvCxnSpPr>
          <p:spPr bwMode="auto">
            <a:xfrm rot="5399978" flipH="0" flipV="1">
              <a:off x="-329342" y="524327"/>
              <a:ext cx="80625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891919949" name=""/>
          <p:cNvGrpSpPr/>
          <p:nvPr/>
        </p:nvGrpSpPr>
        <p:grpSpPr bwMode="auto">
          <a:xfrm flipH="0" flipV="0">
            <a:off x="5303862" y="2137287"/>
            <a:ext cx="147568" cy="967701"/>
            <a:chOff x="0" y="0"/>
            <a:chExt cx="147568" cy="967701"/>
          </a:xfrm>
        </p:grpSpPr>
        <p:sp>
          <p:nvSpPr>
            <p:cNvPr id="1943565488" name=""/>
            <p:cNvSpPr/>
            <p:nvPr/>
          </p:nvSpPr>
          <p:spPr bwMode="auto">
            <a:xfrm flipH="0" flipV="0">
              <a:off x="0" y="0"/>
              <a:ext cx="147569" cy="12645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755016508" name=""/>
            <p:cNvCxnSpPr>
              <a:cxnSpLocks/>
            </p:cNvCxnSpPr>
            <p:nvPr/>
          </p:nvCxnSpPr>
          <p:spPr bwMode="auto">
            <a:xfrm rot="5399978" flipH="0" flipV="1">
              <a:off x="-346835" y="547080"/>
              <a:ext cx="84124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912330978" name=""/>
          <p:cNvSpPr txBox="1"/>
          <p:nvPr/>
        </p:nvSpPr>
        <p:spPr bwMode="auto">
          <a:xfrm flipH="0" flipV="0">
            <a:off x="5265268" y="3463738"/>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Td</a:t>
            </a:r>
            <a:endParaRPr/>
          </a:p>
        </p:txBody>
      </p:sp>
      <p:cxnSp>
        <p:nvCxnSpPr>
          <p:cNvPr id="0" name=""/>
          <p:cNvCxnSpPr>
            <a:cxnSpLocks/>
          </p:cNvCxnSpPr>
          <p:nvPr/>
        </p:nvCxnSpPr>
        <p:spPr bwMode="auto">
          <a:xfrm flipH="0" flipV="1">
            <a:off x="2241760" y="2213556"/>
            <a:ext cx="563450"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845416113" name=""/>
          <p:cNvGrpSpPr/>
          <p:nvPr/>
        </p:nvGrpSpPr>
        <p:grpSpPr bwMode="auto">
          <a:xfrm flipH="0" flipV="0">
            <a:off x="2357282" y="2182362"/>
            <a:ext cx="147568" cy="1033595"/>
            <a:chOff x="0" y="0"/>
            <a:chExt cx="147568" cy="1033595"/>
          </a:xfrm>
        </p:grpSpPr>
        <p:sp>
          <p:nvSpPr>
            <p:cNvPr id="54273838" name=""/>
            <p:cNvSpPr/>
            <p:nvPr/>
          </p:nvSpPr>
          <p:spPr bwMode="auto">
            <a:xfrm flipH="0" flipV="0">
              <a:off x="0" y="0"/>
              <a:ext cx="147569" cy="135068"/>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432846167" name=""/>
            <p:cNvCxnSpPr>
              <a:cxnSpLocks/>
            </p:cNvCxnSpPr>
            <p:nvPr/>
          </p:nvCxnSpPr>
          <p:spPr bwMode="auto">
            <a:xfrm rot="5399978" flipH="0" flipV="1">
              <a:off x="-375477" y="584332"/>
              <a:ext cx="89852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389661005" name=""/>
          <p:cNvSpPr txBox="1"/>
          <p:nvPr/>
        </p:nvSpPr>
        <p:spPr bwMode="auto">
          <a:xfrm flipH="0" flipV="0">
            <a:off x="2214929" y="3219717"/>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Tref1</a:t>
            </a:r>
            <a:endParaRPr/>
          </a:p>
        </p:txBody>
      </p:sp>
      <p:sp>
        <p:nvSpPr>
          <p:cNvPr id="414155343" name=""/>
          <p:cNvSpPr/>
          <p:nvPr/>
        </p:nvSpPr>
        <p:spPr bwMode="auto">
          <a:xfrm rot="0" flipH="0" flipV="0">
            <a:off x="873380" y="3069788"/>
            <a:ext cx="4963617" cy="1596913"/>
          </a:xfrm>
          <a:custGeom>
            <a:avLst>
              <a:gd name="adj1" fmla="val 10538"/>
              <a:gd name="adj2" fmla="val -152857"/>
            </a:avLst>
            <a:gdLst/>
            <a:ahLst/>
            <a:cxnLst/>
            <a:rect l="0" t="0" r="r" b="b"/>
            <a:pathLst>
              <a:path w="43200" h="43200" fill="norm" stroke="1" extrusionOk="0">
                <a:moveTo>
                  <a:pt x="0" y="25279"/>
                </a:moveTo>
                <a:lnTo>
                  <a:pt x="33042" y="25460"/>
                </a:lnTo>
                <a:lnTo>
                  <a:pt x="34560" y="0"/>
                </a:lnTo>
                <a:lnTo>
                  <a:pt x="36545" y="25068"/>
                </a:lnTo>
                <a:lnTo>
                  <a:pt x="43200" y="25279"/>
                </a:lnTo>
                <a:lnTo>
                  <a:pt x="43200" y="28266"/>
                </a:lnTo>
                <a:lnTo>
                  <a:pt x="43200" y="28266"/>
                </a:lnTo>
                <a:lnTo>
                  <a:pt x="43200" y="32745"/>
                </a:lnTo>
                <a:lnTo>
                  <a:pt x="43200" y="43200"/>
                </a:lnTo>
                <a:lnTo>
                  <a:pt x="35999" y="43200"/>
                </a:lnTo>
                <a:lnTo>
                  <a:pt x="25200" y="43200"/>
                </a:lnTo>
                <a:lnTo>
                  <a:pt x="25200" y="43200"/>
                </a:lnTo>
                <a:lnTo>
                  <a:pt x="0" y="43200"/>
                </a:lnTo>
                <a:lnTo>
                  <a:pt x="0" y="32745"/>
                </a:lnTo>
                <a:lnTo>
                  <a:pt x="0" y="28266"/>
                </a:lnTo>
                <a:lnTo>
                  <a:pt x="0" y="28266"/>
                </a:lnTo>
                <a:lnTo>
                  <a:pt x="0" y="25279"/>
                </a:lnTo>
                <a:close/>
              </a:path>
            </a:pathLst>
          </a:custGeom>
          <a:solidFill>
            <a:srgbClr val="FFFF00"/>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
        <p:nvSpPr>
          <p:cNvPr id="1767972602" name=""/>
          <p:cNvSpPr txBox="1"/>
          <p:nvPr/>
        </p:nvSpPr>
        <p:spPr bwMode="auto">
          <a:xfrm rot="0" flipH="0" flipV="0">
            <a:off x="927042" y="4026262"/>
            <a:ext cx="493897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800"/>
              <a:t>Tref1 = T - </a:t>
            </a:r>
            <a:r>
              <a:rPr lang="en-US" sz="1800" b="0" i="0" u="none" strike="noStrike" cap="none" spc="0">
                <a:solidFill>
                  <a:schemeClr val="tx1"/>
                </a:solidFill>
                <a:latin typeface="Arial"/>
                <a:ea typeface="Arial"/>
                <a:cs typeface="Arial"/>
              </a:rPr>
              <a:t>packet.psize[bits]  / IIF.speed</a:t>
            </a:r>
            <a:r>
              <a:rPr sz="1800"/>
              <a:t> [bps]</a:t>
            </a:r>
            <a:endParaRPr sz="1800"/>
          </a:p>
          <a:p>
            <a:pPr algn="l">
              <a:defRPr/>
            </a:pPr>
            <a:r>
              <a:rPr sz="1800"/>
              <a:t>Td     = </a:t>
            </a:r>
            <a:r>
              <a:rPr sz="1800"/>
              <a:t>Tref1 + packet.D</a:t>
            </a:r>
            <a:endParaRPr sz="1800"/>
          </a:p>
        </p:txBody>
      </p:sp>
      <p:sp>
        <p:nvSpPr>
          <p:cNvPr id="1076752252" name=""/>
          <p:cNvSpPr txBox="1"/>
          <p:nvPr/>
        </p:nvSpPr>
        <p:spPr bwMode="auto">
          <a:xfrm flipH="0" flipV="0">
            <a:off x="2349084" y="1806584"/>
            <a:ext cx="4502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IIF</a:t>
            </a:r>
            <a:endParaRPr/>
          </a:p>
        </p:txBody>
      </p:sp>
      <p:cxnSp>
        <p:nvCxnSpPr>
          <p:cNvPr id="212724407" name=""/>
          <p:cNvCxnSpPr>
            <a:cxnSpLocks/>
          </p:cNvCxnSpPr>
          <p:nvPr/>
        </p:nvCxnSpPr>
        <p:spPr bwMode="auto">
          <a:xfrm flipH="0" flipV="1">
            <a:off x="9392218" y="2135532"/>
            <a:ext cx="402463"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1156616726" name=""/>
          <p:cNvGrpSpPr/>
          <p:nvPr/>
        </p:nvGrpSpPr>
        <p:grpSpPr bwMode="auto">
          <a:xfrm flipH="0" flipV="0">
            <a:off x="9507741" y="2104340"/>
            <a:ext cx="147568" cy="1033594"/>
            <a:chOff x="0" y="0"/>
            <a:chExt cx="147568" cy="1033594"/>
          </a:xfrm>
        </p:grpSpPr>
        <p:sp>
          <p:nvSpPr>
            <p:cNvPr id="1388725742" name=""/>
            <p:cNvSpPr/>
            <p:nvPr/>
          </p:nvSpPr>
          <p:spPr bwMode="auto">
            <a:xfrm flipH="0" flipV="0">
              <a:off x="0" y="0"/>
              <a:ext cx="147569" cy="13506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613884442" name=""/>
            <p:cNvCxnSpPr>
              <a:cxnSpLocks/>
            </p:cNvCxnSpPr>
            <p:nvPr/>
          </p:nvCxnSpPr>
          <p:spPr bwMode="auto">
            <a:xfrm rot="5399978" flipH="0" flipV="1">
              <a:off x="-375476" y="584332"/>
              <a:ext cx="89852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872846889" name=""/>
          <p:cNvSpPr txBox="1"/>
          <p:nvPr/>
        </p:nvSpPr>
        <p:spPr bwMode="auto">
          <a:xfrm flipH="0" flipV="0">
            <a:off x="9507741" y="3284508"/>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Tref2</a:t>
            </a:r>
            <a:endParaRPr/>
          </a:p>
        </p:txBody>
      </p:sp>
      <p:sp>
        <p:nvSpPr>
          <p:cNvPr id="153626375" name=""/>
          <p:cNvSpPr txBox="1"/>
          <p:nvPr/>
        </p:nvSpPr>
        <p:spPr bwMode="auto">
          <a:xfrm flipH="0" flipV="0">
            <a:off x="9432465" y="1728560"/>
            <a:ext cx="5645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OIF</a:t>
            </a:r>
            <a:endParaRPr/>
          </a:p>
        </p:txBody>
      </p:sp>
      <p:sp>
        <p:nvSpPr>
          <p:cNvPr id="462651844" name=""/>
          <p:cNvSpPr txBox="1"/>
          <p:nvPr/>
        </p:nvSpPr>
        <p:spPr bwMode="auto">
          <a:xfrm flipH="0" flipV="0">
            <a:off x="7648013" y="3069788"/>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sp>
        <p:nvSpPr>
          <p:cNvPr id="129183213" name=""/>
          <p:cNvSpPr/>
          <p:nvPr/>
        </p:nvSpPr>
        <p:spPr bwMode="auto">
          <a:xfrm rot="0" flipH="0" flipV="0">
            <a:off x="6254750" y="3198720"/>
            <a:ext cx="5445431" cy="1467981"/>
          </a:xfrm>
          <a:custGeom>
            <a:avLst>
              <a:gd name="adj1" fmla="val 10538"/>
              <a:gd name="adj2" fmla="val -152857"/>
            </a:avLst>
            <a:gdLst/>
            <a:ahLst/>
            <a:cxnLst/>
            <a:rect l="0" t="0" r="r" b="b"/>
            <a:pathLst>
              <a:path w="43200" h="43200" fill="norm" stroke="1" extrusionOk="0">
                <a:moveTo>
                  <a:pt x="0" y="22836"/>
                </a:moveTo>
                <a:lnTo>
                  <a:pt x="16800" y="23271"/>
                </a:lnTo>
                <a:lnTo>
                  <a:pt x="17546" y="0"/>
                </a:lnTo>
                <a:lnTo>
                  <a:pt x="19568" y="22981"/>
                </a:lnTo>
                <a:lnTo>
                  <a:pt x="43200" y="22836"/>
                </a:lnTo>
                <a:lnTo>
                  <a:pt x="43200" y="26229"/>
                </a:lnTo>
                <a:lnTo>
                  <a:pt x="43200" y="26229"/>
                </a:lnTo>
                <a:lnTo>
                  <a:pt x="43200" y="31320"/>
                </a:lnTo>
                <a:lnTo>
                  <a:pt x="43200" y="43200"/>
                </a:lnTo>
                <a:lnTo>
                  <a:pt x="35998" y="43200"/>
                </a:lnTo>
                <a:lnTo>
                  <a:pt x="25200" y="43200"/>
                </a:lnTo>
                <a:lnTo>
                  <a:pt x="25200" y="43200"/>
                </a:lnTo>
                <a:lnTo>
                  <a:pt x="0" y="43200"/>
                </a:lnTo>
                <a:lnTo>
                  <a:pt x="0" y="31320"/>
                </a:lnTo>
                <a:lnTo>
                  <a:pt x="0" y="26229"/>
                </a:lnTo>
                <a:lnTo>
                  <a:pt x="0" y="26229"/>
                </a:lnTo>
                <a:lnTo>
                  <a:pt x="0" y="22836"/>
                </a:lnTo>
                <a:close/>
              </a:path>
            </a:pathLst>
          </a:custGeom>
          <a:solidFill>
            <a:srgbClr val="FFFF00"/>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719127727" name=""/>
          <p:cNvSpPr txBox="1"/>
          <p:nvPr/>
        </p:nvSpPr>
        <p:spPr bwMode="auto">
          <a:xfrm rot="0" flipH="0" flipV="0">
            <a:off x="6254750" y="3993558"/>
            <a:ext cx="544555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800"/>
              <a:t>Tref2      = T2 + </a:t>
            </a:r>
            <a:r>
              <a:rPr lang="en-US" sz="1800" b="0" i="0" u="none" strike="noStrike" cap="none" spc="0">
                <a:solidFill>
                  <a:schemeClr val="tx1"/>
                </a:solidFill>
                <a:latin typeface="Arial"/>
                <a:ea typeface="Arial"/>
                <a:cs typeface="Arial"/>
              </a:rPr>
              <a:t>packet.psize[bits]</a:t>
            </a:r>
            <a:r>
              <a:rPr lang="en-US" sz="1800" b="0" i="0" u="none" strike="noStrike" cap="none" spc="0">
                <a:solidFill>
                  <a:schemeClr val="tx1"/>
                </a:solidFill>
                <a:latin typeface="Arial"/>
                <a:ea typeface="Arial"/>
                <a:cs typeface="Arial"/>
              </a:rPr>
              <a:t> / OIF.speed</a:t>
            </a:r>
            <a:r>
              <a:rPr sz="1800"/>
              <a:t> [bps]</a:t>
            </a:r>
            <a:endParaRPr sz="1800"/>
          </a:p>
          <a:p>
            <a:pPr algn="l">
              <a:defRPr/>
            </a:pPr>
            <a:r>
              <a:rPr sz="1800"/>
              <a:t>packet.D = MAX1[packet.P] - (</a:t>
            </a:r>
            <a:r>
              <a:rPr sz="1800"/>
              <a:t>Tref2 - Td)</a:t>
            </a:r>
            <a:r>
              <a:rPr sz="1800"/>
              <a:t> </a:t>
            </a:r>
            <a:endParaRPr sz="1800"/>
          </a:p>
        </p:txBody>
      </p:sp>
      <p:sp>
        <p:nvSpPr>
          <p:cNvPr id="1685854753" name=""/>
          <p:cNvSpPr/>
          <p:nvPr/>
        </p:nvSpPr>
        <p:spPr bwMode="auto">
          <a:xfrm rot="16199969" flipH="0" flipV="0">
            <a:off x="7293439" y="1272851"/>
            <a:ext cx="362217" cy="4213956"/>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508358336" name=""/>
          <p:cNvSpPr txBox="1"/>
          <p:nvPr/>
        </p:nvSpPr>
        <p:spPr bwMode="auto">
          <a:xfrm flipH="0" flipV="0">
            <a:off x="6171759" y="3502125"/>
            <a:ext cx="215313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&lt;= </a:t>
            </a:r>
            <a:r>
              <a:rPr lang="en-US" sz="1800" b="0" i="0" u="none" strike="noStrike" cap="none" spc="0">
                <a:solidFill>
                  <a:schemeClr val="tx1"/>
                </a:solidFill>
                <a:latin typeface="+mn-lt"/>
                <a:ea typeface="+mn-ea"/>
                <a:cs typeface="+mn-cs"/>
              </a:rPr>
              <a:t>MAX1[packet.P]</a:t>
            </a:r>
            <a:endParaRPr/>
          </a:p>
        </p:txBody>
      </p:sp>
      <p:sp>
        <p:nvSpPr>
          <p:cNvPr id="1621895660" name=""/>
          <p:cNvSpPr/>
          <p:nvPr/>
        </p:nvSpPr>
        <p:spPr bwMode="auto">
          <a:xfrm rot="0" flipH="0" flipV="0">
            <a:off x="9933580" y="433519"/>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82590803" name=""/>
          <p:cNvSpPr/>
          <p:nvPr/>
        </p:nvSpPr>
        <p:spPr bwMode="auto">
          <a:xfrm rot="0" flipH="0" flipV="0">
            <a:off x="9933580" y="854228"/>
            <a:ext cx="147569" cy="149916"/>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523110657" name=""/>
          <p:cNvSpPr txBox="1"/>
          <p:nvPr/>
        </p:nvSpPr>
        <p:spPr bwMode="auto">
          <a:xfrm flipH="0" flipV="0">
            <a:off x="10090731" y="326230"/>
            <a:ext cx="169549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Measured time</a:t>
            </a:r>
            <a:endParaRPr/>
          </a:p>
        </p:txBody>
      </p:sp>
      <p:sp>
        <p:nvSpPr>
          <p:cNvPr id="121421158" name=""/>
          <p:cNvSpPr txBox="1"/>
          <p:nvPr/>
        </p:nvSpPr>
        <p:spPr bwMode="auto">
          <a:xfrm flipH="0" flipV="0">
            <a:off x="10090731" y="746127"/>
            <a:ext cx="175912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Calculated time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7676953"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Proposed</a:t>
            </a:r>
            <a:br>
              <a:rPr/>
            </a:br>
            <a:r>
              <a:rPr/>
              <a:t>High Speed (ASIC/FPGA)</a:t>
            </a:r>
            <a:br>
              <a:rPr/>
            </a:br>
            <a:r>
              <a:rPr/>
              <a:t>implementation options</a:t>
            </a:r>
            <a:endParaRPr/>
          </a:p>
        </p:txBody>
      </p:sp>
      <p:sp>
        <p:nvSpPr>
          <p:cNvPr id="1206607470"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sz="2800" i="0">
                <a:solidFill>
                  <a:schemeClr val="tx1"/>
                </a:solidFill>
              </a:rPr>
              <a:t>Internal behavior – not part of standard (appendix in draft).</a:t>
            </a:r>
            <a:endParaRPr sz="2800" i="0">
              <a:solidFill>
                <a:schemeClr val="tx1"/>
              </a:solidFill>
            </a:endParaRPr>
          </a:p>
          <a:p>
            <a:pPr>
              <a:defRPr/>
            </a:pPr>
            <a:r>
              <a:rPr sz="2800" i="1">
                <a:solidFill>
                  <a:srgbClr val="FF0000"/>
                </a:solidFill>
              </a:rPr>
              <a:t>Not implemented, not validated!</a:t>
            </a:r>
            <a:endParaRPr sz="2800" i="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7553812"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Introduction</a:t>
            </a:r>
            <a:endParaRPr/>
          </a:p>
        </p:txBody>
      </p:sp>
      <p:sp>
        <p:nvSpPr>
          <p:cNvPr id="279394640"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sz="2600" b="0">
                <a:solidFill>
                  <a:schemeClr val="tx1"/>
                </a:solidFill>
              </a:rPr>
              <a:t>Positioning, History, Use-cases</a:t>
            </a:r>
            <a:endParaRPr sz="26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166279" name="Title 1" hidden="0"/>
          <p:cNvSpPr>
            <a:spLocks noGrp="1"/>
          </p:cNvSpPr>
          <p:nvPr isPhoto="0" userDrawn="0">
            <p:ph type="title" hasCustomPrompt="0"/>
          </p:nvPr>
        </p:nvSpPr>
        <p:spPr bwMode="auto">
          <a:xfrm flipH="0" flipV="0">
            <a:off x="256267" y="163892"/>
            <a:ext cx="11097532" cy="105691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Performance requirement</a:t>
            </a:r>
            <a:r>
              <a:rPr/>
              <a:t> </a:t>
            </a:r>
            <a:endParaRPr/>
          </a:p>
        </p:txBody>
      </p:sp>
      <p:sp>
        <p:nvSpPr>
          <p:cNvPr id="306918317" name="Content Placeholder 2" hidden="0"/>
          <p:cNvSpPr>
            <a:spLocks noGrp="1"/>
          </p:cNvSpPr>
          <p:nvPr isPhoto="0" userDrawn="0">
            <p:ph idx="1" hasCustomPrompt="0"/>
          </p:nvPr>
        </p:nvSpPr>
        <p:spPr bwMode="auto">
          <a:xfrm flipH="0" flipV="0">
            <a:off x="605070" y="3125809"/>
            <a:ext cx="10748729" cy="3528274"/>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lvl="0">
              <a:defRPr/>
            </a:pPr>
            <a:r>
              <a:rPr sz="2200"/>
              <a:t>Dual stage damper / queuing/scheduling is highly undesirable, maybe even impossible at high speed</a:t>
            </a:r>
            <a:endParaRPr sz="2200"/>
          </a:p>
          <a:p>
            <a:pPr lvl="0">
              <a:defRPr/>
            </a:pPr>
            <a:r>
              <a:rPr sz="2200"/>
              <a:t>Remember burst example: packets arriving at same time, building queue.</a:t>
            </a:r>
            <a:endParaRPr sz="2200"/>
          </a:p>
          <a:p>
            <a:pPr lvl="0">
              <a:defRPr/>
            </a:pPr>
            <a:r>
              <a:rPr sz="2200"/>
              <a:t>With dampers, these packets would be simultaneous again next hop after the Damper (before queuing)</a:t>
            </a:r>
            <a:endParaRPr sz="2200"/>
          </a:p>
          <a:p>
            <a:pPr lvl="0">
              <a:defRPr/>
            </a:pPr>
            <a:r>
              <a:rPr sz="2200"/>
              <a:t>If applications send from different places in network packets simultaneous, then worst case the number of ideally simultaneous packets at the bottleneck point could be factor 100 or larger</a:t>
            </a:r>
            <a:endParaRPr sz="2200"/>
          </a:p>
          <a:p>
            <a:pPr lvl="0">
              <a:defRPr/>
            </a:pPr>
            <a:r>
              <a:rPr sz="2200"/>
              <a:t>Impossible to build processing much faster than without Damper – without big aded cost</a:t>
            </a:r>
            <a:endParaRPr sz="2200"/>
          </a:p>
          <a:p>
            <a:pPr lvl="0">
              <a:defRPr/>
            </a:pPr>
            <a:r>
              <a:rPr sz="2200"/>
              <a:t>Sequential processing only feasible at low speed or by introducing (high speed) big complexities: dequeuing from Damper, accounting for added dequeuing/enqueing latency to Queuing/Scheduling stage</a:t>
            </a:r>
            <a:endParaRPr sz="2200"/>
          </a:p>
          <a:p>
            <a:pPr lvl="0">
              <a:defRPr/>
            </a:pPr>
            <a:r>
              <a:rPr sz="2200"/>
              <a:t>Really need single-stage solution for high-speed</a:t>
            </a:r>
            <a:endParaRPr sz="2200"/>
          </a:p>
          <a:p>
            <a:pPr lvl="0">
              <a:defRPr/>
            </a:pPr>
            <a:r>
              <a:rPr sz="2200"/>
              <a:t>This requires well-defined/standardized Queuing/scheduling stage.</a:t>
            </a:r>
            <a:endParaRPr sz="2200"/>
          </a:p>
          <a:p>
            <a:pPr lvl="0">
              <a:defRPr/>
            </a:pPr>
            <a:r>
              <a:rPr sz="2200"/>
              <a:t>Luckily we already need this for system standards requirement</a:t>
            </a:r>
            <a:endParaRPr sz="2200"/>
          </a:p>
        </p:txBody>
      </p:sp>
      <p:sp>
        <p:nvSpPr>
          <p:cNvPr id="1739340268" name=""/>
          <p:cNvSpPr/>
          <p:nvPr/>
        </p:nvSpPr>
        <p:spPr bwMode="auto">
          <a:xfrm rot="0" flipH="0" flipV="0">
            <a:off x="2112434" y="1312802"/>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730552206" name=""/>
          <p:cNvSpPr txBox="1"/>
          <p:nvPr/>
        </p:nvSpPr>
        <p:spPr bwMode="auto">
          <a:xfrm rot="0" flipH="0" flipV="0">
            <a:off x="2265984" y="1451785"/>
            <a:ext cx="931493"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endParaRPr sz="1400"/>
          </a:p>
          <a:p>
            <a:pPr>
              <a:defRPr/>
            </a:pPr>
            <a:r>
              <a:rPr sz="1400"/>
              <a:t>izing</a:t>
            </a:r>
            <a:endParaRPr sz="1400"/>
          </a:p>
        </p:txBody>
      </p:sp>
      <p:sp>
        <p:nvSpPr>
          <p:cNvPr id="945882618" name=""/>
          <p:cNvSpPr txBox="1"/>
          <p:nvPr/>
        </p:nvSpPr>
        <p:spPr bwMode="auto">
          <a:xfrm rot="0" flipH="0" flipV="0">
            <a:off x="5514408" y="1451785"/>
            <a:ext cx="1101522"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477060110" name=""/>
          <p:cNvSpPr txBox="1"/>
          <p:nvPr/>
        </p:nvSpPr>
        <p:spPr bwMode="auto">
          <a:xfrm rot="0" flipH="0" flipV="0">
            <a:off x="3386739" y="1451785"/>
            <a:ext cx="93139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Forward</a:t>
            </a:r>
            <a:endParaRPr sz="1400"/>
          </a:p>
          <a:p>
            <a:pPr>
              <a:defRPr/>
            </a:pPr>
            <a:endParaRPr sz="1400"/>
          </a:p>
        </p:txBody>
      </p:sp>
      <p:sp>
        <p:nvSpPr>
          <p:cNvPr id="156152014" name=""/>
          <p:cNvSpPr txBox="1"/>
          <p:nvPr/>
        </p:nvSpPr>
        <p:spPr bwMode="auto">
          <a:xfrm rot="0" flipH="0" flipV="0">
            <a:off x="4460835" y="1451785"/>
            <a:ext cx="894039"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sp>
        <p:nvSpPr>
          <p:cNvPr id="48479448" name=""/>
          <p:cNvSpPr txBox="1"/>
          <p:nvPr/>
        </p:nvSpPr>
        <p:spPr bwMode="auto">
          <a:xfrm rot="0" flipH="0" flipV="0">
            <a:off x="6944948" y="1451785"/>
            <a:ext cx="70058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Serial</a:t>
            </a:r>
            <a:endParaRPr sz="1400"/>
          </a:p>
          <a:p>
            <a:pPr>
              <a:defRPr/>
            </a:pPr>
            <a:r>
              <a:rPr sz="1400"/>
              <a:t>izing</a:t>
            </a:r>
            <a:endParaRPr sz="1400"/>
          </a:p>
        </p:txBody>
      </p:sp>
      <p:sp>
        <p:nvSpPr>
          <p:cNvPr id="155516090" name=""/>
          <p:cNvSpPr txBox="1"/>
          <p:nvPr/>
        </p:nvSpPr>
        <p:spPr bwMode="auto">
          <a:xfrm flipH="0" flipV="0">
            <a:off x="3960844" y="2421278"/>
            <a:ext cx="318239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solidFill>
                  <a:srgbClr val="FF00F7"/>
                </a:solidFill>
              </a:rPr>
              <a:t>Performance Bottleneck point</a:t>
            </a:r>
            <a:endParaRPr>
              <a:solidFill>
                <a:srgbClr val="FF00F7"/>
              </a:solidFill>
            </a:endParaRPr>
          </a:p>
        </p:txBody>
      </p:sp>
      <p:grpSp>
        <p:nvGrpSpPr>
          <p:cNvPr id="314278307" name=""/>
          <p:cNvGrpSpPr/>
          <p:nvPr/>
        </p:nvGrpSpPr>
        <p:grpSpPr bwMode="auto">
          <a:xfrm flipH="0" flipV="0">
            <a:off x="5368995" y="1636085"/>
            <a:ext cx="147569" cy="753006"/>
            <a:chOff x="0" y="0"/>
            <a:chExt cx="147569" cy="753006"/>
          </a:xfrm>
        </p:grpSpPr>
        <p:sp>
          <p:nvSpPr>
            <p:cNvPr id="1521412067" name=""/>
            <p:cNvSpPr/>
            <p:nvPr/>
          </p:nvSpPr>
          <p:spPr bwMode="auto">
            <a:xfrm flipH="0" flipV="0">
              <a:off x="0" y="0"/>
              <a:ext cx="147569" cy="98402"/>
            </a:xfrm>
            <a:prstGeom prst="ellipse">
              <a:avLst/>
            </a:prstGeom>
            <a:solidFill>
              <a:srgbClr val="FF00F7"/>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355740413" name=""/>
            <p:cNvCxnSpPr>
              <a:cxnSpLocks/>
            </p:cNvCxnSpPr>
            <p:nvPr/>
          </p:nvCxnSpPr>
          <p:spPr bwMode="auto">
            <a:xfrm rot="5399978" flipH="0" flipV="1">
              <a:off x="-245503" y="425704"/>
              <a:ext cx="65460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17099687" name=""/>
          <p:cNvGrpSpPr/>
          <p:nvPr/>
        </p:nvGrpSpPr>
        <p:grpSpPr bwMode="auto">
          <a:xfrm flipH="0" flipV="0">
            <a:off x="9191505" y="538713"/>
            <a:ext cx="2191705" cy="1749906"/>
            <a:chOff x="0" y="0"/>
            <a:chExt cx="2191705" cy="1749906"/>
          </a:xfrm>
        </p:grpSpPr>
        <p:grpSp>
          <p:nvGrpSpPr>
            <p:cNvPr id="1420131199" name="Group 7"/>
            <p:cNvGrpSpPr/>
            <p:nvPr/>
          </p:nvGrpSpPr>
          <p:grpSpPr bwMode="auto">
            <a:xfrm flipH="0" flipV="0">
              <a:off x="0" y="0"/>
              <a:ext cx="2166389" cy="643741"/>
              <a:chOff x="0" y="0"/>
              <a:chExt cx="2166389" cy="643741"/>
            </a:xfrm>
          </p:grpSpPr>
          <p:sp>
            <p:nvSpPr>
              <p:cNvPr id="108961531" name="TextBox 26"/>
              <p:cNvSpPr txBox="1"/>
              <p:nvPr/>
            </p:nvSpPr>
            <p:spPr bwMode="auto">
              <a:xfrm>
                <a:off x="256887" y="0"/>
                <a:ext cx="1465165" cy="198479"/>
              </a:xfrm>
              <a:prstGeom prst="rect">
                <a:avLst/>
              </a:prstGeom>
              <a:noFill/>
            </p:spPr>
            <p:txBody>
              <a:bodyPr wrap="square" rtlCol="0">
                <a:spAutoFit/>
              </a:bodyPr>
              <a:lstStyle/>
              <a:p>
                <a:pPr algn="just">
                  <a:defRPr/>
                </a:pPr>
                <a:r>
                  <a:rPr lang="en-US" sz="700" b="1" i="1"/>
                  <a:t>Before R1 queuing/shaping:</a:t>
                </a:r>
                <a:endParaRPr lang="en-US" sz="600" i="1"/>
              </a:p>
            </p:txBody>
          </p:sp>
          <p:grpSp>
            <p:nvGrpSpPr>
              <p:cNvPr id="1513679483" name="Group 6"/>
              <p:cNvGrpSpPr/>
              <p:nvPr/>
            </p:nvGrpSpPr>
            <p:grpSpPr bwMode="auto">
              <a:xfrm flipH="0" flipV="0">
                <a:off x="43425" y="209973"/>
                <a:ext cx="382304" cy="154419"/>
                <a:chOff x="0" y="0"/>
                <a:chExt cx="382304" cy="154419"/>
              </a:xfrm>
              <a:solidFill>
                <a:srgbClr val="92D050"/>
              </a:solidFill>
            </p:grpSpPr>
            <p:sp>
              <p:nvSpPr>
                <p:cNvPr id="104076006" name="Rectangle 3"/>
                <p:cNvSpPr/>
                <p:nvPr/>
              </p:nvSpPr>
              <p:spPr bwMode="auto">
                <a:xfrm>
                  <a:off x="0"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43068358" name="Rectangle 4"/>
                <p:cNvSpPr/>
                <p:nvPr/>
              </p:nvSpPr>
              <p:spPr bwMode="auto">
                <a:xfrm>
                  <a:off x="135669"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498090022" name="Rectangle 5"/>
                <p:cNvSpPr/>
                <p:nvPr/>
              </p:nvSpPr>
              <p:spPr bwMode="auto">
                <a:xfrm>
                  <a:off x="271338"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grpSp>
          <p:grpSp>
            <p:nvGrpSpPr>
              <p:cNvPr id="197262833" name="Group 11"/>
              <p:cNvGrpSpPr/>
              <p:nvPr/>
            </p:nvGrpSpPr>
            <p:grpSpPr bwMode="auto">
              <a:xfrm flipH="0" flipV="0">
                <a:off x="869670" y="209973"/>
                <a:ext cx="382304" cy="154419"/>
                <a:chOff x="0" y="0"/>
                <a:chExt cx="382304" cy="154419"/>
              </a:xfrm>
              <a:solidFill>
                <a:srgbClr val="92D050"/>
              </a:solidFill>
            </p:grpSpPr>
            <p:sp>
              <p:nvSpPr>
                <p:cNvPr id="1742852098" name="Rectangle 12"/>
                <p:cNvSpPr/>
                <p:nvPr/>
              </p:nvSpPr>
              <p:spPr bwMode="auto">
                <a:xfrm>
                  <a:off x="0"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99927810" name="Rectangle 13"/>
                <p:cNvSpPr/>
                <p:nvPr/>
              </p:nvSpPr>
              <p:spPr bwMode="auto">
                <a:xfrm>
                  <a:off x="135669"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466503694" name="Rectangle 14"/>
                <p:cNvSpPr/>
                <p:nvPr/>
              </p:nvSpPr>
              <p:spPr bwMode="auto">
                <a:xfrm>
                  <a:off x="271338"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grpSp>
          <p:cxnSp>
            <p:nvCxnSpPr>
              <p:cNvPr id="1055455707" name="Straight Arrow Connector 20"/>
              <p:cNvCxnSpPr>
                <a:cxnSpLocks/>
              </p:cNvCxnSpPr>
              <p:nvPr/>
            </p:nvCxnSpPr>
            <p:spPr bwMode="auto">
              <a:xfrm>
                <a:off x="30184" y="379697"/>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3305327" name="TextBox 19"/>
              <p:cNvSpPr txBox="1"/>
              <p:nvPr/>
            </p:nvSpPr>
            <p:spPr bwMode="auto">
              <a:xfrm>
                <a:off x="0" y="369061"/>
                <a:ext cx="297397" cy="274679"/>
              </a:xfrm>
              <a:prstGeom prst="rect">
                <a:avLst/>
              </a:prstGeom>
              <a:noFill/>
            </p:spPr>
            <p:txBody>
              <a:bodyPr wrap="square" rtlCol="0">
                <a:spAutoFit/>
              </a:bodyPr>
              <a:lstStyle/>
              <a:p>
                <a:pPr>
                  <a:defRPr/>
                </a:pPr>
                <a:r>
                  <a:rPr lang="en-US" sz="600"/>
                  <a:t>Time</a:t>
                </a:r>
                <a:endParaRPr sz="800"/>
              </a:p>
            </p:txBody>
          </p:sp>
          <p:grpSp>
            <p:nvGrpSpPr>
              <p:cNvPr id="321166430" name="Group 21"/>
              <p:cNvGrpSpPr/>
              <p:nvPr/>
            </p:nvGrpSpPr>
            <p:grpSpPr bwMode="auto">
              <a:xfrm flipH="0" flipV="0">
                <a:off x="1695913" y="209973"/>
                <a:ext cx="382304" cy="154419"/>
                <a:chOff x="0" y="0"/>
                <a:chExt cx="382304" cy="154419"/>
              </a:xfrm>
              <a:solidFill>
                <a:srgbClr val="92D050"/>
              </a:solidFill>
            </p:grpSpPr>
            <p:sp>
              <p:nvSpPr>
                <p:cNvPr id="264461502" name="Rectangle 22"/>
                <p:cNvSpPr/>
                <p:nvPr/>
              </p:nvSpPr>
              <p:spPr bwMode="auto">
                <a:xfrm>
                  <a:off x="0"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360864931" name="Rectangle 23"/>
                <p:cNvSpPr/>
                <p:nvPr/>
              </p:nvSpPr>
              <p:spPr bwMode="auto">
                <a:xfrm>
                  <a:off x="135669"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687090849" name="Rectangle 24"/>
                <p:cNvSpPr/>
                <p:nvPr/>
              </p:nvSpPr>
              <p:spPr bwMode="auto">
                <a:xfrm>
                  <a:off x="271338"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grpSp>
        </p:grpSp>
        <p:sp>
          <p:nvSpPr>
            <p:cNvPr id="2023014181" name="TextBox 26"/>
            <p:cNvSpPr txBox="1"/>
            <p:nvPr/>
          </p:nvSpPr>
          <p:spPr bwMode="auto">
            <a:xfrm rot="0" flipH="0" flipV="0">
              <a:off x="214183" y="576705"/>
              <a:ext cx="1550573" cy="305159"/>
            </a:xfrm>
            <a:prstGeom prst="rect">
              <a:avLst/>
            </a:prstGeom>
            <a:noFill/>
          </p:spPr>
          <p:txBody>
            <a:bodyPr wrap="square" rtlCol="0">
              <a:spAutoFit/>
            </a:bodyPr>
            <a:lstStyle/>
            <a:p>
              <a:pPr algn="just">
                <a:defRPr/>
              </a:pPr>
              <a:r>
                <a:rPr lang="en-US" sz="700" b="1" i="1"/>
                <a:t>Competing traffic flows on R1 </a:t>
              </a:r>
              <a:endParaRPr lang="en-US" sz="700" b="1" i="1"/>
            </a:p>
            <a:p>
              <a:pPr algn="just">
                <a:defRPr/>
              </a:pPr>
              <a:r>
                <a:rPr lang="en-US" sz="700" b="1" i="1"/>
                <a:t>from other input interface</a:t>
              </a:r>
              <a:endParaRPr lang="en-US" sz="600" i="1"/>
            </a:p>
          </p:txBody>
        </p:sp>
        <p:grpSp>
          <p:nvGrpSpPr>
            <p:cNvPr id="1891809050" name=""/>
            <p:cNvGrpSpPr/>
            <p:nvPr/>
          </p:nvGrpSpPr>
          <p:grpSpPr bwMode="auto">
            <a:xfrm flipH="0" flipV="0">
              <a:off x="8838" y="843163"/>
              <a:ext cx="2166388" cy="433767"/>
              <a:chOff x="0" y="0"/>
              <a:chExt cx="2166388" cy="433767"/>
            </a:xfrm>
          </p:grpSpPr>
          <p:sp>
            <p:nvSpPr>
              <p:cNvPr id="362361500" name="Rectangle 14"/>
              <p:cNvSpPr/>
              <p:nvPr/>
            </p:nvSpPr>
            <p:spPr bwMode="auto">
              <a:xfrm rot="0" flipH="0" flipV="0">
                <a:off x="866374" y="0"/>
                <a:ext cx="110966" cy="1544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cxnSp>
            <p:nvCxnSpPr>
              <p:cNvPr id="364211021" name="Straight Arrow Connector 20"/>
              <p:cNvCxnSpPr>
                <a:cxnSpLocks/>
              </p:cNvCxnSpPr>
              <p:nvPr/>
            </p:nvCxnSpPr>
            <p:spPr bwMode="auto">
              <a:xfrm rot="0" flipH="0" flipV="0">
                <a:off x="30183" y="169723"/>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89338837" name="TextBox 19"/>
              <p:cNvSpPr txBox="1"/>
              <p:nvPr/>
            </p:nvSpPr>
            <p:spPr bwMode="auto">
              <a:xfrm rot="0" flipH="0" flipV="0">
                <a:off x="0" y="159087"/>
                <a:ext cx="297397" cy="274679"/>
              </a:xfrm>
              <a:prstGeom prst="rect">
                <a:avLst/>
              </a:prstGeom>
              <a:noFill/>
            </p:spPr>
            <p:txBody>
              <a:bodyPr wrap="square" rtlCol="0">
                <a:spAutoFit/>
              </a:bodyPr>
              <a:lstStyle/>
              <a:p>
                <a:pPr>
                  <a:defRPr/>
                </a:pPr>
                <a:r>
                  <a:rPr lang="en-US" sz="600"/>
                  <a:t>Time</a:t>
                </a:r>
                <a:endParaRPr sz="800"/>
              </a:p>
            </p:txBody>
          </p:sp>
        </p:grpSp>
        <p:grpSp>
          <p:nvGrpSpPr>
            <p:cNvPr id="1346620494" name=""/>
            <p:cNvGrpSpPr/>
            <p:nvPr/>
          </p:nvGrpSpPr>
          <p:grpSpPr bwMode="auto">
            <a:xfrm flipH="0" flipV="0">
              <a:off x="17077" y="1079650"/>
              <a:ext cx="2166388" cy="433767"/>
              <a:chOff x="0" y="0"/>
              <a:chExt cx="2166388" cy="433767"/>
            </a:xfrm>
          </p:grpSpPr>
          <p:sp>
            <p:nvSpPr>
              <p:cNvPr id="1810092206" name="Rectangle 14"/>
              <p:cNvSpPr/>
              <p:nvPr/>
            </p:nvSpPr>
            <p:spPr bwMode="auto">
              <a:xfrm rot="0" flipH="0" flipV="0">
                <a:off x="866374" y="0"/>
                <a:ext cx="110966" cy="1544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cxnSp>
            <p:nvCxnSpPr>
              <p:cNvPr id="21647760" name="Straight Arrow Connector 20"/>
              <p:cNvCxnSpPr>
                <a:cxnSpLocks/>
              </p:cNvCxnSpPr>
              <p:nvPr/>
            </p:nvCxnSpPr>
            <p:spPr bwMode="auto">
              <a:xfrm rot="0" flipH="0" flipV="0">
                <a:off x="30183" y="169723"/>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75127034" name="TextBox 19"/>
              <p:cNvSpPr txBox="1"/>
              <p:nvPr/>
            </p:nvSpPr>
            <p:spPr bwMode="auto">
              <a:xfrm rot="0" flipH="0" flipV="0">
                <a:off x="0" y="159087"/>
                <a:ext cx="297397" cy="274679"/>
              </a:xfrm>
              <a:prstGeom prst="rect">
                <a:avLst/>
              </a:prstGeom>
              <a:noFill/>
            </p:spPr>
            <p:txBody>
              <a:bodyPr wrap="square" rtlCol="0">
                <a:spAutoFit/>
              </a:bodyPr>
              <a:lstStyle/>
              <a:p>
                <a:pPr>
                  <a:defRPr/>
                </a:pPr>
                <a:r>
                  <a:rPr lang="en-US" sz="600"/>
                  <a:t>Time</a:t>
                </a:r>
                <a:endParaRPr sz="800"/>
              </a:p>
            </p:txBody>
          </p:sp>
        </p:grpSp>
        <p:grpSp>
          <p:nvGrpSpPr>
            <p:cNvPr id="1850173258" name=""/>
            <p:cNvGrpSpPr/>
            <p:nvPr/>
          </p:nvGrpSpPr>
          <p:grpSpPr bwMode="auto">
            <a:xfrm flipH="0" flipV="0">
              <a:off x="25316" y="1316138"/>
              <a:ext cx="2166388" cy="433767"/>
              <a:chOff x="0" y="0"/>
              <a:chExt cx="2166388" cy="433767"/>
            </a:xfrm>
          </p:grpSpPr>
          <p:sp>
            <p:nvSpPr>
              <p:cNvPr id="463538128" name="Rectangle 14"/>
              <p:cNvSpPr/>
              <p:nvPr/>
            </p:nvSpPr>
            <p:spPr bwMode="auto">
              <a:xfrm rot="0" flipH="0" flipV="0">
                <a:off x="866374" y="0"/>
                <a:ext cx="110966" cy="1544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cxnSp>
            <p:nvCxnSpPr>
              <p:cNvPr id="128194313" name="Straight Arrow Connector 20"/>
              <p:cNvCxnSpPr>
                <a:cxnSpLocks/>
              </p:cNvCxnSpPr>
              <p:nvPr/>
            </p:nvCxnSpPr>
            <p:spPr bwMode="auto">
              <a:xfrm rot="0" flipH="0" flipV="0">
                <a:off x="30183" y="169723"/>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2999845" name="TextBox 19"/>
              <p:cNvSpPr txBox="1"/>
              <p:nvPr/>
            </p:nvSpPr>
            <p:spPr bwMode="auto">
              <a:xfrm rot="0" flipH="0" flipV="0">
                <a:off x="0" y="159087"/>
                <a:ext cx="297397" cy="274679"/>
              </a:xfrm>
              <a:prstGeom prst="rect">
                <a:avLst/>
              </a:prstGeom>
              <a:noFill/>
            </p:spPr>
            <p:txBody>
              <a:bodyPr wrap="square" rtlCol="0">
                <a:spAutoFit/>
              </a:bodyPr>
              <a:lstStyle/>
              <a:p>
                <a:pPr>
                  <a:defRPr/>
                </a:pPr>
                <a:r>
                  <a:rPr lang="en-US" sz="600"/>
                  <a:t>Time</a:t>
                </a:r>
                <a:endParaRPr sz="800"/>
              </a:p>
            </p:txBody>
          </p:sp>
        </p:grpSp>
      </p:grpSp>
      <p:sp>
        <p:nvSpPr>
          <p:cNvPr id="190460043" name=""/>
          <p:cNvSpPr txBox="1"/>
          <p:nvPr/>
        </p:nvSpPr>
        <p:spPr bwMode="auto">
          <a:xfrm flipH="0" flipV="0">
            <a:off x="9258063" y="2240387"/>
            <a:ext cx="216553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Prior burst example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7426613" name="Title 1" hidden="0"/>
          <p:cNvSpPr>
            <a:spLocks noGrp="1"/>
          </p:cNvSpPr>
          <p:nvPr isPhoto="0" userDrawn="0">
            <p:ph type="title" hasCustomPrompt="0"/>
          </p:nvPr>
        </p:nvSpPr>
        <p:spPr bwMode="auto">
          <a:xfrm flipH="0" flipV="0">
            <a:off x="256267" y="163892"/>
            <a:ext cx="9458477" cy="80202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gLBF </a:t>
            </a:r>
            <a:r>
              <a:rPr/>
              <a:t>high speed option 1: timed PIFO</a:t>
            </a:r>
            <a:endParaRPr/>
          </a:p>
        </p:txBody>
      </p:sp>
      <p:sp>
        <p:nvSpPr>
          <p:cNvPr id="1263155384" name="Content Placeholder 2" hidden="0"/>
          <p:cNvSpPr>
            <a:spLocks noGrp="1"/>
          </p:cNvSpPr>
          <p:nvPr isPhoto="0" userDrawn="0">
            <p:ph idx="1" hasCustomPrompt="0"/>
          </p:nvPr>
        </p:nvSpPr>
        <p:spPr bwMode="auto">
          <a:xfrm flipH="0" flipV="0">
            <a:off x="605070" y="3662429"/>
            <a:ext cx="10748729" cy="2790422"/>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lvl="0">
              <a:defRPr/>
            </a:pPr>
            <a:r>
              <a:rPr sz="2200"/>
              <a:t>Unchanged calculations, semantic of behavior. Removed Damper stage</a:t>
            </a:r>
            <a:endParaRPr sz="2200"/>
          </a:p>
          <a:p>
            <a:pPr lvl="0">
              <a:defRPr/>
            </a:pPr>
            <a:r>
              <a:rPr sz="2200"/>
              <a:t>FIFO stage replaced by Push In First Out (PIFO) with timed dequeuing (timed PIFO): </a:t>
            </a:r>
            <a:endParaRPr sz="2200"/>
          </a:p>
          <a:p>
            <a:pPr lvl="1">
              <a:defRPr/>
            </a:pPr>
            <a:r>
              <a:rPr sz="1800"/>
              <a:t>Each packet in PIFO has a Rank. Packets are inserted into PIFO queue in order of decreasing Rank. Highest Rank is Top-of-PIFO.</a:t>
            </a:r>
            <a:endParaRPr sz="2200"/>
          </a:p>
          <a:p>
            <a:pPr lvl="0">
              <a:defRPr/>
            </a:pPr>
            <a:r>
              <a:rPr sz="2200"/>
              <a:t>In gLBF, Td is target damper time: Time when packet could first be sent. be sent (absent packets from a higher priority PIFO). The earlier Td, the higher the Rank of packet. E.g.: Rank = –Td.</a:t>
            </a:r>
            <a:endParaRPr sz="2200"/>
          </a:p>
          <a:p>
            <a:pPr lvl="0">
              <a:defRPr/>
            </a:pPr>
            <a:r>
              <a:rPr sz="2200"/>
              <a:t>Head of each PIFO can first be dequeued when time reaches (negative) Rank of Head of PIFO. Strict Priority dequeuing across the PIFOs.</a:t>
            </a:r>
            <a:endParaRPr sz="2200"/>
          </a:p>
          <a:p>
            <a:pPr lvl="0">
              <a:defRPr/>
            </a:pPr>
            <a:r>
              <a:rPr sz="2200"/>
              <a:t>Effectively PIFO serves as both as Damper and as Priority FIFO stage: as long as TD is not reached for a packet, it is logically in the Damper stage, afterwards it is in the FIFO stage of processing.</a:t>
            </a:r>
            <a:endParaRPr sz="2200"/>
          </a:p>
        </p:txBody>
      </p:sp>
      <p:sp>
        <p:nvSpPr>
          <p:cNvPr id="1380846937" name=""/>
          <p:cNvSpPr/>
          <p:nvPr/>
        </p:nvSpPr>
        <p:spPr bwMode="auto">
          <a:xfrm rot="0" flipH="0" flipV="0">
            <a:off x="1442291" y="1044492"/>
            <a:ext cx="6635208" cy="1652020"/>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003716282" name=""/>
          <p:cNvSpPr txBox="1"/>
          <p:nvPr/>
        </p:nvSpPr>
        <p:spPr bwMode="auto">
          <a:xfrm rot="16199969" flipH="0" flipV="0">
            <a:off x="1106453" y="1689901"/>
            <a:ext cx="1305600"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r>
              <a:rPr sz="1400"/>
              <a:t>izing</a:t>
            </a:r>
            <a:endParaRPr sz="1400"/>
          </a:p>
        </p:txBody>
      </p:sp>
      <p:sp>
        <p:nvSpPr>
          <p:cNvPr id="737540041" name=""/>
          <p:cNvSpPr txBox="1"/>
          <p:nvPr/>
        </p:nvSpPr>
        <p:spPr bwMode="auto">
          <a:xfrm rot="0" flipH="0" flipV="0">
            <a:off x="1978112" y="1250553"/>
            <a:ext cx="932470" cy="1158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endParaRPr sz="1400"/>
          </a:p>
          <a:p>
            <a:pPr>
              <a:defRPr/>
            </a:pPr>
            <a:r>
              <a:rPr sz="1400"/>
              <a:t>Forward</a:t>
            </a:r>
            <a:endParaRPr sz="1400"/>
          </a:p>
          <a:p>
            <a:pPr>
              <a:defRPr/>
            </a:pPr>
            <a:endParaRPr sz="1400"/>
          </a:p>
          <a:p>
            <a:pPr>
              <a:defRPr/>
            </a:pPr>
            <a:endParaRPr sz="1400"/>
          </a:p>
        </p:txBody>
      </p:sp>
      <p:sp>
        <p:nvSpPr>
          <p:cNvPr id="1834191115" name=""/>
          <p:cNvSpPr txBox="1"/>
          <p:nvPr/>
        </p:nvSpPr>
        <p:spPr bwMode="auto">
          <a:xfrm rot="16199969" flipH="0" flipV="0">
            <a:off x="2850976" y="1677273"/>
            <a:ext cx="903399"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Measure</a:t>
            </a:r>
            <a:endParaRPr sz="1400"/>
          </a:p>
        </p:txBody>
      </p:sp>
      <p:sp>
        <p:nvSpPr>
          <p:cNvPr id="1626152763" name=""/>
          <p:cNvSpPr txBox="1"/>
          <p:nvPr/>
        </p:nvSpPr>
        <p:spPr bwMode="auto">
          <a:xfrm rot="16199969" flipH="0" flipV="0">
            <a:off x="5375960" y="1635965"/>
            <a:ext cx="1393018" cy="48803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sz="1400"/>
              <a:t>Strict Priority</a:t>
            </a:r>
            <a:endParaRPr sz="1400"/>
          </a:p>
          <a:p>
            <a:pPr algn="ctr">
              <a:defRPr/>
            </a:pPr>
            <a:r>
              <a:rPr sz="1200"/>
              <a:t>Timed Dequeue</a:t>
            </a:r>
            <a:endParaRPr sz="1200"/>
          </a:p>
        </p:txBody>
      </p:sp>
      <p:sp>
        <p:nvSpPr>
          <p:cNvPr id="470097945" name=""/>
          <p:cNvSpPr txBox="1"/>
          <p:nvPr/>
        </p:nvSpPr>
        <p:spPr bwMode="auto">
          <a:xfrm flipH="0" flipV="0">
            <a:off x="4704963" y="1799732"/>
            <a:ext cx="416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a:t>
            </a:r>
            <a:endParaRPr sz="2200"/>
          </a:p>
        </p:txBody>
      </p:sp>
      <p:sp>
        <p:nvSpPr>
          <p:cNvPr id="1661050434" name=""/>
          <p:cNvSpPr txBox="1"/>
          <p:nvPr/>
        </p:nvSpPr>
        <p:spPr bwMode="auto">
          <a:xfrm rot="16199969" flipH="0" flipV="0">
            <a:off x="7134838" y="1682451"/>
            <a:ext cx="1309559"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  Sserial</a:t>
            </a:r>
            <a:r>
              <a:rPr sz="1400"/>
              <a:t>izing</a:t>
            </a:r>
            <a:endParaRPr sz="1400"/>
          </a:p>
        </p:txBody>
      </p:sp>
      <p:sp>
        <p:nvSpPr>
          <p:cNvPr id="41830898" name=""/>
          <p:cNvSpPr txBox="1"/>
          <p:nvPr/>
        </p:nvSpPr>
        <p:spPr bwMode="auto">
          <a:xfrm rot="0" flipH="0" flipV="0">
            <a:off x="6598727" y="1283205"/>
            <a:ext cx="903398"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t>
            </a:r>
            <a:endParaRPr sz="1400"/>
          </a:p>
          <a:p>
            <a:pPr>
              <a:defRPr/>
            </a:pPr>
            <a:r>
              <a:rPr sz="1400"/>
              <a:t>and</a:t>
            </a:r>
            <a:endParaRPr sz="1400"/>
          </a:p>
          <a:p>
            <a:pPr>
              <a:defRPr/>
            </a:pPr>
            <a:r>
              <a:rPr sz="1400"/>
              <a:t>Mark</a:t>
            </a:r>
            <a:endParaRPr sz="1400"/>
          </a:p>
          <a:p>
            <a:pPr>
              <a:defRPr/>
            </a:pPr>
            <a:endParaRPr sz="1400"/>
          </a:p>
        </p:txBody>
      </p:sp>
      <p:sp>
        <p:nvSpPr>
          <p:cNvPr id="289468559" name=""/>
          <p:cNvSpPr/>
          <p:nvPr/>
        </p:nvSpPr>
        <p:spPr bwMode="auto">
          <a:xfrm flipH="0" flipV="0">
            <a:off x="3529647" y="1113485"/>
            <a:ext cx="2911161" cy="1515950"/>
          </a:xfrm>
          <a:prstGeom prst="rect">
            <a:avLst/>
          </a:prstGeom>
          <a:no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258343128" name=""/>
          <p:cNvSpPr txBox="1"/>
          <p:nvPr/>
        </p:nvSpPr>
        <p:spPr bwMode="auto">
          <a:xfrm flipH="0" flipV="0">
            <a:off x="2823512" y="2880571"/>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grpSp>
        <p:nvGrpSpPr>
          <p:cNvPr id="540801975" name=""/>
          <p:cNvGrpSpPr/>
          <p:nvPr/>
        </p:nvGrpSpPr>
        <p:grpSpPr bwMode="auto">
          <a:xfrm>
            <a:off x="2937905" y="1770239"/>
            <a:ext cx="147569" cy="1147221"/>
            <a:chOff x="0" y="0"/>
            <a:chExt cx="147569" cy="1147221"/>
          </a:xfrm>
        </p:grpSpPr>
        <p:sp>
          <p:nvSpPr>
            <p:cNvPr id="1056297104"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2025548598" name=""/>
            <p:cNvCxnSpPr>
              <a:cxnSpLocks/>
            </p:cNvCxnSpPr>
            <p:nvPr/>
          </p:nvCxnSpPr>
          <p:spPr bwMode="auto">
            <a:xfrm rot="5399978" flipH="0" flipV="1">
              <a:off x="-424865" y="648569"/>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591603627" name=""/>
          <p:cNvGrpSpPr/>
          <p:nvPr/>
        </p:nvGrpSpPr>
        <p:grpSpPr bwMode="auto">
          <a:xfrm flipH="0" flipV="0">
            <a:off x="6458339" y="1842146"/>
            <a:ext cx="147568" cy="927454"/>
            <a:chOff x="0" y="0"/>
            <a:chExt cx="147568" cy="927454"/>
          </a:xfrm>
        </p:grpSpPr>
        <p:sp>
          <p:nvSpPr>
            <p:cNvPr id="814224790" name=""/>
            <p:cNvSpPr/>
            <p:nvPr/>
          </p:nvSpPr>
          <p:spPr bwMode="auto">
            <a:xfrm flipH="0" flipV="0">
              <a:off x="0" y="0"/>
              <a:ext cx="147569" cy="12119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335676218" name=""/>
            <p:cNvCxnSpPr>
              <a:cxnSpLocks/>
            </p:cNvCxnSpPr>
            <p:nvPr/>
          </p:nvCxnSpPr>
          <p:spPr bwMode="auto">
            <a:xfrm rot="5399978" flipH="0" flipV="1">
              <a:off x="-329342" y="524327"/>
              <a:ext cx="80625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285711720" name=""/>
          <p:cNvGrpSpPr/>
          <p:nvPr/>
        </p:nvGrpSpPr>
        <p:grpSpPr bwMode="auto">
          <a:xfrm flipH="0" flipV="0">
            <a:off x="4230622" y="2003132"/>
            <a:ext cx="147568" cy="967701"/>
            <a:chOff x="0" y="0"/>
            <a:chExt cx="147568" cy="967701"/>
          </a:xfrm>
        </p:grpSpPr>
        <p:sp>
          <p:nvSpPr>
            <p:cNvPr id="2033855957" name=""/>
            <p:cNvSpPr/>
            <p:nvPr/>
          </p:nvSpPr>
          <p:spPr bwMode="auto">
            <a:xfrm flipH="0" flipV="0">
              <a:off x="0" y="0"/>
              <a:ext cx="147569" cy="12645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948828561" name=""/>
            <p:cNvCxnSpPr>
              <a:cxnSpLocks/>
            </p:cNvCxnSpPr>
            <p:nvPr/>
          </p:nvCxnSpPr>
          <p:spPr bwMode="auto">
            <a:xfrm rot="5399978" flipH="0" flipV="1">
              <a:off x="-346835" y="547080"/>
              <a:ext cx="84124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603947449" name=""/>
          <p:cNvSpPr txBox="1"/>
          <p:nvPr/>
        </p:nvSpPr>
        <p:spPr bwMode="auto">
          <a:xfrm flipH="0" flipV="0">
            <a:off x="3609678" y="2949121"/>
            <a:ext cx="144770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Rank =  - Td</a:t>
            </a:r>
            <a:endParaRPr/>
          </a:p>
        </p:txBody>
      </p:sp>
      <p:cxnSp>
        <p:nvCxnSpPr>
          <p:cNvPr id="1944212380" name=""/>
          <p:cNvCxnSpPr>
            <a:cxnSpLocks/>
          </p:cNvCxnSpPr>
          <p:nvPr/>
        </p:nvCxnSpPr>
        <p:spPr bwMode="auto">
          <a:xfrm flipH="0" flipV="1">
            <a:off x="900210" y="1878168"/>
            <a:ext cx="563450"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1920076314" name=""/>
          <p:cNvGrpSpPr/>
          <p:nvPr/>
        </p:nvGrpSpPr>
        <p:grpSpPr bwMode="auto">
          <a:xfrm flipH="0" flipV="0">
            <a:off x="1015733" y="1846975"/>
            <a:ext cx="147568" cy="1033595"/>
            <a:chOff x="0" y="0"/>
            <a:chExt cx="147568" cy="1033595"/>
          </a:xfrm>
        </p:grpSpPr>
        <p:sp>
          <p:nvSpPr>
            <p:cNvPr id="729259049" name=""/>
            <p:cNvSpPr/>
            <p:nvPr/>
          </p:nvSpPr>
          <p:spPr bwMode="auto">
            <a:xfrm flipH="0" flipV="0">
              <a:off x="0" y="0"/>
              <a:ext cx="147569" cy="135068"/>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629624498" name=""/>
            <p:cNvCxnSpPr>
              <a:cxnSpLocks/>
            </p:cNvCxnSpPr>
            <p:nvPr/>
          </p:nvCxnSpPr>
          <p:spPr bwMode="auto">
            <a:xfrm rot="5399978" flipH="0" flipV="1">
              <a:off x="-375477" y="584332"/>
              <a:ext cx="89852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806009738" name=""/>
          <p:cNvSpPr txBox="1"/>
          <p:nvPr/>
        </p:nvSpPr>
        <p:spPr bwMode="auto">
          <a:xfrm flipH="0" flipV="0">
            <a:off x="873380" y="2884330"/>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Tref1</a:t>
            </a:r>
            <a:endParaRPr/>
          </a:p>
        </p:txBody>
      </p:sp>
      <p:sp>
        <p:nvSpPr>
          <p:cNvPr id="230509559" name=""/>
          <p:cNvSpPr txBox="1"/>
          <p:nvPr/>
        </p:nvSpPr>
        <p:spPr bwMode="auto">
          <a:xfrm flipH="0" flipV="0">
            <a:off x="1007534" y="1471197"/>
            <a:ext cx="4502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IIF</a:t>
            </a:r>
            <a:endParaRPr/>
          </a:p>
        </p:txBody>
      </p:sp>
      <p:cxnSp>
        <p:nvCxnSpPr>
          <p:cNvPr id="371424146" name=""/>
          <p:cNvCxnSpPr>
            <a:cxnSpLocks/>
          </p:cNvCxnSpPr>
          <p:nvPr/>
        </p:nvCxnSpPr>
        <p:spPr bwMode="auto">
          <a:xfrm flipH="0" flipV="1">
            <a:off x="8050669" y="1800145"/>
            <a:ext cx="402463"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224842693" name=""/>
          <p:cNvGrpSpPr/>
          <p:nvPr/>
        </p:nvGrpSpPr>
        <p:grpSpPr bwMode="auto">
          <a:xfrm flipH="0" flipV="0">
            <a:off x="8166192" y="1768952"/>
            <a:ext cx="147568" cy="1033594"/>
            <a:chOff x="0" y="0"/>
            <a:chExt cx="147568" cy="1033594"/>
          </a:xfrm>
        </p:grpSpPr>
        <p:sp>
          <p:nvSpPr>
            <p:cNvPr id="1690108420" name=""/>
            <p:cNvSpPr/>
            <p:nvPr/>
          </p:nvSpPr>
          <p:spPr bwMode="auto">
            <a:xfrm flipH="0" flipV="0">
              <a:off x="0" y="0"/>
              <a:ext cx="147569" cy="13506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72323621" name=""/>
            <p:cNvCxnSpPr>
              <a:cxnSpLocks/>
            </p:cNvCxnSpPr>
            <p:nvPr/>
          </p:nvCxnSpPr>
          <p:spPr bwMode="auto">
            <a:xfrm rot="5399978" flipH="0" flipV="1">
              <a:off x="-375476" y="584332"/>
              <a:ext cx="89852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2062094862" name=""/>
          <p:cNvSpPr txBox="1"/>
          <p:nvPr/>
        </p:nvSpPr>
        <p:spPr bwMode="auto">
          <a:xfrm flipH="0" flipV="0">
            <a:off x="8166192" y="2949121"/>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Tref2</a:t>
            </a:r>
            <a:endParaRPr/>
          </a:p>
        </p:txBody>
      </p:sp>
      <p:sp>
        <p:nvSpPr>
          <p:cNvPr id="1480743459" name=""/>
          <p:cNvSpPr txBox="1"/>
          <p:nvPr/>
        </p:nvSpPr>
        <p:spPr bwMode="auto">
          <a:xfrm flipH="0" flipV="0">
            <a:off x="8090916" y="1393173"/>
            <a:ext cx="5645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OIF</a:t>
            </a:r>
            <a:endParaRPr/>
          </a:p>
        </p:txBody>
      </p:sp>
      <p:sp>
        <p:nvSpPr>
          <p:cNvPr id="164736416" name=""/>
          <p:cNvSpPr txBox="1"/>
          <p:nvPr/>
        </p:nvSpPr>
        <p:spPr bwMode="auto">
          <a:xfrm flipH="0" flipV="0">
            <a:off x="6306463" y="2734400"/>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grpSp>
        <p:nvGrpSpPr>
          <p:cNvPr id="1018567355" name=""/>
          <p:cNvGrpSpPr/>
          <p:nvPr/>
        </p:nvGrpSpPr>
        <p:grpSpPr bwMode="auto">
          <a:xfrm flipH="0" flipV="0">
            <a:off x="3643957" y="1183475"/>
            <a:ext cx="2091590" cy="1302735"/>
            <a:chOff x="0" y="0"/>
            <a:chExt cx="2091590" cy="1302735"/>
          </a:xfrm>
        </p:grpSpPr>
        <p:sp>
          <p:nvSpPr>
            <p:cNvPr id="575104007" name=""/>
            <p:cNvSpPr txBox="1"/>
            <p:nvPr/>
          </p:nvSpPr>
          <p:spPr bwMode="auto">
            <a:xfrm rot="0" flipH="0" flipV="0">
              <a:off x="0" y="0"/>
              <a:ext cx="209008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1    PIFO</a:t>
              </a:r>
              <a:endParaRPr sz="1400"/>
            </a:p>
          </p:txBody>
        </p:sp>
        <p:sp>
          <p:nvSpPr>
            <p:cNvPr id="1929134963" name=""/>
            <p:cNvSpPr txBox="1"/>
            <p:nvPr/>
          </p:nvSpPr>
          <p:spPr bwMode="auto">
            <a:xfrm rot="0" flipH="0" flipV="0">
              <a:off x="0" y="457558"/>
              <a:ext cx="209159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2    PIFO</a:t>
              </a:r>
              <a:endParaRPr sz="1400"/>
            </a:p>
          </p:txBody>
        </p:sp>
        <p:sp>
          <p:nvSpPr>
            <p:cNvPr id="792573142" name=""/>
            <p:cNvSpPr txBox="1"/>
            <p:nvPr/>
          </p:nvSpPr>
          <p:spPr bwMode="auto">
            <a:xfrm rot="0" flipH="0" flipV="0">
              <a:off x="0" y="997575"/>
              <a:ext cx="209159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8    PIFO</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7119456" name="Title 1" hidden="0"/>
          <p:cNvSpPr>
            <a:spLocks noGrp="1"/>
          </p:cNvSpPr>
          <p:nvPr isPhoto="0" userDrawn="0">
            <p:ph type="title" hasCustomPrompt="0"/>
          </p:nvPr>
        </p:nvSpPr>
        <p:spPr bwMode="auto">
          <a:xfrm flipH="0" flipV="0">
            <a:off x="838199" y="365124"/>
            <a:ext cx="10515600" cy="1016670"/>
          </a:xfrm>
        </p:spPr>
        <p:txBody>
          <a:bodyPr/>
          <a:lstStyle/>
          <a:p>
            <a:pPr>
              <a:defRPr/>
            </a:pPr>
            <a:r>
              <a:rPr lang="en-US" sz="4400" b="0" i="0" u="none" strike="noStrike" cap="none" spc="0">
                <a:solidFill>
                  <a:schemeClr val="tx1"/>
                </a:solidFill>
                <a:latin typeface="+mj-lt"/>
                <a:ea typeface="+mj-ea"/>
                <a:cs typeface="+mj-cs"/>
              </a:rPr>
              <a:t>gLBF </a:t>
            </a:r>
            <a:r>
              <a:rPr lang="en-US" sz="4400" b="0" i="0" u="none" strike="noStrike" cap="none" spc="0">
                <a:solidFill>
                  <a:schemeClr val="tx1"/>
                </a:solidFill>
                <a:latin typeface="+mj-lt"/>
                <a:ea typeface="+mj-ea"/>
                <a:cs typeface="+mj-cs"/>
              </a:rPr>
              <a:t>high speed option 1: PIFO</a:t>
            </a:r>
            <a:endParaRPr sz="4400"/>
          </a:p>
        </p:txBody>
      </p:sp>
      <p:sp>
        <p:nvSpPr>
          <p:cNvPr id="508588767" name="Content Placeholder 2" hidden="0"/>
          <p:cNvSpPr>
            <a:spLocks noGrp="1"/>
          </p:cNvSpPr>
          <p:nvPr isPhoto="0" userDrawn="0">
            <p:ph idx="1" hasCustomPrompt="0"/>
          </p:nvPr>
        </p:nvSpPr>
        <p:spPr bwMode="auto">
          <a:xfrm flipH="0" flipV="0">
            <a:off x="838199" y="1583028"/>
            <a:ext cx="11009053" cy="4896654"/>
          </a:xfrm>
        </p:spPr>
        <p:txBody>
          <a:bodyPr vertOverflow="overflow" horzOverflow="overflow" vert="horz" wrap="square" lIns="91440" tIns="45720" rIns="91440" bIns="45720" numCol="1" spcCol="0" rtlCol="0" fromWordArt="0" anchor="t" anchorCtr="0" forceAA="0" upright="0" compatLnSpc="0">
            <a:normAutofit/>
          </a:bodyPr>
          <a:lstStyle/>
          <a:p>
            <a:pPr>
              <a:defRPr/>
            </a:pPr>
            <a:r>
              <a:rPr/>
              <a:t>Promising research PoC implementation of High-Speed (100Gbps or more) PIFO in FPGA with scale better than O(#flows)</a:t>
            </a:r>
            <a:endParaRPr/>
          </a:p>
          <a:p>
            <a:pPr lvl="1">
              <a:defRPr/>
            </a:pPr>
            <a:r>
              <a:rPr/>
              <a:t>Early PIFO PoCs had scale/cost O(#flows) == O(#not-in-order-packets)</a:t>
            </a:r>
            <a:endParaRPr/>
          </a:p>
          <a:p>
            <a:pPr>
              <a:defRPr/>
            </a:pPr>
            <a:endParaRPr/>
          </a:p>
          <a:p>
            <a:pPr>
              <a:defRPr/>
            </a:pPr>
            <a:r>
              <a:rPr/>
              <a:t>Currently relying on fixed Rank though</a:t>
            </a:r>
            <a:endParaRPr/>
          </a:p>
          <a:p>
            <a:pPr>
              <a:defRPr/>
            </a:pPr>
            <a:r>
              <a:rPr/>
              <a:t>When timestamp is used as Rank (as gLBF needs), some additional logic is needed to wrap some fixed range of Ranks</a:t>
            </a:r>
            <a:endParaRPr/>
          </a:p>
          <a:p>
            <a:pPr lvl="1">
              <a:defRPr/>
            </a:pPr>
            <a:r>
              <a:rPr/>
              <a:t>32 bit timestamp with nsec resolution would wrap ever 4.2 seconds.</a:t>
            </a:r>
            <a:endParaRPr/>
          </a:p>
          <a:p>
            <a:pPr lvl="1">
              <a:defRPr/>
            </a:pPr>
            <a:r>
              <a:rPr/>
              <a:t>Size of rank will impact cost of implementation</a:t>
            </a:r>
            <a:endParaRPr/>
          </a:p>
          <a:p>
            <a:pPr lvl="1">
              <a:defRPr/>
            </a:pPr>
            <a:r>
              <a:rPr/>
              <a:t>Range needed for ranks at at time is O(MAX1[8]).</a:t>
            </a:r>
            <a:endParaRPr/>
          </a:p>
          <a:p>
            <a:pPr lvl="0">
              <a:defRPr/>
            </a:pPr>
            <a:r>
              <a:rPr/>
              <a:t>Unclear how difficult it is to add this missing piece in FPGA code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3693506" name="Title 1" hidden="0"/>
          <p:cNvSpPr>
            <a:spLocks noGrp="1"/>
          </p:cNvSpPr>
          <p:nvPr isPhoto="0" userDrawn="0">
            <p:ph type="title" hasCustomPrompt="0"/>
          </p:nvPr>
        </p:nvSpPr>
        <p:spPr bwMode="auto">
          <a:xfrm flipH="0" flipV="0">
            <a:off x="256267" y="163892"/>
            <a:ext cx="9458477" cy="80202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gLBF </a:t>
            </a:r>
            <a:r>
              <a:rPr/>
              <a:t>high speed option 2: timed FIFO</a:t>
            </a:r>
            <a:endParaRPr/>
          </a:p>
        </p:txBody>
      </p:sp>
      <p:sp>
        <p:nvSpPr>
          <p:cNvPr id="1588447020" name="Content Placeholder 2" hidden="0"/>
          <p:cNvSpPr>
            <a:spLocks noGrp="1"/>
          </p:cNvSpPr>
          <p:nvPr isPhoto="0" userDrawn="0">
            <p:ph idx="1" hasCustomPrompt="0"/>
          </p:nvPr>
        </p:nvSpPr>
        <p:spPr bwMode="auto">
          <a:xfrm flipH="0" flipV="0">
            <a:off x="605070" y="3662429"/>
            <a:ext cx="11201936" cy="2790422"/>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PIFO can be replaced by FIFO – as long as packets are enqueued with increasing Td</a:t>
            </a:r>
            <a:endParaRPr sz="2200"/>
          </a:p>
          <a:p>
            <a:pPr lvl="0">
              <a:defRPr/>
            </a:pPr>
            <a:r>
              <a:rPr sz="2200"/>
              <a:t>Need a separate PIFO for each combination (IIF, pprio, prio)</a:t>
            </a:r>
            <a:endParaRPr sz="2200"/>
          </a:p>
          <a:p>
            <a:pPr lvl="1">
              <a:defRPr/>
            </a:pPr>
            <a:r>
              <a:rPr sz="1800"/>
              <a:t>Pprio is priority of packet on prior hop. Prio is P(rio) in packet header</a:t>
            </a:r>
            <a:endParaRPr sz="1800"/>
          </a:p>
          <a:p>
            <a:pPr lvl="1">
              <a:defRPr/>
            </a:pPr>
            <a:r>
              <a:rPr sz="1800"/>
              <a:t>Packets arriving from same IIF with the same prio on this hop and same prio on prior hop arrive in the same order as their Td</a:t>
            </a:r>
            <a:endParaRPr sz="1800"/>
          </a:p>
          <a:p>
            <a:pPr lvl="1">
              <a:defRPr/>
            </a:pPr>
            <a:r>
              <a:rPr sz="1800" i="1">
                <a:solidFill>
                  <a:srgbClr val="FF0000"/>
                </a:solidFill>
              </a:rPr>
              <a:t>Addtl requirement: Needs pprio in packet header metadata</a:t>
            </a:r>
            <a:endParaRPr sz="1800" i="1">
              <a:solidFill>
                <a:srgbClr val="FF0000"/>
              </a:solidFill>
            </a:endParaRPr>
          </a:p>
          <a:p>
            <a:pPr lvl="0">
              <a:defRPr/>
            </a:pPr>
            <a:r>
              <a:rPr sz="2200"/>
              <a:t>Same idea as high-speed implementation in UBS: per (IIF,prio) interleaved regulator</a:t>
            </a:r>
            <a:endParaRPr sz="2200"/>
          </a:p>
          <a:p>
            <a:pPr lvl="1">
              <a:defRPr/>
            </a:pPr>
            <a:r>
              <a:rPr sz="1800"/>
              <a:t>Except no shaper state/processing ; instead  needs more FIFO </a:t>
            </a:r>
            <a:endParaRPr sz="1800"/>
          </a:p>
        </p:txBody>
      </p:sp>
      <p:sp>
        <p:nvSpPr>
          <p:cNvPr id="802437019" name=""/>
          <p:cNvSpPr/>
          <p:nvPr/>
        </p:nvSpPr>
        <p:spPr bwMode="auto">
          <a:xfrm rot="0" flipH="0" flipV="0">
            <a:off x="1442291" y="1044492"/>
            <a:ext cx="6635208" cy="1652020"/>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910807176" name=""/>
          <p:cNvSpPr txBox="1"/>
          <p:nvPr/>
        </p:nvSpPr>
        <p:spPr bwMode="auto">
          <a:xfrm rot="16199969" flipH="0" flipV="0">
            <a:off x="1106453" y="1689901"/>
            <a:ext cx="1305600"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r>
              <a:rPr sz="1400"/>
              <a:t>izing</a:t>
            </a:r>
            <a:endParaRPr sz="1400"/>
          </a:p>
        </p:txBody>
      </p:sp>
      <p:sp>
        <p:nvSpPr>
          <p:cNvPr id="453027181" name=""/>
          <p:cNvSpPr txBox="1"/>
          <p:nvPr/>
        </p:nvSpPr>
        <p:spPr bwMode="auto">
          <a:xfrm rot="0" flipH="0" flipV="0">
            <a:off x="1978112" y="1250553"/>
            <a:ext cx="932470" cy="1158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endParaRPr sz="1400"/>
          </a:p>
          <a:p>
            <a:pPr>
              <a:defRPr/>
            </a:pPr>
            <a:r>
              <a:rPr sz="1400"/>
              <a:t>Forward</a:t>
            </a:r>
            <a:endParaRPr sz="1400"/>
          </a:p>
          <a:p>
            <a:pPr>
              <a:defRPr/>
            </a:pPr>
            <a:endParaRPr sz="1400"/>
          </a:p>
          <a:p>
            <a:pPr>
              <a:defRPr/>
            </a:pPr>
            <a:endParaRPr sz="1400"/>
          </a:p>
        </p:txBody>
      </p:sp>
      <p:sp>
        <p:nvSpPr>
          <p:cNvPr id="1940662963" name=""/>
          <p:cNvSpPr txBox="1"/>
          <p:nvPr/>
        </p:nvSpPr>
        <p:spPr bwMode="auto">
          <a:xfrm rot="16199969" flipH="0" flipV="0">
            <a:off x="2850976" y="1677273"/>
            <a:ext cx="903399"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Measure</a:t>
            </a:r>
            <a:endParaRPr sz="1400"/>
          </a:p>
        </p:txBody>
      </p:sp>
      <p:sp>
        <p:nvSpPr>
          <p:cNvPr id="128413958" name=""/>
          <p:cNvSpPr txBox="1"/>
          <p:nvPr/>
        </p:nvSpPr>
        <p:spPr bwMode="auto">
          <a:xfrm rot="16199969" flipH="0" flipV="0">
            <a:off x="5375960" y="1635965"/>
            <a:ext cx="1393018" cy="48803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sz="1400"/>
              <a:t>Strict Priority</a:t>
            </a:r>
            <a:endParaRPr sz="1400"/>
          </a:p>
          <a:p>
            <a:pPr algn="ctr">
              <a:defRPr/>
            </a:pPr>
            <a:r>
              <a:rPr sz="1200"/>
              <a:t>Timed Dequeue</a:t>
            </a:r>
            <a:endParaRPr sz="1200"/>
          </a:p>
        </p:txBody>
      </p:sp>
      <p:sp>
        <p:nvSpPr>
          <p:cNvPr id="2070843681" name=""/>
          <p:cNvSpPr txBox="1"/>
          <p:nvPr/>
        </p:nvSpPr>
        <p:spPr bwMode="auto">
          <a:xfrm flipH="0" flipV="0">
            <a:off x="4704963" y="1799732"/>
            <a:ext cx="416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a:t>
            </a:r>
            <a:endParaRPr sz="2200"/>
          </a:p>
        </p:txBody>
      </p:sp>
      <p:sp>
        <p:nvSpPr>
          <p:cNvPr id="1921490165" name=""/>
          <p:cNvSpPr txBox="1"/>
          <p:nvPr/>
        </p:nvSpPr>
        <p:spPr bwMode="auto">
          <a:xfrm rot="16199969" flipH="0" flipV="0">
            <a:off x="7134838" y="1682451"/>
            <a:ext cx="1309559"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  Sserial</a:t>
            </a:r>
            <a:r>
              <a:rPr sz="1400"/>
              <a:t>izing</a:t>
            </a:r>
            <a:endParaRPr sz="1400"/>
          </a:p>
        </p:txBody>
      </p:sp>
      <p:sp>
        <p:nvSpPr>
          <p:cNvPr id="1832681380" name=""/>
          <p:cNvSpPr txBox="1"/>
          <p:nvPr/>
        </p:nvSpPr>
        <p:spPr bwMode="auto">
          <a:xfrm rot="0" flipH="0" flipV="0">
            <a:off x="6598727" y="1283205"/>
            <a:ext cx="903398"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t>
            </a:r>
            <a:endParaRPr sz="1400"/>
          </a:p>
          <a:p>
            <a:pPr>
              <a:defRPr/>
            </a:pPr>
            <a:r>
              <a:rPr sz="1400"/>
              <a:t>and</a:t>
            </a:r>
            <a:endParaRPr sz="1400"/>
          </a:p>
          <a:p>
            <a:pPr>
              <a:defRPr/>
            </a:pPr>
            <a:r>
              <a:rPr sz="1400"/>
              <a:t>Mark</a:t>
            </a:r>
            <a:endParaRPr sz="1400"/>
          </a:p>
          <a:p>
            <a:pPr>
              <a:defRPr/>
            </a:pPr>
            <a:endParaRPr sz="1400"/>
          </a:p>
        </p:txBody>
      </p:sp>
      <p:sp>
        <p:nvSpPr>
          <p:cNvPr id="1646128516" name=""/>
          <p:cNvSpPr/>
          <p:nvPr/>
        </p:nvSpPr>
        <p:spPr bwMode="auto">
          <a:xfrm flipH="0" flipV="0">
            <a:off x="3529647" y="1113485"/>
            <a:ext cx="2911161" cy="1515950"/>
          </a:xfrm>
          <a:prstGeom prst="rect">
            <a:avLst/>
          </a:prstGeom>
          <a:no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830198609" name=""/>
          <p:cNvSpPr txBox="1"/>
          <p:nvPr/>
        </p:nvSpPr>
        <p:spPr bwMode="auto">
          <a:xfrm flipH="0" flipV="0">
            <a:off x="2823512" y="2880571"/>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grpSp>
        <p:nvGrpSpPr>
          <p:cNvPr id="819110480" name=""/>
          <p:cNvGrpSpPr/>
          <p:nvPr/>
        </p:nvGrpSpPr>
        <p:grpSpPr bwMode="auto">
          <a:xfrm>
            <a:off x="2937905" y="1770239"/>
            <a:ext cx="147569" cy="1147221"/>
            <a:chOff x="0" y="0"/>
            <a:chExt cx="147569" cy="1147221"/>
          </a:xfrm>
        </p:grpSpPr>
        <p:sp>
          <p:nvSpPr>
            <p:cNvPr id="200618043"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66568969" name=""/>
            <p:cNvCxnSpPr>
              <a:cxnSpLocks/>
            </p:cNvCxnSpPr>
            <p:nvPr/>
          </p:nvCxnSpPr>
          <p:spPr bwMode="auto">
            <a:xfrm rot="5399978" flipH="0" flipV="1">
              <a:off x="-424865" y="648569"/>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803187080" name=""/>
          <p:cNvGrpSpPr/>
          <p:nvPr/>
        </p:nvGrpSpPr>
        <p:grpSpPr bwMode="auto">
          <a:xfrm flipH="0" flipV="0">
            <a:off x="6458339" y="1842146"/>
            <a:ext cx="147568" cy="927454"/>
            <a:chOff x="0" y="0"/>
            <a:chExt cx="147568" cy="927454"/>
          </a:xfrm>
        </p:grpSpPr>
        <p:sp>
          <p:nvSpPr>
            <p:cNvPr id="951175675" name=""/>
            <p:cNvSpPr/>
            <p:nvPr/>
          </p:nvSpPr>
          <p:spPr bwMode="auto">
            <a:xfrm flipH="0" flipV="0">
              <a:off x="0" y="0"/>
              <a:ext cx="147569" cy="12119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767522878" name=""/>
            <p:cNvCxnSpPr>
              <a:cxnSpLocks/>
            </p:cNvCxnSpPr>
            <p:nvPr/>
          </p:nvCxnSpPr>
          <p:spPr bwMode="auto">
            <a:xfrm rot="5399978" flipH="0" flipV="1">
              <a:off x="-329342" y="524327"/>
              <a:ext cx="80625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647050277" name=""/>
          <p:cNvGrpSpPr/>
          <p:nvPr/>
        </p:nvGrpSpPr>
        <p:grpSpPr bwMode="auto">
          <a:xfrm flipH="0" flipV="0">
            <a:off x="4230622" y="2003132"/>
            <a:ext cx="147568" cy="967701"/>
            <a:chOff x="0" y="0"/>
            <a:chExt cx="147568" cy="967701"/>
          </a:xfrm>
        </p:grpSpPr>
        <p:sp>
          <p:nvSpPr>
            <p:cNvPr id="1808958571" name=""/>
            <p:cNvSpPr/>
            <p:nvPr/>
          </p:nvSpPr>
          <p:spPr bwMode="auto">
            <a:xfrm flipH="0" flipV="0">
              <a:off x="0" y="0"/>
              <a:ext cx="147569" cy="12645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88183333" name=""/>
            <p:cNvCxnSpPr>
              <a:cxnSpLocks/>
            </p:cNvCxnSpPr>
            <p:nvPr/>
          </p:nvCxnSpPr>
          <p:spPr bwMode="auto">
            <a:xfrm rot="5399978" flipH="0" flipV="1">
              <a:off x="-346835" y="547080"/>
              <a:ext cx="84124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453226736" name=""/>
          <p:cNvSpPr txBox="1"/>
          <p:nvPr/>
        </p:nvSpPr>
        <p:spPr bwMode="auto">
          <a:xfrm flipH="0" flipV="0">
            <a:off x="4060051" y="2949121"/>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Td</a:t>
            </a:r>
            <a:endParaRPr/>
          </a:p>
        </p:txBody>
      </p:sp>
      <p:cxnSp>
        <p:nvCxnSpPr>
          <p:cNvPr id="1253496507" name=""/>
          <p:cNvCxnSpPr>
            <a:cxnSpLocks/>
          </p:cNvCxnSpPr>
          <p:nvPr/>
        </p:nvCxnSpPr>
        <p:spPr bwMode="auto">
          <a:xfrm flipH="0" flipV="1">
            <a:off x="900210" y="1878168"/>
            <a:ext cx="563450"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471078614" name=""/>
          <p:cNvGrpSpPr/>
          <p:nvPr/>
        </p:nvGrpSpPr>
        <p:grpSpPr bwMode="auto">
          <a:xfrm flipH="0" flipV="0">
            <a:off x="1015733" y="1846975"/>
            <a:ext cx="147568" cy="1033595"/>
            <a:chOff x="0" y="0"/>
            <a:chExt cx="147568" cy="1033595"/>
          </a:xfrm>
        </p:grpSpPr>
        <p:sp>
          <p:nvSpPr>
            <p:cNvPr id="988839563" name=""/>
            <p:cNvSpPr/>
            <p:nvPr/>
          </p:nvSpPr>
          <p:spPr bwMode="auto">
            <a:xfrm flipH="0" flipV="0">
              <a:off x="0" y="0"/>
              <a:ext cx="147569" cy="135068"/>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632683072" name=""/>
            <p:cNvCxnSpPr>
              <a:cxnSpLocks/>
            </p:cNvCxnSpPr>
            <p:nvPr/>
          </p:nvCxnSpPr>
          <p:spPr bwMode="auto">
            <a:xfrm rot="5399978" flipH="0" flipV="1">
              <a:off x="-375477" y="584332"/>
              <a:ext cx="89852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2028134220" name=""/>
          <p:cNvSpPr txBox="1"/>
          <p:nvPr/>
        </p:nvSpPr>
        <p:spPr bwMode="auto">
          <a:xfrm flipH="0" flipV="0">
            <a:off x="873380" y="2884330"/>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Tref1</a:t>
            </a:r>
            <a:endParaRPr/>
          </a:p>
        </p:txBody>
      </p:sp>
      <p:sp>
        <p:nvSpPr>
          <p:cNvPr id="400885058" name=""/>
          <p:cNvSpPr txBox="1"/>
          <p:nvPr/>
        </p:nvSpPr>
        <p:spPr bwMode="auto">
          <a:xfrm flipH="0" flipV="0">
            <a:off x="1007534" y="1471197"/>
            <a:ext cx="4502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IIF</a:t>
            </a:r>
            <a:endParaRPr/>
          </a:p>
        </p:txBody>
      </p:sp>
      <p:cxnSp>
        <p:nvCxnSpPr>
          <p:cNvPr id="169712624" name=""/>
          <p:cNvCxnSpPr>
            <a:cxnSpLocks/>
          </p:cNvCxnSpPr>
          <p:nvPr/>
        </p:nvCxnSpPr>
        <p:spPr bwMode="auto">
          <a:xfrm flipH="0" flipV="1">
            <a:off x="8050669" y="1800145"/>
            <a:ext cx="402463"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1697984502" name=""/>
          <p:cNvGrpSpPr/>
          <p:nvPr/>
        </p:nvGrpSpPr>
        <p:grpSpPr bwMode="auto">
          <a:xfrm flipH="0" flipV="0">
            <a:off x="8166192" y="1768952"/>
            <a:ext cx="147568" cy="1033594"/>
            <a:chOff x="0" y="0"/>
            <a:chExt cx="147568" cy="1033594"/>
          </a:xfrm>
        </p:grpSpPr>
        <p:sp>
          <p:nvSpPr>
            <p:cNvPr id="213586109" name=""/>
            <p:cNvSpPr/>
            <p:nvPr/>
          </p:nvSpPr>
          <p:spPr bwMode="auto">
            <a:xfrm flipH="0" flipV="0">
              <a:off x="0" y="0"/>
              <a:ext cx="147569" cy="13506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280254725" name=""/>
            <p:cNvCxnSpPr>
              <a:cxnSpLocks/>
            </p:cNvCxnSpPr>
            <p:nvPr/>
          </p:nvCxnSpPr>
          <p:spPr bwMode="auto">
            <a:xfrm rot="5399978" flipH="0" flipV="1">
              <a:off x="-375476" y="584332"/>
              <a:ext cx="89852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934576247" name=""/>
          <p:cNvSpPr txBox="1"/>
          <p:nvPr/>
        </p:nvSpPr>
        <p:spPr bwMode="auto">
          <a:xfrm flipH="0" flipV="0">
            <a:off x="8166192" y="2949121"/>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Tref2</a:t>
            </a:r>
            <a:endParaRPr/>
          </a:p>
        </p:txBody>
      </p:sp>
      <p:sp>
        <p:nvSpPr>
          <p:cNvPr id="1574249323" name=""/>
          <p:cNvSpPr txBox="1"/>
          <p:nvPr/>
        </p:nvSpPr>
        <p:spPr bwMode="auto">
          <a:xfrm flipH="0" flipV="0">
            <a:off x="8090916" y="1393173"/>
            <a:ext cx="5645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OIF</a:t>
            </a:r>
            <a:endParaRPr/>
          </a:p>
        </p:txBody>
      </p:sp>
      <p:sp>
        <p:nvSpPr>
          <p:cNvPr id="1175239566" name=""/>
          <p:cNvSpPr txBox="1"/>
          <p:nvPr/>
        </p:nvSpPr>
        <p:spPr bwMode="auto">
          <a:xfrm flipH="0" flipV="0">
            <a:off x="6306463" y="2734400"/>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grpSp>
        <p:nvGrpSpPr>
          <p:cNvPr id="63873498" name=""/>
          <p:cNvGrpSpPr/>
          <p:nvPr/>
        </p:nvGrpSpPr>
        <p:grpSpPr bwMode="auto">
          <a:xfrm flipH="0" flipV="0">
            <a:off x="3643957" y="1183475"/>
            <a:ext cx="2103470" cy="1302735"/>
            <a:chOff x="0" y="0"/>
            <a:chExt cx="2103470" cy="1302735"/>
          </a:xfrm>
        </p:grpSpPr>
        <p:sp>
          <p:nvSpPr>
            <p:cNvPr id="375755437" name=""/>
            <p:cNvSpPr txBox="1"/>
            <p:nvPr/>
          </p:nvSpPr>
          <p:spPr bwMode="auto">
            <a:xfrm rot="0" flipH="0" flipV="0">
              <a:off x="0" y="0"/>
              <a:ext cx="210052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(IIF, pprio, prio)   FIFO</a:t>
              </a:r>
              <a:endParaRPr sz="1400"/>
            </a:p>
          </p:txBody>
        </p:sp>
        <p:sp>
          <p:nvSpPr>
            <p:cNvPr id="1028016587" name=""/>
            <p:cNvSpPr txBox="1"/>
            <p:nvPr/>
          </p:nvSpPr>
          <p:spPr bwMode="auto">
            <a:xfrm rot="0" flipH="0" flipV="0">
              <a:off x="0" y="457558"/>
              <a:ext cx="210131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(IIF, pprio, prio)   FIFO</a:t>
              </a:r>
              <a:endParaRPr sz="1400"/>
            </a:p>
          </p:txBody>
        </p:sp>
        <p:sp>
          <p:nvSpPr>
            <p:cNvPr id="1677198860" name=""/>
            <p:cNvSpPr txBox="1"/>
            <p:nvPr/>
          </p:nvSpPr>
          <p:spPr bwMode="auto">
            <a:xfrm rot="0" flipH="0" flipV="0">
              <a:off x="0" y="997575"/>
              <a:ext cx="210347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(IIF, pprio, prio)   FIFO</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8056930" name="Title 1" hidden="0"/>
          <p:cNvSpPr>
            <a:spLocks noGrp="1"/>
          </p:cNvSpPr>
          <p:nvPr isPhoto="0" userDrawn="0">
            <p:ph type="title" hasCustomPrompt="0"/>
          </p:nvPr>
        </p:nvSpPr>
        <p:spPr bwMode="auto">
          <a:xfrm flipH="0" flipV="0">
            <a:off x="838199" y="365124"/>
            <a:ext cx="10515600" cy="922762"/>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Discussion</a:t>
            </a:r>
            <a:endParaRPr/>
          </a:p>
        </p:txBody>
      </p:sp>
      <p:sp>
        <p:nvSpPr>
          <p:cNvPr id="1200273019" name="Content Placeholder 2" hidden="0"/>
          <p:cNvSpPr>
            <a:spLocks noGrp="1"/>
          </p:cNvSpPr>
          <p:nvPr isPhoto="0" userDrawn="0">
            <p:ph idx="1" hasCustomPrompt="0"/>
          </p:nvPr>
        </p:nvSpPr>
        <p:spPr bwMode="auto">
          <a:xfrm flipH="0" flipV="0">
            <a:off x="838199" y="1529366"/>
            <a:ext cx="10515600" cy="4647596"/>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lvl="0">
              <a:defRPr/>
            </a:pPr>
            <a:r>
              <a:rPr lang="en-US" sz="2800" b="0" i="0" u="none" strike="noStrike" cap="none" spc="0">
                <a:solidFill>
                  <a:schemeClr val="tx1"/>
                </a:solidFill>
                <a:latin typeface="Arial"/>
                <a:ea typeface="Arial"/>
                <a:cs typeface="Arial"/>
              </a:rPr>
              <a:t>No per-flow lookups required. No register write (as in updates for shapers/interleaved regulators)</a:t>
            </a:r>
            <a:endParaRPr lang="en-US" sz="2800" b="0" i="0" u="none" strike="noStrike" cap="none" spc="0">
              <a:solidFill>
                <a:schemeClr val="tx1"/>
              </a:solidFill>
              <a:latin typeface="Times New Roman"/>
              <a:cs typeface="Times New Roman"/>
            </a:endParaRPr>
          </a:p>
          <a:p>
            <a:pPr lvl="0">
              <a:defRPr/>
            </a:pPr>
            <a:r>
              <a:rPr lang="en-US" sz="2800" b="0" i="0" u="none" strike="noStrike" cap="none" spc="0">
                <a:solidFill>
                  <a:schemeClr val="tx1"/>
                </a:solidFill>
                <a:latin typeface="Arial"/>
                <a:ea typeface="Arial"/>
                <a:cs typeface="Arial"/>
              </a:rPr>
              <a:t>Timed priority dequeue based on head of queue time (Td) same functionality as in UBS/TSN-ATS</a:t>
            </a:r>
            <a:endParaRPr lang="en-US" sz="2800" b="0" i="0" u="none" strike="noStrike" cap="none" spc="0">
              <a:solidFill>
                <a:schemeClr val="tx1"/>
              </a:solidFill>
              <a:latin typeface="Times New Roman"/>
              <a:cs typeface="Times New Roman"/>
            </a:endParaRPr>
          </a:p>
          <a:p>
            <a:pPr lvl="1">
              <a:defRPr/>
            </a:pPr>
            <a:r>
              <a:rPr lang="en-US" sz="2400" b="0" i="0" u="none" strike="noStrike" cap="none" spc="0">
                <a:solidFill>
                  <a:schemeClr val="tx1"/>
                </a:solidFill>
                <a:latin typeface="Arial"/>
                <a:ea typeface="Arial"/>
                <a:cs typeface="Arial"/>
              </a:rPr>
              <a:t>In TSN-ATS this is calculated by shaper, in gLBF by delay calculation</a:t>
            </a:r>
            <a:endParaRPr lang="en-US" sz="2400" b="0" i="0" u="none" strike="noStrike" cap="none" spc="0">
              <a:solidFill>
                <a:schemeClr val="tx1"/>
              </a:solidFill>
              <a:latin typeface="Times New Roman"/>
              <a:cs typeface="Times New Roman"/>
            </a:endParaRPr>
          </a:p>
          <a:p>
            <a:pPr lvl="1">
              <a:defRPr/>
            </a:pPr>
            <a:r>
              <a:rPr lang="en-US" sz="2400" b="0" i="0" u="none" strike="noStrike" cap="none" spc="0">
                <a:solidFill>
                  <a:schemeClr val="tx1"/>
                </a:solidFill>
                <a:latin typeface="Arial"/>
                <a:ea typeface="Arial"/>
                <a:cs typeface="Arial"/>
              </a:rPr>
              <a:t>Should hopefully be well feasible for high-speed, low-cost</a:t>
            </a:r>
            <a:endParaRPr lang="en-US" sz="2800"/>
          </a:p>
          <a:p>
            <a:pPr lvl="0">
              <a:defRPr/>
            </a:pPr>
            <a:r>
              <a:rPr lang="en-US" sz="2800" b="0" i="0" u="none" strike="noStrike" cap="none" spc="0">
                <a:solidFill>
                  <a:schemeClr val="tx1"/>
                </a:solidFill>
                <a:latin typeface="Arial"/>
                <a:ea typeface="Arial"/>
                <a:cs typeface="Arial"/>
              </a:rPr>
              <a:t>Per (prio,pprio,IIF) FIFO queues same concept as in UBS: Uses per (IIF,prio) queues to also ensures queue will only receive packets in order in which they will have to depart (no need insert into middle as in PIFO solution).</a:t>
            </a:r>
            <a:endParaRPr lang="en-US" sz="2800" b="0" i="0" u="none" strike="noStrike" cap="none" spc="0">
              <a:solidFill>
                <a:schemeClr val="tx1"/>
              </a:solidFill>
              <a:latin typeface="Times New Roman"/>
              <a:cs typeface="Times New Roman"/>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7948270"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Validation</a:t>
            </a:r>
            <a:endParaRPr/>
          </a:p>
        </p:txBody>
      </p:sp>
      <p:sp>
        <p:nvSpPr>
          <p:cNvPr id="782644672"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5473177" name="Title 1" hidden="0"/>
          <p:cNvSpPr>
            <a:spLocks noGrp="1"/>
          </p:cNvSpPr>
          <p:nvPr isPhoto="0" userDrawn="0">
            <p:ph type="title" hasCustomPrompt="0"/>
          </p:nvPr>
        </p:nvSpPr>
        <p:spPr bwMode="auto">
          <a:xfrm flipH="0" flipV="0">
            <a:off x="838199" y="365124"/>
            <a:ext cx="10515600" cy="62180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Validation</a:t>
            </a:r>
            <a:endParaRPr/>
          </a:p>
        </p:txBody>
      </p:sp>
      <p:sp>
        <p:nvSpPr>
          <p:cNvPr id="2109938667" name="Content Placeholder 2" hidden="0"/>
          <p:cNvSpPr>
            <a:spLocks noGrp="1"/>
          </p:cNvSpPr>
          <p:nvPr isPhoto="0" userDrawn="0">
            <p:ph idx="1" hasCustomPrompt="0"/>
          </p:nvPr>
        </p:nvSpPr>
        <p:spPr bwMode="auto">
          <a:xfrm flipH="0" flipV="0">
            <a:off x="838199" y="1148546"/>
            <a:ext cx="10515600" cy="2562901"/>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Ad-hoc simulation implementation, 1 Gbps, 4 routers, 2 hops</a:t>
            </a:r>
            <a:endParaRPr/>
          </a:p>
          <a:p>
            <a:pPr lvl="1">
              <a:defRPr/>
            </a:pPr>
            <a:r>
              <a:rPr/>
              <a:t>1st hop to generate burst collisions</a:t>
            </a:r>
            <a:endParaRPr/>
          </a:p>
          <a:p>
            <a:pPr lvl="1">
              <a:defRPr/>
            </a:pPr>
            <a:r>
              <a:rPr/>
              <a:t>2nd hop with or without gLBF damper, compare results</a:t>
            </a:r>
            <a:endParaRPr/>
          </a:p>
          <a:p>
            <a:pPr lvl="0">
              <a:defRPr/>
            </a:pPr>
            <a:r>
              <a:rPr/>
              <a:t>Result</a:t>
            </a:r>
            <a:endParaRPr/>
          </a:p>
          <a:p>
            <a:pPr lvl="1">
              <a:defRPr/>
            </a:pPr>
            <a:r>
              <a:rPr/>
              <a:t>Without damper, some flows would show higher than guaranteed latency across second hop</a:t>
            </a:r>
            <a:endParaRPr/>
          </a:p>
          <a:p>
            <a:pPr lvl="1">
              <a:defRPr/>
            </a:pPr>
            <a:r>
              <a:rPr/>
              <a:t>With gLBF damper (of course) no excess latency.</a:t>
            </a:r>
            <a:endParaRPr/>
          </a:p>
        </p:txBody>
      </p:sp>
      <p:sp>
        <p:nvSpPr>
          <p:cNvPr id="2005910287" name=""/>
          <p:cNvSpPr txBox="1"/>
          <p:nvPr/>
        </p:nvSpPr>
        <p:spPr bwMode="auto">
          <a:xfrm flipH="0" flipV="0">
            <a:off x="1218988" y="6583266"/>
            <a:ext cx="6739352" cy="2746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200"/>
              <a:t>Image (C) </a:t>
            </a:r>
            <a:r>
              <a:rPr lang="en-US" sz="1200" b="0" i="0" u="none" strike="noStrike" cap="none" spc="0">
                <a:solidFill>
                  <a:schemeClr val="tx1"/>
                </a:solidFill>
                <a:latin typeface="Arial"/>
                <a:ea typeface="Arial"/>
                <a:cs typeface="Arial"/>
              </a:rPr>
              <a:t>from 2020 IEEE/IFIP Network Operations and Management Symposium (NOMS 2020)</a:t>
            </a:r>
            <a:endParaRPr sz="1200"/>
          </a:p>
        </p:txBody>
      </p:sp>
      <p:grpSp>
        <p:nvGrpSpPr>
          <p:cNvPr id="235381511" name="Group 4"/>
          <p:cNvGrpSpPr/>
          <p:nvPr/>
        </p:nvGrpSpPr>
        <p:grpSpPr bwMode="auto">
          <a:xfrm flipH="0" flipV="0">
            <a:off x="1080216" y="3798348"/>
            <a:ext cx="10328422" cy="2568081"/>
            <a:chOff x="0" y="0"/>
            <a:chExt cx="10328422" cy="2568081"/>
          </a:xfrm>
        </p:grpSpPr>
        <p:sp>
          <p:nvSpPr>
            <p:cNvPr id="747473476" name="TextBox 161"/>
            <p:cNvSpPr txBox="1"/>
            <p:nvPr/>
          </p:nvSpPr>
          <p:spPr bwMode="auto">
            <a:xfrm>
              <a:off x="1355190" y="59879"/>
              <a:ext cx="981541"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Router 1</a:t>
              </a:r>
              <a:endParaRPr sz="1400"/>
            </a:p>
          </p:txBody>
        </p:sp>
        <p:sp>
          <p:nvSpPr>
            <p:cNvPr id="1270337871" name="Rectangle 162"/>
            <p:cNvSpPr/>
            <p:nvPr/>
          </p:nvSpPr>
          <p:spPr bwMode="auto">
            <a:xfrm>
              <a:off x="1112288" y="328021"/>
              <a:ext cx="1653313" cy="522275"/>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419142075" name="TextBox 163"/>
            <p:cNvSpPr txBox="1"/>
            <p:nvPr/>
          </p:nvSpPr>
          <p:spPr bwMode="auto">
            <a:xfrm>
              <a:off x="2858968" y="585213"/>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L1</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180188552" name="TextBox 164"/>
            <p:cNvSpPr txBox="1"/>
            <p:nvPr/>
          </p:nvSpPr>
          <p:spPr bwMode="auto">
            <a:xfrm>
              <a:off x="0" y="188463"/>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Flow1</a:t>
              </a:r>
              <a:endParaRPr lang="en-US" sz="1600" b="0" i="0" u="none" strike="noStrike" cap="none" spc="0">
                <a:ln>
                  <a:noFill/>
                </a:ln>
                <a:solidFill>
                  <a:prstClr val="black"/>
                </a:solidFill>
                <a:latin typeface="Calibri"/>
              </a:endParaRPr>
            </a:p>
          </p:txBody>
        </p:sp>
        <p:cxnSp>
          <p:nvCxnSpPr>
            <p:cNvPr id="1722522626" name="Straight Arrow Connector 165"/>
            <p:cNvCxnSpPr>
              <a:cxnSpLocks/>
            </p:cNvCxnSpPr>
            <p:nvPr/>
          </p:nvCxnSpPr>
          <p:spPr bwMode="auto">
            <a:xfrm>
              <a:off x="709029" y="377955"/>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1252039612" name="TextBox 166"/>
            <p:cNvSpPr txBox="1"/>
            <p:nvPr/>
          </p:nvSpPr>
          <p:spPr bwMode="auto">
            <a:xfrm>
              <a:off x="1462437" y="451121"/>
              <a:ext cx="929882"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1764697340" name="TextBox 167"/>
            <p:cNvSpPr txBox="1"/>
            <p:nvPr/>
          </p:nvSpPr>
          <p:spPr bwMode="auto">
            <a:xfrm>
              <a:off x="0" y="396980"/>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Flow2</a:t>
              </a:r>
              <a:endParaRPr lang="en-US" sz="1600" b="0" i="0" u="none" strike="noStrike" cap="none" spc="0">
                <a:ln>
                  <a:noFill/>
                </a:ln>
                <a:solidFill>
                  <a:prstClr val="black"/>
                </a:solidFill>
                <a:latin typeface="Calibri"/>
              </a:endParaRPr>
            </a:p>
          </p:txBody>
        </p:sp>
        <p:cxnSp>
          <p:nvCxnSpPr>
            <p:cNvPr id="346211743" name="Straight Arrow Connector 168"/>
            <p:cNvCxnSpPr>
              <a:cxnSpLocks/>
            </p:cNvCxnSpPr>
            <p:nvPr/>
          </p:nvCxnSpPr>
          <p:spPr bwMode="auto">
            <a:xfrm>
              <a:off x="715604" y="584422"/>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949987669" name="TextBox 169"/>
            <p:cNvSpPr txBox="1"/>
            <p:nvPr/>
          </p:nvSpPr>
          <p:spPr bwMode="auto">
            <a:xfrm>
              <a:off x="0" y="597733"/>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Flow3</a:t>
              </a:r>
              <a:endParaRPr lang="en-US" sz="1600" b="0" i="0" u="none" strike="noStrike" cap="none" spc="0">
                <a:ln>
                  <a:noFill/>
                </a:ln>
                <a:solidFill>
                  <a:prstClr val="black"/>
                </a:solidFill>
                <a:latin typeface="Calibri"/>
              </a:endParaRPr>
            </a:p>
          </p:txBody>
        </p:sp>
        <p:cxnSp>
          <p:nvCxnSpPr>
            <p:cNvPr id="270474649" name="Straight Arrow Connector 170"/>
            <p:cNvCxnSpPr>
              <a:cxnSpLocks/>
            </p:cNvCxnSpPr>
            <p:nvPr/>
          </p:nvCxnSpPr>
          <p:spPr bwMode="auto">
            <a:xfrm>
              <a:off x="715604" y="785174"/>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836110228" name="TextBox 171"/>
            <p:cNvSpPr txBox="1"/>
            <p:nvPr/>
          </p:nvSpPr>
          <p:spPr bwMode="auto">
            <a:xfrm>
              <a:off x="4062760" y="0"/>
              <a:ext cx="4017268" cy="579479"/>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X3, Y2, Y3: Measure  per-flow/per-packet</a:t>
              </a:r>
              <a:endParaRPr sz="1400"/>
            </a:p>
            <a:p>
              <a:pPr marL="0" marR="0" lvl="0" indent="0" algn="ctr"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leaky bucket, buffer and latencies</a:t>
              </a:r>
              <a:endParaRPr sz="1400"/>
            </a:p>
          </p:txBody>
        </p:sp>
        <p:cxnSp>
          <p:nvCxnSpPr>
            <p:cNvPr id="1424553320" name="Straight Arrow Connector 172"/>
            <p:cNvCxnSpPr>
              <a:cxnSpLocks/>
            </p:cNvCxnSpPr>
            <p:nvPr/>
          </p:nvCxnSpPr>
          <p:spPr bwMode="auto">
            <a:xfrm flipH="1">
              <a:off x="3407469" y="251339"/>
              <a:ext cx="504462" cy="142485"/>
            </a:xfrm>
            <a:prstGeom prst="straightConnector1">
              <a:avLst/>
            </a:prstGeom>
            <a:noFill/>
            <a:ln w="19050" cap="flat" cmpd="sng" algn="ctr">
              <a:solidFill>
                <a:sysClr val="windowText" lastClr="000000"/>
              </a:solidFill>
              <a:prstDash val="sysDash"/>
              <a:miter lim="800000"/>
              <a:tailEnd type="triangle"/>
            </a:ln>
            <a:effectLst/>
          </p:spPr>
        </p:cxnSp>
        <p:sp>
          <p:nvSpPr>
            <p:cNvPr id="759495227" name="TextBox 173"/>
            <p:cNvSpPr txBox="1"/>
            <p:nvPr/>
          </p:nvSpPr>
          <p:spPr bwMode="auto">
            <a:xfrm>
              <a:off x="1355190" y="793559"/>
              <a:ext cx="981541"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Router 2</a:t>
              </a:r>
              <a:endParaRPr sz="1400"/>
            </a:p>
          </p:txBody>
        </p:sp>
        <p:sp>
          <p:nvSpPr>
            <p:cNvPr id="379665453" name="Rectangle 174"/>
            <p:cNvSpPr/>
            <p:nvPr/>
          </p:nvSpPr>
          <p:spPr bwMode="auto">
            <a:xfrm>
              <a:off x="1112288" y="1061700"/>
              <a:ext cx="1653313" cy="522275"/>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912096714" name="TextBox 175"/>
            <p:cNvSpPr txBox="1"/>
            <p:nvPr/>
          </p:nvSpPr>
          <p:spPr bwMode="auto">
            <a:xfrm>
              <a:off x="2843884" y="1323250"/>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L2</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1675360511" name="TextBox 176"/>
            <p:cNvSpPr txBox="1"/>
            <p:nvPr/>
          </p:nvSpPr>
          <p:spPr bwMode="auto">
            <a:xfrm>
              <a:off x="0" y="922142"/>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Flow4</a:t>
              </a:r>
              <a:endParaRPr lang="en-US" sz="1600" b="0" i="0" u="none" strike="noStrike" cap="none" spc="0">
                <a:ln>
                  <a:noFill/>
                </a:ln>
                <a:solidFill>
                  <a:prstClr val="black"/>
                </a:solidFill>
                <a:latin typeface="Calibri"/>
              </a:endParaRPr>
            </a:p>
          </p:txBody>
        </p:sp>
        <p:cxnSp>
          <p:nvCxnSpPr>
            <p:cNvPr id="8208729" name="Straight Arrow Connector 177"/>
            <p:cNvCxnSpPr>
              <a:cxnSpLocks/>
            </p:cNvCxnSpPr>
            <p:nvPr/>
          </p:nvCxnSpPr>
          <p:spPr bwMode="auto">
            <a:xfrm>
              <a:off x="709029" y="1111634"/>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548939052" name="TextBox 178"/>
            <p:cNvSpPr txBox="1"/>
            <p:nvPr/>
          </p:nvSpPr>
          <p:spPr bwMode="auto">
            <a:xfrm>
              <a:off x="1462437" y="1184801"/>
              <a:ext cx="929882"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prstClr val="black"/>
                  </a:solidFill>
                  <a:latin typeface="Calibri"/>
                </a:rPr>
                <a:t> </a:t>
              </a: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1127607837" name="TextBox 179"/>
            <p:cNvSpPr txBox="1"/>
            <p:nvPr/>
          </p:nvSpPr>
          <p:spPr bwMode="auto">
            <a:xfrm>
              <a:off x="0" y="1130660"/>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Flow5</a:t>
              </a:r>
              <a:endParaRPr lang="en-US" sz="1600" b="0" i="0" u="none" strike="noStrike" cap="none" spc="0">
                <a:ln>
                  <a:noFill/>
                </a:ln>
                <a:solidFill>
                  <a:prstClr val="black"/>
                </a:solidFill>
                <a:latin typeface="Calibri"/>
              </a:endParaRPr>
            </a:p>
          </p:txBody>
        </p:sp>
        <p:cxnSp>
          <p:nvCxnSpPr>
            <p:cNvPr id="1560809695" name="Straight Arrow Connector 180"/>
            <p:cNvCxnSpPr>
              <a:cxnSpLocks/>
            </p:cNvCxnSpPr>
            <p:nvPr/>
          </p:nvCxnSpPr>
          <p:spPr bwMode="auto">
            <a:xfrm>
              <a:off x="715604" y="1318101"/>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238136423" name="TextBox 181"/>
            <p:cNvSpPr txBox="1"/>
            <p:nvPr/>
          </p:nvSpPr>
          <p:spPr bwMode="auto">
            <a:xfrm>
              <a:off x="0" y="1331411"/>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Flow6</a:t>
              </a:r>
              <a:endParaRPr lang="en-US" sz="1600" b="0" i="0" u="none" strike="noStrike" cap="none" spc="0">
                <a:ln>
                  <a:noFill/>
                </a:ln>
                <a:solidFill>
                  <a:prstClr val="black"/>
                </a:solidFill>
                <a:latin typeface="Calibri"/>
              </a:endParaRPr>
            </a:p>
          </p:txBody>
        </p:sp>
        <p:cxnSp>
          <p:nvCxnSpPr>
            <p:cNvPr id="1637316441" name="Straight Arrow Connector 182"/>
            <p:cNvCxnSpPr>
              <a:cxnSpLocks/>
            </p:cNvCxnSpPr>
            <p:nvPr/>
          </p:nvCxnSpPr>
          <p:spPr bwMode="auto">
            <a:xfrm>
              <a:off x="715604" y="1518853"/>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1817923784" name="TextBox 183"/>
            <p:cNvSpPr txBox="1"/>
            <p:nvPr/>
          </p:nvSpPr>
          <p:spPr bwMode="auto">
            <a:xfrm>
              <a:off x="1355190" y="1509052"/>
              <a:ext cx="981541"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Router 3</a:t>
              </a:r>
              <a:endParaRPr sz="1400"/>
            </a:p>
          </p:txBody>
        </p:sp>
        <p:sp>
          <p:nvSpPr>
            <p:cNvPr id="1487205834" name="Rectangle 184"/>
            <p:cNvSpPr/>
            <p:nvPr/>
          </p:nvSpPr>
          <p:spPr bwMode="auto">
            <a:xfrm>
              <a:off x="1112288" y="1777193"/>
              <a:ext cx="1653313" cy="522275"/>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056323284" name="TextBox 185"/>
            <p:cNvSpPr txBox="1"/>
            <p:nvPr/>
          </p:nvSpPr>
          <p:spPr bwMode="auto">
            <a:xfrm>
              <a:off x="2870178" y="1988601"/>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L3</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1091686366" name="TextBox 186"/>
            <p:cNvSpPr txBox="1"/>
            <p:nvPr/>
          </p:nvSpPr>
          <p:spPr bwMode="auto">
            <a:xfrm>
              <a:off x="0" y="1637635"/>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Flow7</a:t>
              </a:r>
              <a:endParaRPr lang="en-US" sz="1600" b="0" i="0" u="none" strike="noStrike" cap="none" spc="0">
                <a:ln>
                  <a:noFill/>
                </a:ln>
                <a:solidFill>
                  <a:prstClr val="black"/>
                </a:solidFill>
                <a:latin typeface="Calibri"/>
              </a:endParaRPr>
            </a:p>
          </p:txBody>
        </p:sp>
        <p:cxnSp>
          <p:nvCxnSpPr>
            <p:cNvPr id="1343675180" name="Straight Arrow Connector 187"/>
            <p:cNvCxnSpPr>
              <a:cxnSpLocks/>
            </p:cNvCxnSpPr>
            <p:nvPr/>
          </p:nvCxnSpPr>
          <p:spPr bwMode="auto">
            <a:xfrm>
              <a:off x="709029" y="1827127"/>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752880069" name="TextBox 188"/>
            <p:cNvSpPr txBox="1"/>
            <p:nvPr/>
          </p:nvSpPr>
          <p:spPr bwMode="auto">
            <a:xfrm>
              <a:off x="1462437" y="1900294"/>
              <a:ext cx="929882"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2053005957" name="TextBox 189"/>
            <p:cNvSpPr txBox="1"/>
            <p:nvPr/>
          </p:nvSpPr>
          <p:spPr bwMode="auto">
            <a:xfrm>
              <a:off x="0" y="1846153"/>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Flow8</a:t>
              </a:r>
              <a:endParaRPr lang="en-US" sz="1600" b="0" i="0" u="none" strike="noStrike" cap="none" spc="0">
                <a:ln>
                  <a:noFill/>
                </a:ln>
                <a:solidFill>
                  <a:prstClr val="black"/>
                </a:solidFill>
                <a:latin typeface="Calibri"/>
              </a:endParaRPr>
            </a:p>
          </p:txBody>
        </p:sp>
        <p:cxnSp>
          <p:nvCxnSpPr>
            <p:cNvPr id="839839276" name="Straight Arrow Connector 190"/>
            <p:cNvCxnSpPr>
              <a:cxnSpLocks/>
            </p:cNvCxnSpPr>
            <p:nvPr/>
          </p:nvCxnSpPr>
          <p:spPr bwMode="auto">
            <a:xfrm>
              <a:off x="715604" y="2033594"/>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846814705" name="TextBox 191"/>
            <p:cNvSpPr txBox="1"/>
            <p:nvPr/>
          </p:nvSpPr>
          <p:spPr bwMode="auto">
            <a:xfrm>
              <a:off x="0" y="2046905"/>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Flow9</a:t>
              </a:r>
              <a:endParaRPr lang="en-US" sz="1600" b="0" i="0" u="none" strike="noStrike" cap="none" spc="0">
                <a:ln>
                  <a:noFill/>
                </a:ln>
                <a:solidFill>
                  <a:prstClr val="black"/>
                </a:solidFill>
                <a:latin typeface="Calibri"/>
              </a:endParaRPr>
            </a:p>
          </p:txBody>
        </p:sp>
        <p:cxnSp>
          <p:nvCxnSpPr>
            <p:cNvPr id="571176496" name="Straight Arrow Connector 192"/>
            <p:cNvCxnSpPr>
              <a:cxnSpLocks/>
            </p:cNvCxnSpPr>
            <p:nvPr/>
          </p:nvCxnSpPr>
          <p:spPr bwMode="auto">
            <a:xfrm>
              <a:off x="715604" y="2234346"/>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1769638309" name="TextBox 193"/>
            <p:cNvSpPr txBox="1"/>
            <p:nvPr/>
          </p:nvSpPr>
          <p:spPr bwMode="auto">
            <a:xfrm>
              <a:off x="4254281" y="596193"/>
              <a:ext cx="1612787"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(gLBF) Router 4</a:t>
              </a:r>
              <a:endParaRPr sz="1400"/>
            </a:p>
          </p:txBody>
        </p:sp>
        <p:sp>
          <p:nvSpPr>
            <p:cNvPr id="265665744" name="Rectangle 194"/>
            <p:cNvSpPr/>
            <p:nvPr/>
          </p:nvSpPr>
          <p:spPr bwMode="auto">
            <a:xfrm>
              <a:off x="4320098" y="910838"/>
              <a:ext cx="3922218" cy="724158"/>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nvGrpSpPr>
            <p:cNvPr id="486009413" name="Group 195"/>
            <p:cNvGrpSpPr/>
            <p:nvPr/>
          </p:nvGrpSpPr>
          <p:grpSpPr bwMode="auto">
            <a:xfrm flipH="0" flipV="0">
              <a:off x="4335957" y="1239808"/>
              <a:ext cx="543212" cy="335639"/>
              <a:chOff x="0" y="0"/>
              <a:chExt cx="543212" cy="335639"/>
            </a:xfrm>
          </p:grpSpPr>
          <p:sp>
            <p:nvSpPr>
              <p:cNvPr id="202707587" name="TextBox 235"/>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Y1</a:t>
                </a:r>
                <a:endParaRPr lang="en-US" sz="1600" b="0" i="0" u="none" strike="noStrike" cap="none" spc="0">
                  <a:ln>
                    <a:noFill/>
                  </a:ln>
                  <a:solidFill>
                    <a:prstClr val="black"/>
                  </a:solidFill>
                  <a:latin typeface="Calibri"/>
                </a:endParaRPr>
              </a:p>
            </p:txBody>
          </p:sp>
          <p:sp>
            <p:nvSpPr>
              <p:cNvPr id="1117717543" name="Oval 236"/>
              <p:cNvSpPr/>
              <p:nvPr/>
            </p:nvSpPr>
            <p:spPr bwMode="auto">
              <a:xfrm>
                <a:off x="71226" y="43890"/>
                <a:ext cx="291925" cy="2353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cxnSp>
          <p:nvCxnSpPr>
            <p:cNvPr id="1785249164" name="Straight Arrow Connector 196"/>
            <p:cNvCxnSpPr>
              <a:cxnSpLocks/>
            </p:cNvCxnSpPr>
            <p:nvPr/>
          </p:nvCxnSpPr>
          <p:spPr bwMode="auto">
            <a:xfrm>
              <a:off x="8249545" y="1368928"/>
              <a:ext cx="861059" cy="0"/>
            </a:xfrm>
            <a:prstGeom prst="straightConnector1">
              <a:avLst/>
            </a:prstGeom>
            <a:noFill/>
            <a:ln w="28575" cap="flat" cmpd="sng" algn="ctr">
              <a:solidFill>
                <a:sysClr val="windowText" lastClr="000000"/>
              </a:solidFill>
              <a:prstDash val="solid"/>
              <a:miter lim="800000"/>
              <a:tailEnd type="triangle"/>
            </a:ln>
            <a:effectLst/>
          </p:spPr>
        </p:cxnSp>
        <p:sp>
          <p:nvSpPr>
            <p:cNvPr id="504066900" name="TextBox 197"/>
            <p:cNvSpPr txBox="1"/>
            <p:nvPr/>
          </p:nvSpPr>
          <p:spPr bwMode="auto">
            <a:xfrm>
              <a:off x="8249545" y="1368928"/>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L4</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674222965" name="TextBox 198"/>
            <p:cNvSpPr txBox="1"/>
            <p:nvPr/>
          </p:nvSpPr>
          <p:spPr bwMode="auto">
            <a:xfrm>
              <a:off x="7023307" y="1206515"/>
              <a:ext cx="793829"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prstClr val="black"/>
                  </a:solidFill>
                  <a:latin typeface="Calibri"/>
                </a:rPr>
                <a:t>  </a:t>
              </a: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631140875" name="TextBox 199"/>
            <p:cNvSpPr txBox="1"/>
            <p:nvPr/>
          </p:nvSpPr>
          <p:spPr bwMode="auto">
            <a:xfrm>
              <a:off x="4769479" y="1218227"/>
              <a:ext cx="1833688" cy="335639"/>
            </a:xfrm>
            <a:prstGeom prst="rect">
              <a:avLst/>
            </a:prstGeom>
            <a:pattFill prst="wdUpDiag">
              <a:fgClr>
                <a:srgbClr val="E0CBFF"/>
              </a:fgClr>
              <a:bgClr>
                <a:sysClr val="window" lastClr="FFFFFF"/>
              </a:bgClr>
            </a:pattFill>
            <a:ln w="12700">
              <a:solidFill>
                <a:sysClr val="windowText" lastClr="000000"/>
              </a:solidFill>
              <a:prstDash val="dash"/>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gLBF delay (PIFO)</a:t>
              </a:r>
              <a:endParaRPr lang="en-US" sz="1600" b="0" i="0" u="none" strike="noStrike" cap="none" spc="0">
                <a:ln>
                  <a:noFill/>
                </a:ln>
                <a:solidFill>
                  <a:prstClr val="black"/>
                </a:solidFill>
                <a:latin typeface="Calibri"/>
              </a:endParaRPr>
            </a:p>
          </p:txBody>
        </p:sp>
        <p:cxnSp>
          <p:nvCxnSpPr>
            <p:cNvPr id="214443970" name="Straight Arrow Connector 200"/>
            <p:cNvCxnSpPr>
              <a:cxnSpLocks/>
            </p:cNvCxnSpPr>
            <p:nvPr/>
          </p:nvCxnSpPr>
          <p:spPr bwMode="auto">
            <a:xfrm>
              <a:off x="2765600" y="1322839"/>
              <a:ext cx="1565619" cy="13410"/>
            </a:xfrm>
            <a:prstGeom prst="straightConnector1">
              <a:avLst/>
            </a:prstGeom>
            <a:noFill/>
            <a:ln w="28575" cap="flat" cmpd="sng" algn="ctr">
              <a:solidFill>
                <a:sysClr val="windowText" lastClr="000000"/>
              </a:solidFill>
              <a:prstDash val="solid"/>
              <a:miter lim="800000"/>
              <a:tailEnd type="triangle"/>
            </a:ln>
            <a:effectLst/>
          </p:spPr>
        </p:cxnSp>
        <p:sp>
          <p:nvSpPr>
            <p:cNvPr id="700592034" name="TextBox 201"/>
            <p:cNvSpPr txBox="1"/>
            <p:nvPr/>
          </p:nvSpPr>
          <p:spPr bwMode="auto">
            <a:xfrm>
              <a:off x="4700105" y="920704"/>
              <a:ext cx="1793622" cy="335639"/>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only for gLBF test</a:t>
              </a:r>
              <a:endParaRPr sz="1400"/>
            </a:p>
          </p:txBody>
        </p:sp>
        <p:cxnSp>
          <p:nvCxnSpPr>
            <p:cNvPr id="575502585" name="Straight Arrow Connector 202"/>
            <p:cNvCxnSpPr>
              <a:cxnSpLocks/>
            </p:cNvCxnSpPr>
            <p:nvPr/>
          </p:nvCxnSpPr>
          <p:spPr bwMode="auto">
            <a:xfrm>
              <a:off x="6735987" y="522219"/>
              <a:ext cx="1282957" cy="697588"/>
            </a:xfrm>
            <a:prstGeom prst="straightConnector1">
              <a:avLst/>
            </a:prstGeom>
            <a:noFill/>
            <a:ln w="19050" cap="flat" cmpd="sng" algn="ctr">
              <a:solidFill>
                <a:sysClr val="windowText" lastClr="000000"/>
              </a:solidFill>
              <a:prstDash val="sysDash"/>
              <a:miter lim="800000"/>
              <a:tailEnd type="triangle"/>
            </a:ln>
            <a:effectLst/>
          </p:spPr>
        </p:cxnSp>
        <p:cxnSp>
          <p:nvCxnSpPr>
            <p:cNvPr id="66975544" name="Elbow Connector 203"/>
            <p:cNvCxnSpPr>
              <a:cxnSpLocks/>
            </p:cNvCxnSpPr>
            <p:nvPr/>
          </p:nvCxnSpPr>
          <p:spPr bwMode="auto">
            <a:xfrm>
              <a:off x="2765600" y="589159"/>
              <a:ext cx="1526277" cy="532776"/>
            </a:xfrm>
            <a:prstGeom prst="bentConnector3">
              <a:avLst>
                <a:gd name="adj1" fmla="val 75722"/>
              </a:avLst>
            </a:prstGeom>
            <a:noFill/>
            <a:ln w="28575" cap="flat" cmpd="sng" algn="ctr">
              <a:solidFill>
                <a:sysClr val="windowText" lastClr="000000"/>
              </a:solidFill>
              <a:prstDash val="solid"/>
              <a:miter lim="800000"/>
              <a:tailEnd type="triangle"/>
            </a:ln>
            <a:effectLst/>
          </p:spPr>
        </p:cxnSp>
        <p:cxnSp>
          <p:nvCxnSpPr>
            <p:cNvPr id="551097580" name="Elbow Connector 204"/>
            <p:cNvCxnSpPr>
              <a:cxnSpLocks/>
            </p:cNvCxnSpPr>
            <p:nvPr/>
          </p:nvCxnSpPr>
          <p:spPr bwMode="auto">
            <a:xfrm flipV="1">
              <a:off x="2765600" y="1502937"/>
              <a:ext cx="1526466" cy="535395"/>
            </a:xfrm>
            <a:prstGeom prst="bentConnector3">
              <a:avLst>
                <a:gd name="adj1" fmla="val 75719"/>
              </a:avLst>
            </a:prstGeom>
            <a:noFill/>
            <a:ln w="28575" cap="flat" cmpd="sng" algn="ctr">
              <a:solidFill>
                <a:sysClr val="windowText" lastClr="000000"/>
              </a:solidFill>
              <a:prstDash val="solid"/>
              <a:miter lim="800000"/>
              <a:tailEnd type="triangle"/>
            </a:ln>
            <a:effectLst/>
          </p:spPr>
        </p:cxnSp>
        <p:sp>
          <p:nvSpPr>
            <p:cNvPr id="2094396080" name="TextBox 205"/>
            <p:cNvSpPr txBox="1"/>
            <p:nvPr/>
          </p:nvSpPr>
          <p:spPr bwMode="auto">
            <a:xfrm>
              <a:off x="8246133" y="1056427"/>
              <a:ext cx="2082288"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Flow3, Flow6, Flow7</a:t>
              </a:r>
              <a:endParaRPr sz="1400"/>
            </a:p>
          </p:txBody>
        </p:sp>
        <p:cxnSp>
          <p:nvCxnSpPr>
            <p:cNvPr id="243425114" name="Straight Arrow Connector 206"/>
            <p:cNvCxnSpPr>
              <a:cxnSpLocks/>
            </p:cNvCxnSpPr>
            <p:nvPr/>
          </p:nvCxnSpPr>
          <p:spPr bwMode="auto">
            <a:xfrm flipH="1">
              <a:off x="3678860" y="305550"/>
              <a:ext cx="356842" cy="156288"/>
            </a:xfrm>
            <a:prstGeom prst="straightConnector1">
              <a:avLst/>
            </a:prstGeom>
            <a:noFill/>
            <a:ln w="19050" cap="flat" cmpd="sng" algn="ctr">
              <a:solidFill>
                <a:sysClr val="windowText" lastClr="000000"/>
              </a:solidFill>
              <a:prstDash val="sysDash"/>
              <a:miter lim="800000"/>
              <a:tailEnd type="triangle"/>
            </a:ln>
            <a:effectLst/>
          </p:spPr>
        </p:cxnSp>
        <p:cxnSp>
          <p:nvCxnSpPr>
            <p:cNvPr id="1626824955" name="Straight Arrow Connector 207"/>
            <p:cNvCxnSpPr>
              <a:cxnSpLocks/>
            </p:cNvCxnSpPr>
            <p:nvPr/>
          </p:nvCxnSpPr>
          <p:spPr bwMode="auto">
            <a:xfrm flipH="1">
              <a:off x="3922999" y="348696"/>
              <a:ext cx="196413" cy="176206"/>
            </a:xfrm>
            <a:prstGeom prst="straightConnector1">
              <a:avLst/>
            </a:prstGeom>
            <a:noFill/>
            <a:ln w="19050" cap="flat" cmpd="sng" algn="ctr">
              <a:solidFill>
                <a:sysClr val="windowText" lastClr="000000"/>
              </a:solidFill>
              <a:prstDash val="sysDash"/>
              <a:miter lim="800000"/>
              <a:tailEnd type="triangle"/>
            </a:ln>
            <a:effectLst/>
          </p:spPr>
        </p:cxnSp>
        <p:cxnSp>
          <p:nvCxnSpPr>
            <p:cNvPr id="1096698340" name="Straight Arrow Connector 208"/>
            <p:cNvCxnSpPr>
              <a:cxnSpLocks/>
            </p:cNvCxnSpPr>
            <p:nvPr/>
          </p:nvCxnSpPr>
          <p:spPr bwMode="auto">
            <a:xfrm>
              <a:off x="5961908" y="545792"/>
              <a:ext cx="898655" cy="668107"/>
            </a:xfrm>
            <a:prstGeom prst="straightConnector1">
              <a:avLst/>
            </a:prstGeom>
            <a:noFill/>
            <a:ln w="19050" cap="flat" cmpd="sng" algn="ctr">
              <a:solidFill>
                <a:sysClr val="windowText" lastClr="000000"/>
              </a:solidFill>
              <a:prstDash val="sysDash"/>
              <a:miter lim="800000"/>
              <a:tailEnd type="triangle"/>
            </a:ln>
            <a:effectLst/>
          </p:spPr>
        </p:cxnSp>
        <p:cxnSp>
          <p:nvCxnSpPr>
            <p:cNvPr id="384494538" name="Straight Arrow Connector 209"/>
            <p:cNvCxnSpPr>
              <a:cxnSpLocks/>
            </p:cNvCxnSpPr>
            <p:nvPr/>
          </p:nvCxnSpPr>
          <p:spPr bwMode="auto">
            <a:xfrm>
              <a:off x="4507618" y="1634997"/>
              <a:ext cx="0" cy="327850"/>
            </a:xfrm>
            <a:prstGeom prst="straightConnector1">
              <a:avLst/>
            </a:prstGeom>
            <a:noFill/>
            <a:ln w="28575" cap="flat" cmpd="sng" algn="ctr">
              <a:solidFill>
                <a:sysClr val="windowText" lastClr="000000"/>
              </a:solidFill>
              <a:prstDash val="solid"/>
              <a:miter lim="800000"/>
              <a:tailEnd type="triangle"/>
            </a:ln>
            <a:effectLst/>
          </p:spPr>
        </p:cxnSp>
        <p:sp>
          <p:nvSpPr>
            <p:cNvPr id="746887160" name="TextBox 210"/>
            <p:cNvSpPr txBox="1"/>
            <p:nvPr/>
          </p:nvSpPr>
          <p:spPr bwMode="auto">
            <a:xfrm>
              <a:off x="4352154" y="1900294"/>
              <a:ext cx="4839049"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Do not care: </a:t>
              </a:r>
              <a:r>
                <a:rPr lang="en-US" sz="1600" b="0" i="1" u="none" strike="noStrike" cap="none" spc="0">
                  <a:ln>
                    <a:noFill/>
                  </a:ln>
                  <a:solidFill>
                    <a:prstClr val="black"/>
                  </a:solidFill>
                  <a:latin typeface="Calibri"/>
                </a:rPr>
                <a:t>Flow1, Flow2, Flow4,Flow5,</a:t>
              </a:r>
              <a:endParaRPr sz="1400"/>
            </a:p>
            <a:p>
              <a:pPr marL="0" marR="0" lvl="0" indent="0"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                       Flow8, Flow9 sent to other interfaces</a:t>
              </a:r>
              <a:endParaRPr sz="1400"/>
            </a:p>
          </p:txBody>
        </p:sp>
        <p:grpSp>
          <p:nvGrpSpPr>
            <p:cNvPr id="1241160296" name="Group 211"/>
            <p:cNvGrpSpPr/>
            <p:nvPr/>
          </p:nvGrpSpPr>
          <p:grpSpPr bwMode="auto">
            <a:xfrm flipH="0" flipV="0">
              <a:off x="6590022" y="1213900"/>
              <a:ext cx="543212" cy="335639"/>
              <a:chOff x="0" y="0"/>
              <a:chExt cx="543212" cy="335639"/>
            </a:xfrm>
          </p:grpSpPr>
          <p:sp>
            <p:nvSpPr>
              <p:cNvPr id="1865041361" name="TextBox 233"/>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Y2</a:t>
                </a:r>
                <a:endParaRPr lang="en-US" sz="1600" b="0" i="0" u="none" strike="noStrike" cap="none" spc="0">
                  <a:ln>
                    <a:noFill/>
                  </a:ln>
                  <a:solidFill>
                    <a:prstClr val="black"/>
                  </a:solidFill>
                  <a:latin typeface="Calibri"/>
                </a:endParaRPr>
              </a:p>
            </p:txBody>
          </p:sp>
          <p:sp>
            <p:nvSpPr>
              <p:cNvPr id="1885540515" name="Oval 234"/>
              <p:cNvSpPr/>
              <p:nvPr/>
            </p:nvSpPr>
            <p:spPr bwMode="auto">
              <a:xfrm>
                <a:off x="71226" y="43890"/>
                <a:ext cx="291925" cy="2353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grpSp>
          <p:nvGrpSpPr>
            <p:cNvPr id="2033057736" name="Group 212"/>
            <p:cNvGrpSpPr/>
            <p:nvPr/>
          </p:nvGrpSpPr>
          <p:grpSpPr bwMode="auto">
            <a:xfrm flipH="0" flipV="0">
              <a:off x="7803201" y="1215527"/>
              <a:ext cx="543212" cy="335639"/>
              <a:chOff x="0" y="0"/>
              <a:chExt cx="543212" cy="335639"/>
            </a:xfrm>
          </p:grpSpPr>
          <p:sp>
            <p:nvSpPr>
              <p:cNvPr id="534073392" name="TextBox 231"/>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Y3</a:t>
                </a:r>
                <a:endParaRPr lang="en-US" sz="1600" b="0" i="0" u="none" strike="noStrike" cap="none" spc="0">
                  <a:ln>
                    <a:noFill/>
                  </a:ln>
                  <a:solidFill>
                    <a:prstClr val="black"/>
                  </a:solidFill>
                  <a:latin typeface="Calibri"/>
                </a:endParaRPr>
              </a:p>
            </p:txBody>
          </p:sp>
          <p:sp>
            <p:nvSpPr>
              <p:cNvPr id="357371184" name="Oval 232"/>
              <p:cNvSpPr/>
              <p:nvPr/>
            </p:nvSpPr>
            <p:spPr bwMode="auto">
              <a:xfrm>
                <a:off x="71226" y="43890"/>
                <a:ext cx="291925" cy="2353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grpSp>
          <p:nvGrpSpPr>
            <p:cNvPr id="597254121" name="Group 213"/>
            <p:cNvGrpSpPr/>
            <p:nvPr/>
          </p:nvGrpSpPr>
          <p:grpSpPr bwMode="auto">
            <a:xfrm flipH="0" flipV="0">
              <a:off x="1076641" y="442995"/>
              <a:ext cx="543212" cy="335639"/>
              <a:chOff x="0" y="0"/>
              <a:chExt cx="543212" cy="335639"/>
            </a:xfrm>
          </p:grpSpPr>
          <p:sp>
            <p:nvSpPr>
              <p:cNvPr id="1239479993" name="Oval 230"/>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270981304" name="TextBox 229"/>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X1</a:t>
                </a:r>
                <a:endParaRPr sz="1400"/>
              </a:p>
            </p:txBody>
          </p:sp>
        </p:grpSp>
        <p:grpSp>
          <p:nvGrpSpPr>
            <p:cNvPr id="338858961" name="Group 214"/>
            <p:cNvGrpSpPr/>
            <p:nvPr/>
          </p:nvGrpSpPr>
          <p:grpSpPr bwMode="auto">
            <a:xfrm flipH="0" flipV="0">
              <a:off x="2363787" y="433462"/>
              <a:ext cx="543212" cy="335639"/>
              <a:chOff x="0" y="0"/>
              <a:chExt cx="543212" cy="335639"/>
            </a:xfrm>
          </p:grpSpPr>
          <p:sp>
            <p:nvSpPr>
              <p:cNvPr id="1135316168" name="Oval 228"/>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582162507" name="TextBox 227"/>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X3</a:t>
                </a:r>
                <a:endParaRPr lang="en-US" sz="1600" b="0" i="0" u="none" strike="noStrike" cap="none" spc="0">
                  <a:ln>
                    <a:noFill/>
                  </a:ln>
                  <a:solidFill>
                    <a:prstClr val="black"/>
                  </a:solidFill>
                  <a:latin typeface="Calibri"/>
                </a:endParaRPr>
              </a:p>
            </p:txBody>
          </p:sp>
        </p:grpSp>
        <p:grpSp>
          <p:nvGrpSpPr>
            <p:cNvPr id="1747398327" name="Group 215"/>
            <p:cNvGrpSpPr/>
            <p:nvPr/>
          </p:nvGrpSpPr>
          <p:grpSpPr bwMode="auto">
            <a:xfrm flipH="0" flipV="0">
              <a:off x="2363275" y="1163716"/>
              <a:ext cx="543212" cy="335639"/>
              <a:chOff x="0" y="0"/>
              <a:chExt cx="543212" cy="335639"/>
            </a:xfrm>
          </p:grpSpPr>
          <p:sp>
            <p:nvSpPr>
              <p:cNvPr id="1185970764" name="Oval 226"/>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533397911" name="TextBox 225"/>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X3</a:t>
                </a:r>
                <a:endParaRPr lang="en-US" sz="1600" b="0" i="0" u="none" strike="noStrike" cap="none" spc="0">
                  <a:ln>
                    <a:noFill/>
                  </a:ln>
                  <a:solidFill>
                    <a:prstClr val="black"/>
                  </a:solidFill>
                  <a:latin typeface="Calibri"/>
                </a:endParaRPr>
              </a:p>
            </p:txBody>
          </p:sp>
        </p:grpSp>
        <p:grpSp>
          <p:nvGrpSpPr>
            <p:cNvPr id="313422165" name="Group 216"/>
            <p:cNvGrpSpPr/>
            <p:nvPr/>
          </p:nvGrpSpPr>
          <p:grpSpPr bwMode="auto">
            <a:xfrm flipH="0" flipV="0">
              <a:off x="2363787" y="1904886"/>
              <a:ext cx="543212" cy="335639"/>
              <a:chOff x="0" y="0"/>
              <a:chExt cx="543212" cy="335639"/>
            </a:xfrm>
          </p:grpSpPr>
          <p:sp>
            <p:nvSpPr>
              <p:cNvPr id="166628828" name="Oval 224"/>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2136537865" name="TextBox 223"/>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X3</a:t>
                </a:r>
                <a:endParaRPr lang="en-US" sz="1600" b="0" i="0" u="none" strike="noStrike" cap="none" spc="0">
                  <a:ln>
                    <a:noFill/>
                  </a:ln>
                  <a:solidFill>
                    <a:prstClr val="black"/>
                  </a:solidFill>
                  <a:latin typeface="Calibri"/>
                </a:endParaRPr>
              </a:p>
            </p:txBody>
          </p:sp>
        </p:grpSp>
        <p:grpSp>
          <p:nvGrpSpPr>
            <p:cNvPr id="378173824" name="Group 217"/>
            <p:cNvGrpSpPr/>
            <p:nvPr/>
          </p:nvGrpSpPr>
          <p:grpSpPr bwMode="auto">
            <a:xfrm flipH="0" flipV="0">
              <a:off x="1074728" y="1920579"/>
              <a:ext cx="543212" cy="335639"/>
              <a:chOff x="0" y="0"/>
              <a:chExt cx="543212" cy="335639"/>
            </a:xfrm>
          </p:grpSpPr>
          <p:sp>
            <p:nvSpPr>
              <p:cNvPr id="1943228692" name="Oval 222"/>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655685894" name="TextBox 221"/>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X1</a:t>
                </a:r>
                <a:endParaRPr lang="en-US" sz="1600" b="0" i="0" u="none" strike="noStrike" cap="none" spc="0">
                  <a:ln>
                    <a:noFill/>
                  </a:ln>
                  <a:solidFill>
                    <a:prstClr val="black"/>
                  </a:solidFill>
                  <a:latin typeface="Calibri"/>
                </a:endParaRPr>
              </a:p>
            </p:txBody>
          </p:sp>
        </p:grpSp>
        <p:grpSp>
          <p:nvGrpSpPr>
            <p:cNvPr id="167500611" name="Group 218"/>
            <p:cNvGrpSpPr/>
            <p:nvPr/>
          </p:nvGrpSpPr>
          <p:grpSpPr bwMode="auto">
            <a:xfrm flipH="0" flipV="0">
              <a:off x="1096742" y="1172434"/>
              <a:ext cx="543212" cy="335639"/>
              <a:chOff x="0" y="0"/>
              <a:chExt cx="543212" cy="335639"/>
            </a:xfrm>
          </p:grpSpPr>
          <p:sp>
            <p:nvSpPr>
              <p:cNvPr id="1333403904" name="Oval 220"/>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967594614" name="TextBox 219"/>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X1</a:t>
                </a:r>
                <a:endParaRPr lang="en-US" sz="1600" b="0" i="0" u="none" strike="noStrike" cap="none" spc="0">
                  <a:ln>
                    <a:noFill/>
                  </a:ln>
                  <a:solidFill>
                    <a:prstClr val="black"/>
                  </a:solidFill>
                  <a:latin typeface="Calibri"/>
                </a:endParaRPr>
              </a:p>
            </p:txBody>
          </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97013342" name="Title 1" hidden="0"/>
          <p:cNvSpPr>
            <a:spLocks noGrp="1"/>
          </p:cNvSpPr>
          <p:nvPr isPhoto="0" userDrawn="0">
            <p:ph type="title" hasCustomPrompt="0"/>
          </p:nvPr>
        </p:nvSpPr>
        <p:spPr bwMode="auto">
          <a:xfrm flipH="0" flipV="0">
            <a:off x="838199" y="365124"/>
            <a:ext cx="10515600" cy="62180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Validation</a:t>
            </a:r>
            <a:endParaRPr/>
          </a:p>
        </p:txBody>
      </p:sp>
      <p:sp>
        <p:nvSpPr>
          <p:cNvPr id="1441097613" name=""/>
          <p:cNvSpPr txBox="1"/>
          <p:nvPr/>
        </p:nvSpPr>
        <p:spPr bwMode="auto">
          <a:xfrm flipH="0" flipV="0">
            <a:off x="1218988" y="6583266"/>
            <a:ext cx="7248125" cy="2746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200"/>
              <a:t>Images (C) 2023, Springer, </a:t>
            </a:r>
            <a:r>
              <a:rPr lang="en-US" sz="1200" b="0" i="0" u="none" strike="noStrike" cap="none" spc="0">
                <a:solidFill>
                  <a:schemeClr val="tx1"/>
                </a:solidFill>
                <a:latin typeface="Arial"/>
                <a:ea typeface="Arial"/>
                <a:cs typeface="Arial"/>
              </a:rPr>
              <a:t>Journal of Network and Systems Management, 31, Article number: 34 (2023)</a:t>
            </a:r>
            <a:endParaRPr sz="1200"/>
          </a:p>
        </p:txBody>
      </p:sp>
      <p:pic>
        <p:nvPicPr>
          <p:cNvPr id="1659119577" name=""/>
          <p:cNvPicPr>
            <a:picLocks noChangeAspect="1"/>
          </p:cNvPicPr>
          <p:nvPr/>
        </p:nvPicPr>
        <p:blipFill>
          <a:blip r:embed="rId2"/>
          <a:stretch/>
        </p:blipFill>
        <p:spPr bwMode="auto">
          <a:xfrm flipH="0" flipV="0">
            <a:off x="3650511" y="22246"/>
            <a:ext cx="7489969" cy="3294289"/>
          </a:xfrm>
          <a:prstGeom prst="rect">
            <a:avLst/>
          </a:prstGeom>
        </p:spPr>
      </p:pic>
      <p:pic>
        <p:nvPicPr>
          <p:cNvPr id="171303458" name=""/>
          <p:cNvPicPr>
            <a:picLocks noChangeAspect="1"/>
          </p:cNvPicPr>
          <p:nvPr/>
        </p:nvPicPr>
        <p:blipFill>
          <a:blip r:embed="rId3"/>
          <a:stretch/>
        </p:blipFill>
        <p:spPr bwMode="auto">
          <a:xfrm flipH="0" flipV="0">
            <a:off x="3650511" y="3339487"/>
            <a:ext cx="7508145" cy="324377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5953752"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Packet metadata / encaps</a:t>
            </a:r>
            <a:endParaRPr/>
          </a:p>
        </p:txBody>
      </p:sp>
      <p:sp>
        <p:nvSpPr>
          <p:cNvPr id="10973224"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7015434" name="Title 1" hidden="0"/>
          <p:cNvSpPr>
            <a:spLocks noGrp="1"/>
          </p:cNvSpPr>
          <p:nvPr isPhoto="0" userDrawn="0">
            <p:ph type="title" hasCustomPrompt="0"/>
          </p:nvPr>
        </p:nvSpPr>
        <p:spPr bwMode="auto">
          <a:xfrm>
            <a:off x="711964" y="66751"/>
            <a:ext cx="10515600" cy="1325562"/>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Packet metadata overview</a:t>
            </a:r>
            <a:br>
              <a:rPr/>
            </a:br>
            <a:r>
              <a:rPr sz="2600"/>
              <a:t>No actual proposals for encap, just various ideas...</a:t>
            </a:r>
            <a:endParaRPr sz="2600"/>
          </a:p>
        </p:txBody>
      </p:sp>
      <p:sp>
        <p:nvSpPr>
          <p:cNvPr id="564843181" name="Content Placeholder 2" hidden="0"/>
          <p:cNvSpPr>
            <a:spLocks noGrp="1"/>
          </p:cNvSpPr>
          <p:nvPr isPhoto="0" userDrawn="0">
            <p:ph idx="1" hasCustomPrompt="0"/>
          </p:nvPr>
        </p:nvSpPr>
        <p:spPr bwMode="auto">
          <a:xfrm flipH="0" flipV="0">
            <a:off x="838199" y="1825624"/>
            <a:ext cx="11049299" cy="4868705"/>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a:defRPr/>
            </a:pPr>
            <a:r>
              <a:rPr/>
              <a:t>Some indication that gLBF processing is desired for packet</a:t>
            </a:r>
            <a:endParaRPr/>
          </a:p>
          <a:p>
            <a:pPr lvl="1">
              <a:defRPr/>
            </a:pPr>
            <a:r>
              <a:rPr/>
              <a:t>Could be presence of Damper or Priority field’s in packet or TC/DSCP, or ...</a:t>
            </a:r>
            <a:endParaRPr/>
          </a:p>
          <a:p>
            <a:pPr>
              <a:defRPr/>
            </a:pPr>
            <a:r>
              <a:rPr/>
              <a:t>D)delay (Damper) : for hops using asynchronous mode</a:t>
            </a:r>
            <a:endParaRPr/>
          </a:p>
          <a:p>
            <a:pPr lvl="1">
              <a:defRPr/>
            </a:pPr>
            <a:r>
              <a:rPr/>
              <a:t>per-hop rewritten. &gt;= 20 bits</a:t>
            </a:r>
            <a:r>
              <a:rPr/>
              <a:t>, suggested unit: nsec (1 msec max buffer ?)</a:t>
            </a:r>
            <a:endParaRPr/>
          </a:p>
          <a:p>
            <a:pPr lvl="1">
              <a:defRPr/>
            </a:pPr>
            <a:r>
              <a:rPr/>
              <a:t>MPLS: 2 top of stack labels, special function + damper value ??</a:t>
            </a:r>
            <a:br>
              <a:rPr/>
            </a:br>
            <a:r>
              <a:rPr/>
              <a:t>Or better post stack data (consistency with IP/IPv6 ?)</a:t>
            </a:r>
            <a:endParaRPr/>
          </a:p>
          <a:p>
            <a:pPr lvl="1">
              <a:defRPr/>
            </a:pPr>
            <a:r>
              <a:rPr/>
              <a:t>IP/IPv6: in common DetNet header</a:t>
            </a:r>
            <a:endParaRPr/>
          </a:p>
          <a:p>
            <a:pPr lvl="0">
              <a:defRPr/>
            </a:pPr>
            <a:r>
              <a:rPr/>
              <a:t>Td: Target damper timestamp: for hops using synchronous mode</a:t>
            </a:r>
            <a:endParaRPr/>
          </a:p>
          <a:p>
            <a:pPr lvl="1">
              <a:defRPr/>
            </a:pPr>
            <a:r>
              <a:rPr/>
              <a:t>Could be same size as Damper field, e.g.: 20 bit, resolution nsec, </a:t>
            </a:r>
            <a:br>
              <a:rPr/>
            </a:br>
            <a:r>
              <a:rPr/>
              <a:t>synchronized clock timestamp modulo 1 msec</a:t>
            </a:r>
            <a:endParaRPr/>
          </a:p>
          <a:p>
            <a:pPr>
              <a:defRPr/>
            </a:pPr>
            <a:r>
              <a:rPr/>
              <a:t>P)riority: 3 bit for 8 priorities (to match TSN-ATS)</a:t>
            </a:r>
            <a:endParaRPr/>
          </a:p>
          <a:p>
            <a:pPr lvl="1">
              <a:defRPr/>
            </a:pPr>
            <a:r>
              <a:rPr/>
              <a:t>Always read-only, not changed in processing</a:t>
            </a:r>
            <a:endParaRPr/>
          </a:p>
          <a:p>
            <a:pPr lvl="1">
              <a:defRPr/>
            </a:pPr>
            <a:r>
              <a:rPr/>
              <a:t>Per-path priority:  single metadata field</a:t>
            </a:r>
            <a:endParaRPr/>
          </a:p>
          <a:p>
            <a:pPr lvl="1">
              <a:defRPr/>
            </a:pPr>
            <a:r>
              <a:rPr/>
              <a:t>Per-hop priority, embed into SID based steering model</a:t>
            </a:r>
            <a:br>
              <a:rPr/>
            </a:br>
            <a:r>
              <a:rPr/>
              <a:t>Can use all the same ideas as CSQF</a:t>
            </a:r>
            <a:endParaRPr/>
          </a:p>
          <a:p>
            <a:pPr lvl="2">
              <a:defRPr/>
            </a:pPr>
            <a:r>
              <a:rPr/>
              <a:t>E.g.: 8 SID per OIF or 3 bit parameter (SRv6/SRH/RFC8986)</a:t>
            </a:r>
            <a:endParaRPr/>
          </a:p>
          <a:p>
            <a:pPr lvl="1">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24442100" name="Title 1" hidden="0"/>
          <p:cNvSpPr>
            <a:spLocks noGrp="1"/>
          </p:cNvSpPr>
          <p:nvPr isPhoto="0" userDrawn="0">
            <p:ph type="title" hasCustomPrompt="0"/>
          </p:nvPr>
        </p:nvSpPr>
        <p:spPr bwMode="auto">
          <a:xfrm flipH="0" flipV="0">
            <a:off x="838199" y="163892"/>
            <a:ext cx="10515600" cy="1056917"/>
          </a:xfrm>
        </p:spPr>
        <p:txBody>
          <a:bodyPr/>
          <a:lstStyle/>
          <a:p>
            <a:pPr>
              <a:defRPr/>
            </a:pPr>
            <a:r>
              <a:rPr/>
              <a:t>Positioning</a:t>
            </a:r>
            <a:endParaRPr/>
          </a:p>
        </p:txBody>
      </p:sp>
      <p:sp>
        <p:nvSpPr>
          <p:cNvPr id="44123991" name="Content Placeholder 2" hidden="0"/>
          <p:cNvSpPr>
            <a:spLocks noGrp="1"/>
          </p:cNvSpPr>
          <p:nvPr isPhoto="0" userDrawn="0">
            <p:ph idx="1" hasCustomPrompt="0"/>
          </p:nvPr>
        </p:nvSpPr>
        <p:spPr bwMode="auto">
          <a:xfrm flipH="0" flipV="0">
            <a:off x="838199" y="1167147"/>
            <a:ext cx="10515600" cy="5500351"/>
          </a:xfrm>
        </p:spPr>
        <p:txBody>
          <a:bodyPr vertOverflow="overflow" horzOverflow="overflow" vert="horz" wrap="square" lIns="91440" tIns="45720" rIns="91440" bIns="45720" numCol="1" spcCol="0" rtlCol="0" fromWordArt="0" anchor="t" anchorCtr="0" forceAA="0" upright="0" compatLnSpc="0">
            <a:normAutofit/>
          </a:bodyPr>
          <a:lstStyle/>
          <a:p>
            <a:pPr>
              <a:defRPr/>
            </a:pPr>
            <a:r>
              <a:rPr sz="1800"/>
              <a:t>Gen 0: Imediate solution (small scale!) ???</a:t>
            </a:r>
            <a:endParaRPr sz="1800"/>
          </a:p>
          <a:p>
            <a:pPr lvl="1">
              <a:defRPr/>
            </a:pPr>
            <a:r>
              <a:rPr sz="1800"/>
              <a:t>DetNet via TSN: CQF, ATS (but operational complexity layering DetNet on TSN).</a:t>
            </a:r>
            <a:endParaRPr sz="1800"/>
          </a:p>
          <a:p>
            <a:pPr>
              <a:defRPr/>
            </a:pPr>
            <a:r>
              <a:rPr sz="2000"/>
              <a:t>Proposed 1st gen large-scale solution: TCQF / SCQF</a:t>
            </a:r>
            <a:endParaRPr sz="2000"/>
          </a:p>
          <a:p>
            <a:pPr lvl="1">
              <a:defRPr/>
            </a:pPr>
            <a:r>
              <a:rPr lang="en-US" sz="1800" b="0" i="0" u="none" strike="noStrike" cap="none" spc="0">
                <a:solidFill>
                  <a:schemeClr val="tx1"/>
                </a:solidFill>
                <a:latin typeface="Arial"/>
                <a:ea typeface="Arial"/>
                <a:cs typeface="Arial"/>
              </a:rPr>
              <a:t>Best currently possible match for large scale requirements (opinion)</a:t>
            </a:r>
            <a:endParaRPr sz="1800"/>
          </a:p>
          <a:p>
            <a:pPr lvl="1">
              <a:defRPr/>
            </a:pPr>
            <a:r>
              <a:rPr sz="1800"/>
              <a:t>Derived from long-term TSN used mechanism (CQF) – Deployment experience</a:t>
            </a:r>
            <a:endParaRPr sz="1800"/>
          </a:p>
          <a:p>
            <a:pPr lvl="1">
              <a:defRPr/>
            </a:pPr>
            <a:r>
              <a:rPr sz="1800"/>
              <a:t>High-Speed, Wide-Area validation (implementation, deployment)</a:t>
            </a:r>
            <a:endParaRPr sz="1800"/>
          </a:p>
          <a:p>
            <a:pPr lvl="1">
              <a:defRPr/>
            </a:pPr>
            <a:r>
              <a:rPr sz="1800"/>
              <a:t>Various options to work without new headers (TC, DSCP, SID)</a:t>
            </a:r>
            <a:endParaRPr sz="1800"/>
          </a:p>
          <a:p>
            <a:pPr lvl="0">
              <a:defRPr/>
            </a:pPr>
            <a:r>
              <a:rPr sz="2200"/>
              <a:t>Proposed 2nd gen solution</a:t>
            </a:r>
            <a:r>
              <a:rPr sz="1800"/>
              <a:t>: gLBF</a:t>
            </a:r>
            <a:endParaRPr sz="1800"/>
          </a:p>
          <a:p>
            <a:pPr lvl="1">
              <a:defRPr/>
            </a:pPr>
            <a:r>
              <a:rPr sz="1800"/>
              <a:t>Incremental and integrative</a:t>
            </a:r>
            <a:endParaRPr sz="1800"/>
          </a:p>
          <a:p>
            <a:pPr lvl="2">
              <a:defRPr/>
            </a:pPr>
            <a:r>
              <a:rPr sz="1800"/>
              <a:t>Keeps TCQF/SCQF benefits</a:t>
            </a:r>
            <a:endParaRPr sz="1800"/>
          </a:p>
          <a:p>
            <a:pPr lvl="2">
              <a:defRPr/>
            </a:pPr>
            <a:r>
              <a:rPr sz="1800"/>
              <a:t>Adds benefits from TSN-ATS</a:t>
            </a:r>
            <a:endParaRPr sz="1800"/>
          </a:p>
          <a:p>
            <a:pPr lvl="1">
              <a:defRPr/>
            </a:pPr>
            <a:r>
              <a:rPr sz="1800"/>
              <a:t>Gaps/Work:</a:t>
            </a:r>
            <a:endParaRPr sz="1800"/>
          </a:p>
          <a:p>
            <a:pPr lvl="2">
              <a:defRPr/>
            </a:pPr>
            <a:r>
              <a:rPr sz="1800"/>
              <a:t>Depends on new packet header field(s)</a:t>
            </a:r>
            <a:endParaRPr sz="1800"/>
          </a:p>
          <a:p>
            <a:pPr lvl="2">
              <a:defRPr/>
            </a:pPr>
            <a:r>
              <a:rPr sz="1800"/>
              <a:t>No high-speed implementation validation</a:t>
            </a:r>
            <a:endParaRPr sz="1800"/>
          </a:p>
          <a:p>
            <a:pPr lvl="3">
              <a:defRPr/>
            </a:pPr>
            <a:r>
              <a:rPr sz="1800"/>
              <a:t>(When) will ASIC be able to do it ?!</a:t>
            </a:r>
            <a:endParaRPr sz="1800"/>
          </a:p>
          <a:p>
            <a:pPr lvl="2">
              <a:defRPr/>
            </a:pPr>
            <a:r>
              <a:rPr sz="1800"/>
              <a:t>No Formally/independently validated calculus</a:t>
            </a:r>
            <a:endParaRPr sz="1800"/>
          </a:p>
          <a:p>
            <a:pPr lvl="3">
              <a:defRPr/>
            </a:pPr>
            <a:r>
              <a:rPr sz="1800"/>
              <a:t>Specifically for high-speed implementation proposals</a:t>
            </a:r>
            <a:endParaRPr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9684959"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Benefits</a:t>
            </a:r>
            <a:endParaRPr/>
          </a:p>
        </p:txBody>
      </p:sp>
      <p:sp>
        <p:nvSpPr>
          <p:cNvPr id="876963553"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57150261" name="Title 1" hidden="0"/>
          <p:cNvSpPr>
            <a:spLocks noGrp="1"/>
          </p:cNvSpPr>
          <p:nvPr isPhoto="0" userDrawn="0">
            <p:ph type="title" hasCustomPrompt="0"/>
          </p:nvPr>
        </p:nvSpPr>
        <p:spPr bwMode="auto">
          <a:xfrm flipH="0" flipV="0">
            <a:off x="838199" y="365124"/>
            <a:ext cx="10515600" cy="909346"/>
          </a:xfrm>
        </p:spPr>
        <p:txBody>
          <a:bodyPr/>
          <a:lstStyle/>
          <a:p>
            <a:pPr>
              <a:defRPr/>
            </a:pPr>
            <a:r>
              <a:rPr/>
              <a:t>Benefits re. CQF / TCQF / CSQF</a:t>
            </a:r>
            <a:endParaRPr/>
          </a:p>
        </p:txBody>
      </p:sp>
      <p:sp>
        <p:nvSpPr>
          <p:cNvPr id="2142010093" name="Content Placeholder 2" hidden="0"/>
          <p:cNvSpPr>
            <a:spLocks noGrp="1"/>
          </p:cNvSpPr>
          <p:nvPr isPhoto="0" userDrawn="0">
            <p:ph idx="1" hasCustomPrompt="0"/>
          </p:nvPr>
        </p:nvSpPr>
        <p:spPr bwMode="auto">
          <a:xfrm flipH="0" flipV="0">
            <a:off x="838199" y="1274471"/>
            <a:ext cx="10515600" cy="4902491"/>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a:defRPr/>
            </a:pPr>
            <a:r>
              <a:rPr/>
              <a:t>Less jitter than *QF cycle time</a:t>
            </a:r>
            <a:endParaRPr/>
          </a:p>
          <a:p>
            <a:pPr lvl="1">
              <a:defRPr/>
            </a:pPr>
            <a:r>
              <a:rPr/>
              <a:t>Depending on accuracy of processing of timestamps in router / metadata</a:t>
            </a:r>
            <a:endParaRPr/>
          </a:p>
          <a:p>
            <a:pPr>
              <a:defRPr/>
            </a:pPr>
            <a:r>
              <a:rPr/>
              <a:t>Can be asynchronous, no PTP clock sync required</a:t>
            </a:r>
            <a:endParaRPr/>
          </a:p>
          <a:p>
            <a:pPr>
              <a:defRPr/>
            </a:pPr>
            <a:r>
              <a:rPr/>
              <a:t>Can support difficult/jittery links (radio) – synchronized only across link</a:t>
            </a:r>
            <a:endParaRPr/>
          </a:p>
          <a:p>
            <a:pPr>
              <a:defRPr/>
            </a:pPr>
            <a:endParaRPr/>
          </a:p>
          <a:p>
            <a:pPr>
              <a:defRPr/>
            </a:pPr>
            <a:r>
              <a:rPr/>
              <a:t>TCQF backward compatible: Set up gLBF to behave like TCQF:</a:t>
            </a:r>
            <a:endParaRPr/>
          </a:p>
          <a:p>
            <a:pPr lvl="1">
              <a:defRPr/>
            </a:pPr>
            <a:r>
              <a:rPr/>
              <a:t>Single Priority, MAX1 buffer space same as TCQF cycle would be</a:t>
            </a:r>
            <a:endParaRPr/>
          </a:p>
          <a:p>
            <a:pPr lvl="0">
              <a:defRPr/>
            </a:pPr>
            <a:r>
              <a:rPr/>
              <a:t>CSQF backward compatible: Simpler model for fine-grained per-hop latency management:</a:t>
            </a:r>
            <a:endParaRPr/>
          </a:p>
          <a:p>
            <a:pPr lvl="1">
              <a:defRPr/>
            </a:pPr>
            <a:r>
              <a:rPr/>
              <a:t>Set up 8 priorities, each with same buffer size. Achieves per-hop synchronous latency of T, 2*T, 3*T, ... 8*T. </a:t>
            </a:r>
            <a:endParaRPr/>
          </a:p>
          <a:p>
            <a:pPr lvl="1">
              <a:defRPr/>
            </a:pPr>
            <a:endParaRPr/>
          </a:p>
          <a:p>
            <a:pPr lvl="0">
              <a:defRPr/>
            </a:pPr>
            <a:r>
              <a:rPr/>
              <a:t>Higher flexibility</a:t>
            </a:r>
            <a:endParaRPr/>
          </a:p>
          <a:p>
            <a:pPr lvl="1">
              <a:defRPr/>
            </a:pPr>
            <a:r>
              <a:rPr/>
              <a:t>Buffer sizes for each hop == delay for each hop independently configurable. In TCQF, CSQF these need to have the same time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4418859" name="Title 1" hidden="0"/>
          <p:cNvSpPr>
            <a:spLocks noGrp="1"/>
          </p:cNvSpPr>
          <p:nvPr isPhoto="0" userDrawn="0">
            <p:ph type="title" hasCustomPrompt="0"/>
          </p:nvPr>
        </p:nvSpPr>
        <p:spPr bwMode="auto">
          <a:xfrm flipH="0" flipV="0">
            <a:off x="838199" y="365124"/>
            <a:ext cx="10515600" cy="909346"/>
          </a:xfrm>
        </p:spPr>
        <p:txBody>
          <a:bodyPr/>
          <a:lstStyle/>
          <a:p>
            <a:pPr>
              <a:defRPr/>
            </a:pPr>
            <a:r>
              <a:rPr/>
              <a:t>Benefits re. UBS / TSN-ATS</a:t>
            </a:r>
            <a:endParaRPr/>
          </a:p>
        </p:txBody>
      </p:sp>
      <p:sp>
        <p:nvSpPr>
          <p:cNvPr id="1312448871" name="Content Placeholder 2" hidden="0"/>
          <p:cNvSpPr>
            <a:spLocks noGrp="1"/>
          </p:cNvSpPr>
          <p:nvPr isPhoto="0" userDrawn="0">
            <p:ph idx="1" hasCustomPrompt="0"/>
          </p:nvPr>
        </p:nvSpPr>
        <p:spPr bwMode="auto">
          <a:xfrm flipH="0" flipV="0">
            <a:off x="838199" y="1274471"/>
            <a:ext cx="10515600" cy="4902491"/>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Same traffic model, bandwidth/latency calculus as UBS / TSN-ATS</a:t>
            </a:r>
            <a:endParaRPr/>
          </a:p>
          <a:p>
            <a:pPr>
              <a:defRPr/>
            </a:pPr>
            <a:r>
              <a:rPr/>
              <a:t>Should be able to re-use most of existing TSN-ATS controller-plane</a:t>
            </a:r>
            <a:endParaRPr/>
          </a:p>
          <a:p>
            <a:pPr lvl="1">
              <a:defRPr/>
            </a:pPr>
            <a:r>
              <a:rPr/>
              <a:t>Specification of flow envelope</a:t>
            </a:r>
            <a:endParaRPr/>
          </a:p>
          <a:p>
            <a:pPr lvl="1">
              <a:defRPr/>
            </a:pPr>
            <a:r>
              <a:rPr/>
              <a:t>Algorithms for </a:t>
            </a:r>
            <a:r>
              <a:rPr/>
              <a:t>determining per-prio buffer-space, provisioning of buffer</a:t>
            </a:r>
            <a:endParaRPr/>
          </a:p>
          <a:p>
            <a:pPr lvl="1">
              <a:defRPr/>
            </a:pPr>
            <a:r>
              <a:rPr/>
              <a:t>Algorithms for path calculations for flows, calculating per-hop priority of flow, admitting flow</a:t>
            </a:r>
            <a:endParaRPr/>
          </a:p>
          <a:p>
            <a:pPr>
              <a:defRPr/>
            </a:pPr>
            <a:r>
              <a:rPr/>
              <a:t>Can be asynchronous, no PTP clock sync required</a:t>
            </a:r>
            <a:endParaRPr/>
          </a:p>
          <a:p>
            <a:pPr>
              <a:defRPr/>
            </a:pPr>
            <a:r>
              <a:rPr/>
              <a:t>Can support single (radio) link propagation variation requring only single link clock synchronization (but not path wide)</a:t>
            </a:r>
            <a:endParaRPr/>
          </a:p>
          <a:p>
            <a:pPr>
              <a:defRPr/>
            </a:pPr>
            <a:r>
              <a:rPr/>
              <a:t>Plug &amp; play co-existance and/or replacement ?</a:t>
            </a:r>
            <a:endParaRPr/>
          </a:p>
          <a:p>
            <a:pPr>
              <a:defRPr/>
            </a:pPr>
            <a:r>
              <a:rPr/>
              <a:t>Core difference (benefit ?!): </a:t>
            </a:r>
            <a:endParaRPr/>
          </a:p>
          <a:p>
            <a:pPr lvl="1">
              <a:defRPr/>
            </a:pPr>
            <a:r>
              <a:rPr/>
              <a:t>On-time packet delivery (gLBF)</a:t>
            </a:r>
            <a:endParaRPr/>
          </a:p>
          <a:p>
            <a:pPr lvl="1">
              <a:defRPr/>
            </a:pPr>
            <a:r>
              <a:rPr/>
              <a:t>In-time delivery (UBS)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65524447"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Summary</a:t>
            </a:r>
            <a:endParaRPr/>
          </a:p>
        </p:txBody>
      </p:sp>
      <p:sp>
        <p:nvSpPr>
          <p:cNvPr id="644228414"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8960970" name="Title 1" hidden="0"/>
          <p:cNvSpPr>
            <a:spLocks noGrp="1"/>
          </p:cNvSpPr>
          <p:nvPr isPhoto="0" userDrawn="0">
            <p:ph type="title" hasCustomPrompt="0"/>
          </p:nvPr>
        </p:nvSpPr>
        <p:spPr bwMode="auto">
          <a:xfrm>
            <a:off x="669626" y="180311"/>
            <a:ext cx="10684172" cy="871703"/>
          </a:xfrm>
        </p:spPr>
        <p:txBody>
          <a:bodyPr vertOverflow="overflow" horzOverflow="clip" vert="horz" wrap="square" lIns="91440" tIns="45720" rIns="91440" bIns="45720" numCol="1" spcCol="0" rtlCol="0" fromWordArt="0" anchor="ctr" anchorCtr="0" forceAA="0" compatLnSpc="0">
            <a:normAutofit/>
          </a:bodyPr>
          <a:lstStyle/>
          <a:p>
            <a:pPr>
              <a:defRPr/>
            </a:pPr>
            <a:r>
              <a:rPr/>
              <a:t>Summary</a:t>
            </a:r>
            <a:endParaRPr/>
          </a:p>
        </p:txBody>
      </p:sp>
      <p:sp>
        <p:nvSpPr>
          <p:cNvPr id="821987741" name="Content Placeholder 2" hidden="0"/>
          <p:cNvSpPr>
            <a:spLocks noGrp="1"/>
          </p:cNvSpPr>
          <p:nvPr isPhoto="0" userDrawn="0">
            <p:ph idx="1" hasCustomPrompt="0"/>
          </p:nvPr>
        </p:nvSpPr>
        <p:spPr bwMode="auto">
          <a:xfrm>
            <a:off x="584328" y="1236828"/>
            <a:ext cx="11387350" cy="5501753"/>
          </a:xfrm>
        </p:spPr>
        <p:txBody>
          <a:bodyPr vertOverflow="overflow" horzOverflow="clip" vert="horz" wrap="square" lIns="91440" tIns="45720" rIns="91440" bIns="45720" numCol="1" spcCol="0" rtlCol="0" fromWordArt="0" anchor="t" anchorCtr="0" forceAA="0" upright="0" compatLnSpc="0">
            <a:normAutofit/>
          </a:bodyPr>
          <a:lstStyle/>
          <a:p>
            <a:pPr lvl="0">
              <a:defRPr/>
            </a:pPr>
            <a:r>
              <a:rPr sz="2200" b="0" i="0" u="none">
                <a:solidFill>
                  <a:schemeClr val="tx1"/>
                </a:solidFill>
                <a:latin typeface="Arial"/>
                <a:ea typeface="Arial"/>
                <a:cs typeface="Arial"/>
              </a:rPr>
              <a:t>gLBF is adoption of old Damper idea</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Enables per-hop, per-flow stateless operation, required for large-scale networks</a:t>
            </a:r>
            <a:endParaRPr sz="18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Minimal/no jitter, minimal/no receiver playout buffer</a:t>
            </a:r>
            <a:endParaRPr sz="2200" b="0" i="0" u="none">
              <a:solidFill>
                <a:schemeClr val="tx1"/>
              </a:solidFill>
              <a:latin typeface="Arial"/>
              <a:ea typeface="Arial"/>
              <a:cs typeface="Arial"/>
            </a:endParaRPr>
          </a:p>
          <a:p>
            <a:pPr lvl="0">
              <a:defRPr/>
            </a:pPr>
            <a:r>
              <a:rPr sz="2200" b="0" i="0" u="none">
                <a:solidFill>
                  <a:schemeClr val="tx1"/>
                </a:solidFill>
                <a:latin typeface="Arial"/>
                <a:ea typeface="Arial"/>
                <a:cs typeface="Arial"/>
              </a:rPr>
              <a:t>The time seems to be right:</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Feasible to implement at high speed with FIFO and/or PIFO options</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When Damper was thought of, it was infeasible for forwarding planes</a:t>
            </a:r>
            <a:endParaRPr sz="1800" b="0" i="0" u="none">
              <a:solidFill>
                <a:schemeClr val="tx1"/>
              </a:solidFill>
              <a:latin typeface="Arial"/>
              <a:ea typeface="Arial"/>
              <a:cs typeface="Arial"/>
            </a:endParaRPr>
          </a:p>
          <a:p>
            <a:pPr lvl="0">
              <a:defRPr/>
            </a:pPr>
            <a:r>
              <a:rPr sz="2200" b="0" i="0" u="none">
                <a:solidFill>
                  <a:schemeClr val="tx1"/>
                </a:solidFill>
                <a:latin typeface="Arial"/>
                <a:ea typeface="Arial"/>
                <a:cs typeface="Arial"/>
              </a:rPr>
              <a:t>gLBF specifically contributes</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Per-hop Asynchronous and/or synchronuous operation </a:t>
            </a:r>
            <a:endParaRPr sz="18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Use of UBS calculus/queung/scheduling</a:t>
            </a:r>
            <a:endParaRPr sz="18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Combined benefits of TSN-ATS and TSN-CQF – for DetNets ?!</a:t>
            </a:r>
            <a:endParaRPr sz="1800" b="0" i="0" u="none">
              <a:solidFill>
                <a:schemeClr val="tx1"/>
              </a:solidFill>
              <a:latin typeface="Arial"/>
              <a:ea typeface="Arial"/>
              <a:cs typeface="Arial"/>
            </a:endParaRPr>
          </a:p>
          <a:p>
            <a:pPr lvl="0">
              <a:defRPr/>
            </a:pPr>
            <a:r>
              <a:rPr sz="2200" b="0" i="0" u="none">
                <a:solidFill>
                  <a:schemeClr val="tx1"/>
                </a:solidFill>
                <a:latin typeface="Arial"/>
                <a:ea typeface="Arial"/>
                <a:cs typeface="Arial"/>
              </a:rPr>
              <a:t>Designed for large-scale / wide area network DetNet deployments</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But potentially equally able to superceed prior mechanisms in smaller scale networks</a:t>
            </a:r>
            <a:br>
              <a:rPr sz="1800" b="0" i="0" u="none">
                <a:solidFill>
                  <a:schemeClr val="tx1"/>
                </a:solidFill>
                <a:latin typeface="Arial"/>
                <a:ea typeface="Arial"/>
                <a:cs typeface="Arial"/>
              </a:rPr>
            </a:br>
            <a:r>
              <a:rPr sz="1800" b="0" i="0" u="none">
                <a:solidFill>
                  <a:schemeClr val="tx1"/>
                </a:solidFill>
                <a:latin typeface="Arial"/>
                <a:ea typeface="Arial"/>
                <a:cs typeface="Arial"/>
              </a:rPr>
              <a:t>Based on its benefits</a:t>
            </a:r>
            <a:endParaRPr sz="22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7839357" name="Title 1" hidden="0"/>
          <p:cNvSpPr>
            <a:spLocks noGrp="1"/>
          </p:cNvSpPr>
          <p:nvPr isPhoto="0" userDrawn="0">
            <p:ph type="title" hasCustomPrompt="0"/>
          </p:nvPr>
        </p:nvSpPr>
        <p:spPr bwMode="auto">
          <a:xfrm>
            <a:off x="831848" y="1709736"/>
            <a:ext cx="10515600" cy="2852735"/>
          </a:xfrm>
        </p:spPr>
        <p:txBody>
          <a:bodyPr anchor="b"/>
          <a:lstStyle>
            <a:lvl1pPr>
              <a:defRPr sz="6000"/>
            </a:lvl1pPr>
          </a:lstStyle>
          <a:p>
            <a:pPr>
              <a:defRPr/>
            </a:pPr>
            <a:r>
              <a:rPr/>
              <a:t>References</a:t>
            </a:r>
            <a:endParaRPr/>
          </a:p>
        </p:txBody>
      </p:sp>
      <p:sp>
        <p:nvSpPr>
          <p:cNvPr id="663243828" name="Text Placeholder 2" hidden="0"/>
          <p:cNvSpPr>
            <a:spLocks noGrp="1"/>
          </p:cNvSpPr>
          <p:nvPr isPhoto="0" userDrawn="0">
            <p:ph type="body" idx="1" hasCustomPrompt="0"/>
          </p:nvPr>
        </p:nvSpPr>
        <p:spPr bwMode="auto">
          <a:xfrm>
            <a:off x="831848" y="4589461"/>
            <a:ext cx="10515600" cy="150018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6636472" name="Title 1" hidden="0"/>
          <p:cNvSpPr>
            <a:spLocks noGrp="1"/>
          </p:cNvSpPr>
          <p:nvPr isPhoto="0" userDrawn="0">
            <p:ph type="title" hasCustomPrompt="0"/>
          </p:nvPr>
        </p:nvSpPr>
        <p:spPr bwMode="auto"/>
        <p:txBody>
          <a:bodyPr/>
          <a:lstStyle/>
          <a:p>
            <a:pPr>
              <a:defRPr/>
            </a:pPr>
            <a:r>
              <a:rPr/>
              <a:t>References</a:t>
            </a:r>
            <a:endParaRPr/>
          </a:p>
        </p:txBody>
      </p:sp>
      <p:sp>
        <p:nvSpPr>
          <p:cNvPr id="637090892" name="Content Placeholder 2" hidden="0"/>
          <p:cNvSpPr>
            <a:spLocks noGrp="1"/>
          </p:cNvSpPr>
          <p:nvPr isPhoto="0" userDrawn="0">
            <p:ph idx="1" hasCustomPrompt="0"/>
          </p:nvPr>
        </p:nvSpPr>
        <p:spPr bwMode="auto"/>
        <p:txBody>
          <a:bodyPr vertOverflow="overflow" horzOverflow="overflow" vert="horz" wrap="square" lIns="91440" tIns="45720" rIns="91440" bIns="45720" numCol="1" spcCol="0" rtlCol="0" fromWordArt="0" anchor="t" anchorCtr="0" forceAA="0" upright="0" compatLnSpc="0">
            <a:normAutofit fontScale="75000" lnSpcReduction="5000"/>
          </a:bodyPr>
          <a:lstStyle/>
          <a:p>
            <a:pPr>
              <a:defRPr/>
            </a:pPr>
            <a:r>
              <a:rPr lang="en-US" sz="2800" b="0" i="0" u="none" strike="noStrike" cap="none" spc="0">
                <a:solidFill>
                  <a:schemeClr val="tx1"/>
                </a:solidFill>
                <a:latin typeface="Arial"/>
                <a:cs typeface="Arial"/>
              </a:rPr>
              <a:t>LBF: original research paper without guaranteed Latency</a:t>
            </a:r>
            <a:endParaRPr lang="en-US" sz="2800" b="0" i="0" u="none" strike="noStrike" cap="none" spc="0">
              <a:solidFill>
                <a:schemeClr val="tx1"/>
              </a:solidFill>
              <a:latin typeface="Arial"/>
              <a:cs typeface="Arial"/>
            </a:endParaRPr>
          </a:p>
          <a:p>
            <a:pPr marL="457200" lvl="1" indent="0">
              <a:buFont typeface="Arial"/>
              <a:buNone/>
              <a:defRPr/>
            </a:pPr>
            <a:r>
              <a:rPr lang="en-US" sz="2400" b="0" i="0" u="none" strike="noStrike" cap="none" spc="0">
                <a:solidFill>
                  <a:schemeClr val="tx1"/>
                </a:solidFill>
                <a:latin typeface="Arial"/>
                <a:cs typeface="Arial"/>
              </a:rPr>
              <a:t>T. Eckert, A. Clemm, S. Bryant, "gLBF: Per-Flow Stateless Packet Forwarding with Guaranteed Latency and Near-Synchronous Jitter", 2021 17th International Conference on Network and Service Management (CNSM)</a:t>
            </a:r>
            <a:endParaRPr lang="en-US" sz="2800" b="0" i="0" u="none" strike="noStrike" cap="none" spc="0">
              <a:solidFill>
                <a:schemeClr val="tx1"/>
              </a:solidFill>
              <a:latin typeface="Arial"/>
              <a:cs typeface="Arial"/>
            </a:endParaRPr>
          </a:p>
          <a:p>
            <a:pPr>
              <a:defRPr/>
            </a:pPr>
            <a:endParaRPr lang="en-US"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cs typeface="Arial"/>
              </a:rPr>
              <a:t>gLBF original paper</a:t>
            </a:r>
            <a:endParaRPr lang="en-US" sz="2800" b="0" i="0" u="none" strike="noStrike" cap="none" spc="0">
              <a:solidFill>
                <a:schemeClr val="tx1"/>
              </a:solidFill>
              <a:latin typeface="Arial"/>
              <a:cs typeface="Arial"/>
            </a:endParaRPr>
          </a:p>
          <a:p>
            <a:pPr marL="457200" lvl="1" indent="0">
              <a:buFont typeface="Arial"/>
              <a:buNone/>
              <a:defRPr/>
            </a:pPr>
            <a:r>
              <a:rPr lang="en-US" sz="2400" b="0" i="0" u="none" strike="noStrike" cap="none" spc="0">
                <a:solidFill>
                  <a:schemeClr val="tx1"/>
                </a:solidFill>
                <a:latin typeface="Arial"/>
                <a:cs typeface="Arial"/>
              </a:rPr>
              <a:t>T. Eckert, A. Clemm, "High-Precision Latency Forwarding over Packet-Programmable Networks", in 2020 IEEE/IFIP Network Operations and Management Symposium (NOMS 2020)</a:t>
            </a:r>
            <a:endParaRPr lang="en-US" sz="2800" b="0" i="0" u="none" strike="noStrike" cap="none" spc="0">
              <a:solidFill>
                <a:schemeClr val="tx1"/>
              </a:solidFill>
              <a:latin typeface="Arial"/>
              <a:cs typeface="Arial"/>
            </a:endParaRPr>
          </a:p>
          <a:p>
            <a:pPr>
              <a:defRPr/>
            </a:pPr>
            <a:endParaRPr lang="en-US"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cs typeface="Arial"/>
              </a:rPr>
              <a:t>Springer Journal 2023 extended paper with more validation data</a:t>
            </a:r>
            <a:endParaRPr lang="en-US" sz="2800" b="0" i="0" u="none" strike="noStrike" cap="none" spc="0">
              <a:solidFill>
                <a:schemeClr val="tx1"/>
              </a:solidFill>
              <a:latin typeface="Arial"/>
              <a:cs typeface="Arial"/>
            </a:endParaRPr>
          </a:p>
          <a:p>
            <a:pPr marL="457200" lvl="1" indent="0">
              <a:buFont typeface="Arial"/>
              <a:buNone/>
              <a:defRPr/>
            </a:pPr>
            <a:r>
              <a:rPr lang="en-US" sz="2400" b="0" i="0" u="none" strike="noStrike" cap="none" spc="0">
                <a:solidFill>
                  <a:schemeClr val="tx1"/>
                </a:solidFill>
                <a:latin typeface="Arial"/>
                <a:cs typeface="Arial"/>
              </a:rPr>
              <a:t>T. Eckert, A. Clemm, S. Bryant, "High Precision Latency Forwarding for Wide Area Networks Through Intelligent In-Packet Header Processing (gLBF)", Journal of Network and Systems Management, 31, Article number: 34 (2023)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610995" name="Title 1" hidden="0"/>
          <p:cNvSpPr>
            <a:spLocks noGrp="1"/>
          </p:cNvSpPr>
          <p:nvPr isPhoto="0" userDrawn="0">
            <p:ph type="title" hasCustomPrompt="0"/>
          </p:nvPr>
        </p:nvSpPr>
        <p:spPr bwMode="auto">
          <a:xfrm flipH="0" flipV="0">
            <a:off x="838199" y="163892"/>
            <a:ext cx="10515600" cy="1056917"/>
          </a:xfrm>
        </p:spPr>
        <p:txBody>
          <a:bodyPr/>
          <a:lstStyle/>
          <a:p>
            <a:pPr>
              <a:defRPr/>
            </a:pPr>
            <a:r>
              <a:rPr/>
              <a:t>History / why</a:t>
            </a:r>
            <a:endParaRPr/>
          </a:p>
        </p:txBody>
      </p:sp>
      <p:sp>
        <p:nvSpPr>
          <p:cNvPr id="1054693134" name="Content Placeholder 2" hidden="0"/>
          <p:cNvSpPr>
            <a:spLocks noGrp="1"/>
          </p:cNvSpPr>
          <p:nvPr isPhoto="0" userDrawn="0">
            <p:ph idx="1" hasCustomPrompt="0"/>
          </p:nvPr>
        </p:nvSpPr>
        <p:spPr bwMode="auto">
          <a:xfrm flipH="0" flipV="0">
            <a:off x="838199" y="1167147"/>
            <a:ext cx="10515600" cy="5500351"/>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Research work: “Latency Based Forwarding” (LBF)</a:t>
            </a:r>
            <a:endParaRPr sz="2200"/>
          </a:p>
          <a:p>
            <a:pPr lvl="1">
              <a:defRPr/>
            </a:pPr>
            <a:r>
              <a:rPr sz="1800"/>
              <a:t>Track latency hop-by-hop</a:t>
            </a:r>
            <a:endParaRPr sz="1800"/>
          </a:p>
          <a:p>
            <a:pPr lvl="1">
              <a:defRPr/>
            </a:pPr>
            <a:r>
              <a:rPr sz="1800"/>
              <a:t>Signal Min/Max end-to-end latency objective in packet metadata</a:t>
            </a:r>
            <a:endParaRPr sz="1800"/>
          </a:p>
          <a:p>
            <a:pPr lvl="1">
              <a:defRPr/>
            </a:pPr>
            <a:r>
              <a:rPr sz="1800"/>
              <a:t>Distribute per-hop propagation latency via IGP</a:t>
            </a:r>
            <a:endParaRPr sz="1800"/>
          </a:p>
          <a:p>
            <a:pPr lvl="1">
              <a:defRPr/>
            </a:pPr>
            <a:r>
              <a:rPr sz="1800"/>
              <a:t>Calculate available queuing latency == urgency of packet re. Competing packets</a:t>
            </a:r>
            <a:endParaRPr sz="1800"/>
          </a:p>
          <a:p>
            <a:pPr lvl="1">
              <a:defRPr/>
            </a:pPr>
            <a:r>
              <a:rPr sz="1800"/>
              <a:t>Prioritize packet based on urgency</a:t>
            </a:r>
            <a:endParaRPr sz="1800"/>
          </a:p>
          <a:p>
            <a:pPr lvl="0">
              <a:defRPr/>
            </a:pPr>
            <a:r>
              <a:rPr sz="2000"/>
              <a:t>Did not manage (so far) to define calculus for admission control (too complex)</a:t>
            </a:r>
            <a:endParaRPr sz="1600"/>
          </a:p>
          <a:p>
            <a:pPr lvl="1">
              <a:defRPr/>
            </a:pPr>
            <a:r>
              <a:rPr sz="1600"/>
              <a:t>But likely very useful in conjunction with Congestion Control</a:t>
            </a:r>
            <a:endParaRPr sz="1600"/>
          </a:p>
          <a:p>
            <a:pPr lvl="1">
              <a:defRPr/>
            </a:pPr>
            <a:endParaRPr sz="1600"/>
          </a:p>
          <a:p>
            <a:pPr lvl="0">
              <a:defRPr/>
            </a:pPr>
            <a:r>
              <a:rPr sz="2000"/>
              <a:t>Investigated if/how principles could be applied to well-known calculus (UBS / TSN-ATS)</a:t>
            </a:r>
            <a:endParaRPr sz="2000"/>
          </a:p>
          <a:p>
            <a:pPr lvl="0">
              <a:defRPr/>
            </a:pPr>
            <a:endParaRPr sz="1600"/>
          </a:p>
          <a:p>
            <a:pPr lvl="0">
              <a:defRPr/>
            </a:pPr>
            <a:r>
              <a:rPr sz="2000"/>
              <a:t>Did no know that core mechanism was called Damper 30 years ago...</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0376729" name="Title 1" hidden="0"/>
          <p:cNvSpPr>
            <a:spLocks noGrp="1"/>
          </p:cNvSpPr>
          <p:nvPr isPhoto="0" userDrawn="0">
            <p:ph type="title" hasCustomPrompt="0"/>
          </p:nvPr>
        </p:nvSpPr>
        <p:spPr bwMode="auto">
          <a:xfrm flipH="0" flipV="0">
            <a:off x="838199" y="240993"/>
            <a:ext cx="9181438" cy="872168"/>
          </a:xfrm>
        </p:spPr>
        <p:txBody>
          <a:bodyPr/>
          <a:lstStyle/>
          <a:p>
            <a:pPr>
              <a:defRPr/>
            </a:pPr>
            <a:r>
              <a:rPr/>
              <a:t>Use-cases</a:t>
            </a:r>
            <a:endParaRPr/>
          </a:p>
        </p:txBody>
      </p:sp>
      <p:sp>
        <p:nvSpPr>
          <p:cNvPr id="1193683693" name="Content Placeholder 2" hidden="0"/>
          <p:cNvSpPr>
            <a:spLocks noGrp="1"/>
          </p:cNvSpPr>
          <p:nvPr isPhoto="0" userDrawn="0">
            <p:ph idx="1" hasCustomPrompt="0"/>
          </p:nvPr>
        </p:nvSpPr>
        <p:spPr bwMode="auto">
          <a:xfrm flipH="0" flipV="0">
            <a:off x="838199" y="1296776"/>
            <a:ext cx="9181438" cy="4880185"/>
          </a:xfrm>
        </p:spPr>
        <p:txBody>
          <a:bodyPr/>
          <a:lstStyle/>
          <a:p>
            <a:pPr>
              <a:defRPr/>
            </a:pPr>
            <a:r>
              <a:rPr/>
              <a:t>DetNet for large-scale networks</a:t>
            </a:r>
            <a:endParaRPr/>
          </a:p>
          <a:p>
            <a:pPr lvl="1">
              <a:defRPr/>
            </a:pPr>
            <a:r>
              <a:rPr/>
              <a:t>Potentially also intersting for smale-scale networks</a:t>
            </a:r>
            <a:endParaRPr/>
          </a:p>
          <a:p>
            <a:pPr lvl="0">
              <a:defRPr/>
            </a:pPr>
            <a:r>
              <a:rPr/>
              <a:t>Cloud PLC</a:t>
            </a:r>
            <a:endParaRPr/>
          </a:p>
          <a:p>
            <a:pPr lvl="0">
              <a:defRPr/>
            </a:pPr>
            <a:r>
              <a:rPr/>
              <a:t>Remote Driving, machine/robot control</a:t>
            </a:r>
            <a:endParaRPr/>
          </a:p>
          <a:p>
            <a:pPr lvl="0">
              <a:defRPr/>
            </a:pPr>
            <a:r>
              <a:rPr/>
              <a:t>“Outsourcing to cloud” of mobile devices compute (Cars, drones, ...)</a:t>
            </a:r>
            <a:endParaRPr/>
          </a:p>
          <a:p>
            <a:pPr lvl="0">
              <a:defRPr/>
            </a:pPr>
            <a:r>
              <a:rPr/>
              <a:t>“Control as a Service”</a:t>
            </a:r>
            <a:endParaRPr/>
          </a:p>
          <a:p>
            <a:pPr lvl="1">
              <a:defRPr/>
            </a:pPr>
            <a:r>
              <a:rPr/>
              <a:t>Generalization, network and cloud-compute as integrated service for the above and other use-cases</a:t>
            </a:r>
            <a:endParaRPr/>
          </a:p>
        </p:txBody>
      </p:sp>
      <p:pic>
        <p:nvPicPr>
          <p:cNvPr id="1994012061" name="Picture 3"/>
          <p:cNvPicPr>
            <a:picLocks noChangeAspect="1"/>
          </p:cNvPicPr>
          <p:nvPr/>
        </p:nvPicPr>
        <p:blipFill>
          <a:blip r:embed="rId2"/>
          <a:stretch/>
        </p:blipFill>
        <p:spPr bwMode="auto">
          <a:xfrm>
            <a:off x="10323203" y="3947959"/>
            <a:ext cx="1383381" cy="922253"/>
          </a:xfrm>
          <a:prstGeom prst="rect">
            <a:avLst/>
          </a:prstGeom>
        </p:spPr>
      </p:pic>
      <p:pic>
        <p:nvPicPr>
          <p:cNvPr id="57462300" name="Picture 4"/>
          <p:cNvPicPr>
            <a:picLocks noChangeAspect="1"/>
          </p:cNvPicPr>
          <p:nvPr/>
        </p:nvPicPr>
        <p:blipFill>
          <a:blip r:embed="rId3"/>
          <a:stretch/>
        </p:blipFill>
        <p:spPr bwMode="auto">
          <a:xfrm>
            <a:off x="10312871" y="5082926"/>
            <a:ext cx="1445455" cy="813069"/>
          </a:xfrm>
          <a:prstGeom prst="rect">
            <a:avLst/>
          </a:prstGeom>
        </p:spPr>
      </p:pic>
      <p:pic>
        <p:nvPicPr>
          <p:cNvPr id="363809299" name="Picture 5"/>
          <p:cNvPicPr>
            <a:picLocks noChangeAspect="1"/>
          </p:cNvPicPr>
          <p:nvPr/>
        </p:nvPicPr>
        <p:blipFill>
          <a:blip r:embed="rId4"/>
          <a:stretch/>
        </p:blipFill>
        <p:spPr bwMode="auto">
          <a:xfrm>
            <a:off x="10359846" y="2345250"/>
            <a:ext cx="1182803" cy="787101"/>
          </a:xfrm>
          <a:prstGeom prst="rect">
            <a:avLst/>
          </a:prstGeom>
        </p:spPr>
      </p:pic>
      <p:pic>
        <p:nvPicPr>
          <p:cNvPr id="483711137" name="Picture 6"/>
          <p:cNvPicPr>
            <a:picLocks noChangeAspect="1"/>
          </p:cNvPicPr>
          <p:nvPr/>
        </p:nvPicPr>
        <p:blipFill>
          <a:blip r:embed="rId5"/>
          <a:stretch/>
        </p:blipFill>
        <p:spPr bwMode="auto">
          <a:xfrm>
            <a:off x="10427316" y="483242"/>
            <a:ext cx="1115334" cy="997681"/>
          </a:xfrm>
          <a:prstGeom prst="rect">
            <a:avLst/>
          </a:prstGeom>
        </p:spPr>
      </p:pic>
      <p:sp>
        <p:nvSpPr>
          <p:cNvPr id="1967641140" name="TextBox 7"/>
          <p:cNvSpPr txBox="1"/>
          <p:nvPr/>
        </p:nvSpPr>
        <p:spPr bwMode="auto">
          <a:xfrm>
            <a:off x="10208221" y="1500246"/>
            <a:ext cx="1521225" cy="823320"/>
          </a:xfrm>
          <a:prstGeom prst="rect">
            <a:avLst/>
          </a:prstGeom>
          <a:noFill/>
        </p:spPr>
        <p:txBody>
          <a:bodyPr wrap="square" rtlCol="0">
            <a:spAutoFit/>
          </a:bodyPr>
          <a:lstStyle/>
          <a:p>
            <a:pPr algn="ctr">
              <a:defRPr/>
            </a:pPr>
            <a:r>
              <a:rPr lang="en-US" sz="1600" i="1"/>
              <a:t>Tactile Operator</a:t>
            </a:r>
            <a:endParaRPr/>
          </a:p>
          <a:p>
            <a:pPr algn="ctr">
              <a:defRPr/>
            </a:pPr>
            <a:r>
              <a:rPr lang="en-US" sz="1600" i="1"/>
              <a:t>(Client)</a:t>
            </a:r>
            <a:endParaRPr/>
          </a:p>
        </p:txBody>
      </p:sp>
      <p:sp>
        <p:nvSpPr>
          <p:cNvPr id="242443312" name="TextBox 8"/>
          <p:cNvSpPr txBox="1"/>
          <p:nvPr/>
        </p:nvSpPr>
        <p:spPr bwMode="auto">
          <a:xfrm>
            <a:off x="10016857" y="3236310"/>
            <a:ext cx="2035802" cy="579479"/>
          </a:xfrm>
          <a:prstGeom prst="rect">
            <a:avLst/>
          </a:prstGeom>
          <a:noFill/>
        </p:spPr>
        <p:txBody>
          <a:bodyPr wrap="none" rtlCol="0">
            <a:spAutoFit/>
          </a:bodyPr>
          <a:lstStyle/>
          <a:p>
            <a:pPr algn="ctr">
              <a:defRPr/>
            </a:pPr>
            <a:r>
              <a:rPr lang="en-US" sz="1600" i="1"/>
              <a:t>Actuators &amp; Sensors</a:t>
            </a:r>
            <a:endParaRPr/>
          </a:p>
          <a:p>
            <a:pPr algn="ctr">
              <a:defRPr/>
            </a:pPr>
            <a:r>
              <a:rPr lang="en-US" sz="1600" i="1"/>
              <a:t>(Server)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4292418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Background</a:t>
            </a:r>
            <a:endParaRPr/>
          </a:p>
        </p:txBody>
      </p:sp>
      <p:sp>
        <p:nvSpPr>
          <p:cNvPr id="2010536166"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sz="2600" b="0">
                <a:solidFill>
                  <a:schemeClr val="tx1"/>
                </a:solidFill>
              </a:rPr>
              <a:t>bursts, per-flow shaper, damper</a:t>
            </a:r>
            <a:endParaRPr sz="26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4388952" name="Title 1" hidden="0"/>
          <p:cNvSpPr>
            <a:spLocks noGrp="1"/>
          </p:cNvSpPr>
          <p:nvPr isPhoto="0" userDrawn="0">
            <p:ph type="title" hasCustomPrompt="0"/>
          </p:nvPr>
        </p:nvSpPr>
        <p:spPr bwMode="auto">
          <a:xfrm flipH="0" flipV="0">
            <a:off x="167187" y="163892"/>
            <a:ext cx="11186611" cy="1056917"/>
          </a:xfrm>
        </p:spPr>
        <p:txBody>
          <a:bodyPr/>
          <a:lstStyle/>
          <a:p>
            <a:pPr>
              <a:defRPr/>
            </a:pPr>
            <a:r>
              <a:rPr/>
              <a:t>Guaranteed Latency, the Problem</a:t>
            </a:r>
            <a:r>
              <a:rPr/>
              <a:t>: Bursts</a:t>
            </a:r>
            <a:endParaRPr/>
          </a:p>
        </p:txBody>
      </p:sp>
      <p:sp>
        <p:nvSpPr>
          <p:cNvPr id="1093698505" name=""/>
          <p:cNvSpPr txBox="1"/>
          <p:nvPr/>
        </p:nvSpPr>
        <p:spPr bwMode="auto">
          <a:xfrm flipH="0" flipV="0">
            <a:off x="430668" y="4722253"/>
            <a:ext cx="11046281" cy="2012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n-US" sz="1800" b="1" i="0" u="none" strike="noStrike" cap="none" spc="0">
                <a:solidFill>
                  <a:schemeClr val="tx1"/>
                </a:solidFill>
                <a:latin typeface="+mn-lt"/>
                <a:ea typeface="+mn-ea"/>
                <a:cs typeface="+mn-cs"/>
              </a:rPr>
              <a:t>Pre</a:t>
            </a:r>
            <a:r>
              <a:rPr lang="en-US" sz="1800" b="0" i="0" u="none" strike="noStrike" cap="none" spc="0">
                <a:solidFill>
                  <a:schemeClr val="tx1"/>
                </a:solidFill>
                <a:latin typeface="Arial"/>
                <a:ea typeface="Arial"/>
                <a:cs typeface="Arial"/>
              </a:rPr>
              <a:t>: We have a model to calculate maximum bounded latency for packets of flows with known/defined </a:t>
            </a:r>
            <a:br>
              <a:rPr lang="en-US" sz="1800" b="0" i="0" u="none" strike="noStrike" cap="none" spc="0">
                <a:solidFill>
                  <a:schemeClr val="tx1"/>
                </a:solidFill>
                <a:latin typeface="+mn-lt"/>
                <a:ea typeface="+mn-ea"/>
                <a:cs typeface="+mn-cs"/>
              </a:rPr>
            </a:br>
            <a:r>
              <a:rPr lang="en-US" sz="1800" b="0" i="0" u="none" strike="noStrike" cap="none" spc="0">
                <a:solidFill>
                  <a:schemeClr val="tx1"/>
                </a:solidFill>
                <a:latin typeface="+mn-lt"/>
                <a:ea typeface="+mn-ea"/>
                <a:cs typeface="+mn-cs"/>
              </a:rPr>
              <a:t>properties </a:t>
            </a:r>
            <a:r>
              <a:rPr lang="en-US" sz="1800" b="0" i="0" u="none" strike="noStrike" cap="none" spc="0">
                <a:solidFill>
                  <a:schemeClr val="tx1"/>
                </a:solidFill>
                <a:latin typeface="+mn-lt"/>
                <a:ea typeface="+mn-ea"/>
                <a:cs typeface="+mn-cs"/>
              </a:rPr>
              <a:t>across a router, e.g.: R1. We can therefore calculate how much buffer scheduling/queuing needs </a:t>
            </a:r>
            <a:br>
              <a:rPr lang="en-US" sz="1800" b="0" i="0" u="none" strike="noStrike" cap="none" spc="0">
                <a:solidFill>
                  <a:schemeClr val="tx1"/>
                </a:solidFill>
                <a:latin typeface="+mn-lt"/>
                <a:ea typeface="+mn-ea"/>
                <a:cs typeface="+mn-cs"/>
              </a:rPr>
            </a:br>
            <a:r>
              <a:rPr lang="en-US" sz="1800" b="0" i="0" u="none" strike="noStrike" cap="none" spc="0">
                <a:solidFill>
                  <a:schemeClr val="tx1"/>
                </a:solidFill>
                <a:latin typeface="+mn-lt"/>
                <a:ea typeface="+mn-ea"/>
                <a:cs typeface="+mn-cs"/>
              </a:rPr>
              <a:t>in R1 and when to stop admitting more flows because they would not fit anymore.</a:t>
            </a:r>
            <a:endParaRPr sz="1800"/>
          </a:p>
          <a:p>
            <a:pPr>
              <a:defRPr/>
            </a:pPr>
            <a:endParaRPr sz="1800"/>
          </a:p>
          <a:p>
            <a:pPr>
              <a:defRPr/>
            </a:pPr>
            <a:r>
              <a:rPr lang="en-US" sz="1800" b="1" i="0" u="none" strike="noStrike" cap="none" spc="0">
                <a:solidFill>
                  <a:schemeClr val="tx1"/>
                </a:solidFill>
                <a:latin typeface="+mn-lt"/>
                <a:ea typeface="+mn-ea"/>
                <a:cs typeface="+mn-cs"/>
              </a:rPr>
              <a:t>Problem</a:t>
            </a:r>
            <a:r>
              <a:rPr lang="en-US" sz="1800" b="0" i="0" u="none" strike="noStrike" cap="none" spc="0">
                <a:solidFill>
                  <a:schemeClr val="tx1"/>
                </a:solidFill>
                <a:latin typeface="Arial"/>
                <a:ea typeface="Arial"/>
                <a:cs typeface="Arial"/>
              </a:rPr>
              <a:t>: But we can not apply the same calculus for the following hops, e.g.: R2. </a:t>
            </a:r>
            <a:endParaRPr sz="1800"/>
          </a:p>
          <a:p>
            <a:pPr>
              <a:defRPr/>
            </a:pPr>
            <a:endParaRPr/>
          </a:p>
          <a:p>
            <a:pPr>
              <a:defRPr/>
            </a:pPr>
            <a:r>
              <a:rPr b="1"/>
              <a:t>Reason</a:t>
            </a:r>
            <a:r>
              <a:rPr/>
              <a:t>: R1 receives packets from multiple interfaces all going to R2 (or from faster interface(s) than to R2)</a:t>
            </a:r>
            <a:endParaRPr/>
          </a:p>
        </p:txBody>
      </p:sp>
      <p:grpSp>
        <p:nvGrpSpPr>
          <p:cNvPr id="114129230" name=""/>
          <p:cNvGrpSpPr/>
          <p:nvPr/>
        </p:nvGrpSpPr>
        <p:grpSpPr bwMode="auto">
          <a:xfrm flipH="0" flipV="0">
            <a:off x="6387147" y="1851337"/>
            <a:ext cx="5621091" cy="912253"/>
            <a:chOff x="0" y="0"/>
            <a:chExt cx="5621091" cy="912253"/>
          </a:xfrm>
        </p:grpSpPr>
        <p:sp>
          <p:nvSpPr>
            <p:cNvPr id="983051001" name=""/>
            <p:cNvSpPr/>
            <p:nvPr/>
          </p:nvSpPr>
          <p:spPr bwMode="auto">
            <a:xfrm flipH="0" flipV="0">
              <a:off x="0" y="0"/>
              <a:ext cx="5621091" cy="912253"/>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37918502" name=""/>
            <p:cNvSpPr txBox="1"/>
            <p:nvPr/>
          </p:nvSpPr>
          <p:spPr bwMode="auto">
            <a:xfrm flipH="0" flipV="0">
              <a:off x="3469052"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grpSp>
      <p:sp>
        <p:nvSpPr>
          <p:cNvPr id="298080203" name=""/>
          <p:cNvSpPr/>
          <p:nvPr/>
        </p:nvSpPr>
        <p:spPr bwMode="auto">
          <a:xfrm rot="0" flipH="0" flipV="0">
            <a:off x="2590563" y="1851338"/>
            <a:ext cx="3197715"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410779002" name=""/>
          <p:cNvSpPr txBox="1"/>
          <p:nvPr/>
        </p:nvSpPr>
        <p:spPr bwMode="auto">
          <a:xfrm rot="0" flipH="0" flipV="0">
            <a:off x="3636239"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490318435" name=""/>
          <p:cNvSpPr txBox="1"/>
          <p:nvPr/>
        </p:nvSpPr>
        <p:spPr bwMode="auto">
          <a:xfrm flipH="0" flipV="0">
            <a:off x="1866126" y="1301302"/>
            <a:ext cx="3131275"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1 (sender)</a:t>
            </a:r>
            <a:endParaRPr sz="2400"/>
          </a:p>
        </p:txBody>
      </p:sp>
      <p:sp>
        <p:nvSpPr>
          <p:cNvPr id="261462622" name=""/>
          <p:cNvSpPr txBox="1"/>
          <p:nvPr/>
        </p:nvSpPr>
        <p:spPr bwMode="auto">
          <a:xfrm flipH="0" flipV="0">
            <a:off x="7854265" y="1301302"/>
            <a:ext cx="3283374"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2 (receiver)</a:t>
            </a:r>
            <a:endParaRPr sz="2400"/>
          </a:p>
        </p:txBody>
      </p:sp>
      <p:cxnSp>
        <p:nvCxnSpPr>
          <p:cNvPr id="991163091" name=""/>
          <p:cNvCxnSpPr>
            <a:cxnSpLocks/>
            <a:stCxn id="298080203" idx="3"/>
            <a:endCxn id="983051001" idx="1"/>
          </p:cNvCxnSpPr>
          <p:nvPr/>
        </p:nvCxnSpPr>
        <p:spPr bwMode="auto">
          <a:xfrm rot="0" flipH="0" flipV="1">
            <a:off x="5788278" y="2307465"/>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363736096" name=""/>
          <p:cNvCxnSpPr>
            <a:cxnSpLocks/>
          </p:cNvCxnSpPr>
          <p:nvPr/>
        </p:nvCxnSpPr>
        <p:spPr bwMode="auto">
          <a:xfrm rot="0" flipH="0" flipV="0">
            <a:off x="2253599" y="3070800"/>
            <a:ext cx="8089542" cy="360"/>
          </a:xfrm>
          <a:prstGeom prst="line">
            <a:avLst/>
          </a:prstGeom>
          <a:ln w="28575" cap="flat" cmpd="sng" algn="ctr">
            <a:solidFill>
              <a:srgbClr val="C00000"/>
            </a:solidFill>
            <a:prstDash val="solid"/>
            <a:miter lim="800000"/>
            <a:headEnd type="none" len="med"/>
            <a:tailEnd type="stealth" len="med"/>
          </a:ln>
        </p:spPr>
        <p:style>
          <a:lnRef idx="1">
            <a:schemeClr val="accent1">
              <a:shade val="50000"/>
            </a:schemeClr>
          </a:lnRef>
          <a:fillRef idx="0">
            <a:schemeClr val="accent1"/>
          </a:fillRef>
          <a:effectRef idx="0">
            <a:schemeClr val="accent1"/>
          </a:effectRef>
          <a:fontRef idx="minor">
            <a:schemeClr val="tx1"/>
          </a:fontRef>
        </p:style>
      </p:cxnSp>
      <p:sp>
        <p:nvSpPr>
          <p:cNvPr id="698196718" name=""/>
          <p:cNvSpPr/>
          <p:nvPr/>
        </p:nvSpPr>
        <p:spPr bwMode="auto">
          <a:xfrm rot="16199969" flipH="0" flipV="0">
            <a:off x="4119929" y="2838718"/>
            <a:ext cx="375633" cy="1180563"/>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052255571" name=""/>
          <p:cNvSpPr txBox="1"/>
          <p:nvPr/>
        </p:nvSpPr>
        <p:spPr bwMode="auto">
          <a:xfrm flipH="0" flipV="0">
            <a:off x="2885704" y="3689260"/>
            <a:ext cx="308115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Known/calculated “bounded”</a:t>
            </a:r>
            <a:endParaRPr/>
          </a:p>
          <a:p>
            <a:pPr>
              <a:defRPr/>
            </a:pPr>
            <a:r>
              <a:rPr/>
              <a:t>queuing/scheduling latency</a:t>
            </a:r>
            <a:endParaRPr/>
          </a:p>
        </p:txBody>
      </p:sp>
      <p:sp>
        <p:nvSpPr>
          <p:cNvPr id="331608067" name=""/>
          <p:cNvSpPr/>
          <p:nvPr/>
        </p:nvSpPr>
        <p:spPr bwMode="auto">
          <a:xfrm rot="16199969" flipH="0" flipV="0">
            <a:off x="10275242" y="2844084"/>
            <a:ext cx="375633" cy="1180562"/>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817603741" name=""/>
          <p:cNvSpPr txBox="1"/>
          <p:nvPr/>
        </p:nvSpPr>
        <p:spPr bwMode="auto">
          <a:xfrm flipH="0" flipV="0">
            <a:off x="8822525" y="3689260"/>
            <a:ext cx="3220572" cy="9147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i="1">
                <a:solidFill>
                  <a:srgbClr val="C00000"/>
                </a:solidFill>
              </a:rPr>
              <a:t>Cannot (reasonably) calculate</a:t>
            </a:r>
            <a:endParaRPr i="1">
              <a:solidFill>
                <a:srgbClr val="C00000"/>
              </a:solidFill>
            </a:endParaRPr>
          </a:p>
          <a:p>
            <a:pPr algn="ctr">
              <a:defRPr/>
            </a:pPr>
            <a:r>
              <a:rPr i="1">
                <a:solidFill>
                  <a:srgbClr val="C00000"/>
                </a:solidFill>
              </a:rPr>
              <a:t>bounded queuing/scheduling</a:t>
            </a:r>
            <a:endParaRPr i="1">
              <a:solidFill>
                <a:srgbClr val="C00000"/>
              </a:solidFill>
            </a:endParaRPr>
          </a:p>
          <a:p>
            <a:pPr algn="ctr">
              <a:defRPr/>
            </a:pPr>
            <a:r>
              <a:rPr i="1">
                <a:solidFill>
                  <a:srgbClr val="C00000"/>
                </a:solidFill>
              </a:rPr>
              <a:t>latency</a:t>
            </a:r>
            <a:endParaRPr i="1">
              <a:solidFill>
                <a:srgbClr val="C00000"/>
              </a:solidFill>
            </a:endParaRPr>
          </a:p>
        </p:txBody>
      </p:sp>
      <p:cxnSp>
        <p:nvCxnSpPr>
          <p:cNvPr id="334579987" name=""/>
          <p:cNvCxnSpPr>
            <a:cxnSpLocks/>
          </p:cNvCxnSpPr>
          <p:nvPr/>
        </p:nvCxnSpPr>
        <p:spPr bwMode="auto">
          <a:xfrm rot="0" flipH="0" flipV="1">
            <a:off x="2006468" y="199032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358749646" name=""/>
          <p:cNvCxnSpPr>
            <a:cxnSpLocks/>
          </p:cNvCxnSpPr>
          <p:nvPr/>
        </p:nvCxnSpPr>
        <p:spPr bwMode="auto">
          <a:xfrm rot="0" flipH="0" flipV="1">
            <a:off x="2006468" y="2142720"/>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260227682" name=""/>
          <p:cNvCxnSpPr>
            <a:cxnSpLocks/>
          </p:cNvCxnSpPr>
          <p:nvPr/>
        </p:nvCxnSpPr>
        <p:spPr bwMode="auto">
          <a:xfrm rot="0" flipH="0" flipV="1">
            <a:off x="2006468" y="250884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513834555" name=""/>
          <p:cNvSpPr txBox="1"/>
          <p:nvPr/>
        </p:nvSpPr>
        <p:spPr bwMode="auto">
          <a:xfrm flipH="0" flipV="0">
            <a:off x="2087079" y="202080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1030156503" name=""/>
          <p:cNvSpPr txBox="1"/>
          <p:nvPr/>
        </p:nvSpPr>
        <p:spPr bwMode="auto">
          <a:xfrm flipH="0" flipV="0">
            <a:off x="1201907" y="1578301"/>
            <a:ext cx="409619" cy="33563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a:t>
            </a:r>
            <a:endParaRPr sz="1600"/>
          </a:p>
        </p:txBody>
      </p:sp>
      <p:sp>
        <p:nvSpPr>
          <p:cNvPr id="1068804530" name=""/>
          <p:cNvSpPr txBox="1"/>
          <p:nvPr/>
        </p:nvSpPr>
        <p:spPr bwMode="auto">
          <a:xfrm flipH="0" flipV="0">
            <a:off x="1201547" y="2020801"/>
            <a:ext cx="41105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600"/>
              <a:t>p2</a:t>
            </a:r>
            <a:endParaRPr sz="1600"/>
          </a:p>
        </p:txBody>
      </p:sp>
      <p:sp>
        <p:nvSpPr>
          <p:cNvPr id="871936817" name=""/>
          <p:cNvSpPr txBox="1"/>
          <p:nvPr/>
        </p:nvSpPr>
        <p:spPr bwMode="auto">
          <a:xfrm flipH="0" flipV="0">
            <a:off x="1201907" y="2595771"/>
            <a:ext cx="40961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p4</a:t>
            </a:r>
            <a:endParaRPr sz="1600"/>
          </a:p>
        </p:txBody>
      </p:sp>
      <p:sp>
        <p:nvSpPr>
          <p:cNvPr id="725701466" name=""/>
          <p:cNvSpPr txBox="1"/>
          <p:nvPr/>
        </p:nvSpPr>
        <p:spPr bwMode="auto">
          <a:xfrm flipH="0" flipV="0">
            <a:off x="1187893" y="218862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2061423954" name=""/>
          <p:cNvSpPr txBox="1"/>
          <p:nvPr/>
        </p:nvSpPr>
        <p:spPr bwMode="auto">
          <a:xfrm flipH="0" flipV="0">
            <a:off x="336759" y="3098977"/>
            <a:ext cx="1844013" cy="106715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p1:packet of some</a:t>
            </a:r>
            <a:endParaRPr sz="1600"/>
          </a:p>
          <a:p>
            <a:pPr>
              <a:defRPr/>
            </a:pPr>
            <a:r>
              <a:rPr sz="1600"/>
              <a:t>admitted flow with</a:t>
            </a:r>
            <a:endParaRPr sz="1600"/>
          </a:p>
          <a:p>
            <a:pPr>
              <a:defRPr/>
            </a:pPr>
            <a:r>
              <a:rPr sz="1600"/>
              <a:t>known properties</a:t>
            </a:r>
            <a:endParaRPr sz="1600"/>
          </a:p>
          <a:p>
            <a:pPr>
              <a:defRPr/>
            </a:pPr>
            <a:r>
              <a:rPr sz="1600"/>
              <a:t>(rate/burst-size)</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5282157" name="Title 1"/>
          <p:cNvSpPr>
            <a:spLocks noGrp="1"/>
          </p:cNvSpPr>
          <p:nvPr>
            <p:ph type="title"/>
          </p:nvPr>
        </p:nvSpPr>
        <p:spPr bwMode="auto">
          <a:xfrm>
            <a:off x="502812" y="295172"/>
            <a:ext cx="10515600" cy="850216"/>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a:t>Burst in R1</a:t>
            </a:r>
            <a:endParaRPr/>
          </a:p>
        </p:txBody>
      </p:sp>
      <p:sp>
        <p:nvSpPr>
          <p:cNvPr id="1845270976" name="Content Placeholder 2"/>
          <p:cNvSpPr>
            <a:spLocks noGrp="1"/>
          </p:cNvSpPr>
          <p:nvPr>
            <p:ph idx="1"/>
          </p:nvPr>
        </p:nvSpPr>
        <p:spPr bwMode="auto">
          <a:xfrm>
            <a:off x="502810" y="1285783"/>
            <a:ext cx="11241504" cy="666702"/>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marL="0" indent="0">
              <a:buNone/>
              <a:defRPr/>
            </a:pPr>
            <a:r>
              <a:rPr lang="en-US" sz="2400"/>
              <a:t>Flow </a:t>
            </a:r>
            <a:r>
              <a:rPr lang="en-US" sz="2400" b="1">
                <a:solidFill>
                  <a:srgbClr val="00B050"/>
                </a:solidFill>
              </a:rPr>
              <a:t>F1 </a:t>
            </a:r>
            <a:r>
              <a:rPr lang="en-US" sz="2400"/>
              <a:t>(green) of interest has periodic burst of e.g.: three packets</a:t>
            </a:r>
            <a:endParaRPr lang="en-US" sz="2400"/>
          </a:p>
          <a:p>
            <a:pPr marL="0" indent="0">
              <a:buNone/>
              <a:defRPr/>
            </a:pPr>
            <a:endParaRPr/>
          </a:p>
        </p:txBody>
      </p:sp>
      <p:grpSp>
        <p:nvGrpSpPr>
          <p:cNvPr id="1228277358" name="Group 7"/>
          <p:cNvGrpSpPr/>
          <p:nvPr/>
        </p:nvGrpSpPr>
        <p:grpSpPr bwMode="auto">
          <a:xfrm>
            <a:off x="706939" y="1844071"/>
            <a:ext cx="4293468" cy="1286229"/>
            <a:chOff x="0" y="0"/>
            <a:chExt cx="4293468" cy="1286229"/>
          </a:xfrm>
        </p:grpSpPr>
        <p:sp>
          <p:nvSpPr>
            <p:cNvPr id="591041754" name="TextBox 26"/>
            <p:cNvSpPr txBox="1"/>
            <p:nvPr/>
          </p:nvSpPr>
          <p:spPr bwMode="auto">
            <a:xfrm>
              <a:off x="508933" y="0"/>
              <a:ext cx="2893041" cy="335639"/>
            </a:xfrm>
            <a:prstGeom prst="rect">
              <a:avLst/>
            </a:prstGeom>
            <a:noFill/>
          </p:spPr>
          <p:txBody>
            <a:bodyPr wrap="none" rtlCol="0">
              <a:spAutoFit/>
            </a:bodyPr>
            <a:lstStyle/>
            <a:p>
              <a:pPr algn="just">
                <a:defRPr/>
              </a:pPr>
              <a:r>
                <a:rPr lang="en-US" sz="1600" b="1" i="1"/>
                <a:t>Before R1 queuing/shaping:</a:t>
              </a:r>
              <a:endParaRPr lang="en-US" sz="1400" i="1"/>
            </a:p>
          </p:txBody>
        </p:sp>
        <p:grpSp>
          <p:nvGrpSpPr>
            <p:cNvPr id="709461273" name="Group 6"/>
            <p:cNvGrpSpPr/>
            <p:nvPr/>
          </p:nvGrpSpPr>
          <p:grpSpPr bwMode="auto">
            <a:xfrm>
              <a:off x="86062" y="558170"/>
              <a:ext cx="757672" cy="410491"/>
              <a:chOff x="0" y="0"/>
              <a:chExt cx="757672" cy="410491"/>
            </a:xfrm>
            <a:solidFill>
              <a:srgbClr val="92D050"/>
            </a:solidFill>
          </p:grpSpPr>
          <p:sp>
            <p:nvSpPr>
              <p:cNvPr id="1621371100" name="Rectangle 3"/>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34755287" name="Rectangle 4"/>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77102332" name="Rectangle 5"/>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2065787594" name="Group 11"/>
            <p:cNvGrpSpPr/>
            <p:nvPr/>
          </p:nvGrpSpPr>
          <p:grpSpPr bwMode="auto">
            <a:xfrm>
              <a:off x="1723558" y="558169"/>
              <a:ext cx="757672" cy="410491"/>
              <a:chOff x="0" y="0"/>
              <a:chExt cx="757672" cy="410491"/>
            </a:xfrm>
            <a:solidFill>
              <a:srgbClr val="92D050"/>
            </a:solidFill>
          </p:grpSpPr>
          <p:sp>
            <p:nvSpPr>
              <p:cNvPr id="56536763" name="Rectangle 12"/>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97281907" name="Rectangle 13"/>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4684253" name="Rectangle 14"/>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128953171" name="Straight Arrow Connector 20"/>
            <p:cNvCxnSpPr>
              <a:cxnSpLocks/>
            </p:cNvCxnSpPr>
            <p:nvPr/>
          </p:nvCxnSpPr>
          <p:spPr bwMode="auto">
            <a:xfrm>
              <a:off x="59821" y="1009343"/>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80467478" name="TextBox 19"/>
            <p:cNvSpPr txBox="1"/>
            <p:nvPr/>
          </p:nvSpPr>
          <p:spPr bwMode="auto">
            <a:xfrm>
              <a:off x="0" y="981070"/>
              <a:ext cx="578696" cy="305159"/>
            </a:xfrm>
            <a:prstGeom prst="rect">
              <a:avLst/>
            </a:prstGeom>
            <a:noFill/>
          </p:spPr>
          <p:txBody>
            <a:bodyPr wrap="none" rtlCol="0">
              <a:spAutoFit/>
            </a:bodyPr>
            <a:lstStyle/>
            <a:p>
              <a:pPr>
                <a:defRPr/>
              </a:pPr>
              <a:r>
                <a:rPr lang="en-US" sz="1400"/>
                <a:t>Time</a:t>
              </a:r>
              <a:endParaRPr/>
            </a:p>
          </p:txBody>
        </p:sp>
        <p:grpSp>
          <p:nvGrpSpPr>
            <p:cNvPr id="1156527282" name="Group 21"/>
            <p:cNvGrpSpPr/>
            <p:nvPr/>
          </p:nvGrpSpPr>
          <p:grpSpPr bwMode="auto">
            <a:xfrm>
              <a:off x="3361052" y="558169"/>
              <a:ext cx="757672" cy="410491"/>
              <a:chOff x="0" y="0"/>
              <a:chExt cx="757672" cy="410491"/>
            </a:xfrm>
            <a:solidFill>
              <a:srgbClr val="92D050"/>
            </a:solidFill>
          </p:grpSpPr>
          <p:sp>
            <p:nvSpPr>
              <p:cNvPr id="1294079316" name="Rectangle 22"/>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5753878" name="Rectangle 23"/>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63339426" name="Rectangle 24"/>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sp>
        <p:nvSpPr>
          <p:cNvPr id="474019466" name="TextBox 54"/>
          <p:cNvSpPr txBox="1"/>
          <p:nvPr/>
        </p:nvSpPr>
        <p:spPr bwMode="auto">
          <a:xfrm rot="0" flipH="0" flipV="0">
            <a:off x="8141525" y="3675314"/>
            <a:ext cx="3067082" cy="366119"/>
          </a:xfrm>
          <a:prstGeom prst="rect">
            <a:avLst/>
          </a:prstGeom>
          <a:noFill/>
        </p:spPr>
        <p:txBody>
          <a:bodyPr wrap="none" rtlCol="0">
            <a:spAutoFit/>
          </a:bodyPr>
          <a:lstStyle/>
          <a:p>
            <a:pPr>
              <a:defRPr/>
            </a:pPr>
            <a:r>
              <a:rPr lang="en-US" b="1" i="1"/>
              <a:t>F1 Excess Burst (doubled)</a:t>
            </a:r>
            <a:endParaRPr/>
          </a:p>
        </p:txBody>
      </p:sp>
      <p:grpSp>
        <p:nvGrpSpPr>
          <p:cNvPr id="1694994101" name="Group 8"/>
          <p:cNvGrpSpPr/>
          <p:nvPr/>
        </p:nvGrpSpPr>
        <p:grpSpPr bwMode="auto">
          <a:xfrm rot="0" flipH="0" flipV="0">
            <a:off x="706939" y="1941087"/>
            <a:ext cx="11241504" cy="2250637"/>
            <a:chOff x="0" y="0"/>
            <a:chExt cx="11241504" cy="2250637"/>
          </a:xfrm>
        </p:grpSpPr>
        <p:sp>
          <p:nvSpPr>
            <p:cNvPr id="1787509113" name="TextBox 45"/>
            <p:cNvSpPr txBox="1"/>
            <p:nvPr/>
          </p:nvSpPr>
          <p:spPr bwMode="auto">
            <a:xfrm>
              <a:off x="6473601" y="0"/>
              <a:ext cx="2967638" cy="335639"/>
            </a:xfrm>
            <a:prstGeom prst="rect">
              <a:avLst/>
            </a:prstGeom>
            <a:noFill/>
          </p:spPr>
          <p:txBody>
            <a:bodyPr wrap="none" rtlCol="0">
              <a:spAutoFit/>
            </a:bodyPr>
            <a:lstStyle/>
            <a:p>
              <a:pPr algn="just">
                <a:defRPr/>
              </a:pPr>
              <a:r>
                <a:rPr lang="en-US" sz="1600" b="1" i="1"/>
                <a:t>After R1 queuing/shaping: </a:t>
              </a:r>
              <a:r>
                <a:rPr lang="en-US" sz="1400" i="1"/>
                <a:t>(*)</a:t>
              </a:r>
              <a:endParaRPr/>
            </a:p>
          </p:txBody>
        </p:sp>
        <p:grpSp>
          <p:nvGrpSpPr>
            <p:cNvPr id="1514034014" name="Group 27"/>
            <p:cNvGrpSpPr/>
            <p:nvPr/>
          </p:nvGrpSpPr>
          <p:grpSpPr bwMode="auto">
            <a:xfrm>
              <a:off x="5217460" y="460113"/>
              <a:ext cx="757672" cy="410491"/>
              <a:chOff x="0" y="0"/>
              <a:chExt cx="757672" cy="410491"/>
            </a:xfrm>
            <a:solidFill>
              <a:srgbClr val="92D050"/>
            </a:solidFill>
          </p:grpSpPr>
          <p:sp>
            <p:nvSpPr>
              <p:cNvPr id="1220227116" name="Rectangle 28"/>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44981829" name="Rectangle 29"/>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65778722" name="Rectangle 30"/>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407020469" name="Straight Arrow Connector 35"/>
            <p:cNvCxnSpPr>
              <a:cxnSpLocks/>
            </p:cNvCxnSpPr>
            <p:nvPr/>
          </p:nvCxnSpPr>
          <p:spPr bwMode="auto">
            <a:xfrm>
              <a:off x="5191219" y="900528"/>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5041100" name="TextBox 36"/>
            <p:cNvSpPr txBox="1"/>
            <p:nvPr/>
          </p:nvSpPr>
          <p:spPr bwMode="auto">
            <a:xfrm>
              <a:off x="5131397" y="883012"/>
              <a:ext cx="578696" cy="305159"/>
            </a:xfrm>
            <a:prstGeom prst="rect">
              <a:avLst/>
            </a:prstGeom>
            <a:noFill/>
          </p:spPr>
          <p:txBody>
            <a:bodyPr wrap="none" rtlCol="0">
              <a:spAutoFit/>
            </a:bodyPr>
            <a:lstStyle/>
            <a:p>
              <a:pPr>
                <a:defRPr/>
              </a:pPr>
              <a:r>
                <a:rPr lang="en-US" sz="1400"/>
                <a:t>Time</a:t>
              </a:r>
              <a:endParaRPr/>
            </a:p>
          </p:txBody>
        </p:sp>
        <p:grpSp>
          <p:nvGrpSpPr>
            <p:cNvPr id="756265057" name="Group 37"/>
            <p:cNvGrpSpPr/>
            <p:nvPr/>
          </p:nvGrpSpPr>
          <p:grpSpPr bwMode="auto">
            <a:xfrm>
              <a:off x="8492450" y="460112"/>
              <a:ext cx="757672" cy="410491"/>
              <a:chOff x="0" y="0"/>
              <a:chExt cx="757672" cy="410491"/>
            </a:xfrm>
            <a:solidFill>
              <a:srgbClr val="92D050"/>
            </a:solidFill>
          </p:grpSpPr>
          <p:sp>
            <p:nvSpPr>
              <p:cNvPr id="432755078" name="Rectangle 38"/>
              <p:cNvSpPr/>
              <p:nvPr/>
            </p:nvSpPr>
            <p:spPr bwMode="auto">
              <a:xfrm>
                <a:off x="0" y="0"/>
                <a:ext cx="219918" cy="410491"/>
              </a:xfrm>
              <a:prstGeom prst="rect">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77101403" name="Rectangle 39"/>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25904100" name="Rectangle 40"/>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039829700" name="Group 41"/>
            <p:cNvGrpSpPr/>
            <p:nvPr/>
          </p:nvGrpSpPr>
          <p:grpSpPr bwMode="auto">
            <a:xfrm>
              <a:off x="6786872" y="459617"/>
              <a:ext cx="757672" cy="410491"/>
              <a:chOff x="0" y="0"/>
              <a:chExt cx="757672" cy="410491"/>
            </a:xfrm>
          </p:grpSpPr>
          <p:sp>
            <p:nvSpPr>
              <p:cNvPr id="646561557" name="Rectangle 42"/>
              <p:cNvSpPr/>
              <p:nvPr/>
            </p:nvSpPr>
            <p:spPr bwMode="auto">
              <a:xfrm>
                <a:off x="0" y="0"/>
                <a:ext cx="219918" cy="4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91213418" name="Rectangle 43"/>
              <p:cNvSpPr/>
              <p:nvPr/>
            </p:nvSpPr>
            <p:spPr bwMode="auto">
              <a:xfrm>
                <a:off x="268876" y="0"/>
                <a:ext cx="219918" cy="4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9835242" name="Rectangle 44"/>
              <p:cNvSpPr/>
              <p:nvPr/>
            </p:nvSpPr>
            <p:spPr bwMode="auto">
              <a:xfrm>
                <a:off x="537753" y="0"/>
                <a:ext cx="219918" cy="4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207735187" name="Group 46"/>
            <p:cNvGrpSpPr/>
            <p:nvPr/>
          </p:nvGrpSpPr>
          <p:grpSpPr bwMode="auto">
            <a:xfrm>
              <a:off x="7603347" y="456587"/>
              <a:ext cx="757672" cy="410491"/>
              <a:chOff x="0" y="0"/>
              <a:chExt cx="757672" cy="410491"/>
            </a:xfrm>
            <a:solidFill>
              <a:srgbClr val="E1FFD4"/>
            </a:solidFill>
          </p:grpSpPr>
          <p:sp>
            <p:nvSpPr>
              <p:cNvPr id="2123280262" name="Rectangle 47"/>
              <p:cNvSpPr/>
              <p:nvPr/>
            </p:nvSpPr>
            <p:spPr bwMode="auto">
              <a:xfrm>
                <a:off x="0" y="0"/>
                <a:ext cx="219918" cy="410491"/>
              </a:xfrm>
              <a:prstGeom prst="rect">
                <a:avLst/>
              </a:prstGeom>
              <a:solidFill>
                <a:srgbClr val="92D050"/>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1858394" name="Rectangle 48"/>
              <p:cNvSpPr/>
              <p:nvPr/>
            </p:nvSpPr>
            <p:spPr bwMode="auto">
              <a:xfrm>
                <a:off x="268876" y="0"/>
                <a:ext cx="219918" cy="410491"/>
              </a:xfrm>
              <a:prstGeom prst="rect">
                <a:avLst/>
              </a:prstGeom>
              <a:solidFill>
                <a:srgbClr val="92D050"/>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00552940" name="Rectangle 49"/>
              <p:cNvSpPr/>
              <p:nvPr/>
            </p:nvSpPr>
            <p:spPr bwMode="auto">
              <a:xfrm>
                <a:off x="537753" y="0"/>
                <a:ext cx="219918" cy="410491"/>
              </a:xfrm>
              <a:prstGeom prst="rect">
                <a:avLst/>
              </a:prstGeom>
              <a:solidFill>
                <a:srgbClr val="92D050"/>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
          <p:nvSpPr>
            <p:cNvPr id="414884923" name="Content Placeholder 2"/>
            <p:cNvSpPr txBox="1"/>
            <p:nvPr/>
          </p:nvSpPr>
          <p:spPr bwMode="auto">
            <a:xfrm>
              <a:off x="0" y="1583935"/>
              <a:ext cx="11241504" cy="666702"/>
            </a:xfrm>
            <a:prstGeom prst="rect">
              <a:avLst/>
            </a:prstGeom>
            <a:grpFill/>
          </p:spPr>
          <p:txBody>
            <a:bodyPr vert="horz" lIns="91440" tIns="45720" rIns="91440" bIns="45720" rtlCol="0">
              <a:noAutofit/>
            </a:bodyPr>
            <a:lstStyle>
              <a:lvl1pPr marL="228600" indent="-228600" algn="l" defTabSz="914400">
                <a:lnSpc>
                  <a:spcPct val="90000"/>
                </a:lnSpc>
                <a:spcBef>
                  <a:spcPts val="999"/>
                </a:spcBef>
                <a:buFont typeface="Arial"/>
                <a:buChar char="•"/>
                <a:defRPr sz="2400">
                  <a:solidFill>
                    <a:schemeClr val="tx1"/>
                  </a:solidFill>
                  <a:latin typeface="+mn-lt"/>
                  <a:ea typeface="+mn-ea"/>
                  <a:cs typeface="+mn-cs"/>
                </a:defRPr>
              </a:lvl1pPr>
              <a:lvl2pPr marL="685800" indent="-228600" algn="l" defTabSz="914400">
                <a:lnSpc>
                  <a:spcPct val="90000"/>
                </a:lnSpc>
                <a:spcBef>
                  <a:spcPts val="499"/>
                </a:spcBef>
                <a:buFont typeface="Arial"/>
                <a:buChar char="•"/>
                <a:defRPr sz="2000">
                  <a:solidFill>
                    <a:schemeClr val="tx1"/>
                  </a:solidFill>
                  <a:latin typeface="+mn-lt"/>
                  <a:ea typeface="+mn-ea"/>
                  <a:cs typeface="+mn-cs"/>
                </a:defRPr>
              </a:lvl2pPr>
              <a:lvl3pPr marL="1143000" indent="-228600" algn="l" defTabSz="914400">
                <a:lnSpc>
                  <a:spcPct val="90000"/>
                </a:lnSpc>
                <a:spcBef>
                  <a:spcPts val="499"/>
                </a:spcBef>
                <a:buFont typeface="Arial"/>
                <a:buChar char="•"/>
                <a:defRPr sz="18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endParaRPr lang="en-US" sz="1400" i="1"/>
            </a:p>
          </p:txBody>
        </p:sp>
        <p:sp>
          <p:nvSpPr>
            <p:cNvPr id="1021819444" name="TextBox 134"/>
            <p:cNvSpPr txBox="1"/>
            <p:nvPr/>
          </p:nvSpPr>
          <p:spPr bwMode="auto">
            <a:xfrm>
              <a:off x="6786872" y="1039711"/>
              <a:ext cx="1754961" cy="305159"/>
            </a:xfrm>
            <a:prstGeom prst="rect">
              <a:avLst/>
            </a:prstGeom>
            <a:noFill/>
          </p:spPr>
          <p:txBody>
            <a:bodyPr wrap="none" rtlCol="0">
              <a:spAutoFit/>
            </a:bodyPr>
            <a:lstStyle/>
            <a:p>
              <a:pPr>
                <a:defRPr/>
              </a:pPr>
              <a:r>
                <a:rPr lang="en-US" sz="1400" i="1">
                  <a:solidFill>
                    <a:srgbClr val="FF0000"/>
                  </a:solidFill>
                </a:rPr>
                <a:t>Delayed F1 packets</a:t>
              </a:r>
              <a:endParaRPr/>
            </a:p>
          </p:txBody>
        </p:sp>
      </p:grpSp>
      <p:sp>
        <p:nvSpPr>
          <p:cNvPr id="1187551000" name="TextBox 26"/>
          <p:cNvSpPr txBox="1"/>
          <p:nvPr/>
        </p:nvSpPr>
        <p:spPr bwMode="auto">
          <a:xfrm rot="0" flipH="0" flipV="0">
            <a:off x="1131239" y="3377117"/>
            <a:ext cx="3062307" cy="579479"/>
          </a:xfrm>
          <a:prstGeom prst="rect">
            <a:avLst/>
          </a:prstGeom>
          <a:noFill/>
        </p:spPr>
        <p:txBody>
          <a:bodyPr wrap="none" rtlCol="0">
            <a:spAutoFit/>
          </a:bodyPr>
          <a:lstStyle/>
          <a:p>
            <a:pPr algn="just">
              <a:defRPr/>
            </a:pPr>
            <a:r>
              <a:rPr lang="en-US" sz="1600" b="1" i="1"/>
              <a:t>Competing traffic flows on R1 </a:t>
            </a:r>
            <a:endParaRPr lang="en-US" sz="1600" b="1" i="1"/>
          </a:p>
          <a:p>
            <a:pPr algn="just">
              <a:defRPr/>
            </a:pPr>
            <a:r>
              <a:rPr lang="en-US" sz="1600" b="1" i="1"/>
              <a:t>from other input interface</a:t>
            </a:r>
            <a:endParaRPr lang="en-US" sz="1400" i="1"/>
          </a:p>
        </p:txBody>
      </p:sp>
      <p:grpSp>
        <p:nvGrpSpPr>
          <p:cNvPr id="1094805521" name=""/>
          <p:cNvGrpSpPr/>
          <p:nvPr/>
        </p:nvGrpSpPr>
        <p:grpSpPr bwMode="auto">
          <a:xfrm>
            <a:off x="724456" y="4085437"/>
            <a:ext cx="4293466" cy="728059"/>
            <a:chOff x="0" y="0"/>
            <a:chExt cx="4293466" cy="728059"/>
          </a:xfrm>
        </p:grpSpPr>
        <p:sp>
          <p:nvSpPr>
            <p:cNvPr id="633415169" name="Rectangle 14"/>
            <p:cNvSpPr/>
            <p:nvPr/>
          </p:nvSpPr>
          <p:spPr bwMode="auto">
            <a:xfrm rot="0" flipH="0" flipV="0">
              <a:off x="1717027" y="0"/>
              <a:ext cx="219918" cy="41049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528077168" name="Straight Arrow Connector 20"/>
            <p:cNvCxnSpPr>
              <a:cxnSpLocks/>
            </p:cNvCxnSpPr>
            <p:nvPr/>
          </p:nvCxnSpPr>
          <p:spPr bwMode="auto">
            <a:xfrm rot="0" flipH="0" flipV="0">
              <a:off x="59820" y="451172"/>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66503641" name="TextBox 19"/>
            <p:cNvSpPr txBox="1"/>
            <p:nvPr/>
          </p:nvSpPr>
          <p:spPr bwMode="auto">
            <a:xfrm rot="0" flipH="0" flipV="0">
              <a:off x="0" y="422899"/>
              <a:ext cx="578696" cy="305159"/>
            </a:xfrm>
            <a:prstGeom prst="rect">
              <a:avLst/>
            </a:prstGeom>
            <a:noFill/>
          </p:spPr>
          <p:txBody>
            <a:bodyPr wrap="none" rtlCol="0">
              <a:spAutoFit/>
            </a:bodyPr>
            <a:lstStyle/>
            <a:p>
              <a:pPr>
                <a:defRPr/>
              </a:pPr>
              <a:r>
                <a:rPr lang="en-US" sz="1400"/>
                <a:t>Time</a:t>
              </a:r>
              <a:endParaRPr/>
            </a:p>
          </p:txBody>
        </p:sp>
      </p:grpSp>
      <p:grpSp>
        <p:nvGrpSpPr>
          <p:cNvPr id="980310860" name=""/>
          <p:cNvGrpSpPr/>
          <p:nvPr/>
        </p:nvGrpSpPr>
        <p:grpSpPr bwMode="auto">
          <a:xfrm>
            <a:off x="740784" y="4714087"/>
            <a:ext cx="4293465" cy="728058"/>
            <a:chOff x="0" y="0"/>
            <a:chExt cx="4293465" cy="728058"/>
          </a:xfrm>
        </p:grpSpPr>
        <p:sp>
          <p:nvSpPr>
            <p:cNvPr id="1163719725" name="Rectangle 14"/>
            <p:cNvSpPr/>
            <p:nvPr/>
          </p:nvSpPr>
          <p:spPr bwMode="auto">
            <a:xfrm rot="0" flipH="0" flipV="0">
              <a:off x="1717027" y="0"/>
              <a:ext cx="219918" cy="41049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588894891" name="Straight Arrow Connector 20"/>
            <p:cNvCxnSpPr>
              <a:cxnSpLocks/>
            </p:cNvCxnSpPr>
            <p:nvPr/>
          </p:nvCxnSpPr>
          <p:spPr bwMode="auto">
            <a:xfrm rot="0" flipH="0" flipV="0">
              <a:off x="59819" y="451171"/>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80366018" name="TextBox 19"/>
            <p:cNvSpPr txBox="1"/>
            <p:nvPr/>
          </p:nvSpPr>
          <p:spPr bwMode="auto">
            <a:xfrm rot="0" flipH="0" flipV="0">
              <a:off x="0" y="422898"/>
              <a:ext cx="578696" cy="305159"/>
            </a:xfrm>
            <a:prstGeom prst="rect">
              <a:avLst/>
            </a:prstGeom>
            <a:noFill/>
          </p:spPr>
          <p:txBody>
            <a:bodyPr wrap="none" rtlCol="0">
              <a:spAutoFit/>
            </a:bodyPr>
            <a:lstStyle/>
            <a:p>
              <a:pPr>
                <a:defRPr/>
              </a:pPr>
              <a:r>
                <a:rPr lang="en-US" sz="1400"/>
                <a:t>Time</a:t>
              </a:r>
              <a:endParaRPr/>
            </a:p>
          </p:txBody>
        </p:sp>
      </p:grpSp>
      <p:grpSp>
        <p:nvGrpSpPr>
          <p:cNvPr id="1417496394" name=""/>
          <p:cNvGrpSpPr/>
          <p:nvPr/>
        </p:nvGrpSpPr>
        <p:grpSpPr bwMode="auto">
          <a:xfrm>
            <a:off x="757113" y="5342737"/>
            <a:ext cx="4293465" cy="728058"/>
            <a:chOff x="0" y="0"/>
            <a:chExt cx="4293465" cy="728058"/>
          </a:xfrm>
        </p:grpSpPr>
        <p:sp>
          <p:nvSpPr>
            <p:cNvPr id="1817797357" name="Rectangle 14"/>
            <p:cNvSpPr/>
            <p:nvPr/>
          </p:nvSpPr>
          <p:spPr bwMode="auto">
            <a:xfrm rot="0" flipH="0" flipV="0">
              <a:off x="1717027" y="0"/>
              <a:ext cx="219918" cy="41049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57536849" name="Straight Arrow Connector 20"/>
            <p:cNvCxnSpPr>
              <a:cxnSpLocks/>
            </p:cNvCxnSpPr>
            <p:nvPr/>
          </p:nvCxnSpPr>
          <p:spPr bwMode="auto">
            <a:xfrm rot="0" flipH="0" flipV="0">
              <a:off x="59819" y="451171"/>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8287347" name="TextBox 19"/>
            <p:cNvSpPr txBox="1"/>
            <p:nvPr/>
          </p:nvSpPr>
          <p:spPr bwMode="auto">
            <a:xfrm rot="0" flipH="0" flipV="0">
              <a:off x="0" y="422898"/>
              <a:ext cx="578696" cy="305159"/>
            </a:xfrm>
            <a:prstGeom prst="rect">
              <a:avLst/>
            </a:prstGeom>
            <a:noFill/>
          </p:spPr>
          <p:txBody>
            <a:bodyPr wrap="none" rtlCol="0">
              <a:spAutoFit/>
            </a:bodyPr>
            <a:lstStyle/>
            <a:p>
              <a:pPr>
                <a:defRPr/>
              </a:pPr>
              <a:r>
                <a:rPr lang="en-US" sz="1400"/>
                <a:t>Time</a:t>
              </a:r>
              <a:endParaRPr/>
            </a:p>
          </p:txBody>
        </p:sp>
      </p:grpSp>
      <p:sp>
        <p:nvSpPr>
          <p:cNvPr id="795592415" name=""/>
          <p:cNvSpPr txBox="1"/>
          <p:nvPr/>
        </p:nvSpPr>
        <p:spPr bwMode="auto">
          <a:xfrm flipH="0" flipV="0">
            <a:off x="6206249" y="4612821"/>
            <a:ext cx="5546079" cy="1189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On further hops, F1 now has for this period in time</a:t>
            </a:r>
            <a:endParaRPr/>
          </a:p>
          <a:p>
            <a:pPr>
              <a:defRPr/>
            </a:pPr>
            <a:r>
              <a:rPr/>
              <a:t>double the burst rate that it should have. This</a:t>
            </a:r>
            <a:endParaRPr/>
          </a:p>
          <a:p>
            <a:pPr>
              <a:defRPr/>
            </a:pPr>
            <a:r>
              <a:rPr/>
              <a:t>will invalidate any bounded latency admission control</a:t>
            </a:r>
            <a:endParaRPr/>
          </a:p>
          <a:p>
            <a:pPr>
              <a:defRPr/>
            </a:pPr>
            <a:r>
              <a:rPr/>
              <a:t>calculations</a:t>
            </a:r>
            <a:endParaRPr/>
          </a:p>
        </p:txBody>
      </p:sp>
      <p:cxnSp>
        <p:nvCxnSpPr>
          <p:cNvPr id="0" name=""/>
          <p:cNvCxnSpPr>
            <a:cxnSpLocks/>
          </p:cNvCxnSpPr>
          <p:nvPr/>
        </p:nvCxnSpPr>
        <p:spPr bwMode="auto">
          <a:xfrm rot="0" flipH="0" flipV="0">
            <a:off x="7513200" y="2980800"/>
            <a:ext cx="1564821" cy="0"/>
          </a:xfrm>
          <a:prstGeom prst="line">
            <a:avLst/>
          </a:prstGeom>
          <a:ln w="28575" cap="flat" cmpd="sng" algn="ctr">
            <a:solidFill>
              <a:srgbClr val="FF0000"/>
            </a:solidFill>
            <a:prstDash val="solid"/>
            <a:miter lim="800000"/>
            <a:headEnd type="none"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334520392" name=""/>
          <p:cNvSpPr/>
          <p:nvPr/>
        </p:nvSpPr>
        <p:spPr bwMode="auto">
          <a:xfrm rot="16199969" flipH="0" flipV="0">
            <a:off x="9002381" y="2620170"/>
            <a:ext cx="326685" cy="1619091"/>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ONLYOFFICE/7.3.3.50</Application>
  <DocSecurity>0</DocSecurity>
  <PresentationFormat>宽屏</PresentationFormat>
  <Paragraphs>0</Paragraphs>
  <Slides>46</Slides>
  <Notes>46</Notes>
  <HiddenSlides>0</HiddenSlides>
  <MMClips>2</MMClips>
  <ScaleCrop>0</ScaleCrop>
  <HeadingPairs>
    <vt:vector size="4" baseType="variant">
      <vt:variant>
        <vt:lpstr>Theme</vt:lpstr>
      </vt:variant>
      <vt:variant>
        <vt:i4>1</vt:i4>
      </vt:variant>
      <vt:variant>
        <vt:lpstr>Slide Titles</vt:lpstr>
      </vt:variant>
      <vt:variant>
        <vt:i4>46</vt:i4>
      </vt:variant>
    </vt:vector>
  </HeadingPairs>
  <TitlesOfParts>
    <vt:vector size="4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Yizhou Li</dc:creator>
  <cp:keywords/>
  <dc:description/>
  <dc:identifier/>
  <dc:language/>
  <cp:lastModifiedBy/>
  <cp:revision>24</cp:revision>
  <dcterms:created xsi:type="dcterms:W3CDTF">2012-12-03T06:56:55Z</dcterms:created>
  <dcterms:modified xsi:type="dcterms:W3CDTF">2023-07-17T01:50:06Z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1682230507</vt:lpwstr>
  </property>
</Properties>
</file>