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te@cs.fau.de)" TargetMode="External"/><Relationship Id="rId3" Type="http://schemas.openxmlformats.org/officeDocument/2006/relationships/hyperlink" Target="mailto:liyizhou@huawei.com" TargetMode="External"/><Relationship Id="rId4" Type="http://schemas.openxmlformats.org/officeDocument/2006/relationships/hyperlink" Target="mailto:s.bryant@surrey.ac.uk" TargetMode="External"/><Relationship Id="rId5" Type="http://schemas.openxmlformats.org/officeDocument/2006/relationships/hyperlink" Target="mailto:agmalis@gmail.com" TargetMode="External"/><Relationship Id="rId6" Type="http://schemas.openxmlformats.org/officeDocument/2006/relationships/hyperlink" Target="mailto:liguangpeng@huawei.com" TargetMode="External"/><Relationship Id="rId7" Type="http://schemas.openxmlformats.org/officeDocument/2006/relationships/hyperlink" Target="mailto:renshoushou@huawei.com" TargetMode="External"/><Relationship Id="rId8" Type="http://schemas.openxmlformats.org/officeDocument/2006/relationships/hyperlink" Target="mailto:shirley.yangfan@huawei.com" TargetMode="External"/><Relationship Id="rId9" Type="http://schemas.openxmlformats.org/officeDocument/2006/relationships/hyperlink" Target="mailto:ryoo@etri.re.kr" TargetMode="External"/><Relationship Id="rId10" Type="http://schemas.openxmlformats.org/officeDocument/2006/relationships/hyperlink" Target="mailto:liupengyjy@chinamobile.com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iconsortium.org/white-papers.htm" TargetMode="Externa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l.ifip.org/db/conf/networking/networking2021/1570696888.pdf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eni.org.cn/406.html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915793" name="Title 1" hidden="0"/>
          <p:cNvSpPr/>
          <p:nvPr isPhoto="0" userDrawn="0"/>
        </p:nvSpPr>
        <p:spPr bwMode="auto">
          <a:xfrm flipH="0" flipV="0">
            <a:off x="170274" y="367391"/>
            <a:ext cx="11919960" cy="3506952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b" anchorCtr="0" forceAA="0" upright="0" compatLnSpc="0">
            <a:normAutofit fontScale="90000" lnSpcReduction="2000"/>
          </a:bodyPr>
          <a:p>
            <a:pPr algn="ctr">
              <a:lnSpc>
                <a:spcPct val="90000"/>
              </a:lnSpc>
              <a:defRPr/>
            </a:pP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Cyclic Queuing and Forwarding with tagging</a:t>
            </a: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 for Deterministic Forwarding</a:t>
            </a:r>
            <a:br>
              <a:rPr/>
            </a:br>
            <a:br>
              <a:rPr/>
            </a:br>
            <a:br>
              <a:rPr/>
            </a:br>
            <a:r>
              <a:rPr lang="en-US" sz="4800" b="0" strike="noStrike" spc="0">
                <a:solidFill>
                  <a:srgbClr val="000000"/>
                </a:solidFill>
                <a:latin typeface="Calibri Light"/>
              </a:rPr>
              <a:t>draft-eckert-detnet-tcqf-02</a:t>
            </a:r>
            <a:br>
              <a:rPr lang="en-US" sz="4000" b="0" strike="noStrike" spc="0">
                <a:solidFill>
                  <a:srgbClr val="000000"/>
                </a:solidFill>
                <a:latin typeface="Calibri Light"/>
              </a:rPr>
            </a:br>
            <a:r>
              <a:rPr lang="en-US" sz="4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draft-yizhou-detnet-ipv6-options-for-cqf-variant-01</a:t>
            </a:r>
            <a:br>
              <a:rPr/>
            </a:br>
            <a:endParaRPr lang="en-US" sz="4800" b="0" strike="noStrike" spc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51949667" name="Subtitle 2" hidden="0"/>
          <p:cNvSpPr/>
          <p:nvPr isPhoto="0" userDrawn="0"/>
        </p:nvSpPr>
        <p:spPr bwMode="auto">
          <a:xfrm flipH="0" flipV="0">
            <a:off x="170273" y="3722775"/>
            <a:ext cx="11864796" cy="282497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clip" vert="horz" wrap="square" lIns="90000" tIns="45000" rIns="90000" bIns="45000" numCol="1" spcCol="0" rtlCol="0" fromWordArt="0" anchor="t" anchorCtr="0" forceAA="0" upright="0" compatLnSpc="0">
            <a:normAutofit/>
          </a:bodyPr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Toerless Eckert, Futurewei USA 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2" tooltip="mailto:tte@cs.fau.de)"/>
              </a:rPr>
              <a:t>tte@cs.fau.de)</a:t>
            </a:r>
            <a:r>
              <a:rPr sz="2200">
                <a:latin typeface="Calibri"/>
                <a:ea typeface="Calibri"/>
                <a:cs typeface="Calibri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Yizhou Li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3" tooltip="mailto:liyizhou@huawei.com"/>
              </a:rPr>
              <a:t>liyizhou@huawei.com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&gt;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Stewart Bryant, U. of Surrey ICS 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8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4" tooltip="mailto:s.bryant@surrey.ac.uk"/>
              </a:rPr>
              <a:t>s.bryant@surrey.ac.uk</a:t>
            </a:r>
            <a:r>
              <a:rPr lang="en-US" sz="18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 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Andy Malis (</a:t>
            </a:r>
            <a:r>
              <a:rPr lang="en-US" sz="2200" b="0" u="sng" strike="noStrike" spc="0">
                <a:solidFill>
                  <a:srgbClr val="0563C1"/>
                </a:solidFill>
                <a:latin typeface="Calibri"/>
                <a:ea typeface="Calibri"/>
                <a:cs typeface="Calibri"/>
                <a:hlinkClick r:id="rId5" tooltip="mailto:agmalis@gmail.com"/>
              </a:rPr>
              <a:t>agmalis@gmail.com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), </a:t>
            </a:r>
            <a:b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 b="0" strike="noStrik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Guangpeng Li &lt;</a:t>
            </a:r>
            <a:r>
              <a:rPr lang="en-US" sz="2200" b="0" i="0" u="sng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Shoushou Ren &lt;</a:t>
            </a:r>
            <a:r>
              <a:rPr lang="en-US" sz="2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7" tooltip="mailto:renshoushou@huawei.com"/>
              </a:rPr>
              <a:t>renshoushou@huawei.com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br>
              <a:rPr sz="2200"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Guangpeng Li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6" tooltip="mailto:liguangpeng@huawei.com"/>
              </a:rPr>
              <a:t>liguangpeng@huawei.com</a:t>
            </a:r>
            <a:r>
              <a:rPr sz="2200">
                <a:latin typeface="Calibri"/>
                <a:ea typeface="Calibri"/>
                <a:cs typeface="Calibri"/>
              </a:rPr>
              <a:t>&gt;,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Fan Yang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 tooltip="mailto:shirley.yangfan@huawei.com"/>
              </a:rPr>
              <a:t>shirley.yangfan@huawei.com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8" tooltip="mailto:shirley.yangfan@huawei.com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Jeong-dong Ryoo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9" tooltip="mailto:ryoo@etri.re.kr"/>
              </a:rPr>
              <a:t>ryoo@etri.re.kr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Peng Liu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&lt;</a:t>
            </a:r>
            <a:r>
              <a:rPr sz="22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hlinkClick r:id="rId10" tooltip="mailto:liupengyjy@chinamobile.com"/>
              </a:rPr>
              <a:t>liupengyjy@chinamobile.com</a:t>
            </a:r>
            <a:r>
              <a:rPr sz="2200">
                <a:latin typeface="Calibri"/>
                <a:ea typeface="Calibri"/>
                <a:cs typeface="Calibri"/>
              </a:rPr>
              <a:t>&gt;</a:t>
            </a:r>
            <a:endParaRPr lang="en-US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endParaRPr lang="en-US" sz="2400" b="0" strike="noStrike" spc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  <a:defRPr/>
            </a:pPr>
            <a:r>
              <a:rPr lang="en-US" sz="2400" b="0" strike="noStrike" spc="0">
                <a:solidFill>
                  <a:srgbClr val="000000"/>
                </a:solidFill>
                <a:latin typeface="Calibri"/>
              </a:rPr>
              <a:t>Interim meeting 04/2023, rev 0.5</a:t>
            </a:r>
            <a:endParaRPr lang="en-US" sz="2400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26230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From CQF to TCQF</a:t>
            </a:r>
            <a:endParaRPr/>
          </a:p>
        </p:txBody>
      </p:sp>
      <p:sp>
        <p:nvSpPr>
          <p:cNvPr id="14798768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From </a:t>
            </a: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rPr>
              <a:t>draft-yizhou-detnet-ipv6-options-for-cqf-variant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76496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913946"/>
          </a:xfrm>
        </p:spPr>
        <p:txBody>
          <a:bodyPr/>
          <a:lstStyle/>
          <a:p>
            <a:pPr>
              <a:defRPr/>
            </a:pPr>
            <a:r>
              <a:rPr/>
              <a:t>CQF</a:t>
            </a:r>
            <a:endParaRPr/>
          </a:p>
        </p:txBody>
      </p:sp>
      <p:sp>
        <p:nvSpPr>
          <p:cNvPr id="64722951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347107"/>
            <a:ext cx="10515600" cy="482985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Cyclic Queuing and Forwarding (CQF), IEEE802.1Qch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Part of IEEE Time Sensitive Networking (TSN) standards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Evolved from TSN Time Aware Shaper (TAS), IEEE802.1Qbv</a:t>
            </a:r>
            <a:b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could be called a simple profile of TAS (which itself is quite complex)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en-US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At core of TAS/CQF are per-hop forwarding of packets based on their arrival time on each switch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allows to operate TAS/CQF without TAS/CQF specific headers </a:t>
            </a:r>
            <a:endParaRPr/>
          </a:p>
          <a:p>
            <a:pPr lvl="1"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/>
              <a:t>TAS/CQF designed for &lt;= LAN deployments</a:t>
            </a:r>
            <a:endParaRPr/>
          </a:p>
          <a:p>
            <a:pPr lvl="1">
              <a:defRPr/>
            </a:pPr>
            <a:r>
              <a:rPr/>
              <a:t>Intra-Car ... Manufacturing floor</a:t>
            </a:r>
            <a:endParaRPr/>
          </a:p>
          <a:p>
            <a:pPr lvl="1">
              <a:defRPr/>
            </a:pPr>
            <a:r>
              <a:rPr/>
              <a:t>Speed 100 Mbps, 1 Gbps (max 10 Gbps, but rarely used)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73269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308007" y="37768"/>
            <a:ext cx="10695736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Fundamental CQF operations (2 buffer)</a:t>
            </a:r>
            <a:br>
              <a:rPr lang="en-US"/>
            </a:br>
            <a:r>
              <a:rPr lang="en-US" sz="2800"/>
              <a:t>Most simple bounded latency calculus, Low jitter </a:t>
            </a:r>
            <a:endParaRPr lang="zh-CN" sz="2800"/>
          </a:p>
        </p:txBody>
      </p:sp>
      <p:sp>
        <p:nvSpPr>
          <p:cNvPr id="2064296645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221113D-5B87-1FBE-D4BE-36FDD235D939}" type="slidenum">
              <a:rPr lang="zh-CN"/>
              <a:t/>
            </a:fld>
            <a:endParaRPr lang="zh-CN"/>
          </a:p>
        </p:txBody>
      </p:sp>
      <p:grpSp>
        <p:nvGrpSpPr>
          <p:cNvPr id="494638548" name="组合 17" hidden="0"/>
          <p:cNvGrpSpPr/>
          <p:nvPr isPhoto="0" userDrawn="0"/>
        </p:nvGrpSpPr>
        <p:grpSpPr bwMode="auto">
          <a:xfrm>
            <a:off x="2556070" y="2025369"/>
            <a:ext cx="1023374" cy="779285"/>
            <a:chOff x="2514600" y="2100262"/>
            <a:chExt cx="1414461" cy="1071561"/>
          </a:xfrm>
        </p:grpSpPr>
        <p:grpSp>
          <p:nvGrpSpPr>
            <p:cNvPr id="484613485" name="组合 18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130903794" name="矩形 21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876560200" name="圆角矩形 22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380238424" name="圆角矩形 23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670703702" name="直接箭头连接符 19" hidden="0"/>
            <p:cNvCxnSpPr>
              <a:cxnSpLocks/>
              <a:stCxn id="1130903794" idx="1"/>
              <a:endCxn id="1876560200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820943662" name="直接箭头连接符 20" hidden="0"/>
            <p:cNvCxnSpPr>
              <a:cxnSpLocks/>
              <a:stCxn id="1380238424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752240839" name="组合 24" hidden="0"/>
          <p:cNvGrpSpPr/>
          <p:nvPr isPhoto="0" userDrawn="0"/>
        </p:nvGrpSpPr>
        <p:grpSpPr bwMode="auto">
          <a:xfrm>
            <a:off x="4177274" y="2025369"/>
            <a:ext cx="1023374" cy="779285"/>
            <a:chOff x="2514600" y="2100262"/>
            <a:chExt cx="1414461" cy="1071561"/>
          </a:xfrm>
        </p:grpSpPr>
        <p:grpSp>
          <p:nvGrpSpPr>
            <p:cNvPr id="1135766125" name="组合 25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670723189" name="矩形 28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945697212" name="圆角矩形 29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63649433" name="圆角矩形 30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19973404" name="直接箭头连接符 26" hidden="0"/>
            <p:cNvCxnSpPr>
              <a:cxnSpLocks/>
              <a:stCxn id="670723189" idx="1"/>
              <a:endCxn id="1945697212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420719286" name="直接箭头连接符 27" hidden="0"/>
            <p:cNvCxnSpPr>
              <a:cxnSpLocks/>
              <a:stCxn id="63649433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715269319" name="直接连接符 33" hidden="0"/>
          <p:cNvCxnSpPr>
            <a:cxnSpLocks/>
            <a:stCxn id="1130903794" idx="1"/>
            <a:endCxn id="1057949329" idx="3"/>
          </p:cNvCxnSpPr>
          <p:nvPr isPhoto="0" userDrawn="0"/>
        </p:nvCxnSpPr>
        <p:spPr bwMode="auto">
          <a:xfrm flipH="1">
            <a:off x="1980639" y="2415012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315707815" name="直接连接符 38" hidden="0"/>
          <p:cNvCxnSpPr>
            <a:cxnSpLocks/>
            <a:stCxn id="670723189" idx="1"/>
            <a:endCxn id="1130903794" idx="3"/>
          </p:cNvCxnSpPr>
          <p:nvPr isPhoto="0" userDrawn="0"/>
        </p:nvCxnSpPr>
        <p:spPr bwMode="auto">
          <a:xfrm flipH="1">
            <a:off x="3579444" y="2415012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1242531242" name="组合 53" hidden="0"/>
          <p:cNvGrpSpPr/>
          <p:nvPr isPhoto="0" userDrawn="0"/>
        </p:nvGrpSpPr>
        <p:grpSpPr bwMode="auto">
          <a:xfrm>
            <a:off x="957264" y="3081160"/>
            <a:ext cx="1023374" cy="779285"/>
            <a:chOff x="2514600" y="2100262"/>
            <a:chExt cx="1414461" cy="1071561"/>
          </a:xfrm>
        </p:grpSpPr>
        <p:grpSp>
          <p:nvGrpSpPr>
            <p:cNvPr id="336621907" name="组合 54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776908340" name="矩形 57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804721487" name="圆角矩形 58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66497841" name="圆角矩形 59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3733379" name="直接箭头连接符 55" hidden="0"/>
            <p:cNvCxnSpPr>
              <a:cxnSpLocks/>
              <a:stCxn id="1776908340" idx="1"/>
              <a:endCxn id="1466497841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408194706" name="直接箭头连接符 56" hidden="0"/>
            <p:cNvCxnSpPr>
              <a:cxnSpLocks/>
              <a:stCxn id="804721487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06545030" name="组合 67" hidden="0"/>
          <p:cNvGrpSpPr/>
          <p:nvPr isPhoto="0" userDrawn="0"/>
        </p:nvGrpSpPr>
        <p:grpSpPr bwMode="auto">
          <a:xfrm>
            <a:off x="4177274" y="3081160"/>
            <a:ext cx="1023374" cy="779285"/>
            <a:chOff x="2514600" y="2100262"/>
            <a:chExt cx="1414461" cy="1071561"/>
          </a:xfrm>
        </p:grpSpPr>
        <p:grpSp>
          <p:nvGrpSpPr>
            <p:cNvPr id="476585493" name="组合 68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366024035" name="矩形 71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818759806" name="圆角矩形 72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536697947" name="圆角矩形 73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484195531" name="直接箭头连接符 69" hidden="0"/>
            <p:cNvCxnSpPr>
              <a:cxnSpLocks/>
              <a:stCxn id="1366024035" idx="1"/>
              <a:endCxn id="536697947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258286391" name="直接箭头连接符 70" hidden="0"/>
            <p:cNvCxnSpPr>
              <a:cxnSpLocks/>
              <a:stCxn id="818759806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10032808" name="直接连接符 75" hidden="0"/>
          <p:cNvCxnSpPr>
            <a:cxnSpLocks/>
            <a:stCxn id="529632981" idx="1"/>
            <a:endCxn id="1776908340" idx="3"/>
          </p:cNvCxnSpPr>
          <p:nvPr isPhoto="0" userDrawn="0"/>
        </p:nvCxnSpPr>
        <p:spPr bwMode="auto">
          <a:xfrm flipH="1">
            <a:off x="1980639" y="3470803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975781994" name="直接连接符 76" hidden="0"/>
          <p:cNvCxnSpPr>
            <a:cxnSpLocks/>
            <a:stCxn id="1366024035" idx="1"/>
            <a:endCxn id="529632981" idx="3"/>
          </p:cNvCxnSpPr>
          <p:nvPr isPhoto="0" userDrawn="0"/>
        </p:nvCxnSpPr>
        <p:spPr bwMode="auto">
          <a:xfrm flipH="1">
            <a:off x="3579444" y="3470803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2913955" name="组合 94" hidden="0"/>
          <p:cNvGrpSpPr/>
          <p:nvPr isPhoto="0" userDrawn="0"/>
        </p:nvGrpSpPr>
        <p:grpSpPr bwMode="auto">
          <a:xfrm>
            <a:off x="957262" y="4268283"/>
            <a:ext cx="1023374" cy="779285"/>
            <a:chOff x="2514600" y="2100262"/>
            <a:chExt cx="1414461" cy="1071561"/>
          </a:xfrm>
        </p:grpSpPr>
        <p:grpSp>
          <p:nvGrpSpPr>
            <p:cNvPr id="206150127" name="组合 95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2126511895" name="矩形 98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47399662" name="圆角矩形 99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335624614" name="圆角矩形 100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21685732" name="直接箭头连接符 96" hidden="0"/>
            <p:cNvCxnSpPr>
              <a:cxnSpLocks/>
              <a:stCxn id="2126511895" idx="1"/>
              <a:endCxn id="247399662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728461533" name="直接箭头连接符 97" hidden="0"/>
            <p:cNvCxnSpPr>
              <a:cxnSpLocks/>
              <a:stCxn id="335624614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96342855" name="组合 101" hidden="0"/>
          <p:cNvGrpSpPr/>
          <p:nvPr isPhoto="0" userDrawn="0"/>
        </p:nvGrpSpPr>
        <p:grpSpPr bwMode="auto">
          <a:xfrm>
            <a:off x="2556068" y="4268283"/>
            <a:ext cx="1023374" cy="779285"/>
            <a:chOff x="2514600" y="2100262"/>
            <a:chExt cx="1414461" cy="1071561"/>
          </a:xfrm>
        </p:grpSpPr>
        <p:grpSp>
          <p:nvGrpSpPr>
            <p:cNvPr id="2136414891" name="组合 102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266897317" name="矩形 105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231292431" name="圆角矩形 106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64296271" name="圆角矩形 107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715908968" name="直接箭头连接符 103" hidden="0"/>
            <p:cNvCxnSpPr>
              <a:cxnSpLocks/>
              <a:stCxn id="266897317" idx="1"/>
              <a:endCxn id="1231292431" idx="1"/>
            </p:cNvCxnSpPr>
            <p:nvPr isPhoto="0" userDrawn="0"/>
          </p:nvCxnSpPr>
          <p:spPr bwMode="auto">
            <a:xfrm flipV="1">
              <a:off x="2514600" y="2421731"/>
              <a:ext cx="371475" cy="214311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594225308" name="直接箭头连接符 104" hidden="0"/>
            <p:cNvCxnSpPr>
              <a:cxnSpLocks/>
              <a:stCxn id="1464296271" idx="3"/>
            </p:cNvCxnSpPr>
            <p:nvPr isPhoto="0" userDrawn="0"/>
          </p:nvCxnSpPr>
          <p:spPr bwMode="auto">
            <a:xfrm flipV="1">
              <a:off x="3543298" y="2586038"/>
              <a:ext cx="385760" cy="30717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010442555" name="直接连接符 116" hidden="0"/>
          <p:cNvCxnSpPr>
            <a:cxnSpLocks/>
            <a:stCxn id="266897317" idx="1"/>
            <a:endCxn id="2126511895" idx="3"/>
          </p:cNvCxnSpPr>
          <p:nvPr isPhoto="0" userDrawn="0"/>
        </p:nvCxnSpPr>
        <p:spPr bwMode="auto">
          <a:xfrm flipH="1">
            <a:off x="1980637" y="4657926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906595830" name="直接连接符 117" hidden="0"/>
          <p:cNvCxnSpPr>
            <a:cxnSpLocks/>
            <a:stCxn id="373453010" idx="1"/>
            <a:endCxn id="266897317" idx="3"/>
          </p:cNvCxnSpPr>
          <p:nvPr isPhoto="0" userDrawn="0"/>
        </p:nvCxnSpPr>
        <p:spPr bwMode="auto">
          <a:xfrm flipH="1">
            <a:off x="3579442" y="4657926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1791986782" name="组合 164" hidden="0"/>
          <p:cNvGrpSpPr/>
          <p:nvPr isPhoto="0" userDrawn="0"/>
        </p:nvGrpSpPr>
        <p:grpSpPr bwMode="auto">
          <a:xfrm>
            <a:off x="957264" y="2025369"/>
            <a:ext cx="1023374" cy="779285"/>
            <a:chOff x="957265" y="2221315"/>
            <a:chExt cx="1414461" cy="1071561"/>
          </a:xfrm>
        </p:grpSpPr>
        <p:grpSp>
          <p:nvGrpSpPr>
            <p:cNvPr id="1766149263" name="组合 16" hidden="0"/>
            <p:cNvGrpSpPr/>
            <p:nvPr isPhoto="0" userDrawn="0"/>
          </p:nvGrpSpPr>
          <p:grpSpPr bwMode="auto">
            <a:xfrm>
              <a:off x="957265" y="2221315"/>
              <a:ext cx="1414461" cy="1071561"/>
              <a:chOff x="2514600" y="2100262"/>
              <a:chExt cx="1414461" cy="1071561"/>
            </a:xfrm>
          </p:grpSpPr>
          <p:grpSp>
            <p:nvGrpSpPr>
              <p:cNvPr id="1012965204" name="组合 7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1057949329" name="矩形 4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1164439504" name="圆角矩形 5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77797745" name="圆角矩形 6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717941663" name="直接箭头连接符 9" hidden="0"/>
              <p:cNvCxnSpPr>
                <a:cxnSpLocks/>
                <a:stCxn id="1057949329" idx="1"/>
                <a:endCxn id="1164439504" idx="1"/>
              </p:cNvCxnSpPr>
              <p:nvPr isPhoto="0" userDrawn="0"/>
            </p:nvCxnSpPr>
            <p:spPr bwMode="auto">
              <a:xfrm flipV="1">
                <a:off x="2514600" y="2421731"/>
                <a:ext cx="371475" cy="2143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99206471" name="直接箭头连接符 12" hidden="0"/>
              <p:cNvCxnSpPr>
                <a:cxnSpLocks/>
                <a:stCxn id="1477797745" idx="3"/>
              </p:cNvCxnSpPr>
              <p:nvPr isPhoto="0" userDrawn="0"/>
            </p:nvCxnSpPr>
            <p:spPr bwMode="auto">
              <a:xfrm flipV="1">
                <a:off x="3543298" y="2586038"/>
                <a:ext cx="385760" cy="3071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860288972" name="矩形 119" hidden="0"/>
            <p:cNvSpPr/>
            <p:nvPr isPhoto="0" userDrawn="0"/>
          </p:nvSpPr>
          <p:spPr bwMode="auto">
            <a:xfrm>
              <a:off x="1471617" y="2478492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1259139007" name="组合 142" hidden="0"/>
          <p:cNvGrpSpPr/>
          <p:nvPr isPhoto="0" userDrawn="0"/>
        </p:nvGrpSpPr>
        <p:grpSpPr bwMode="auto">
          <a:xfrm>
            <a:off x="2556070" y="3081160"/>
            <a:ext cx="1023374" cy="779285"/>
            <a:chOff x="2681278" y="3673087"/>
            <a:chExt cx="1414461" cy="1071561"/>
          </a:xfrm>
        </p:grpSpPr>
        <p:grpSp>
          <p:nvGrpSpPr>
            <p:cNvPr id="2056246263" name="组合 60" hidden="0"/>
            <p:cNvGrpSpPr/>
            <p:nvPr isPhoto="0" userDrawn="0"/>
          </p:nvGrpSpPr>
          <p:grpSpPr bwMode="auto">
            <a:xfrm>
              <a:off x="2681278" y="3673087"/>
              <a:ext cx="1414461" cy="1071561"/>
              <a:chOff x="2514600" y="2100262"/>
              <a:chExt cx="1414461" cy="1071561"/>
            </a:xfrm>
          </p:grpSpPr>
          <p:grpSp>
            <p:nvGrpSpPr>
              <p:cNvPr id="1832060603" name="组合 61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529632981" name="矩形 64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786026961" name="圆角矩形 65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5991859" name="圆角矩形 66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08722827" name="直接箭头连接符 62" hidden="0"/>
              <p:cNvCxnSpPr>
                <a:cxnSpLocks/>
                <a:stCxn id="529632981" idx="1"/>
                <a:endCxn id="35991859" idx="1"/>
              </p:cNvCxnSpPr>
              <p:nvPr isPhoto="0" userDrawn="0"/>
            </p:nvCxnSpPr>
            <p:spPr bwMode="auto">
              <a:xfrm>
                <a:off x="2514600" y="2636043"/>
                <a:ext cx="371473" cy="25717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6205203" name="直接箭头连接符 63" hidden="0"/>
              <p:cNvCxnSpPr>
                <a:cxnSpLocks/>
                <a:stCxn id="786026961" idx="3"/>
              </p:cNvCxnSpPr>
              <p:nvPr isPhoto="0" userDrawn="0"/>
            </p:nvCxnSpPr>
            <p:spPr bwMode="auto">
              <a:xfrm>
                <a:off x="3543300" y="2421731"/>
                <a:ext cx="385759" cy="16430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8164336" name="矩形 135" hidden="0"/>
            <p:cNvSpPr/>
            <p:nvPr isPhoto="0" userDrawn="0"/>
          </p:nvSpPr>
          <p:spPr bwMode="auto">
            <a:xfrm>
              <a:off x="3362312" y="3919545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grpSp>
        <p:nvGrpSpPr>
          <p:cNvPr id="2033324194" name="组合 143" hidden="0"/>
          <p:cNvGrpSpPr/>
          <p:nvPr isPhoto="0" userDrawn="0"/>
        </p:nvGrpSpPr>
        <p:grpSpPr bwMode="auto">
          <a:xfrm>
            <a:off x="4177271" y="4268283"/>
            <a:ext cx="1023374" cy="779285"/>
            <a:chOff x="4922033" y="5148276"/>
            <a:chExt cx="1414461" cy="1071561"/>
          </a:xfrm>
        </p:grpSpPr>
        <p:grpSp>
          <p:nvGrpSpPr>
            <p:cNvPr id="95214471" name="组合 108" hidden="0"/>
            <p:cNvGrpSpPr/>
            <p:nvPr isPhoto="0" userDrawn="0"/>
          </p:nvGrpSpPr>
          <p:grpSpPr bwMode="auto">
            <a:xfrm>
              <a:off x="4922033" y="5148276"/>
              <a:ext cx="1414461" cy="1071561"/>
              <a:chOff x="2514600" y="2100262"/>
              <a:chExt cx="1414461" cy="1071561"/>
            </a:xfrm>
          </p:grpSpPr>
          <p:grpSp>
            <p:nvGrpSpPr>
              <p:cNvPr id="1585041837" name="组合 109" hidden="0"/>
              <p:cNvGrpSpPr/>
              <p:nvPr isPhoto="0" userDrawn="0"/>
            </p:nvGrpSpPr>
            <p:grpSpPr bwMode="auto">
              <a:xfrm>
                <a:off x="2514600" y="2100262"/>
                <a:ext cx="1414461" cy="1071561"/>
                <a:chOff x="2514600" y="2100262"/>
                <a:chExt cx="1414461" cy="1071561"/>
              </a:xfrm>
            </p:grpSpPr>
            <p:sp>
              <p:nvSpPr>
                <p:cNvPr id="373453010" name="矩形 112" hidden="0"/>
                <p:cNvSpPr/>
                <p:nvPr isPhoto="0" userDrawn="0"/>
              </p:nvSpPr>
              <p:spPr bwMode="auto">
                <a:xfrm>
                  <a:off x="2514600" y="2100262"/>
                  <a:ext cx="1414461" cy="1071561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/>
                </a:p>
              </p:txBody>
            </p:sp>
            <p:sp>
              <p:nvSpPr>
                <p:cNvPr id="1318010214" name="圆角矩形 113" hidden="0"/>
                <p:cNvSpPr/>
                <p:nvPr isPhoto="0" userDrawn="0"/>
              </p:nvSpPr>
              <p:spPr bwMode="auto">
                <a:xfrm>
                  <a:off x="2886075" y="2271712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C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40561017" name="圆角矩形 114" hidden="0"/>
                <p:cNvSpPr/>
                <p:nvPr isPhoto="0" userDrawn="0"/>
              </p:nvSpPr>
              <p:spPr bwMode="auto">
                <a:xfrm>
                  <a:off x="2886073" y="2743200"/>
                  <a:ext cx="657225" cy="300036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 algn="ctr">
                  <a:solidFill>
                    <a:srgbClr val="2E75B6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zh-CN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673270646" name="直接箭头连接符 110" hidden="0"/>
              <p:cNvCxnSpPr>
                <a:cxnSpLocks/>
                <a:stCxn id="373453010" idx="1"/>
                <a:endCxn id="1318010214" idx="1"/>
              </p:cNvCxnSpPr>
              <p:nvPr isPhoto="0" userDrawn="0"/>
            </p:nvCxnSpPr>
            <p:spPr bwMode="auto">
              <a:xfrm flipV="1">
                <a:off x="2514600" y="2421731"/>
                <a:ext cx="371475" cy="2143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54420549" name="直接箭头连接符 111" hidden="0"/>
              <p:cNvCxnSpPr>
                <a:cxnSpLocks/>
                <a:stCxn id="740561017" idx="3"/>
              </p:cNvCxnSpPr>
              <p:nvPr isPhoto="0" userDrawn="0"/>
            </p:nvCxnSpPr>
            <p:spPr bwMode="auto">
              <a:xfrm flipV="1">
                <a:off x="3543298" y="2586038"/>
                <a:ext cx="385760" cy="30717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689627578" name="矩形 137" hidden="0"/>
            <p:cNvSpPr/>
            <p:nvPr isPhoto="0" userDrawn="0"/>
          </p:nvSpPr>
          <p:spPr bwMode="auto">
            <a:xfrm>
              <a:off x="5743563" y="5401879"/>
              <a:ext cx="142875" cy="150018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897312904" name="文本框 138" hidden="0"/>
          <p:cNvSpPr txBox="1"/>
          <p:nvPr isPhoto="0" userDrawn="0"/>
        </p:nvSpPr>
        <p:spPr bwMode="auto">
          <a:xfrm>
            <a:off x="815703" y="1399915"/>
            <a:ext cx="1771659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Holding time at </a:t>
            </a:r>
            <a:r>
              <a:rPr lang="en-US"/>
              <a:t>src</a:t>
            </a:r>
            <a:r>
              <a:rPr lang="en-US"/>
              <a:t>: DT - Tc</a:t>
            </a:r>
            <a:endParaRPr lang="zh-CN"/>
          </a:p>
        </p:txBody>
      </p:sp>
      <p:sp>
        <p:nvSpPr>
          <p:cNvPr id="1577511489" name="文本框 147" hidden="0"/>
          <p:cNvSpPr txBox="1"/>
          <p:nvPr isPhoto="0" userDrawn="0"/>
        </p:nvSpPr>
        <p:spPr bwMode="auto">
          <a:xfrm>
            <a:off x="71453" y="2380072"/>
            <a:ext cx="9858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0 </a:t>
            </a:r>
            <a:endParaRPr lang="zh-CN"/>
          </a:p>
        </p:txBody>
      </p:sp>
      <p:sp>
        <p:nvSpPr>
          <p:cNvPr id="2011994353" name="文本框 148" hidden="0"/>
          <p:cNvSpPr txBox="1"/>
          <p:nvPr isPhoto="0" userDrawn="0"/>
        </p:nvSpPr>
        <p:spPr bwMode="auto">
          <a:xfrm>
            <a:off x="110700" y="3378119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1 </a:t>
            </a:r>
            <a:endParaRPr lang="zh-CN"/>
          </a:p>
        </p:txBody>
      </p:sp>
      <p:sp>
        <p:nvSpPr>
          <p:cNvPr id="1797326712" name="文本框 149" hidden="0"/>
          <p:cNvSpPr txBox="1"/>
          <p:nvPr isPhoto="0" userDrawn="0"/>
        </p:nvSpPr>
        <p:spPr bwMode="auto">
          <a:xfrm>
            <a:off x="-10701" y="5688470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h </a:t>
            </a:r>
            <a:endParaRPr lang="zh-CN"/>
          </a:p>
        </p:txBody>
      </p:sp>
      <p:sp>
        <p:nvSpPr>
          <p:cNvPr id="1775672539" name="文本框 150" hidden="0"/>
          <p:cNvSpPr txBox="1"/>
          <p:nvPr isPhoto="0" userDrawn="0"/>
        </p:nvSpPr>
        <p:spPr bwMode="auto">
          <a:xfrm>
            <a:off x="1921012" y="6079130"/>
            <a:ext cx="935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</a:t>
            </a:r>
            <a:r>
              <a:rPr lang="en-US"/>
              <a:t>op 1</a:t>
            </a:r>
            <a:endParaRPr lang="zh-CN"/>
          </a:p>
        </p:txBody>
      </p:sp>
      <p:sp>
        <p:nvSpPr>
          <p:cNvPr id="1109818773" name="文本框 153" hidden="0"/>
          <p:cNvSpPr txBox="1"/>
          <p:nvPr isPhoto="0" userDrawn="0"/>
        </p:nvSpPr>
        <p:spPr bwMode="auto">
          <a:xfrm>
            <a:off x="6032886" y="6215746"/>
            <a:ext cx="260062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Rx time after cycle h-1: </a:t>
            </a:r>
            <a:endParaRPr/>
          </a:p>
          <a:p>
            <a:pPr>
              <a:defRPr/>
            </a:pPr>
            <a:r>
              <a:rPr lang="en-US"/>
              <a:t>0</a:t>
            </a:r>
            <a:r>
              <a:rPr lang="en-US"/>
              <a:t> - Tc</a:t>
            </a:r>
            <a:endParaRPr lang="zh-CN"/>
          </a:p>
        </p:txBody>
      </p:sp>
      <p:sp>
        <p:nvSpPr>
          <p:cNvPr id="1293902598" name="文本框 154" hidden="0"/>
          <p:cNvSpPr txBox="1"/>
          <p:nvPr isPhoto="0" userDrawn="0"/>
        </p:nvSpPr>
        <p:spPr bwMode="auto">
          <a:xfrm>
            <a:off x="5068494" y="6085162"/>
            <a:ext cx="93583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h</a:t>
            </a:r>
            <a:r>
              <a:rPr lang="en-US"/>
              <a:t>op h</a:t>
            </a:r>
            <a:endParaRPr lang="zh-CN"/>
          </a:p>
        </p:txBody>
      </p:sp>
      <p:sp>
        <p:nvSpPr>
          <p:cNvPr id="2026304646" name="矩形 179" hidden="0"/>
          <p:cNvSpPr/>
          <p:nvPr isPhoto="0" userDrawn="0"/>
        </p:nvSpPr>
        <p:spPr bwMode="auto">
          <a:xfrm>
            <a:off x="5622125" y="2022953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1984264635" name="直接连接符 199" hidden="0"/>
          <p:cNvCxnSpPr>
            <a:cxnSpLocks/>
            <a:stCxn id="670723189" idx="3"/>
            <a:endCxn id="2026304646" idx="1"/>
          </p:cNvCxnSpPr>
          <p:nvPr isPhoto="0" userDrawn="0"/>
        </p:nvCxnSpPr>
        <p:spPr bwMode="auto">
          <a:xfrm flipV="1">
            <a:off x="5200650" y="2413804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735911161" name="矩形 201" hidden="0"/>
          <p:cNvSpPr/>
          <p:nvPr isPhoto="0" userDrawn="0"/>
        </p:nvSpPr>
        <p:spPr bwMode="auto">
          <a:xfrm>
            <a:off x="5622125" y="3076584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510704615" name="直接连接符 202" hidden="0"/>
          <p:cNvCxnSpPr>
            <a:cxnSpLocks/>
            <a:endCxn id="735911161" idx="1"/>
          </p:cNvCxnSpPr>
          <p:nvPr isPhoto="0" userDrawn="0"/>
        </p:nvCxnSpPr>
        <p:spPr bwMode="auto">
          <a:xfrm flipV="1">
            <a:off x="5200650" y="3467435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424425333" name="矩形 203" hidden="0"/>
          <p:cNvSpPr/>
          <p:nvPr isPhoto="0" userDrawn="0"/>
        </p:nvSpPr>
        <p:spPr bwMode="auto">
          <a:xfrm>
            <a:off x="5636406" y="4234606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369568253" name="直接连接符 204" hidden="0"/>
          <p:cNvCxnSpPr>
            <a:cxnSpLocks/>
            <a:endCxn id="424425333" idx="1"/>
          </p:cNvCxnSpPr>
          <p:nvPr isPhoto="0" userDrawn="0"/>
        </p:nvCxnSpPr>
        <p:spPr bwMode="auto">
          <a:xfrm flipV="1">
            <a:off x="5214931" y="4625457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grpSp>
        <p:nvGrpSpPr>
          <p:cNvPr id="1928181848" name="组合 205" hidden="0"/>
          <p:cNvGrpSpPr/>
          <p:nvPr isPhoto="0" userDrawn="0"/>
        </p:nvGrpSpPr>
        <p:grpSpPr bwMode="auto">
          <a:xfrm>
            <a:off x="957264" y="5336211"/>
            <a:ext cx="1023374" cy="779285"/>
            <a:chOff x="2514600" y="2100262"/>
            <a:chExt cx="1414461" cy="1071561"/>
          </a:xfrm>
        </p:grpSpPr>
        <p:grpSp>
          <p:nvGrpSpPr>
            <p:cNvPr id="1332234862" name="组合 206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501261334" name="矩形 209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853099338" name="圆角矩形 210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499789953" name="圆角矩形 211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636062964" name="直接箭头连接符 207" hidden="0"/>
            <p:cNvCxnSpPr>
              <a:cxnSpLocks/>
              <a:stCxn id="501261334" idx="1"/>
              <a:endCxn id="1499789953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888492236" name="直接箭头连接符 208" hidden="0"/>
            <p:cNvCxnSpPr>
              <a:cxnSpLocks/>
              <a:stCxn id="1853099338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467264078" name="组合 212" hidden="0"/>
          <p:cNvGrpSpPr/>
          <p:nvPr isPhoto="0" userDrawn="0"/>
        </p:nvGrpSpPr>
        <p:grpSpPr bwMode="auto">
          <a:xfrm>
            <a:off x="4177274" y="5336211"/>
            <a:ext cx="1023374" cy="779285"/>
            <a:chOff x="2514600" y="2100262"/>
            <a:chExt cx="1414461" cy="1071561"/>
          </a:xfrm>
        </p:grpSpPr>
        <p:grpSp>
          <p:nvGrpSpPr>
            <p:cNvPr id="641008048" name="组合 213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944553524" name="矩形 216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143505586" name="圆角矩形 217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808996394" name="圆角矩形 218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875641017" name="直接箭头连接符 214" hidden="0"/>
            <p:cNvCxnSpPr>
              <a:cxnSpLocks/>
              <a:stCxn id="1944553524" idx="1"/>
              <a:endCxn id="808996394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384728595" name="直接箭头连接符 215" hidden="0"/>
            <p:cNvCxnSpPr>
              <a:cxnSpLocks/>
              <a:stCxn id="1143505586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727976007" name="直接连接符 219" hidden="0"/>
          <p:cNvCxnSpPr>
            <a:cxnSpLocks/>
            <a:stCxn id="1783295478" idx="1"/>
            <a:endCxn id="501261334" idx="3"/>
          </p:cNvCxnSpPr>
          <p:nvPr isPhoto="0" userDrawn="0"/>
        </p:nvCxnSpPr>
        <p:spPr bwMode="auto">
          <a:xfrm flipH="1">
            <a:off x="1980639" y="5725854"/>
            <a:ext cx="57543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108121763" name="直接连接符 220" hidden="0"/>
          <p:cNvCxnSpPr>
            <a:cxnSpLocks/>
            <a:stCxn id="1944553524" idx="1"/>
            <a:endCxn id="1783295478" idx="3"/>
          </p:cNvCxnSpPr>
          <p:nvPr isPhoto="0" userDrawn="0"/>
        </p:nvCxnSpPr>
        <p:spPr bwMode="auto">
          <a:xfrm flipH="1">
            <a:off x="3579444" y="5725854"/>
            <a:ext cx="59782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  <a:effectLst/>
        </p:spPr>
      </p:cxnSp>
      <p:grpSp>
        <p:nvGrpSpPr>
          <p:cNvPr id="723933268" name="组合 222" hidden="0"/>
          <p:cNvGrpSpPr/>
          <p:nvPr isPhoto="0" userDrawn="0"/>
        </p:nvGrpSpPr>
        <p:grpSpPr bwMode="auto">
          <a:xfrm>
            <a:off x="2556070" y="5336211"/>
            <a:ext cx="1023374" cy="779285"/>
            <a:chOff x="2514600" y="2100262"/>
            <a:chExt cx="1414461" cy="1071561"/>
          </a:xfrm>
        </p:grpSpPr>
        <p:grpSp>
          <p:nvGrpSpPr>
            <p:cNvPr id="777372720" name="组合 224" hidden="0"/>
            <p:cNvGrpSpPr/>
            <p:nvPr isPhoto="0" userDrawn="0"/>
          </p:nvGrpSpPr>
          <p:grpSpPr bwMode="auto">
            <a:xfrm>
              <a:off x="2514600" y="2100262"/>
              <a:ext cx="1414461" cy="1071561"/>
              <a:chOff x="2514600" y="2100262"/>
              <a:chExt cx="1414461" cy="1071561"/>
            </a:xfrm>
          </p:grpSpPr>
          <p:sp>
            <p:nvSpPr>
              <p:cNvPr id="1783295478" name="矩形 227" hidden="0"/>
              <p:cNvSpPr/>
              <p:nvPr isPhoto="0" userDrawn="0"/>
            </p:nvSpPr>
            <p:spPr bwMode="auto">
              <a:xfrm>
                <a:off x="2514600" y="2100262"/>
                <a:ext cx="1414461" cy="1071561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58431795" name="圆角矩形 228" hidden="0"/>
              <p:cNvSpPr/>
              <p:nvPr isPhoto="0" userDrawn="0"/>
            </p:nvSpPr>
            <p:spPr bwMode="auto">
              <a:xfrm>
                <a:off x="2886075" y="2271712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1762034591" name="圆角矩形 229" hidden="0"/>
              <p:cNvSpPr/>
              <p:nvPr isPhoto="0" userDrawn="0"/>
            </p:nvSpPr>
            <p:spPr bwMode="auto">
              <a:xfrm>
                <a:off x="2886073" y="2743200"/>
                <a:ext cx="657225" cy="300036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 algn="ctr">
                <a:solidFill>
                  <a:srgbClr val="2E75B6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2085370851" name="直接箭头连接符 225" hidden="0"/>
            <p:cNvCxnSpPr>
              <a:cxnSpLocks/>
              <a:stCxn id="1783295478" idx="1"/>
              <a:endCxn id="1762034591" idx="1"/>
            </p:cNvCxnSpPr>
            <p:nvPr isPhoto="0" userDrawn="0"/>
          </p:nvCxnSpPr>
          <p:spPr bwMode="auto">
            <a:xfrm>
              <a:off x="2514600" y="2636043"/>
              <a:ext cx="371473" cy="257175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  <p:cxnSp>
          <p:nvCxnSpPr>
            <p:cNvPr id="1990122884" name="直接箭头连接符 226" hidden="0"/>
            <p:cNvCxnSpPr>
              <a:cxnSpLocks/>
              <a:stCxn id="258431795" idx="3"/>
            </p:cNvCxnSpPr>
            <p:nvPr isPhoto="0" userDrawn="0"/>
          </p:nvCxnSpPr>
          <p:spPr bwMode="auto">
            <a:xfrm>
              <a:off x="3543300" y="2421731"/>
              <a:ext cx="385759" cy="164306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miter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8876018" name="矩形 230" hidden="0"/>
          <p:cNvSpPr/>
          <p:nvPr isPhoto="0" userDrawn="0"/>
        </p:nvSpPr>
        <p:spPr bwMode="auto">
          <a:xfrm>
            <a:off x="5622125" y="5331636"/>
            <a:ext cx="792960" cy="7817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/>
              <a:t>sink</a:t>
            </a:r>
            <a:endParaRPr lang="zh-CN"/>
          </a:p>
        </p:txBody>
      </p:sp>
      <p:cxnSp>
        <p:nvCxnSpPr>
          <p:cNvPr id="1157543440" name="直接连接符 231" hidden="0"/>
          <p:cNvCxnSpPr>
            <a:cxnSpLocks/>
            <a:endCxn id="48876018" idx="1"/>
          </p:cNvCxnSpPr>
          <p:nvPr isPhoto="0" userDrawn="0"/>
        </p:nvCxnSpPr>
        <p:spPr bwMode="auto">
          <a:xfrm flipV="1">
            <a:off x="5200650" y="5722486"/>
            <a:ext cx="421474" cy="120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sp>
        <p:nvSpPr>
          <p:cNvPr id="772186624" name="文本框 232" hidden="0"/>
          <p:cNvSpPr txBox="1"/>
          <p:nvPr isPhoto="0" userDrawn="0"/>
        </p:nvSpPr>
        <p:spPr bwMode="auto">
          <a:xfrm>
            <a:off x="-86927" y="4539906"/>
            <a:ext cx="115014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h-1 </a:t>
            </a:r>
            <a:endParaRPr lang="zh-CN"/>
          </a:p>
        </p:txBody>
      </p:sp>
      <p:sp>
        <p:nvSpPr>
          <p:cNvPr id="651465588" name="矩形 233" hidden="0"/>
          <p:cNvSpPr/>
          <p:nvPr isPhoto="0" userDrawn="0"/>
        </p:nvSpPr>
        <p:spPr bwMode="auto">
          <a:xfrm>
            <a:off x="5972990" y="5496393"/>
            <a:ext cx="103370" cy="109099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816972548" name="文本框 235" hidden="0"/>
          <p:cNvSpPr txBox="1"/>
          <p:nvPr isPhoto="0" userDrawn="0"/>
        </p:nvSpPr>
        <p:spPr bwMode="auto">
          <a:xfrm>
            <a:off x="3040965" y="3634844"/>
            <a:ext cx="1614486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1"/>
              <a:t>……….</a:t>
            </a:r>
            <a:endParaRPr lang="zh-CN" sz="3600" b="1"/>
          </a:p>
        </p:txBody>
      </p:sp>
      <p:sp>
        <p:nvSpPr>
          <p:cNvPr id="1750007667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964221" y="1483518"/>
            <a:ext cx="5079492" cy="46298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600"/>
              <a:t>2-buffer per port. Input and output swap once every </a:t>
            </a:r>
            <a:r>
              <a:rPr lang="en-US" sz="2600" b="1"/>
              <a:t>cycle interval Tc.</a:t>
            </a:r>
            <a:endParaRPr sz="2600"/>
          </a:p>
          <a:p>
            <a:pPr>
              <a:defRPr/>
            </a:pPr>
            <a:r>
              <a:rPr lang="en-US" sz="2600"/>
              <a:t>E2e latency across h hops:</a:t>
            </a:r>
            <a:endParaRPr sz="2600"/>
          </a:p>
          <a:p>
            <a:pPr marL="457200" lvl="1" indent="0">
              <a:buNone/>
              <a:defRPr/>
            </a:pPr>
            <a:r>
              <a:rPr lang="en-US" sz="2200"/>
              <a:t>Max: (h+1) Tc </a:t>
            </a:r>
            <a:endParaRPr sz="2200"/>
          </a:p>
          <a:p>
            <a:pPr marL="457200" lvl="1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Min: (h-1) Tc +DT</a:t>
            </a:r>
            <a:r>
              <a:rPr lang="zh-CN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endParaRPr lang="zh-CN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None/>
              <a:defRPr/>
            </a:pPr>
            <a:r>
              <a:rPr lang="en-US" sz="2200"/>
              <a:t>(*): DT = dead time (revisit later). very small in fundamental CQF</a:t>
            </a:r>
            <a:endParaRPr lang="en-US" sz="2200"/>
          </a:p>
          <a:p>
            <a:pPr>
              <a:defRPr/>
            </a:pPr>
            <a:r>
              <a:rPr lang="en-US" sz="2600"/>
              <a:t>Attractive </a:t>
            </a:r>
            <a:r>
              <a:rPr lang="en-US" sz="2600"/>
              <a:t>“simplicity” </a:t>
            </a:r>
            <a:r>
              <a:rPr lang="en-US" sz="2600"/>
              <a:t>features:</a:t>
            </a:r>
            <a:endParaRPr sz="2600"/>
          </a:p>
          <a:p>
            <a:pPr lvl="1">
              <a:defRPr/>
            </a:pPr>
            <a:r>
              <a:rPr lang="en-US" sz="2200"/>
              <a:t>Simple calculable latency bound: only relevant to Tc and h, ≈ h</a:t>
            </a:r>
            <a:r>
              <a:rPr lang="zh-CN" sz="2200"/>
              <a:t>*</a:t>
            </a:r>
            <a:r>
              <a:rPr lang="en-US" sz="2200"/>
              <a:t>Tc</a:t>
            </a:r>
            <a:endParaRPr sz="2200"/>
          </a:p>
          <a:p>
            <a:pPr lvl="1">
              <a:defRPr/>
            </a:pPr>
            <a:r>
              <a:rPr lang="en-US" sz="2200"/>
              <a:t>Simple maintenance: </a:t>
            </a:r>
            <a:r>
              <a:rPr lang="en-US" sz="2200"/>
              <a:t>no per-stream per-hop state </a:t>
            </a:r>
            <a:r>
              <a:rPr lang="en-US" sz="2200"/>
              <a:t>maintenance</a:t>
            </a:r>
            <a:endParaRPr sz="2200"/>
          </a:p>
          <a:p>
            <a:pPr lvl="1">
              <a:defRPr/>
            </a:pPr>
            <a:endParaRPr lang="zh-CN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938630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36821" y="-30827"/>
            <a:ext cx="10916978" cy="10497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600"/>
              <a:t>Higher speed networks make </a:t>
            </a:r>
            <a:br>
              <a:rPr lang="en-US" sz="3600"/>
            </a:br>
            <a:r>
              <a:rPr lang="en-US" sz="3600"/>
              <a:t>basic CQF </a:t>
            </a:r>
            <a:r>
              <a:rPr lang="en-US" sz="3600"/>
              <a:t>mechanism more attractive!</a:t>
            </a:r>
            <a:endParaRPr lang="zh-CN" sz="3600"/>
          </a:p>
        </p:txBody>
      </p:sp>
      <p:sp>
        <p:nvSpPr>
          <p:cNvPr id="54037261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6499" y="1053275"/>
            <a:ext cx="11281448" cy="58042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en-US" sz="2400"/>
              <a:t>Wide-area network </a:t>
            </a:r>
            <a:r>
              <a:rPr lang="en-US" sz="2400"/>
              <a:t>deployment </a:t>
            </a:r>
            <a:r>
              <a:rPr lang="en-US" sz="2400"/>
              <a:t>requires supporting one or combination of the followings: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Smaller e2e queuing introduced latency bound</a:t>
            </a:r>
            <a:r>
              <a:rPr/>
              <a:t> 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Potentially larger </a:t>
            </a:r>
            <a:r>
              <a:rPr lang="en-US" sz="2000"/>
              <a:t>number of </a:t>
            </a:r>
            <a:r>
              <a:rPr lang="en-US" sz="2000"/>
              <a:t>hops </a:t>
            </a:r>
            <a:r>
              <a:rPr/>
              <a:t>(debateable!)</a:t>
            </a:r>
            <a:endParaRPr/>
          </a:p>
          <a:p>
            <a:pPr lvl="2">
              <a:defRPr/>
            </a:pPr>
            <a:r>
              <a:rPr/>
              <a:t>Even manufacturing floor networks may have multiple hops for policy reasons...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Links with longer propagation latency (distance -&gt; speed of light)</a:t>
            </a:r>
            <a:endParaRPr/>
          </a:p>
          <a:p>
            <a:pPr marL="730065" lvl="1" indent="-272865">
              <a:buFont typeface="Arial"/>
              <a:buAutoNum type="arabicPeriod"/>
              <a:defRPr/>
            </a:pPr>
            <a:r>
              <a:rPr lang="en-US" sz="2000"/>
              <a:t>Larger in-node processing time variance (more complex/larger nodes)</a:t>
            </a:r>
            <a:endParaRPr/>
          </a:p>
          <a:p>
            <a:pPr marL="305908" indent="-305908">
              <a:buFont typeface="Arial"/>
              <a:buAutoNum type="arabicPeriod"/>
              <a:defRPr/>
            </a:pPr>
            <a:r>
              <a:rPr lang="en-US" sz="2400"/>
              <a:t>CQF latency bound ≈ </a:t>
            </a:r>
            <a:r>
              <a:rPr lang="en-US" sz="2400"/>
              <a:t>h</a:t>
            </a:r>
            <a:r>
              <a:rPr lang="zh-CN" sz="2400"/>
              <a:t>*</a:t>
            </a:r>
            <a:r>
              <a:rPr lang="en-US" sz="2400"/>
              <a:t>Tc</a:t>
            </a:r>
            <a:endParaRPr lang="en-US" sz="2400"/>
          </a:p>
          <a:p>
            <a:pPr marL="0" lvl="0" indent="0">
              <a:buFont typeface="Arial"/>
              <a:buNone/>
              <a:defRPr/>
            </a:pPr>
            <a:r>
              <a:rPr lang="en-US" sz="2400"/>
              <a:t>    Higher speed link provides the potential to reduce Tc, even with larger h </a:t>
            </a:r>
            <a:endParaRPr lang="en-US" sz="2400"/>
          </a:p>
          <a:p>
            <a:pPr lvl="1">
              <a:defRPr/>
            </a:pPr>
            <a:r>
              <a:rPr lang="en-US" sz="2000"/>
              <a:t>allow at least one 1500B/max size packet to be sent within </a:t>
            </a:r>
            <a:r>
              <a:rPr lang="en-US" sz="2000"/>
              <a:t>Tc</a:t>
            </a:r>
            <a:endParaRPr/>
          </a:p>
          <a:p>
            <a:pPr lvl="1">
              <a:defRPr/>
            </a:pPr>
            <a:r>
              <a:rPr lang="en-US" sz="2000"/>
              <a:t>With increasing of link speed, the same amount of data can be transmitted within a smaller cycle </a:t>
            </a:r>
            <a:r>
              <a:rPr lang="en-US" sz="2000"/>
              <a:t>time</a:t>
            </a:r>
            <a:endParaRPr/>
          </a:p>
          <a:p>
            <a:pPr lvl="1">
              <a:defRPr/>
            </a:pPr>
            <a:r>
              <a:rPr lang="en-US" sz="2000"/>
              <a:t>Counteract larger h</a:t>
            </a: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 lvl="1">
              <a:defRPr/>
            </a:pPr>
            <a:endParaRPr lang="en-US" sz="2000"/>
          </a:p>
          <a:p>
            <a:pPr>
              <a:defRPr/>
            </a:pPr>
            <a:endParaRPr lang="en-US"/>
          </a:p>
        </p:txBody>
      </p:sp>
      <p:sp>
        <p:nvSpPr>
          <p:cNvPr id="1833590619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408DC53-C888-3ED3-C1AB-5B2FA4FAFBBC}" type="slidenum">
              <a:rPr lang="zh-CN"/>
              <a:t/>
            </a:fld>
            <a:endParaRPr lang="zh-CN"/>
          </a:p>
        </p:txBody>
      </p:sp>
      <p:graphicFrame>
        <p:nvGraphicFramePr>
          <p:cNvPr id="208976441" name="表格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325049" y="4606231"/>
          <a:ext cx="4746187" cy="186309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917791"/>
                <a:gridCol w="1152127"/>
                <a:gridCol w="1068147"/>
                <a:gridCol w="804060"/>
                <a:gridCol w="804060"/>
              </a:tblGrid>
              <a:tr h="87980">
                <a:tc row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b="1" u="none" strike="noStrike"/>
                        <a:t>Cycle Time (</a:t>
                      </a:r>
                      <a:r>
                        <a:rPr lang="en-US" sz="1200" b="1" u="none" strike="noStrike"/>
                        <a:t>μs</a:t>
                      </a:r>
                      <a:r>
                        <a:rPr lang="en-US" sz="1200" b="1" u="none" strike="noStrike"/>
                        <a:t>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Buffer </a:t>
                      </a:r>
                      <a:r>
                        <a:rPr lang="en-US" sz="1200" b="1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Size per Cycle (Byte)</a:t>
                      </a:r>
                      <a:endParaRPr lang="zh-CN" sz="1200" b="1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200" b="1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</a:tr>
              <a:tr h="163666">
                <a:tc vMerge="1"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Link bandwidth</a:t>
                      </a:r>
                      <a:endParaRPr lang="en-US" sz="1200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200" u="none" strike="noStrike">
                        <a:solidFill>
                          <a:schemeClr val="tx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666">
                <a:tc vMerge="1">
                  <a:txBody>
                    <a:bodyPr/>
                    <a:p>
                      <a:pPr>
                        <a:defRPr/>
                      </a:pPr>
                      <a:endParaRPr 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100Mbps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1Gbps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200" u="none" strike="noStrike"/>
                        <a:t>10Gbps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200" u="none" strike="noStrike"/>
                        <a:t>100Gbps</a:t>
                      </a:r>
                      <a:endParaRPr lang="en-US" sz="1200" u="none" strike="noStrike"/>
                    </a:p>
                  </a:txBody>
                  <a:tcPr marL="9524" marR="9524" marT="9524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12500</a:t>
                      </a:r>
                      <a:endParaRPr lang="en-US" sz="1100" u="none" strike="noStrike"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1.2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1500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latin typeface="Calibri"/>
                          <a:ea typeface="Arial"/>
                          <a:cs typeface="Arial"/>
                        </a:rPr>
                        <a:t>15000</a:t>
                      </a:r>
                      <a:endParaRPr lang="en-US" sz="1100" u="none" strike="noStrike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25000</a:t>
                      </a:r>
                      <a:endParaRPr lang="en-US" sz="1100" u="none" strike="noStrike"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50000</a:t>
                      </a:r>
                      <a:endParaRPr lang="en-US" sz="1100" u="none" strike="noStrike"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125000</a:t>
                      </a:r>
                      <a:endParaRPr lang="en-US" sz="1100" u="none" strike="noStrike"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12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Arial"/>
                          <a:cs typeface="Arial"/>
                        </a:rPr>
                        <a:t>1500</a:t>
                      </a:r>
                      <a:endParaRPr/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150000</a:t>
                      </a:r>
                      <a:endParaRPr lang="en-US" sz="1100" u="none" strike="noStrike"/>
                    </a:p>
                  </a:txBody>
                  <a:tcPr marL="9524" marR="9524" marT="9524" marB="0" anchor="ctr"/>
                </a:tc>
              </a:tr>
              <a:tr h="16366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>
                          <a:highlight>
                            <a:srgbClr val="FFFF00"/>
                          </a:highlight>
                        </a:rPr>
                        <a:t>1500</a:t>
                      </a:r>
                      <a:endParaRPr lang="en-US" sz="1100" b="1" i="0" u="none" strike="noStrike">
                        <a:solidFill>
                          <a:schemeClr val="accent1"/>
                        </a:solidFill>
                        <a:highlight>
                          <a:srgbClr val="FFFF00"/>
                        </a:highlight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100" u="none" strike="noStrike"/>
                        <a:t>150000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微软雅黑"/>
                        <a:ea typeface="微软雅黑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100" u="none" strike="noStrike"/>
                        <a:t>1500000</a:t>
                      </a:r>
                      <a:endParaRPr lang="en-US" sz="1100" u="none" strike="noStrike"/>
                    </a:p>
                  </a:txBody>
                  <a:tcPr marL="9524" marR="9524" marT="9524" marB="0" anchor="ctr"/>
                </a:tc>
              </a:tr>
            </a:tbl>
          </a:graphicData>
        </a:graphic>
      </p:graphicFrame>
      <p:sp>
        <p:nvSpPr>
          <p:cNvPr id="363470063" name="文本框 5" hidden="0"/>
          <p:cNvSpPr txBox="1"/>
          <p:nvPr isPhoto="0" userDrawn="0"/>
        </p:nvSpPr>
        <p:spPr bwMode="auto">
          <a:xfrm>
            <a:off x="6620374" y="5444985"/>
            <a:ext cx="3648890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Cycle time </a:t>
            </a:r>
            <a:r>
              <a:rPr lang="en-US"/>
              <a:t>decreasing</a:t>
            </a:r>
            <a:r>
              <a:rPr lang="en-US"/>
              <a:t>:</a:t>
            </a:r>
            <a:endParaRPr/>
          </a:p>
          <a:p>
            <a:pPr>
              <a:defRPr/>
            </a:pPr>
            <a:r>
              <a:rPr lang="en-US"/>
              <a:t>100x </a:t>
            </a:r>
            <a:r>
              <a:rPr lang="el-GR"/>
              <a:t>μ</a:t>
            </a:r>
            <a:r>
              <a:rPr lang="en-US"/>
              <a:t>s </a:t>
            </a:r>
            <a:r>
              <a:rPr lang="en-US"/>
              <a:t>-&gt; 10x </a:t>
            </a:r>
            <a:r>
              <a:rPr lang="el-GR"/>
              <a:t>μ</a:t>
            </a:r>
            <a:r>
              <a:rPr lang="en-US"/>
              <a:t>s </a:t>
            </a:r>
            <a:r>
              <a:rPr lang="en-US"/>
              <a:t>-&gt; few </a:t>
            </a:r>
            <a:r>
              <a:rPr lang="el-GR"/>
              <a:t>μ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63391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549442" y="0"/>
            <a:ext cx="10515600" cy="10497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CQF Dead Time issue</a:t>
            </a:r>
            <a:br>
              <a:rPr lang="zh-CN"/>
            </a:br>
            <a:endParaRPr lang="zh-CN"/>
          </a:p>
        </p:txBody>
      </p:sp>
      <p:sp>
        <p:nvSpPr>
          <p:cNvPr id="137282676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534678" y="1049789"/>
            <a:ext cx="7495003" cy="556644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lang="en-US"/>
              <a:t>Revisit </a:t>
            </a:r>
            <a:r>
              <a:rPr lang="en-US"/>
              <a:t>DT (dead time):  </a:t>
            </a:r>
            <a:r>
              <a:rPr lang="zh-CN"/>
              <a:t>the last byte sent by node A in cycle (i-1) has to be ready for sending at node B before the start of cycle i</a:t>
            </a:r>
            <a:r>
              <a:rPr lang="zh-CN"/>
              <a:t>.</a:t>
            </a:r>
            <a:endParaRPr lang="en-US"/>
          </a:p>
          <a:p>
            <a:pPr>
              <a:defRPr/>
            </a:pPr>
            <a:r>
              <a:rPr lang="en-US"/>
              <a:t>DT is at </a:t>
            </a:r>
            <a:r>
              <a:rPr lang="en-US"/>
              <a:t>least: max </a:t>
            </a:r>
            <a:r>
              <a:rPr lang="en-US"/>
              <a:t>link propagation </a:t>
            </a:r>
            <a:r>
              <a:rPr lang="en-US"/>
              <a:t>delay + max </a:t>
            </a:r>
            <a:r>
              <a:rPr lang="en-US"/>
              <a:t>processing delay at the next node </a:t>
            </a:r>
            <a:r>
              <a:rPr lang="en-US"/>
              <a:t>+ max </a:t>
            </a:r>
            <a:r>
              <a:rPr lang="en-US"/>
              <a:t>other time variations</a:t>
            </a:r>
            <a:r>
              <a:rPr lang="en-US"/>
              <a:t> (e.g.: clock MTIE).</a:t>
            </a:r>
            <a:endParaRPr/>
          </a:p>
          <a:p>
            <a:pPr>
              <a:defRPr/>
            </a:pPr>
            <a:r>
              <a:rPr lang="en-US"/>
              <a:t>The longer the propagation </a:t>
            </a:r>
            <a:r>
              <a:rPr lang="en-US"/>
              <a:t>or </a:t>
            </a:r>
            <a:r>
              <a:rPr lang="en-US"/>
              <a:t>processing </a:t>
            </a:r>
            <a:r>
              <a:rPr lang="en-US"/>
              <a:t>delay, </a:t>
            </a:r>
            <a:r>
              <a:rPr lang="en-US"/>
              <a:t>the larger the DT</a:t>
            </a:r>
            <a:r>
              <a:rPr lang="en-US"/>
              <a:t>.</a:t>
            </a:r>
            <a:endParaRPr/>
          </a:p>
          <a:p>
            <a:pPr>
              <a:defRPr/>
            </a:pPr>
            <a:r>
              <a:rPr/>
              <a:t>The larger DT is in proportion to Tc, the lower the possible utilization</a:t>
            </a:r>
            <a:endParaRPr/>
          </a:p>
          <a:p>
            <a:pPr>
              <a:defRPr/>
            </a:pPr>
            <a:r>
              <a:rPr/>
              <a:t>At DT &gt;= Tc, throughput goes to 2.</a:t>
            </a:r>
            <a:endParaRPr/>
          </a:p>
          <a:p>
            <a:pPr>
              <a:defRPr/>
            </a:pPr>
            <a:r>
              <a:rPr/>
              <a:t>Example for common 1Gbps CQF: LAN &gt; 2 Km length =&gt; DT &gt; Tc.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Dead Time issue makes CQF insufficient for large-scale:</a:t>
            </a:r>
            <a:endParaRPr/>
          </a:p>
          <a:p>
            <a:pPr marL="741079" lvl="1" indent="-283879">
              <a:buFont typeface="Arial"/>
              <a:buAutoNum type="arabicParenBoth"/>
              <a:defRPr/>
            </a:pPr>
            <a:r>
              <a:rPr lang="en-US" sz="2800">
                <a:latin typeface="Arial"/>
              </a:rPr>
              <a:t>, (2) Shorter Tc for lower e2e latency bound</a:t>
            </a:r>
            <a:endParaRPr lang="en-US" sz="2800">
              <a:latin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2800">
                <a:latin typeface="Arial"/>
              </a:rPr>
              <a:t>(3), (4)  </a:t>
            </a:r>
            <a:r>
              <a:rPr lang="en-US" sz="2800">
                <a:latin typeface="Arial"/>
              </a:rPr>
              <a:t>Larger DT because of longer link and/or processing time</a:t>
            </a:r>
            <a:endParaRPr lang="en-US" sz="2800">
              <a:latin typeface="Arial"/>
            </a:endParaRPr>
          </a:p>
          <a:p>
            <a:pPr marL="457200" lvl="1" indent="0">
              <a:buFont typeface="Arial"/>
              <a:buNone/>
              <a:defRPr/>
            </a:pPr>
            <a:endParaRPr lang="en-US" sz="2800">
              <a:latin typeface="Arial"/>
            </a:endParaRPr>
          </a:p>
          <a:p>
            <a:pPr lvl="0">
              <a:defRPr/>
            </a:pPr>
            <a:r>
              <a:rPr lang="en-US" sz="3200">
                <a:latin typeface="Arial"/>
              </a:rPr>
              <a:t>Need </a:t>
            </a:r>
            <a:r>
              <a:rPr lang="en-US" sz="3200">
                <a:latin typeface="Arial"/>
              </a:rPr>
              <a:t>maller ratio of DT/Tc for better utilization</a:t>
            </a:r>
            <a:endParaRPr lang="en-US" sz="3200">
              <a:latin typeface="Arial"/>
            </a:endParaRPr>
          </a:p>
          <a:p>
            <a:pPr lvl="1">
              <a:defRPr/>
            </a:pPr>
            <a:r>
              <a:rPr lang="en-US" sz="2800">
                <a:latin typeface="Arial"/>
              </a:rPr>
              <a:t>Solution without Dead Time would be ideal! (100% utilization)</a:t>
            </a:r>
            <a:endParaRPr lang="en-US" sz="3200">
              <a:latin typeface="Arial"/>
            </a:endParaRPr>
          </a:p>
        </p:txBody>
      </p:sp>
      <p:sp>
        <p:nvSpPr>
          <p:cNvPr id="349059783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45BFCED-6FC3-2937-9D76-1C4FFEE69B1C}" type="slidenum">
              <a:rPr lang="zh-CN"/>
              <a:t/>
            </a:fld>
            <a:endParaRPr lang="zh-CN"/>
          </a:p>
        </p:txBody>
      </p:sp>
      <p:pic>
        <p:nvPicPr>
          <p:cNvPr id="800532815" name="图片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3864" y="524894"/>
            <a:ext cx="4578060" cy="5914405"/>
          </a:xfrm>
          <a:prstGeom prst="rect">
            <a:avLst/>
          </a:prstGeom>
        </p:spPr>
      </p:pic>
      <p:sp>
        <p:nvSpPr>
          <p:cNvPr id="1972590274" name="矩形 11" hidden="0"/>
          <p:cNvSpPr/>
          <p:nvPr isPhoto="0" userDrawn="0"/>
        </p:nvSpPr>
        <p:spPr bwMode="auto">
          <a:xfrm>
            <a:off x="1626669" y="2810575"/>
            <a:ext cx="602340" cy="2512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846762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14605" y="153368"/>
            <a:ext cx="11039194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CQF with more than 2 buffers (“CQF Variant”)</a:t>
            </a:r>
            <a:br>
              <a:rPr lang="en-US"/>
            </a:br>
            <a:r>
              <a:rPr lang="en-US" sz="3600"/>
              <a:t>has the potential to support </a:t>
            </a:r>
            <a:r>
              <a:rPr lang="en-US" sz="3600"/>
              <a:t>(</a:t>
            </a:r>
            <a:r>
              <a:rPr lang="en-US" sz="3600"/>
              <a:t>3) &amp; (4)</a:t>
            </a:r>
            <a:endParaRPr lang="zh-CN" sz="3600"/>
          </a:p>
        </p:txBody>
      </p:sp>
      <p:sp>
        <p:nvSpPr>
          <p:cNvPr id="61228148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313143" y="1478931"/>
            <a:ext cx="6040654" cy="487741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3 buffer works in rotation manner</a:t>
            </a:r>
            <a:endParaRPr/>
          </a:p>
          <a:p>
            <a:pPr>
              <a:defRPr/>
            </a:pPr>
            <a:r>
              <a:rPr lang="en-US"/>
              <a:t>A straightforward variant to fundamental 2-buffer CQF:</a:t>
            </a:r>
            <a:endParaRPr/>
          </a:p>
          <a:p>
            <a:pPr lvl="1">
              <a:defRPr/>
            </a:pPr>
            <a:r>
              <a:rPr lang="en-US"/>
              <a:t>Configuration is similar</a:t>
            </a:r>
            <a:endParaRPr/>
          </a:p>
          <a:p>
            <a:pPr lvl="1">
              <a:defRPr/>
            </a:pPr>
            <a:r>
              <a:rPr lang="en-US"/>
              <a:t>Can easily deduce from fundamental CQF without the rigid requirement to produce new standard</a:t>
            </a:r>
            <a:endParaRPr/>
          </a:p>
          <a:p>
            <a:pPr>
              <a:defRPr/>
            </a:pPr>
            <a:r>
              <a:rPr lang="en-US"/>
              <a:t>More than 3 buffer is required when the receiving time spans over two cycle interval boundaries.  </a:t>
            </a:r>
            <a:endParaRPr/>
          </a:p>
          <a:p>
            <a:pPr>
              <a:defRPr/>
            </a:pPr>
            <a:r>
              <a:rPr lang="en-US"/>
              <a:t>In general, it is feasible.</a:t>
            </a:r>
            <a:endParaRPr/>
          </a:p>
        </p:txBody>
      </p:sp>
      <p:sp>
        <p:nvSpPr>
          <p:cNvPr id="336099617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4A33E60-0AE8-C233-4CF8-B8B4B70969E3}" type="slidenum">
              <a:rPr lang="zh-CN"/>
              <a:t/>
            </a:fld>
            <a:endParaRPr lang="zh-CN"/>
          </a:p>
        </p:txBody>
      </p:sp>
      <p:pic>
        <p:nvPicPr>
          <p:cNvPr id="1208852201" name="图片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838198" y="1690687"/>
            <a:ext cx="3709887" cy="4727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998949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77531" y="124957"/>
            <a:ext cx="10876267" cy="92466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CQF variant issue </a:t>
            </a:r>
            <a:br>
              <a:rPr lang="en-US"/>
            </a:br>
            <a:r>
              <a:rPr lang="en-US" sz="3600"/>
              <a:t>Time ambiguity window </a:t>
            </a:r>
            <a:endParaRPr lang="zh-CN"/>
          </a:p>
        </p:txBody>
      </p:sp>
      <p:sp>
        <p:nvSpPr>
          <p:cNvPr id="1460212016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963885" y="1049617"/>
            <a:ext cx="6389912" cy="539783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ambiguity window exists for two consecutive cycles – from different</a:t>
            </a:r>
            <a:r>
              <a:rPr lang="en-US"/>
              <a:t> sources</a:t>
            </a:r>
            <a:endParaRPr lang="en-US"/>
          </a:p>
          <a:p>
            <a:pPr lvl="1">
              <a:defRPr/>
            </a:pPr>
            <a:r>
              <a:rPr lang="en-US"/>
              <a:t>Node processing delay variation</a:t>
            </a:r>
            <a:endParaRPr lang="en-US"/>
          </a:p>
          <a:p>
            <a:pPr lvl="1">
              <a:defRPr/>
            </a:pPr>
            <a:r>
              <a:rPr lang="en-US"/>
              <a:t>Link propagation latency variation (FEC, link retransmissions, temperature elongation,...)</a:t>
            </a:r>
            <a:endParaRPr lang="en-US"/>
          </a:p>
          <a:p>
            <a:pPr lvl="1">
              <a:defRPr/>
            </a:pPr>
            <a:r>
              <a:rPr lang="en-US"/>
              <a:t>Clock sync MTIE </a:t>
            </a:r>
            <a:r>
              <a:rPr/>
              <a:t>(Maximum Time Interval Error)</a:t>
            </a:r>
            <a:endParaRPr/>
          </a:p>
          <a:p>
            <a:pPr>
              <a:defRPr/>
            </a:pPr>
            <a:r>
              <a:rPr/>
              <a:t>MTIE ~= clock sync accuracy</a:t>
            </a:r>
            <a:br>
              <a:rPr/>
            </a:br>
            <a:r>
              <a:rPr/>
              <a:t>Clock sync accuracy requirements increase the smaller TC and DT become:</a:t>
            </a:r>
            <a:endParaRPr/>
          </a:p>
          <a:p>
            <a:pPr lvl="1">
              <a:defRPr/>
            </a:pPr>
            <a:r>
              <a:rPr/>
              <a:t>1... 100 Gbps: 100x more accurate PTP clock</a:t>
            </a:r>
            <a:endParaRPr/>
          </a:p>
          <a:p>
            <a:pPr lvl="1">
              <a:defRPr/>
            </a:pPr>
            <a:r>
              <a:rPr/>
              <a:t>100x Cost factor ?! (not quite but important to watch)</a:t>
            </a:r>
            <a:endParaRPr/>
          </a:p>
          <a:p>
            <a:pPr>
              <a:defRPr/>
            </a:pPr>
            <a:r>
              <a:rPr lang="en-US"/>
              <a:t>Conclusion: Relying on reception time to decide on reception buffer is impractical for large-scale deployments</a:t>
            </a:r>
            <a:endParaRPr/>
          </a:p>
          <a:p>
            <a:pPr>
              <a:defRPr/>
            </a:pPr>
            <a:r>
              <a:rPr lang="en-US">
                <a:solidFill>
                  <a:srgbClr val="C00000"/>
                </a:solidFill>
              </a:rPr>
              <a:t>Way out: </a:t>
            </a:r>
            <a:r>
              <a:rPr lang="en-US"/>
              <a:t>pkt</a:t>
            </a:r>
            <a:r>
              <a:rPr lang="en-US"/>
              <a:t> carry cycle id metadata at output to help the downstream node determine the correct cycle buffer for the paket</a:t>
            </a:r>
            <a:endParaRPr/>
          </a:p>
        </p:txBody>
      </p:sp>
      <p:sp>
        <p:nvSpPr>
          <p:cNvPr id="226966304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C036B2E8-13AF-4DA3-9709-D214E83275E8}" type="slidenum">
              <a:rPr lang="zh-CN"/>
              <a:t/>
            </a:fld>
            <a:endParaRPr lang="zh-CN"/>
          </a:p>
        </p:txBody>
      </p:sp>
      <p:pic>
        <p:nvPicPr>
          <p:cNvPr id="601552960" name="图片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529389" y="1049617"/>
            <a:ext cx="3734601" cy="5563517"/>
          </a:xfrm>
          <a:prstGeom prst="rect">
            <a:avLst/>
          </a:prstGeom>
        </p:spPr>
      </p:pic>
      <p:grpSp>
        <p:nvGrpSpPr>
          <p:cNvPr id="1921719319" name="组合 17" hidden="0"/>
          <p:cNvGrpSpPr/>
          <p:nvPr isPhoto="0" userDrawn="0"/>
        </p:nvGrpSpPr>
        <p:grpSpPr bwMode="auto">
          <a:xfrm>
            <a:off x="1907962" y="2981280"/>
            <a:ext cx="943765" cy="902621"/>
            <a:chOff x="1907962" y="3018603"/>
            <a:chExt cx="943765" cy="902621"/>
          </a:xfrm>
        </p:grpSpPr>
        <p:grpSp>
          <p:nvGrpSpPr>
            <p:cNvPr id="82563394" name="组合 13" hidden="0"/>
            <p:cNvGrpSpPr/>
            <p:nvPr isPhoto="0" userDrawn="0"/>
          </p:nvGrpSpPr>
          <p:grpSpPr bwMode="auto">
            <a:xfrm>
              <a:off x="1907962" y="3018603"/>
              <a:ext cx="448061" cy="91454"/>
              <a:chOff x="1879086" y="3008979"/>
              <a:chExt cx="448061" cy="91454"/>
            </a:xfrm>
          </p:grpSpPr>
          <p:sp>
            <p:nvSpPr>
              <p:cNvPr id="1088946359" name="矩形 5" hidden="0"/>
              <p:cNvSpPr/>
              <p:nvPr isPhoto="0" userDrawn="0"/>
            </p:nvSpPr>
            <p:spPr bwMode="auto">
              <a:xfrm>
                <a:off x="1879086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736657731" name="矩形 9" hidden="0"/>
              <p:cNvSpPr/>
              <p:nvPr isPhoto="0" userDrawn="0"/>
            </p:nvSpPr>
            <p:spPr bwMode="auto">
              <a:xfrm>
                <a:off x="2136319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088888003" name="矩形 11" hidden="0"/>
              <p:cNvSpPr/>
              <p:nvPr isPhoto="0" userDrawn="0"/>
            </p:nvSpPr>
            <p:spPr bwMode="auto">
              <a:xfrm>
                <a:off x="2031487" y="3010584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728006809" name="矩形 12" hidden="0"/>
              <p:cNvSpPr/>
              <p:nvPr isPhoto="0" userDrawn="0"/>
            </p:nvSpPr>
            <p:spPr bwMode="auto">
              <a:xfrm>
                <a:off x="2251262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  <p:grpSp>
          <p:nvGrpSpPr>
            <p:cNvPr id="2081959143" name="组合 16" hidden="0"/>
            <p:cNvGrpSpPr/>
            <p:nvPr isPhoto="0" userDrawn="0"/>
          </p:nvGrpSpPr>
          <p:grpSpPr bwMode="auto">
            <a:xfrm>
              <a:off x="2450021" y="3831376"/>
              <a:ext cx="401706" cy="89848"/>
              <a:chOff x="4298072" y="2400984"/>
              <a:chExt cx="401706" cy="89848"/>
            </a:xfrm>
          </p:grpSpPr>
          <p:sp>
            <p:nvSpPr>
              <p:cNvPr id="957520759" name="矩形 7" hidden="0"/>
              <p:cNvSpPr/>
              <p:nvPr isPhoto="0" userDrawn="0"/>
            </p:nvSpPr>
            <p:spPr bwMode="auto">
              <a:xfrm>
                <a:off x="4298072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9646912" name="矩形 8" hidden="0"/>
              <p:cNvSpPr/>
              <p:nvPr isPhoto="0" userDrawn="0"/>
            </p:nvSpPr>
            <p:spPr bwMode="auto">
              <a:xfrm>
                <a:off x="4415904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095174044" name="矩形 14" hidden="0"/>
              <p:cNvSpPr/>
              <p:nvPr isPhoto="0" userDrawn="0"/>
            </p:nvSpPr>
            <p:spPr bwMode="auto">
              <a:xfrm>
                <a:off x="4524429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74670162" name="矩形 15" hidden="0"/>
              <p:cNvSpPr/>
              <p:nvPr isPhoto="0" userDrawn="0"/>
            </p:nvSpPr>
            <p:spPr bwMode="auto">
              <a:xfrm>
                <a:off x="4623892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</p:grpSp>
      <p:grpSp>
        <p:nvGrpSpPr>
          <p:cNvPr id="828044397" name="组合 20" hidden="0"/>
          <p:cNvGrpSpPr/>
          <p:nvPr isPhoto="0" userDrawn="0"/>
        </p:nvGrpSpPr>
        <p:grpSpPr bwMode="auto">
          <a:xfrm>
            <a:off x="1789837" y="3141627"/>
            <a:ext cx="953390" cy="902621"/>
            <a:chOff x="1907962" y="3018603"/>
            <a:chExt cx="953390" cy="902621"/>
          </a:xfrm>
        </p:grpSpPr>
        <p:grpSp>
          <p:nvGrpSpPr>
            <p:cNvPr id="2114808733" name="组合 21" hidden="0"/>
            <p:cNvGrpSpPr/>
            <p:nvPr isPhoto="0" userDrawn="0"/>
          </p:nvGrpSpPr>
          <p:grpSpPr bwMode="auto">
            <a:xfrm>
              <a:off x="1907962" y="3018603"/>
              <a:ext cx="448061" cy="91454"/>
              <a:chOff x="1879086" y="3008979"/>
              <a:chExt cx="448061" cy="91454"/>
            </a:xfrm>
          </p:grpSpPr>
          <p:sp>
            <p:nvSpPr>
              <p:cNvPr id="1656094304" name="矩形 27" hidden="0"/>
              <p:cNvSpPr/>
              <p:nvPr isPhoto="0" userDrawn="0"/>
            </p:nvSpPr>
            <p:spPr bwMode="auto">
              <a:xfrm>
                <a:off x="1879086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512881356" name="矩形 28" hidden="0"/>
              <p:cNvSpPr/>
              <p:nvPr isPhoto="0" userDrawn="0"/>
            </p:nvSpPr>
            <p:spPr bwMode="auto">
              <a:xfrm>
                <a:off x="2136319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102068004" name="矩形 29" hidden="0"/>
              <p:cNvSpPr/>
              <p:nvPr isPhoto="0" userDrawn="0"/>
            </p:nvSpPr>
            <p:spPr bwMode="auto">
              <a:xfrm>
                <a:off x="2031487" y="3010584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704790885" name="矩形 30" hidden="0"/>
              <p:cNvSpPr/>
              <p:nvPr isPhoto="0" userDrawn="0"/>
            </p:nvSpPr>
            <p:spPr bwMode="auto">
              <a:xfrm>
                <a:off x="2251262" y="3008979"/>
                <a:ext cx="75886" cy="89848"/>
              </a:xfrm>
              <a:prstGeom prst="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  <p:grpSp>
          <p:nvGrpSpPr>
            <p:cNvPr id="1464431195" name="组合 22" hidden="0"/>
            <p:cNvGrpSpPr/>
            <p:nvPr isPhoto="0" userDrawn="0"/>
          </p:nvGrpSpPr>
          <p:grpSpPr bwMode="auto">
            <a:xfrm>
              <a:off x="2410639" y="3831376"/>
              <a:ext cx="450713" cy="89848"/>
              <a:chOff x="4258690" y="2400984"/>
              <a:chExt cx="450713" cy="89848"/>
            </a:xfrm>
          </p:grpSpPr>
          <p:sp>
            <p:nvSpPr>
              <p:cNvPr id="1490260915" name="矩形 23" hidden="0"/>
              <p:cNvSpPr/>
              <p:nvPr isPhoto="0" userDrawn="0"/>
            </p:nvSpPr>
            <p:spPr bwMode="auto">
              <a:xfrm>
                <a:off x="4258690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630953594" name="矩形 24" hidden="0"/>
              <p:cNvSpPr/>
              <p:nvPr isPhoto="0" userDrawn="0"/>
            </p:nvSpPr>
            <p:spPr bwMode="auto">
              <a:xfrm>
                <a:off x="4377403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1506221646" name="矩形 25" hidden="0"/>
              <p:cNvSpPr/>
              <p:nvPr isPhoto="0" userDrawn="0"/>
            </p:nvSpPr>
            <p:spPr bwMode="auto">
              <a:xfrm>
                <a:off x="4514805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969525522" name="矩形 26" hidden="0"/>
              <p:cNvSpPr/>
              <p:nvPr isPhoto="0" userDrawn="0"/>
            </p:nvSpPr>
            <p:spPr bwMode="auto">
              <a:xfrm>
                <a:off x="4633517" y="2400984"/>
                <a:ext cx="75886" cy="89848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</p:grpSp>
      </p:grpSp>
      <p:cxnSp>
        <p:nvCxnSpPr>
          <p:cNvPr id="1799711647" name="直接连接符 32" hidden="0"/>
          <p:cNvCxnSpPr>
            <a:cxnSpLocks/>
          </p:cNvCxnSpPr>
          <p:nvPr isPhoto="0" userDrawn="0"/>
        </p:nvCxnSpPr>
        <p:spPr bwMode="auto">
          <a:xfrm>
            <a:off x="2366656" y="2759675"/>
            <a:ext cx="0" cy="1392192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ysDash"/>
            <a:miter/>
            <a:headEnd type="none" w="med" len="med"/>
            <a:tailEnd type="none" w="med" len="med"/>
          </a:ln>
          <a:effectLst/>
        </p:spPr>
      </p:cxnSp>
      <p:sp>
        <p:nvSpPr>
          <p:cNvPr id="549526213" name="文本框 35" hidden="0"/>
          <p:cNvSpPr txBox="1"/>
          <p:nvPr isPhoto="0" userDrawn="0"/>
        </p:nvSpPr>
        <p:spPr bwMode="auto">
          <a:xfrm>
            <a:off x="580177" y="3426842"/>
            <a:ext cx="877176" cy="26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/>
              <a:t>Possibility 1</a:t>
            </a:r>
            <a:endParaRPr lang="zh-CN" sz="1100"/>
          </a:p>
        </p:txBody>
      </p:sp>
      <p:cxnSp>
        <p:nvCxnSpPr>
          <p:cNvPr id="1559664337" name="直接箭头连接符 37" hidden="0"/>
          <p:cNvCxnSpPr>
            <a:cxnSpLocks/>
          </p:cNvCxnSpPr>
          <p:nvPr isPhoto="0" userDrawn="0"/>
        </p:nvCxnSpPr>
        <p:spPr bwMode="auto">
          <a:xfrm flipV="1">
            <a:off x="1393452" y="3007543"/>
            <a:ext cx="465369" cy="42716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cxnSp>
        <p:nvCxnSpPr>
          <p:cNvPr id="1195061469" name="直接箭头连接符 38" hidden="0"/>
          <p:cNvCxnSpPr>
            <a:cxnSpLocks/>
          </p:cNvCxnSpPr>
          <p:nvPr isPhoto="0" userDrawn="0"/>
        </p:nvCxnSpPr>
        <p:spPr bwMode="auto">
          <a:xfrm>
            <a:off x="1363579" y="3568789"/>
            <a:ext cx="1062865" cy="27018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sp>
        <p:nvSpPr>
          <p:cNvPr id="386105111" name="文本框 43" hidden="0"/>
          <p:cNvSpPr txBox="1"/>
          <p:nvPr isPhoto="0" userDrawn="0"/>
        </p:nvSpPr>
        <p:spPr bwMode="auto">
          <a:xfrm>
            <a:off x="3597080" y="3194163"/>
            <a:ext cx="877176" cy="261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/>
              <a:t>Possibility 2</a:t>
            </a:r>
            <a:endParaRPr lang="zh-CN" sz="1100"/>
          </a:p>
        </p:txBody>
      </p:sp>
      <p:cxnSp>
        <p:nvCxnSpPr>
          <p:cNvPr id="1298542353" name="直接箭头连接符 44" hidden="0"/>
          <p:cNvCxnSpPr>
            <a:cxnSpLocks/>
          </p:cNvCxnSpPr>
          <p:nvPr isPhoto="0" userDrawn="0"/>
        </p:nvCxnSpPr>
        <p:spPr bwMode="auto">
          <a:xfrm flipH="1" flipV="1">
            <a:off x="2280137" y="3186552"/>
            <a:ext cx="1316943" cy="13841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cxnSp>
        <p:nvCxnSpPr>
          <p:cNvPr id="2088915957" name="直接箭头连接符 48" hidden="0"/>
          <p:cNvCxnSpPr>
            <a:cxnSpLocks/>
          </p:cNvCxnSpPr>
          <p:nvPr isPhoto="0" userDrawn="0"/>
        </p:nvCxnSpPr>
        <p:spPr bwMode="auto">
          <a:xfrm flipH="1">
            <a:off x="2761891" y="3324967"/>
            <a:ext cx="835188" cy="673387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/>
            <a:headEnd type="none" w="med" len="med"/>
            <a:tailEnd type="triangle"/>
          </a:ln>
          <a:effectLst/>
        </p:spPr>
      </p:cxnSp>
      <p:sp>
        <p:nvSpPr>
          <p:cNvPr id="10835014" name="文本框 53" hidden="0"/>
          <p:cNvSpPr txBox="1"/>
          <p:nvPr isPhoto="0" userDrawn="0"/>
        </p:nvSpPr>
        <p:spPr bwMode="auto">
          <a:xfrm>
            <a:off x="2180674" y="2674846"/>
            <a:ext cx="30881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0070C0"/>
                </a:solidFill>
                <a:latin typeface="宋体"/>
                <a:ea typeface="宋体"/>
              </a:rPr>
              <a:t>×</a:t>
            </a:r>
            <a:endParaRPr lang="zh-CN" sz="1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408039" name="Title 3" hidden="0"/>
          <p:cNvSpPr/>
          <p:nvPr isPhoto="0" userDrawn="0"/>
        </p:nvSpPr>
        <p:spPr bwMode="auto">
          <a:xfrm>
            <a:off x="580320" y="238680"/>
            <a:ext cx="1051488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rmAutofit/>
          </a:bodyPr>
          <a:p>
            <a:pPr>
              <a:lnSpc>
                <a:spcPct val="90000"/>
              </a:lnSpc>
              <a:defRPr/>
            </a:pPr>
            <a:r>
              <a:rPr lang="en-US" sz="4400" b="0" strike="noStrike" spc="0">
                <a:solidFill>
                  <a:srgbClr val="000000"/>
                </a:solidFill>
                <a:latin typeface="Calibri Light"/>
              </a:rPr>
              <a:t>CQF with packet tagging (“TCQF” / “DIP”)</a:t>
            </a:r>
            <a:endParaRPr lang="en-US" sz="4400" b="0" strike="noStrike" spc="0">
              <a:latin typeface="Arial"/>
            </a:endParaRPr>
          </a:p>
        </p:txBody>
      </p:sp>
      <p:sp>
        <p:nvSpPr>
          <p:cNvPr id="1889535042" name="Content Placeholder 1" hidden="0"/>
          <p:cNvSpPr/>
          <p:nvPr isPhoto="0" userDrawn="0"/>
        </p:nvSpPr>
        <p:spPr bwMode="auto">
          <a:xfrm>
            <a:off x="580320" y="873720"/>
            <a:ext cx="10773000" cy="255059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p>
            <a:pPr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With 3 cycles , arbitrary latency links can be supported</a:t>
            </a:r>
            <a:endParaRPr lang="en-US" sz="2000" b="0" strike="noStrike" spc="0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Every node has cycle-mapping table from prior hop, calculated by controller based on link latency</a:t>
            </a:r>
            <a:endParaRPr lang="en-US" sz="2000" b="0" strike="noStrike" spc="0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Required dlock accuracy (MTIE) &lt; 90% cycle time</a:t>
            </a:r>
            <a:endParaRPr lang="en-US" sz="2000" b="0" strike="noStrike" spc="0">
              <a:latin typeface="Arial"/>
              <a:ea typeface="PingFang SC"/>
            </a:endParaRPr>
          </a:p>
          <a:p>
            <a:pPr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With 3 or more cycles, additional inaccuracies can be compensated</a:t>
            </a:r>
            <a:endParaRPr lang="en-US" sz="2000" b="0" strike="noStrike" spc="0">
              <a:latin typeface="Arial"/>
              <a:ea typeface="PingFang SC"/>
            </a:endParaRPr>
          </a:p>
          <a:p>
            <a:pPr marL="360000">
              <a:lnSpc>
                <a:spcPct val="90000"/>
              </a:lnSpc>
              <a:spcBef>
                <a:spcPts val="999"/>
              </a:spcBef>
              <a:tabLst>
                <a:tab pos="0" algn="l"/>
              </a:tabLst>
              <a:defRPr/>
            </a:pPr>
            <a:r>
              <a:rPr lang="en-US" sz="2000" b="0" strike="noStrike" spc="0">
                <a:solidFill>
                  <a:srgbClr val="000000"/>
                </a:solidFill>
                <a:latin typeface="Calibri"/>
              </a:rPr>
              <a:t>e.g.: link propagation variation (jitter) and/or higher MTIE</a:t>
            </a:r>
            <a:endParaRPr lang="en-US" sz="2000" b="0" strike="noStrike" spc="0">
              <a:latin typeface="Arial"/>
              <a:ea typeface="PingFang SC"/>
            </a:endParaRPr>
          </a:p>
        </p:txBody>
      </p:sp>
      <p:grpSp>
        <p:nvGrpSpPr>
          <p:cNvPr id="195133395" name="Group 4" hidden="0"/>
          <p:cNvGrpSpPr/>
          <p:nvPr isPhoto="0" userDrawn="0"/>
        </p:nvGrpSpPr>
        <p:grpSpPr bwMode="auto">
          <a:xfrm>
            <a:off x="745200" y="3309120"/>
            <a:ext cx="10133640" cy="3417840"/>
            <a:chOff x="745200" y="3309120"/>
            <a:chExt cx="10133640" cy="3417840"/>
          </a:xfrm>
        </p:grpSpPr>
        <p:grpSp>
          <p:nvGrpSpPr>
            <p:cNvPr id="276956519" name="Group 23" hidden="0"/>
            <p:cNvGrpSpPr/>
            <p:nvPr isPhoto="0" userDrawn="0"/>
          </p:nvGrpSpPr>
          <p:grpSpPr bwMode="auto">
            <a:xfrm>
              <a:off x="2145600" y="3611517"/>
              <a:ext cx="565200" cy="425520"/>
              <a:chOff x="2145600" y="3611517"/>
              <a:chExt cx="565200" cy="425520"/>
            </a:xfrm>
          </p:grpSpPr>
          <p:sp>
            <p:nvSpPr>
              <p:cNvPr id="73778449" name="Rectangle 14" hidden="0"/>
              <p:cNvSpPr/>
              <p:nvPr isPhoto="0" userDrawn="0"/>
            </p:nvSpPr>
            <p:spPr bwMode="auto">
              <a:xfrm>
                <a:off x="218376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2595556" name="Rectangle 11" hidden="0"/>
              <p:cNvSpPr/>
              <p:nvPr isPhoto="0" userDrawn="0"/>
            </p:nvSpPr>
            <p:spPr bwMode="auto">
              <a:xfrm>
                <a:off x="233964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635300" name="TextBox 15" hidden="0"/>
              <p:cNvSpPr/>
              <p:nvPr isPhoto="0" userDrawn="0"/>
            </p:nvSpPr>
            <p:spPr bwMode="auto">
              <a:xfrm>
                <a:off x="214560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855090033" name="Group 24" hidden="0"/>
            <p:cNvGrpSpPr/>
            <p:nvPr isPhoto="0" userDrawn="0"/>
          </p:nvGrpSpPr>
          <p:grpSpPr bwMode="auto">
            <a:xfrm>
              <a:off x="2669760" y="3611517"/>
              <a:ext cx="565200" cy="425520"/>
              <a:chOff x="2669760" y="3611517"/>
              <a:chExt cx="565200" cy="425520"/>
            </a:xfrm>
          </p:grpSpPr>
          <p:sp>
            <p:nvSpPr>
              <p:cNvPr id="896011116" name="Rectangle 16" hidden="0"/>
              <p:cNvSpPr/>
              <p:nvPr isPhoto="0" userDrawn="0"/>
            </p:nvSpPr>
            <p:spPr bwMode="auto">
              <a:xfrm>
                <a:off x="27079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519110" name="Rectangle 18" hidden="0"/>
              <p:cNvSpPr/>
              <p:nvPr isPhoto="0" userDrawn="0"/>
            </p:nvSpPr>
            <p:spPr bwMode="auto">
              <a:xfrm>
                <a:off x="2766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2013300" name="Rectangle 19" hidden="0"/>
              <p:cNvSpPr/>
              <p:nvPr isPhoto="0" userDrawn="0"/>
            </p:nvSpPr>
            <p:spPr bwMode="auto">
              <a:xfrm>
                <a:off x="287496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9981913" name="TextBox 21" hidden="0"/>
              <p:cNvSpPr/>
              <p:nvPr isPhoto="0" userDrawn="0"/>
            </p:nvSpPr>
            <p:spPr bwMode="auto">
              <a:xfrm>
                <a:off x="26697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11684881" name="Group 25" hidden="0"/>
            <p:cNvGrpSpPr/>
            <p:nvPr isPhoto="0" userDrawn="0"/>
          </p:nvGrpSpPr>
          <p:grpSpPr bwMode="auto">
            <a:xfrm>
              <a:off x="3188160" y="3611517"/>
              <a:ext cx="565200" cy="425520"/>
              <a:chOff x="3188160" y="3611517"/>
              <a:chExt cx="565200" cy="425520"/>
            </a:xfrm>
          </p:grpSpPr>
          <p:sp>
            <p:nvSpPr>
              <p:cNvPr id="196371288" name="Rectangle 26" hidden="0"/>
              <p:cNvSpPr/>
              <p:nvPr isPhoto="0" userDrawn="0"/>
            </p:nvSpPr>
            <p:spPr bwMode="auto">
              <a:xfrm>
                <a:off x="3226320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4980468" name="Rectangle 27" hidden="0"/>
              <p:cNvSpPr/>
              <p:nvPr isPhoto="0" userDrawn="0"/>
            </p:nvSpPr>
            <p:spPr bwMode="auto">
              <a:xfrm>
                <a:off x="328032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22826" name="Rectangle 28" hidden="0"/>
              <p:cNvSpPr/>
              <p:nvPr isPhoto="0" userDrawn="0"/>
            </p:nvSpPr>
            <p:spPr bwMode="auto">
              <a:xfrm>
                <a:off x="3382200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7478537" name="TextBox 31" hidden="0"/>
              <p:cNvSpPr/>
              <p:nvPr isPhoto="0" userDrawn="0"/>
            </p:nvSpPr>
            <p:spPr bwMode="auto">
              <a:xfrm>
                <a:off x="31881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516216946" name="Group 32" hidden="0"/>
            <p:cNvGrpSpPr/>
            <p:nvPr isPhoto="0" userDrawn="0"/>
          </p:nvGrpSpPr>
          <p:grpSpPr bwMode="auto">
            <a:xfrm>
              <a:off x="3708360" y="3611517"/>
              <a:ext cx="565200" cy="425520"/>
              <a:chOff x="3708360" y="3611517"/>
              <a:chExt cx="565200" cy="425520"/>
            </a:xfrm>
          </p:grpSpPr>
          <p:sp>
            <p:nvSpPr>
              <p:cNvPr id="265041788" name="Rectangle 33" hidden="0"/>
              <p:cNvSpPr/>
              <p:nvPr isPhoto="0" userDrawn="0"/>
            </p:nvSpPr>
            <p:spPr bwMode="auto">
              <a:xfrm>
                <a:off x="3746517" y="365328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2771091" name="Rectangle 34" hidden="0"/>
              <p:cNvSpPr/>
              <p:nvPr isPhoto="0" userDrawn="0"/>
            </p:nvSpPr>
            <p:spPr bwMode="auto">
              <a:xfrm>
                <a:off x="3800517" y="391860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2842676" name="TextBox 38" hidden="0"/>
              <p:cNvSpPr/>
              <p:nvPr isPhoto="0" userDrawn="0"/>
            </p:nvSpPr>
            <p:spPr bwMode="auto">
              <a:xfrm>
                <a:off x="3708360" y="3611517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000265975" name="Group 40" hidden="0"/>
            <p:cNvGrpSpPr/>
            <p:nvPr isPhoto="0" userDrawn="0"/>
          </p:nvGrpSpPr>
          <p:grpSpPr bwMode="auto">
            <a:xfrm>
              <a:off x="2399040" y="5958360"/>
              <a:ext cx="565200" cy="425160"/>
              <a:chOff x="2399040" y="5958360"/>
              <a:chExt cx="565200" cy="425160"/>
            </a:xfrm>
          </p:grpSpPr>
          <p:sp>
            <p:nvSpPr>
              <p:cNvPr id="671013782" name="Rectangle 41" hidden="0"/>
              <p:cNvSpPr/>
              <p:nvPr isPhoto="0" userDrawn="0"/>
            </p:nvSpPr>
            <p:spPr bwMode="auto">
              <a:xfrm>
                <a:off x="243720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3041879" name="Rectangle 42" hidden="0"/>
              <p:cNvSpPr/>
              <p:nvPr isPhoto="0" userDrawn="0"/>
            </p:nvSpPr>
            <p:spPr bwMode="auto">
              <a:xfrm>
                <a:off x="24912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213998" name="Rectangle 43" hidden="0"/>
              <p:cNvSpPr/>
              <p:nvPr isPhoto="0" userDrawn="0"/>
            </p:nvSpPr>
            <p:spPr bwMode="auto">
              <a:xfrm>
                <a:off x="259308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4882004" name="TextBox 46" hidden="0"/>
              <p:cNvSpPr/>
              <p:nvPr isPhoto="0" userDrawn="0"/>
            </p:nvSpPr>
            <p:spPr bwMode="auto">
              <a:xfrm>
                <a:off x="239904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176682258" name="Group 47" hidden="0"/>
            <p:cNvGrpSpPr/>
            <p:nvPr isPhoto="0" userDrawn="0"/>
          </p:nvGrpSpPr>
          <p:grpSpPr bwMode="auto">
            <a:xfrm>
              <a:off x="2923200" y="5958360"/>
              <a:ext cx="565200" cy="425160"/>
              <a:chOff x="2923200" y="5958360"/>
              <a:chExt cx="565200" cy="425160"/>
            </a:xfrm>
          </p:grpSpPr>
          <p:sp>
            <p:nvSpPr>
              <p:cNvPr id="1817245560" name="Rectangle 48" hidden="0"/>
              <p:cNvSpPr/>
              <p:nvPr isPhoto="0" userDrawn="0"/>
            </p:nvSpPr>
            <p:spPr bwMode="auto">
              <a:xfrm>
                <a:off x="296136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7425041" name="Rectangle 49" hidden="0"/>
              <p:cNvSpPr/>
              <p:nvPr isPhoto="0" userDrawn="0"/>
            </p:nvSpPr>
            <p:spPr bwMode="auto">
              <a:xfrm>
                <a:off x="30153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4211884" name="TextBox 53" hidden="0"/>
              <p:cNvSpPr/>
              <p:nvPr isPhoto="0" userDrawn="0"/>
            </p:nvSpPr>
            <p:spPr bwMode="auto">
              <a:xfrm>
                <a:off x="292320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602453060" name="Group 54" hidden="0"/>
            <p:cNvGrpSpPr/>
            <p:nvPr isPhoto="0" userDrawn="0"/>
          </p:nvGrpSpPr>
          <p:grpSpPr bwMode="auto">
            <a:xfrm>
              <a:off x="3447360" y="5958360"/>
              <a:ext cx="565200" cy="425160"/>
              <a:chOff x="3447360" y="5958360"/>
              <a:chExt cx="565200" cy="425160"/>
            </a:xfrm>
          </p:grpSpPr>
          <p:sp>
            <p:nvSpPr>
              <p:cNvPr id="462274591" name="Rectangle 55" hidden="0"/>
              <p:cNvSpPr/>
              <p:nvPr isPhoto="0" userDrawn="0"/>
            </p:nvSpPr>
            <p:spPr bwMode="auto">
              <a:xfrm>
                <a:off x="3485517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8039643" name="Rectangle 56" hidden="0"/>
              <p:cNvSpPr/>
              <p:nvPr isPhoto="0" userDrawn="0"/>
            </p:nvSpPr>
            <p:spPr bwMode="auto">
              <a:xfrm>
                <a:off x="3539517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3173500" name="Rectangle 57" hidden="0"/>
              <p:cNvSpPr/>
              <p:nvPr isPhoto="0" userDrawn="0"/>
            </p:nvSpPr>
            <p:spPr bwMode="auto">
              <a:xfrm>
                <a:off x="364140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750689" name="TextBox 60" hidden="0"/>
              <p:cNvSpPr/>
              <p:nvPr isPhoto="0" userDrawn="0"/>
            </p:nvSpPr>
            <p:spPr bwMode="auto">
              <a:xfrm>
                <a:off x="34473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27768320" name="Group 61" hidden="0"/>
            <p:cNvGrpSpPr/>
            <p:nvPr isPhoto="0" userDrawn="0"/>
          </p:nvGrpSpPr>
          <p:grpSpPr bwMode="auto">
            <a:xfrm>
              <a:off x="3967560" y="5958360"/>
              <a:ext cx="565200" cy="425160"/>
              <a:chOff x="3967560" y="5958360"/>
              <a:chExt cx="565200" cy="425160"/>
            </a:xfrm>
          </p:grpSpPr>
          <p:sp>
            <p:nvSpPr>
              <p:cNvPr id="175310701" name="Rectangle 62" hidden="0"/>
              <p:cNvSpPr/>
              <p:nvPr isPhoto="0" userDrawn="0"/>
            </p:nvSpPr>
            <p:spPr bwMode="auto">
              <a:xfrm>
                <a:off x="4006080" y="599976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4114714" name="Rectangle 63" hidden="0"/>
              <p:cNvSpPr/>
              <p:nvPr isPhoto="0" userDrawn="0"/>
            </p:nvSpPr>
            <p:spPr bwMode="auto">
              <a:xfrm>
                <a:off x="405972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4182145" name="Rectangle 64" hidden="0"/>
              <p:cNvSpPr/>
              <p:nvPr isPhoto="0" userDrawn="0"/>
            </p:nvSpPr>
            <p:spPr bwMode="auto">
              <a:xfrm>
                <a:off x="4161960" y="626508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9383193" name="TextBox 67" hidden="0"/>
              <p:cNvSpPr/>
              <p:nvPr isPhoto="0" userDrawn="0"/>
            </p:nvSpPr>
            <p:spPr bwMode="auto">
              <a:xfrm>
                <a:off x="3967560" y="595836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518731711" name="Group 129" hidden="0"/>
            <p:cNvGrpSpPr/>
            <p:nvPr isPhoto="0" userDrawn="0"/>
          </p:nvGrpSpPr>
          <p:grpSpPr bwMode="auto">
            <a:xfrm>
              <a:off x="921240" y="5018400"/>
              <a:ext cx="4124880" cy="277200"/>
              <a:chOff x="921240" y="5018400"/>
              <a:chExt cx="4124880" cy="277200"/>
            </a:xfrm>
          </p:grpSpPr>
          <p:sp>
            <p:nvSpPr>
              <p:cNvPr id="1367184309" name="Rectangle 69" hidden="0"/>
              <p:cNvSpPr/>
              <p:nvPr isPhoto="0" userDrawn="0"/>
            </p:nvSpPr>
            <p:spPr bwMode="auto">
              <a:xfrm>
                <a:off x="243540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273726" name="Rectangle 72" hidden="0"/>
              <p:cNvSpPr/>
              <p:nvPr isPhoto="0" userDrawn="0"/>
            </p:nvSpPr>
            <p:spPr bwMode="auto">
              <a:xfrm>
                <a:off x="288648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7867353" name="Rectangle 73" hidden="0"/>
              <p:cNvSpPr/>
              <p:nvPr isPhoto="0" userDrawn="0"/>
            </p:nvSpPr>
            <p:spPr bwMode="auto">
              <a:xfrm>
                <a:off x="3012120" y="5105880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4732980" name="Rectangle 97" hidden="0"/>
              <p:cNvSpPr/>
              <p:nvPr isPhoto="0" userDrawn="0"/>
            </p:nvSpPr>
            <p:spPr bwMode="auto">
              <a:xfrm>
                <a:off x="3475440" y="50558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417352" name="TextBox 96" hidden="0"/>
              <p:cNvSpPr/>
              <p:nvPr isPhoto="0" userDrawn="0"/>
            </p:nvSpPr>
            <p:spPr bwMode="auto">
              <a:xfrm>
                <a:off x="921240" y="5037118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958464995" name="TextBox 98" hidden="0"/>
              <p:cNvSpPr/>
              <p:nvPr isPhoto="0" userDrawn="0"/>
            </p:nvSpPr>
            <p:spPr bwMode="auto">
              <a:xfrm>
                <a:off x="3404160" y="50184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901425687" name="Rectangle 99" hidden="0"/>
              <p:cNvSpPr/>
              <p:nvPr isPhoto="0" userDrawn="0"/>
            </p:nvSpPr>
            <p:spPr bwMode="auto">
              <a:xfrm>
                <a:off x="4007880" y="5055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1487072" name="Rectangle 103" hidden="0"/>
              <p:cNvSpPr/>
              <p:nvPr isPhoto="0" userDrawn="0"/>
            </p:nvSpPr>
            <p:spPr bwMode="auto">
              <a:xfrm>
                <a:off x="1906560" y="505224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4847621" name="TextBox 101" hidden="0"/>
              <p:cNvSpPr/>
              <p:nvPr isPhoto="0" userDrawn="0"/>
            </p:nvSpPr>
            <p:spPr bwMode="auto">
              <a:xfrm>
                <a:off x="1830600" y="502344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grpSp>
          <p:nvGrpSpPr>
            <p:cNvPr id="1568306784" name="Group 130" hidden="0"/>
            <p:cNvGrpSpPr/>
            <p:nvPr isPhoto="0" userDrawn="0"/>
          </p:nvGrpSpPr>
          <p:grpSpPr bwMode="auto">
            <a:xfrm>
              <a:off x="933840" y="5562000"/>
              <a:ext cx="4169880" cy="290880"/>
              <a:chOff x="933840" y="5562000"/>
              <a:chExt cx="4169880" cy="290880"/>
            </a:xfrm>
          </p:grpSpPr>
          <p:sp>
            <p:nvSpPr>
              <p:cNvPr id="1543539574" name="Rectangle 104" hidden="0"/>
              <p:cNvSpPr/>
              <p:nvPr isPhoto="0" userDrawn="0"/>
            </p:nvSpPr>
            <p:spPr bwMode="auto">
              <a:xfrm>
                <a:off x="1909800" y="560484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407501" name="Rectangle 105" hidden="0"/>
              <p:cNvSpPr/>
              <p:nvPr isPhoto="0" userDrawn="0"/>
            </p:nvSpPr>
            <p:spPr bwMode="auto">
              <a:xfrm>
                <a:off x="2436840" y="5649118"/>
                <a:ext cx="10008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5735974" name="Rectangle 109" hidden="0"/>
              <p:cNvSpPr/>
              <p:nvPr isPhoto="0" userDrawn="0"/>
            </p:nvSpPr>
            <p:spPr bwMode="auto">
              <a:xfrm>
                <a:off x="2949480" y="559908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058906" name="TextBox 110" hidden="0"/>
              <p:cNvSpPr/>
              <p:nvPr isPhoto="0" userDrawn="0"/>
            </p:nvSpPr>
            <p:spPr bwMode="auto">
              <a:xfrm>
                <a:off x="933840" y="559584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169004973" name="TextBox 111" hidden="0"/>
              <p:cNvSpPr/>
              <p:nvPr isPhoto="0" userDrawn="0"/>
            </p:nvSpPr>
            <p:spPr bwMode="auto">
              <a:xfrm>
                <a:off x="2878560" y="556200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615789640" name="Rectangle 112" hidden="0"/>
              <p:cNvSpPr/>
              <p:nvPr isPhoto="0" userDrawn="0"/>
            </p:nvSpPr>
            <p:spPr bwMode="auto">
              <a:xfrm>
                <a:off x="3481920" y="559908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216760173" name="Group 115" hidden="0"/>
              <p:cNvGrpSpPr/>
              <p:nvPr isPhoto="0" userDrawn="0"/>
            </p:nvGrpSpPr>
            <p:grpSpPr bwMode="auto">
              <a:xfrm>
                <a:off x="4439520" y="5566680"/>
                <a:ext cx="664200" cy="272160"/>
                <a:chOff x="4439520" y="5566680"/>
                <a:chExt cx="664200" cy="272160"/>
              </a:xfrm>
            </p:grpSpPr>
            <p:sp>
              <p:nvSpPr>
                <p:cNvPr id="634831501" name="Rectangle 113" hidden="0"/>
                <p:cNvSpPr/>
                <p:nvPr isPhoto="0" userDrawn="0"/>
              </p:nvSpPr>
              <p:spPr bwMode="auto">
                <a:xfrm>
                  <a:off x="4515840" y="559584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103296308" name="TextBox 114" hidden="0"/>
                <p:cNvSpPr/>
                <p:nvPr isPhoto="0" userDrawn="0"/>
              </p:nvSpPr>
              <p:spPr bwMode="auto">
                <a:xfrm>
                  <a:off x="4439520" y="556668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tIns="45000" rIns="90000" bIns="45000">
                  <a:spAutoFit/>
                </a:bodyPr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</p:grpSp>
        <p:grpSp>
          <p:nvGrpSpPr>
            <p:cNvPr id="1854208315" name="Group 131" hidden="0"/>
            <p:cNvGrpSpPr/>
            <p:nvPr isPhoto="0" userDrawn="0"/>
          </p:nvGrpSpPr>
          <p:grpSpPr bwMode="auto">
            <a:xfrm>
              <a:off x="908280" y="5301720"/>
              <a:ext cx="4125960" cy="277200"/>
              <a:chOff x="908280" y="5301720"/>
              <a:chExt cx="4125960" cy="277200"/>
            </a:xfrm>
          </p:grpSpPr>
          <p:sp>
            <p:nvSpPr>
              <p:cNvPr id="1870266647" name="Rectangle 116" hidden="0"/>
              <p:cNvSpPr/>
              <p:nvPr isPhoto="0" userDrawn="0"/>
            </p:nvSpPr>
            <p:spPr bwMode="auto">
              <a:xfrm>
                <a:off x="1905480" y="533736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149078" name="Rectangle 121" hidden="0"/>
              <p:cNvSpPr/>
              <p:nvPr isPhoto="0" userDrawn="0"/>
            </p:nvSpPr>
            <p:spPr bwMode="auto">
              <a:xfrm>
                <a:off x="2415600" y="53391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5113138" name="TextBox 122" hidden="0"/>
              <p:cNvSpPr/>
              <p:nvPr isPhoto="0" userDrawn="0"/>
            </p:nvSpPr>
            <p:spPr bwMode="auto">
              <a:xfrm>
                <a:off x="2344320" y="530172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  <p:sp>
            <p:nvSpPr>
              <p:cNvPr id="310058070" name="Rectangle 123" hidden="0"/>
              <p:cNvSpPr/>
              <p:nvPr isPhoto="0" userDrawn="0"/>
            </p:nvSpPr>
            <p:spPr bwMode="auto">
              <a:xfrm>
                <a:off x="2948040" y="5339160"/>
                <a:ext cx="1038240" cy="17784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256551632" name="Group 124" hidden="0"/>
              <p:cNvGrpSpPr/>
              <p:nvPr isPhoto="0" userDrawn="0"/>
            </p:nvGrpSpPr>
            <p:grpSpPr bwMode="auto">
              <a:xfrm>
                <a:off x="3918240" y="5306760"/>
                <a:ext cx="664200" cy="272160"/>
                <a:chOff x="3918240" y="5306760"/>
                <a:chExt cx="664200" cy="272160"/>
              </a:xfrm>
            </p:grpSpPr>
            <p:sp>
              <p:nvSpPr>
                <p:cNvPr id="887770679" name="Rectangle 125" hidden="0"/>
                <p:cNvSpPr/>
                <p:nvPr isPhoto="0" userDrawn="0"/>
              </p:nvSpPr>
              <p:spPr bwMode="auto">
                <a:xfrm>
                  <a:off x="3994560" y="5335560"/>
                  <a:ext cx="529920" cy="17964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546625279" name="TextBox 126" hidden="0"/>
                <p:cNvSpPr/>
                <p:nvPr isPhoto="0" userDrawn="0"/>
              </p:nvSpPr>
              <p:spPr bwMode="auto">
                <a:xfrm>
                  <a:off x="3918240" y="5306760"/>
                  <a:ext cx="66420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tIns="45000" rIns="90000" bIns="45000">
                  <a:spAutoFit/>
                </a:bodyPr>
                <a:p>
                  <a:pPr>
                    <a:lnSpc>
                      <a:spcPct val="100000"/>
                    </a:lnSpc>
                    <a:defRPr/>
                  </a:pPr>
                  <a:r>
                    <a:rPr lang="en-US" sz="1200" b="0" strike="noStrike" spc="0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sending</a:t>
                  </a:r>
                  <a:endParaRPr lang="en-US" sz="1200" b="0" strike="noStrike" spc="0">
                    <a:latin typeface="Arial"/>
                  </a:endParaRPr>
                </a:p>
              </p:txBody>
            </p:sp>
          </p:grpSp>
          <p:sp>
            <p:nvSpPr>
              <p:cNvPr id="154554010" name="TextBox 127" hidden="0"/>
              <p:cNvSpPr/>
              <p:nvPr isPhoto="0" userDrawn="0"/>
            </p:nvSpPr>
            <p:spPr bwMode="auto">
              <a:xfrm>
                <a:off x="908280" y="5315400"/>
                <a:ext cx="93996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 buffer</a:t>
                </a:r>
                <a:endParaRPr lang="en-US" sz="1100" b="0" strike="noStrike" spc="0">
                  <a:latin typeface="Arial"/>
                </a:endParaRPr>
              </a:p>
            </p:txBody>
          </p:sp>
          <p:sp>
            <p:nvSpPr>
              <p:cNvPr id="133079649" name="Rectangle 116" hidden="0"/>
              <p:cNvSpPr/>
              <p:nvPr isPhoto="0" userDrawn="0"/>
            </p:nvSpPr>
            <p:spPr bwMode="auto">
              <a:xfrm flipH="1">
                <a:off x="4525200" y="5331600"/>
                <a:ext cx="508680" cy="179640"/>
              </a:xfrm>
              <a:custGeom>
                <a:avLst/>
                <a:gdLst/>
                <a:ahLst/>
                <a:cxnLst/>
                <a:rect l="l" t="t" r="r" b="b"/>
                <a:pathLst>
                  <a:path w="542762" h="201498" fill="norm" stroke="1" extrusionOk="0">
                    <a:moveTo>
                      <a:pt x="538" y="0"/>
                    </a:moveTo>
                    <a:lnTo>
                      <a:pt x="542762" y="1845"/>
                    </a:lnTo>
                    <a:lnTo>
                      <a:pt x="542762" y="201498"/>
                    </a:lnTo>
                    <a:lnTo>
                      <a:pt x="0" y="199421"/>
                    </a:lnTo>
                  </a:path>
                </a:pathLst>
              </a:cu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19007080" name="TextBox 133" hidden="0"/>
            <p:cNvSpPr/>
            <p:nvPr isPhoto="0" userDrawn="0"/>
          </p:nvSpPr>
          <p:spPr bwMode="auto">
            <a:xfrm>
              <a:off x="912240" y="332136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762908007" name="Straight Arrow Connector 135" hidden="0"/>
            <p:cNvSpPr/>
            <p:nvPr isPhoto="0" userDrawn="0"/>
          </p:nvSpPr>
          <p:spPr bwMode="auto">
            <a:xfrm flipH="1" flipV="1">
              <a:off x="2710800" y="4037400"/>
              <a:ext cx="114840" cy="926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945512" name="Straight Arrow Connector 138" hidden="0"/>
            <p:cNvSpPr/>
            <p:nvPr isPhoto="0" userDrawn="0"/>
          </p:nvSpPr>
          <p:spPr bwMode="auto">
            <a:xfrm flipH="1" flipV="1">
              <a:off x="3233880" y="4042440"/>
              <a:ext cx="128520" cy="9212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6670540" name="Oval 143" hidden="0"/>
            <p:cNvSpPr/>
            <p:nvPr isPhoto="0" userDrawn="0"/>
          </p:nvSpPr>
          <p:spPr bwMode="auto">
            <a:xfrm>
              <a:off x="2732400" y="3845517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1625739" name="Oval 144" hidden="0"/>
            <p:cNvSpPr/>
            <p:nvPr isPhoto="0" userDrawn="0"/>
          </p:nvSpPr>
          <p:spPr bwMode="auto">
            <a:xfrm>
              <a:off x="2827800" y="50468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3983918" name="Straight Arrow Connector 146" hidden="0"/>
            <p:cNvSpPr/>
            <p:nvPr isPhoto="0" userDrawn="0"/>
          </p:nvSpPr>
          <p:spPr bwMode="auto">
            <a:xfrm>
              <a:off x="2907000" y="4038120"/>
              <a:ext cx="94680" cy="10083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5951358" name="Rectangle 148" hidden="0"/>
            <p:cNvSpPr/>
            <p:nvPr isPhoto="0" userDrawn="0"/>
          </p:nvSpPr>
          <p:spPr bwMode="auto">
            <a:xfrm>
              <a:off x="745200" y="3380760"/>
              <a:ext cx="4475880" cy="9133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965018" name="TextBox 150" hidden="0"/>
            <p:cNvSpPr/>
            <p:nvPr isPhoto="0" userDrawn="0"/>
          </p:nvSpPr>
          <p:spPr bwMode="auto">
            <a:xfrm>
              <a:off x="819000" y="456336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  <p:sp>
          <p:nvSpPr>
            <p:cNvPr id="1263547120" name="Rectangle 151" hidden="0"/>
            <p:cNvSpPr/>
            <p:nvPr isPhoto="0" userDrawn="0"/>
          </p:nvSpPr>
          <p:spPr bwMode="auto">
            <a:xfrm>
              <a:off x="953280" y="4862520"/>
              <a:ext cx="4173840" cy="1596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161684" name="Rectangle 152" hidden="0"/>
            <p:cNvSpPr/>
            <p:nvPr isPhoto="0" userDrawn="0"/>
          </p:nvSpPr>
          <p:spPr bwMode="auto">
            <a:xfrm>
              <a:off x="3363840" y="5390278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3960761" name="Rectangle 153" hidden="0"/>
            <p:cNvSpPr/>
            <p:nvPr isPhoto="0" userDrawn="0"/>
          </p:nvSpPr>
          <p:spPr bwMode="auto">
            <a:xfrm>
              <a:off x="3465720" y="5390278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1598394" name="Rectangle 155" hidden="0"/>
            <p:cNvSpPr/>
            <p:nvPr isPhoto="0" userDrawn="0"/>
          </p:nvSpPr>
          <p:spPr bwMode="auto">
            <a:xfrm>
              <a:off x="195840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8702588" name="Rectangle 156" hidden="0"/>
            <p:cNvSpPr/>
            <p:nvPr isPhoto="0" userDrawn="0"/>
          </p:nvSpPr>
          <p:spPr bwMode="auto">
            <a:xfrm>
              <a:off x="2060280" y="5394960"/>
              <a:ext cx="8280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8748098" name="Rectangle 157" hidden="0"/>
            <p:cNvSpPr/>
            <p:nvPr isPhoto="0" userDrawn="0"/>
          </p:nvSpPr>
          <p:spPr bwMode="auto">
            <a:xfrm>
              <a:off x="3881880" y="565452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738270" name="TextBox 158" hidden="0"/>
            <p:cNvSpPr/>
            <p:nvPr isPhoto="0" userDrawn="0"/>
          </p:nvSpPr>
          <p:spPr bwMode="auto">
            <a:xfrm>
              <a:off x="891000" y="6225840"/>
              <a:ext cx="1334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Outgoing interface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725833921" name="Rectangle 149" hidden="0"/>
            <p:cNvSpPr/>
            <p:nvPr isPhoto="0" userDrawn="0"/>
          </p:nvSpPr>
          <p:spPr bwMode="auto">
            <a:xfrm>
              <a:off x="745200" y="4492440"/>
              <a:ext cx="4481280" cy="20376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1464848" name="Rectangle 161" hidden="0"/>
            <p:cNvSpPr/>
            <p:nvPr isPhoto="0" userDrawn="0"/>
          </p:nvSpPr>
          <p:spPr bwMode="auto">
            <a:xfrm>
              <a:off x="952920" y="35956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80142164" name="Group 162" hidden="0"/>
            <p:cNvGrpSpPr/>
            <p:nvPr isPhoto="0" userDrawn="0"/>
          </p:nvGrpSpPr>
          <p:grpSpPr bwMode="auto">
            <a:xfrm>
              <a:off x="7113600" y="3637080"/>
              <a:ext cx="565200" cy="425520"/>
              <a:chOff x="7113600" y="3637080"/>
              <a:chExt cx="565200" cy="425520"/>
            </a:xfrm>
          </p:grpSpPr>
          <p:sp>
            <p:nvSpPr>
              <p:cNvPr id="524946183" name="Rectangle 163" hidden="0"/>
              <p:cNvSpPr/>
              <p:nvPr isPhoto="0" userDrawn="0"/>
            </p:nvSpPr>
            <p:spPr bwMode="auto">
              <a:xfrm>
                <a:off x="715176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2974420" name="Rectangle 164" hidden="0"/>
              <p:cNvSpPr/>
              <p:nvPr isPhoto="0" userDrawn="0"/>
            </p:nvSpPr>
            <p:spPr bwMode="auto">
              <a:xfrm>
                <a:off x="720576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7170214" name="TextBox 168" hidden="0"/>
              <p:cNvSpPr/>
              <p:nvPr isPhoto="0" userDrawn="0"/>
            </p:nvSpPr>
            <p:spPr bwMode="auto">
              <a:xfrm>
                <a:off x="711360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426985235" name="Group 169" hidden="0"/>
            <p:cNvGrpSpPr/>
            <p:nvPr isPhoto="0" userDrawn="0"/>
          </p:nvGrpSpPr>
          <p:grpSpPr bwMode="auto">
            <a:xfrm>
              <a:off x="7631640" y="3637080"/>
              <a:ext cx="565200" cy="425520"/>
              <a:chOff x="7631640" y="3637080"/>
              <a:chExt cx="565200" cy="425520"/>
            </a:xfrm>
          </p:grpSpPr>
          <p:sp>
            <p:nvSpPr>
              <p:cNvPr id="2147123584" name="Rectangle 170" hidden="0"/>
              <p:cNvSpPr/>
              <p:nvPr isPhoto="0" userDrawn="0"/>
            </p:nvSpPr>
            <p:spPr bwMode="auto">
              <a:xfrm>
                <a:off x="76698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8848686" name="Rectangle 171" hidden="0"/>
              <p:cNvSpPr/>
              <p:nvPr isPhoto="0" userDrawn="0"/>
            </p:nvSpPr>
            <p:spPr bwMode="auto">
              <a:xfrm>
                <a:off x="78256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7353584" name="Rectangle 172" hidden="0"/>
              <p:cNvSpPr/>
              <p:nvPr isPhoto="0" userDrawn="0"/>
            </p:nvSpPr>
            <p:spPr bwMode="auto">
              <a:xfrm>
                <a:off x="793332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8901419" name="TextBox 173" hidden="0"/>
              <p:cNvSpPr/>
              <p:nvPr isPhoto="0" userDrawn="0"/>
            </p:nvSpPr>
            <p:spPr bwMode="auto">
              <a:xfrm>
                <a:off x="76316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2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094942401" name="Group 174" hidden="0"/>
            <p:cNvGrpSpPr/>
            <p:nvPr isPhoto="0" userDrawn="0"/>
          </p:nvGrpSpPr>
          <p:grpSpPr bwMode="auto">
            <a:xfrm>
              <a:off x="8149680" y="3637080"/>
              <a:ext cx="565200" cy="425520"/>
              <a:chOff x="8149680" y="3637080"/>
              <a:chExt cx="565200" cy="425520"/>
            </a:xfrm>
          </p:grpSpPr>
          <p:sp>
            <p:nvSpPr>
              <p:cNvPr id="1301040566" name="Rectangle 175" hidden="0"/>
              <p:cNvSpPr/>
              <p:nvPr isPhoto="0" userDrawn="0"/>
            </p:nvSpPr>
            <p:spPr bwMode="auto">
              <a:xfrm>
                <a:off x="818784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3844450" name="Rectangle 176" hidden="0"/>
              <p:cNvSpPr/>
              <p:nvPr isPhoto="0" userDrawn="0"/>
            </p:nvSpPr>
            <p:spPr bwMode="auto">
              <a:xfrm>
                <a:off x="82418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5861564" name="Rectangle 177" hidden="0"/>
              <p:cNvSpPr/>
              <p:nvPr isPhoto="0" userDrawn="0"/>
            </p:nvSpPr>
            <p:spPr bwMode="auto">
              <a:xfrm>
                <a:off x="83440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4861822" name="TextBox 180" hidden="0"/>
              <p:cNvSpPr/>
              <p:nvPr isPhoto="0" userDrawn="0"/>
            </p:nvSpPr>
            <p:spPr bwMode="auto">
              <a:xfrm>
                <a:off x="814968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141992396" name="Group 181" hidden="0"/>
            <p:cNvGrpSpPr/>
            <p:nvPr isPhoto="0" userDrawn="0"/>
          </p:nvGrpSpPr>
          <p:grpSpPr bwMode="auto">
            <a:xfrm>
              <a:off x="8670240" y="3637080"/>
              <a:ext cx="565200" cy="425520"/>
              <a:chOff x="8670240" y="3637080"/>
              <a:chExt cx="565200" cy="425520"/>
            </a:xfrm>
          </p:grpSpPr>
          <p:sp>
            <p:nvSpPr>
              <p:cNvPr id="399980928" name="Rectangle 182" hidden="0"/>
              <p:cNvSpPr/>
              <p:nvPr isPhoto="0" userDrawn="0"/>
            </p:nvSpPr>
            <p:spPr bwMode="auto">
              <a:xfrm>
                <a:off x="8708400" y="367884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5230039" name="Rectangle 183" hidden="0"/>
              <p:cNvSpPr/>
              <p:nvPr isPhoto="0" userDrawn="0"/>
            </p:nvSpPr>
            <p:spPr bwMode="auto">
              <a:xfrm>
                <a:off x="876204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118118" name="Rectangle 184" hidden="0"/>
              <p:cNvSpPr/>
              <p:nvPr isPhoto="0" userDrawn="0"/>
            </p:nvSpPr>
            <p:spPr bwMode="auto">
              <a:xfrm>
                <a:off x="8864280" y="394416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424467" name="TextBox 187" hidden="0"/>
              <p:cNvSpPr/>
              <p:nvPr isPhoto="0" userDrawn="0"/>
            </p:nvSpPr>
            <p:spPr bwMode="auto">
              <a:xfrm>
                <a:off x="8670240" y="363708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739904825" name="Group 188" hidden="0"/>
            <p:cNvGrpSpPr/>
            <p:nvPr isPhoto="0" userDrawn="0"/>
          </p:nvGrpSpPr>
          <p:grpSpPr bwMode="auto">
            <a:xfrm>
              <a:off x="7349037" y="6153840"/>
              <a:ext cx="565200" cy="425520"/>
              <a:chOff x="7349037" y="6153840"/>
              <a:chExt cx="565200" cy="425520"/>
            </a:xfrm>
          </p:grpSpPr>
          <p:sp>
            <p:nvSpPr>
              <p:cNvPr id="490095645" name="Rectangle 189" hidden="0"/>
              <p:cNvSpPr/>
              <p:nvPr isPhoto="0" userDrawn="0"/>
            </p:nvSpPr>
            <p:spPr bwMode="auto">
              <a:xfrm>
                <a:off x="73872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429847" name="Rectangle 190" hidden="0"/>
              <p:cNvSpPr/>
              <p:nvPr isPhoto="0" userDrawn="0"/>
            </p:nvSpPr>
            <p:spPr bwMode="auto">
              <a:xfrm>
                <a:off x="74412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560042" name="Rectangle 191" hidden="0"/>
              <p:cNvSpPr/>
              <p:nvPr isPhoto="0" userDrawn="0"/>
            </p:nvSpPr>
            <p:spPr bwMode="auto">
              <a:xfrm>
                <a:off x="7543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922996" name="Rectangle 192" hidden="0"/>
              <p:cNvSpPr/>
              <p:nvPr isPhoto="0" userDrawn="0"/>
            </p:nvSpPr>
            <p:spPr bwMode="auto">
              <a:xfrm>
                <a:off x="76510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36414" name="Rectangle 193" hidden="0"/>
              <p:cNvSpPr/>
              <p:nvPr isPhoto="0" userDrawn="0"/>
            </p:nvSpPr>
            <p:spPr bwMode="auto">
              <a:xfrm>
                <a:off x="7764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5823830" name="TextBox 194" hidden="0"/>
              <p:cNvSpPr/>
              <p:nvPr isPhoto="0" userDrawn="0"/>
            </p:nvSpPr>
            <p:spPr bwMode="auto">
              <a:xfrm>
                <a:off x="7349037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3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2005767694" name="Group 195" hidden="0"/>
            <p:cNvGrpSpPr/>
            <p:nvPr isPhoto="0" userDrawn="0"/>
          </p:nvGrpSpPr>
          <p:grpSpPr bwMode="auto">
            <a:xfrm>
              <a:off x="7866720" y="6153840"/>
              <a:ext cx="565200" cy="425520"/>
              <a:chOff x="7866720" y="6153840"/>
              <a:chExt cx="565200" cy="425520"/>
            </a:xfrm>
          </p:grpSpPr>
          <p:sp>
            <p:nvSpPr>
              <p:cNvPr id="2048002820" name="Rectangle 196" hidden="0"/>
              <p:cNvSpPr/>
              <p:nvPr isPhoto="0" userDrawn="0"/>
            </p:nvSpPr>
            <p:spPr bwMode="auto">
              <a:xfrm>
                <a:off x="790488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1705495" name="Rectangle 197" hidden="0"/>
              <p:cNvSpPr/>
              <p:nvPr isPhoto="0" userDrawn="0"/>
            </p:nvSpPr>
            <p:spPr bwMode="auto">
              <a:xfrm>
                <a:off x="79588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2097413" name="Rectangle 198" hidden="0"/>
              <p:cNvSpPr/>
              <p:nvPr isPhoto="0" userDrawn="0"/>
            </p:nvSpPr>
            <p:spPr bwMode="auto">
              <a:xfrm>
                <a:off x="80611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0623594" name="Rectangle 199" hidden="0"/>
              <p:cNvSpPr/>
              <p:nvPr isPhoto="0" userDrawn="0"/>
            </p:nvSpPr>
            <p:spPr bwMode="auto">
              <a:xfrm>
                <a:off x="816876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1662386" name="Rectangle 200" hidden="0"/>
              <p:cNvSpPr/>
              <p:nvPr isPhoto="0" userDrawn="0"/>
            </p:nvSpPr>
            <p:spPr bwMode="auto">
              <a:xfrm>
                <a:off x="82818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0269309" name="TextBox 201" hidden="0"/>
              <p:cNvSpPr/>
              <p:nvPr isPhoto="0" userDrawn="0"/>
            </p:nvSpPr>
            <p:spPr bwMode="auto">
              <a:xfrm>
                <a:off x="786672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4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1770829620" name="Group 202" hidden="0"/>
            <p:cNvGrpSpPr/>
            <p:nvPr isPhoto="0" userDrawn="0"/>
          </p:nvGrpSpPr>
          <p:grpSpPr bwMode="auto">
            <a:xfrm>
              <a:off x="8390880" y="6153840"/>
              <a:ext cx="565200" cy="425520"/>
              <a:chOff x="8390880" y="6153840"/>
              <a:chExt cx="565200" cy="425520"/>
            </a:xfrm>
          </p:grpSpPr>
          <p:sp>
            <p:nvSpPr>
              <p:cNvPr id="1508707924" name="Rectangle 203" hidden="0"/>
              <p:cNvSpPr/>
              <p:nvPr isPhoto="0" userDrawn="0"/>
            </p:nvSpPr>
            <p:spPr bwMode="auto">
              <a:xfrm>
                <a:off x="842904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707693" name="Rectangle 204" hidden="0"/>
              <p:cNvSpPr/>
              <p:nvPr isPhoto="0" userDrawn="0"/>
            </p:nvSpPr>
            <p:spPr bwMode="auto">
              <a:xfrm>
                <a:off x="848304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3907088" name="Rectangle 205" hidden="0"/>
              <p:cNvSpPr/>
              <p:nvPr isPhoto="0" userDrawn="0"/>
            </p:nvSpPr>
            <p:spPr bwMode="auto">
              <a:xfrm>
                <a:off x="85852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9925514" name="Rectangle 206" hidden="0"/>
              <p:cNvSpPr/>
              <p:nvPr isPhoto="0" userDrawn="0"/>
            </p:nvSpPr>
            <p:spPr bwMode="auto">
              <a:xfrm>
                <a:off x="86929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790493" name="Rectangle 207" hidden="0"/>
              <p:cNvSpPr/>
              <p:nvPr isPhoto="0" userDrawn="0"/>
            </p:nvSpPr>
            <p:spPr bwMode="auto">
              <a:xfrm>
                <a:off x="88063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7723464" name="TextBox 208" hidden="0"/>
              <p:cNvSpPr/>
              <p:nvPr isPhoto="0" userDrawn="0"/>
            </p:nvSpPr>
            <p:spPr bwMode="auto">
              <a:xfrm>
                <a:off x="839088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grpSp>
          <p:nvGrpSpPr>
            <p:cNvPr id="472820946" name="Group 209" hidden="0"/>
            <p:cNvGrpSpPr/>
            <p:nvPr isPhoto="0" userDrawn="0"/>
          </p:nvGrpSpPr>
          <p:grpSpPr bwMode="auto">
            <a:xfrm>
              <a:off x="8911440" y="6153840"/>
              <a:ext cx="565200" cy="425520"/>
              <a:chOff x="8911440" y="6153840"/>
              <a:chExt cx="565200" cy="425520"/>
            </a:xfrm>
          </p:grpSpPr>
          <p:sp>
            <p:nvSpPr>
              <p:cNvPr id="1462461536" name="Rectangle 210" hidden="0"/>
              <p:cNvSpPr/>
              <p:nvPr isPhoto="0" userDrawn="0"/>
            </p:nvSpPr>
            <p:spPr bwMode="auto">
              <a:xfrm>
                <a:off x="8949600" y="6195600"/>
                <a:ext cx="520560" cy="3837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5253414" name="Rectangle 211" hidden="0"/>
              <p:cNvSpPr/>
              <p:nvPr isPhoto="0" userDrawn="0"/>
            </p:nvSpPr>
            <p:spPr bwMode="auto">
              <a:xfrm>
                <a:off x="900360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1779327" name="Rectangle 212" hidden="0"/>
              <p:cNvSpPr/>
              <p:nvPr isPhoto="0" userDrawn="0"/>
            </p:nvSpPr>
            <p:spPr bwMode="auto">
              <a:xfrm>
                <a:off x="9105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349435" name="Rectangle 213" hidden="0"/>
              <p:cNvSpPr/>
              <p:nvPr isPhoto="0" userDrawn="0"/>
            </p:nvSpPr>
            <p:spPr bwMode="auto">
              <a:xfrm>
                <a:off x="921348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1153278" name="Rectangle 214" hidden="0"/>
              <p:cNvSpPr/>
              <p:nvPr isPhoto="0" userDrawn="0"/>
            </p:nvSpPr>
            <p:spPr bwMode="auto">
              <a:xfrm>
                <a:off x="9326520" y="6460920"/>
                <a:ext cx="82800" cy="7884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747972" name="TextBox 215" hidden="0"/>
              <p:cNvSpPr/>
              <p:nvPr isPhoto="0" userDrawn="0"/>
            </p:nvSpPr>
            <p:spPr bwMode="auto">
              <a:xfrm>
                <a:off x="8911440" y="6153840"/>
                <a:ext cx="565200" cy="257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1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cycle 1</a:t>
                </a:r>
                <a:endParaRPr lang="en-US" sz="1100" b="0" strike="noStrike" spc="0">
                  <a:latin typeface="Arial"/>
                </a:endParaRPr>
              </a:p>
            </p:txBody>
          </p:sp>
        </p:grpSp>
        <p:sp>
          <p:nvSpPr>
            <p:cNvPr id="246299786" name="Rectangle 216" hidden="0"/>
            <p:cNvSpPr/>
            <p:nvPr isPhoto="0" userDrawn="0"/>
          </p:nvSpPr>
          <p:spPr bwMode="auto">
            <a:xfrm>
              <a:off x="7378920" y="5063760"/>
              <a:ext cx="15508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7698146" name="Rectangle 217" hidden="0"/>
            <p:cNvSpPr/>
            <p:nvPr isPhoto="0" userDrawn="0"/>
          </p:nvSpPr>
          <p:spPr bwMode="auto">
            <a:xfrm>
              <a:off x="783000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9259236" name="Rectangle 218" hidden="0"/>
            <p:cNvSpPr/>
            <p:nvPr isPhoto="0" userDrawn="0"/>
          </p:nvSpPr>
          <p:spPr bwMode="auto">
            <a:xfrm>
              <a:off x="7955640" y="511380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3110769" name="TextBox 219" hidden="0"/>
            <p:cNvSpPr/>
            <p:nvPr isPhoto="0" userDrawn="0"/>
          </p:nvSpPr>
          <p:spPr bwMode="auto">
            <a:xfrm>
              <a:off x="5931360" y="504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1 buffer</a:t>
              </a:r>
              <a:endParaRPr lang="en-US" sz="1100" b="0" strike="noStrike" spc="0">
                <a:latin typeface="Arial"/>
              </a:endParaRPr>
            </a:p>
          </p:txBody>
        </p:sp>
        <p:grpSp>
          <p:nvGrpSpPr>
            <p:cNvPr id="1383642684" name="Group 220" hidden="0"/>
            <p:cNvGrpSpPr/>
            <p:nvPr isPhoto="0" userDrawn="0"/>
          </p:nvGrpSpPr>
          <p:grpSpPr bwMode="auto">
            <a:xfrm>
              <a:off x="8868960" y="5026680"/>
              <a:ext cx="664200" cy="272160"/>
              <a:chOff x="8868960" y="5026680"/>
              <a:chExt cx="664200" cy="272160"/>
            </a:xfrm>
          </p:grpSpPr>
          <p:sp>
            <p:nvSpPr>
              <p:cNvPr id="1450456154" name="Rectangle 221" hidden="0"/>
              <p:cNvSpPr/>
              <p:nvPr isPhoto="0" userDrawn="0"/>
            </p:nvSpPr>
            <p:spPr bwMode="auto">
              <a:xfrm>
                <a:off x="8940240" y="50637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3234499" name="TextBox 222" hidden="0"/>
              <p:cNvSpPr/>
              <p:nvPr isPhoto="0" userDrawn="0"/>
            </p:nvSpPr>
            <p:spPr bwMode="auto">
              <a:xfrm>
                <a:off x="8868960" y="502668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473494783" name="Rectangle 223" hidden="0"/>
            <p:cNvSpPr/>
            <p:nvPr isPhoto="0" userDrawn="0"/>
          </p:nvSpPr>
          <p:spPr bwMode="auto">
            <a:xfrm>
              <a:off x="6850080" y="506016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524900" name="TextBox 224" hidden="0"/>
            <p:cNvSpPr/>
            <p:nvPr isPhoto="0" userDrawn="0"/>
          </p:nvSpPr>
          <p:spPr bwMode="auto">
            <a:xfrm>
              <a:off x="6774120" y="503136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062873399" name="Rectangle 225" hidden="0"/>
            <p:cNvSpPr/>
            <p:nvPr isPhoto="0" userDrawn="0"/>
          </p:nvSpPr>
          <p:spPr bwMode="auto">
            <a:xfrm>
              <a:off x="6853320" y="5594760"/>
              <a:ext cx="10382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193155" name="Rectangle 226" hidden="0"/>
            <p:cNvSpPr/>
            <p:nvPr isPhoto="0" userDrawn="0"/>
          </p:nvSpPr>
          <p:spPr bwMode="auto">
            <a:xfrm>
              <a:off x="738036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3742590" name="Rectangle 227" hidden="0"/>
            <p:cNvSpPr/>
            <p:nvPr isPhoto="0" userDrawn="0"/>
          </p:nvSpPr>
          <p:spPr bwMode="auto">
            <a:xfrm>
              <a:off x="748224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185642" name="Rectangle 228" hidden="0"/>
            <p:cNvSpPr/>
            <p:nvPr isPhoto="0" userDrawn="0"/>
          </p:nvSpPr>
          <p:spPr bwMode="auto">
            <a:xfrm>
              <a:off x="759024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8015056" name="Rectangle 229" hidden="0"/>
            <p:cNvSpPr/>
            <p:nvPr isPhoto="0" userDrawn="0"/>
          </p:nvSpPr>
          <p:spPr bwMode="auto">
            <a:xfrm>
              <a:off x="7703280" y="5639037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4021934" name="Rectangle 230" hidden="0"/>
            <p:cNvSpPr/>
            <p:nvPr isPhoto="0" userDrawn="0"/>
          </p:nvSpPr>
          <p:spPr bwMode="auto">
            <a:xfrm>
              <a:off x="7893360" y="5595118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821330" name="TextBox 231" hidden="0"/>
            <p:cNvSpPr/>
            <p:nvPr isPhoto="0" userDrawn="0"/>
          </p:nvSpPr>
          <p:spPr bwMode="auto">
            <a:xfrm>
              <a:off x="5931360" y="558540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3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498815554" name="TextBox 232" hidden="0"/>
            <p:cNvSpPr/>
            <p:nvPr isPhoto="0" userDrawn="0"/>
          </p:nvSpPr>
          <p:spPr bwMode="auto">
            <a:xfrm>
              <a:off x="7822080" y="555768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479266063" name="Rectangle 233" hidden="0"/>
            <p:cNvSpPr/>
            <p:nvPr isPhoto="0" userDrawn="0"/>
          </p:nvSpPr>
          <p:spPr bwMode="auto">
            <a:xfrm>
              <a:off x="8425800" y="5595118"/>
              <a:ext cx="155304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1370648" name="Rectangle 116" hidden="0"/>
            <p:cNvSpPr/>
            <p:nvPr isPhoto="0" userDrawn="0"/>
          </p:nvSpPr>
          <p:spPr bwMode="auto">
            <a:xfrm>
              <a:off x="6849000" y="5327278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6102548" name="Rectangle 235" hidden="0"/>
            <p:cNvSpPr/>
            <p:nvPr isPhoto="0" userDrawn="0"/>
          </p:nvSpPr>
          <p:spPr bwMode="auto">
            <a:xfrm>
              <a:off x="7359120" y="532908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6707268" name="TextBox 236" hidden="0"/>
            <p:cNvSpPr/>
            <p:nvPr isPhoto="0" userDrawn="0"/>
          </p:nvSpPr>
          <p:spPr bwMode="auto">
            <a:xfrm>
              <a:off x="7288200" y="529164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759604396" name="Rectangle 237" hidden="0"/>
            <p:cNvSpPr/>
            <p:nvPr isPhoto="0" userDrawn="0"/>
          </p:nvSpPr>
          <p:spPr bwMode="auto">
            <a:xfrm>
              <a:off x="7891560" y="5329080"/>
              <a:ext cx="15670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624336001" name="Group 238" hidden="0"/>
            <p:cNvGrpSpPr/>
            <p:nvPr isPhoto="0" userDrawn="0"/>
          </p:nvGrpSpPr>
          <p:grpSpPr bwMode="auto">
            <a:xfrm>
              <a:off x="9381960" y="5297760"/>
              <a:ext cx="664200" cy="272160"/>
              <a:chOff x="9381960" y="5297760"/>
              <a:chExt cx="664200" cy="272160"/>
            </a:xfrm>
          </p:grpSpPr>
          <p:sp>
            <p:nvSpPr>
              <p:cNvPr id="988925881" name="Rectangle 239" hidden="0"/>
              <p:cNvSpPr/>
              <p:nvPr isPhoto="0" userDrawn="0"/>
            </p:nvSpPr>
            <p:spPr bwMode="auto">
              <a:xfrm>
                <a:off x="9457920" y="5326560"/>
                <a:ext cx="529920" cy="1796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1627226" name="TextBox 240" hidden="0"/>
              <p:cNvSpPr/>
              <p:nvPr isPhoto="0" userDrawn="0"/>
            </p:nvSpPr>
            <p:spPr bwMode="auto">
              <a:xfrm>
                <a:off x="9381960" y="5297760"/>
                <a:ext cx="6642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tIns="45000" rIns="90000" bIns="4500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US" sz="1200" b="0" strike="noStrike" spc="0">
                    <a:solidFill>
                      <a:srgbClr val="000000"/>
                    </a:solidFill>
                    <a:latin typeface="Calibri"/>
                    <a:ea typeface="DejaVu Sans"/>
                  </a:rPr>
                  <a:t>sending</a:t>
                </a:r>
                <a:endParaRPr lang="en-US" sz="1200" b="0" strike="noStrike" spc="0">
                  <a:latin typeface="Arial"/>
                </a:endParaRPr>
              </a:p>
            </p:txBody>
          </p:sp>
        </p:grpSp>
        <p:sp>
          <p:nvSpPr>
            <p:cNvPr id="1900404220" name="TextBox 241" hidden="0"/>
            <p:cNvSpPr/>
            <p:nvPr isPhoto="0" userDrawn="0"/>
          </p:nvSpPr>
          <p:spPr bwMode="auto">
            <a:xfrm>
              <a:off x="5931360" y="5311440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2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616459588" name="Straight Arrow Connector 243" hidden="0"/>
            <p:cNvSpPr/>
            <p:nvPr isPhoto="0" userDrawn="0"/>
          </p:nvSpPr>
          <p:spPr bwMode="auto">
            <a:xfrm flipH="1" flipV="1">
              <a:off x="7673400" y="4062600"/>
              <a:ext cx="86400" cy="88992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6124202" name="Straight Arrow Connector 245" hidden="0"/>
            <p:cNvSpPr/>
            <p:nvPr isPhoto="0" userDrawn="0"/>
          </p:nvSpPr>
          <p:spPr bwMode="auto">
            <a:xfrm flipH="1" flipV="1">
              <a:off x="8195400" y="4068000"/>
              <a:ext cx="84960" cy="899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5064610" name="Oval 250" hidden="0"/>
            <p:cNvSpPr/>
            <p:nvPr isPhoto="0" userDrawn="0"/>
          </p:nvSpPr>
          <p:spPr bwMode="auto">
            <a:xfrm>
              <a:off x="7753680" y="387108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285193" name="Oval 251" hidden="0"/>
            <p:cNvSpPr/>
            <p:nvPr isPhoto="0" userDrawn="0"/>
          </p:nvSpPr>
          <p:spPr bwMode="auto">
            <a:xfrm>
              <a:off x="7771320" y="505476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2574573" name="Straight Arrow Connector 252" hidden="0"/>
            <p:cNvSpPr/>
            <p:nvPr isPhoto="0" userDrawn="0"/>
          </p:nvSpPr>
          <p:spPr bwMode="auto">
            <a:xfrm>
              <a:off x="7928280" y="4063320"/>
              <a:ext cx="86760" cy="94356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2572156" name="Rectangle 116" hidden="0"/>
            <p:cNvSpPr/>
            <p:nvPr isPhoto="0" userDrawn="0"/>
          </p:nvSpPr>
          <p:spPr bwMode="auto">
            <a:xfrm flipH="1">
              <a:off x="9469077" y="5060880"/>
              <a:ext cx="508680" cy="179640"/>
            </a:xfrm>
            <a:custGeom>
              <a:avLst/>
              <a:gdLst/>
              <a:ahLst/>
              <a:cxnLst/>
              <a:rect l="l" t="t" r="r" b="b"/>
              <a:pathLst>
                <a:path w="542762" h="201498" fill="norm" stroke="1" extrusionOk="0">
                  <a:moveTo>
                    <a:pt x="538" y="0"/>
                  </a:moveTo>
                  <a:lnTo>
                    <a:pt x="542762" y="1845"/>
                  </a:lnTo>
                  <a:lnTo>
                    <a:pt x="542762" y="201498"/>
                  </a:lnTo>
                  <a:lnTo>
                    <a:pt x="0" y="199421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2770046" name="Rectangle 254" hidden="0"/>
            <p:cNvSpPr/>
            <p:nvPr isPhoto="0" userDrawn="0"/>
          </p:nvSpPr>
          <p:spPr bwMode="auto">
            <a:xfrm>
              <a:off x="6862680" y="5865480"/>
              <a:ext cx="1579680" cy="177840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71977" name="Rectangle 255" hidden="0"/>
            <p:cNvSpPr/>
            <p:nvPr isPhoto="0" userDrawn="0"/>
          </p:nvSpPr>
          <p:spPr bwMode="auto">
            <a:xfrm>
              <a:off x="794268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4001158" name="Rectangle 256" hidden="0"/>
            <p:cNvSpPr/>
            <p:nvPr isPhoto="0" userDrawn="0"/>
          </p:nvSpPr>
          <p:spPr bwMode="auto">
            <a:xfrm>
              <a:off x="8044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5021179" name="Rectangle 257" hidden="0"/>
            <p:cNvSpPr/>
            <p:nvPr isPhoto="0" userDrawn="0"/>
          </p:nvSpPr>
          <p:spPr bwMode="auto">
            <a:xfrm>
              <a:off x="815256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6372576" name="Rectangle 258" hidden="0"/>
            <p:cNvSpPr/>
            <p:nvPr isPhoto="0" userDrawn="0"/>
          </p:nvSpPr>
          <p:spPr bwMode="auto">
            <a:xfrm>
              <a:off x="8265600" y="590976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5372005" name="Rectangle 259" hidden="0"/>
            <p:cNvSpPr/>
            <p:nvPr isPhoto="0" userDrawn="0"/>
          </p:nvSpPr>
          <p:spPr bwMode="auto">
            <a:xfrm>
              <a:off x="8442720" y="5865840"/>
              <a:ext cx="529920" cy="1796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3275376" name="TextBox 260" hidden="0"/>
            <p:cNvSpPr/>
            <p:nvPr isPhoto="0" userDrawn="0"/>
          </p:nvSpPr>
          <p:spPr bwMode="auto">
            <a:xfrm>
              <a:off x="5931360" y="5856118"/>
              <a:ext cx="939960" cy="25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cycle 4 buffer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2114459164" name="TextBox 261" hidden="0"/>
            <p:cNvSpPr/>
            <p:nvPr isPhoto="0" userDrawn="0"/>
          </p:nvSpPr>
          <p:spPr bwMode="auto">
            <a:xfrm>
              <a:off x="8371800" y="5828400"/>
              <a:ext cx="664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sending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848601335" name="Rectangle 153" hidden="0"/>
            <p:cNvSpPr/>
            <p:nvPr isPhoto="0" userDrawn="0"/>
          </p:nvSpPr>
          <p:spPr bwMode="auto">
            <a:xfrm>
              <a:off x="8971920" y="5865840"/>
              <a:ext cx="1015560" cy="177840"/>
            </a:xfrm>
            <a:custGeom>
              <a:avLst/>
              <a:gdLst/>
              <a:ahLst/>
              <a:cxnLst/>
              <a:rect l="l" t="t" r="r" b="b"/>
              <a:pathLst>
                <a:path w="1083023" h="199653" fill="norm" stroke="1" extrusionOk="0">
                  <a:moveTo>
                    <a:pt x="1083023" y="199653"/>
                  </a:moveTo>
                  <a:lnTo>
                    <a:pt x="0" y="199653"/>
                  </a:lnTo>
                  <a:lnTo>
                    <a:pt x="0" y="0"/>
                  </a:lnTo>
                  <a:lnTo>
                    <a:pt x="1083023" y="0"/>
                  </a:lnTo>
                </a:path>
              </a:pathLst>
            </a:cu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439667" name="Straight Arrow Connector 264" hidden="0"/>
            <p:cNvSpPr/>
            <p:nvPr isPhoto="0" userDrawn="0"/>
          </p:nvSpPr>
          <p:spPr bwMode="auto">
            <a:xfrm flipH="1" flipV="1">
              <a:off x="7665120" y="4041720"/>
              <a:ext cx="536400" cy="90180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3810297" name="Straight Arrow Connector 265" hidden="0"/>
            <p:cNvSpPr/>
            <p:nvPr isPhoto="0" userDrawn="0"/>
          </p:nvSpPr>
          <p:spPr bwMode="auto">
            <a:xfrm flipH="1" flipV="1">
              <a:off x="8172720" y="4068720"/>
              <a:ext cx="556920" cy="8902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80808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1813407" name="TextBox 266" hidden="0"/>
            <p:cNvSpPr/>
            <p:nvPr isPhoto="0" userDrawn="0"/>
          </p:nvSpPr>
          <p:spPr bwMode="auto">
            <a:xfrm>
              <a:off x="8442000" y="4280040"/>
              <a:ext cx="2436840" cy="424437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 with variation,</a:t>
              </a:r>
              <a:endParaRPr lang="en-US" sz="1100" b="0" strike="noStrike" spc="0">
                <a:latin typeface="Arial"/>
              </a:endParaRPr>
            </a:p>
            <a:p>
              <a:pPr>
                <a:lnSpc>
                  <a:spcPct val="100000"/>
                </a:lnSpc>
                <a:defRPr/>
              </a:pPr>
              <a:r>
                <a:rPr lang="en-US" sz="11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e.g.: Clock drift (MTIE)</a:t>
              </a:r>
              <a:endParaRPr lang="en-US" sz="1100" b="0" strike="noStrike" spc="0">
                <a:latin typeface="Arial"/>
              </a:endParaRPr>
            </a:p>
          </p:txBody>
        </p:sp>
        <p:sp>
          <p:nvSpPr>
            <p:cNvPr id="1857118383" name="Straight Arrow Connector 267" hidden="0"/>
            <p:cNvSpPr/>
            <p:nvPr isPhoto="0" userDrawn="0"/>
          </p:nvSpPr>
          <p:spPr bwMode="auto">
            <a:xfrm>
              <a:off x="8024400" y="4080960"/>
              <a:ext cx="470520" cy="89604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0000">
                  <a:alpha val="41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9438525" name="Rectangle 268" hidden="0"/>
            <p:cNvSpPr/>
            <p:nvPr isPhoto="0" userDrawn="0"/>
          </p:nvSpPr>
          <p:spPr bwMode="auto">
            <a:xfrm>
              <a:off x="8340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720938" name="Rectangle 269" hidden="0"/>
            <p:cNvSpPr/>
            <p:nvPr isPhoto="0" userDrawn="0"/>
          </p:nvSpPr>
          <p:spPr bwMode="auto">
            <a:xfrm>
              <a:off x="8466480" y="5386680"/>
              <a:ext cx="100080" cy="7884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228259" name="Oval 270" hidden="0"/>
            <p:cNvSpPr/>
            <p:nvPr isPhoto="0" userDrawn="0"/>
          </p:nvSpPr>
          <p:spPr bwMode="auto">
            <a:xfrm>
              <a:off x="8281800" y="5327640"/>
              <a:ext cx="348120" cy="191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864384" name="Rectangle 271" hidden="0"/>
            <p:cNvSpPr/>
            <p:nvPr isPhoto="0" userDrawn="0"/>
          </p:nvSpPr>
          <p:spPr bwMode="auto">
            <a:xfrm>
              <a:off x="6060960" y="3592080"/>
              <a:ext cx="4173840" cy="61236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21964" name="TextBox 272" hidden="0"/>
            <p:cNvSpPr/>
            <p:nvPr isPhoto="0" userDrawn="0"/>
          </p:nvSpPr>
          <p:spPr bwMode="auto">
            <a:xfrm>
              <a:off x="5991840" y="3309120"/>
              <a:ext cx="1420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1 </a:t>
              </a:r>
              <a:r>
                <a:rPr lang="en-US" sz="12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(sender)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428072190" name="Rectangle 273" hidden="0"/>
            <p:cNvSpPr/>
            <p:nvPr isPhoto="0" userDrawn="0"/>
          </p:nvSpPr>
          <p:spPr bwMode="auto">
            <a:xfrm>
              <a:off x="5825160" y="3368517"/>
              <a:ext cx="4475880" cy="90972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059329" name="TextBox 2" hidden="0"/>
            <p:cNvSpPr/>
            <p:nvPr isPhoto="0" userDrawn="0"/>
          </p:nvSpPr>
          <p:spPr bwMode="auto">
            <a:xfrm>
              <a:off x="3264120" y="4245120"/>
              <a:ext cx="1699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200" b="0" i="1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Link propagation latency</a:t>
              </a:r>
              <a:endParaRPr lang="en-US" sz="1200" b="0" strike="noStrike" spc="0">
                <a:latin typeface="Arial"/>
              </a:endParaRPr>
            </a:p>
          </p:txBody>
        </p:sp>
        <p:sp>
          <p:nvSpPr>
            <p:cNvPr id="1582139548" name="Rectangle 263" hidden="0"/>
            <p:cNvSpPr/>
            <p:nvPr isPhoto="0" userDrawn="0"/>
          </p:nvSpPr>
          <p:spPr bwMode="auto">
            <a:xfrm>
              <a:off x="6022800" y="5000037"/>
              <a:ext cx="4173840" cy="164988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857554" name="Rectangle 274" hidden="0"/>
            <p:cNvSpPr/>
            <p:nvPr isPhoto="0" userDrawn="0"/>
          </p:nvSpPr>
          <p:spPr bwMode="auto">
            <a:xfrm>
              <a:off x="5815080" y="4629960"/>
              <a:ext cx="4481280" cy="20970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76496966" name="TextBox 275" hidden="0"/>
            <p:cNvSpPr/>
            <p:nvPr isPhoto="0" userDrawn="0"/>
          </p:nvSpPr>
          <p:spPr bwMode="auto">
            <a:xfrm>
              <a:off x="5956560" y="4644000"/>
              <a:ext cx="174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tIns="45000" rIns="90000" bIns="4500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US" sz="18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Node 2 </a:t>
              </a:r>
              <a:r>
                <a:rPr lang="en-US" sz="1400" b="0" strike="noStrike" spc="0">
                  <a:solidFill>
                    <a:srgbClr val="000000"/>
                  </a:solidFill>
                  <a:latin typeface="Calibri"/>
                  <a:ea typeface="DejaVu Sans"/>
                </a:rPr>
                <a:t>(“receiver”)</a:t>
              </a:r>
              <a:endParaRPr lang="en-US" sz="1400" b="0" strike="noStrike" spc="0"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444863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70248" y="-243212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Summary</a:t>
            </a:r>
            <a:endParaRPr lang="zh-CN"/>
          </a:p>
        </p:txBody>
      </p:sp>
      <p:sp>
        <p:nvSpPr>
          <p:cNvPr id="1761526135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44894" y="939966"/>
            <a:ext cx="11099974" cy="47891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en-US"/>
              <a:t>CQF has attractive features and potentials for </a:t>
            </a:r>
            <a:br>
              <a:rPr lang="en-US"/>
            </a:br>
            <a:r>
              <a:rPr lang="en-US"/>
              <a:t>  </a:t>
            </a:r>
            <a:r>
              <a:rPr lang="en-US" sz="3600"/>
              <a:t> Large-scale Deterministic Network</a:t>
            </a:r>
            <a:r>
              <a:rPr lang="en-US"/>
              <a:t> deployments</a:t>
            </a:r>
            <a:endParaRPr/>
          </a:p>
          <a:p>
            <a:pPr>
              <a:defRPr/>
            </a:pPr>
            <a:r>
              <a:rPr lang="en-US"/>
              <a:t>Multi-buffer CQF is a straightforward extension from TSN CQF:</a:t>
            </a:r>
            <a:endParaRPr/>
          </a:p>
          <a:p>
            <a:pPr lvl="1">
              <a:defRPr/>
            </a:pPr>
            <a:r>
              <a:rPr lang="en-US"/>
              <a:t>Easy to build (see PoC) with hardware that would also be required for CQF</a:t>
            </a:r>
            <a:r>
              <a:rPr/>
              <a:t> – but at higher speeds!</a:t>
            </a:r>
            <a:endParaRPr lang="en-US"/>
          </a:p>
          <a:p>
            <a:pPr lvl="1">
              <a:defRPr/>
            </a:pPr>
            <a:r>
              <a:rPr lang="en-US"/>
              <a:t>Cycle to Cycle mapping configuration based on link propagation latency</a:t>
            </a:r>
            <a:endParaRPr/>
          </a:p>
          <a:p>
            <a:pPr>
              <a:defRPr/>
            </a:pPr>
            <a:r>
              <a:rPr lang="en-US"/>
              <a:t>But: need to eliminate reception time based” assignment of packets to cycle buffer!</a:t>
            </a:r>
            <a:endParaRPr lang="en-US"/>
          </a:p>
          <a:p>
            <a:pPr lvl="1">
              <a:defRPr/>
            </a:pPr>
            <a:r>
              <a:rPr lang="en-US"/>
              <a:t>Rely on metadata “cycle-id” in packet instead</a:t>
            </a:r>
            <a:endParaRPr lang="en-US"/>
          </a:p>
          <a:p>
            <a:pPr lvl="1">
              <a:defRPr/>
            </a:pPr>
            <a:r>
              <a:rPr lang="en-US"/>
              <a:t>Many different options how to do this across various forwarding planes.</a:t>
            </a:r>
            <a:endParaRPr lang="en-US"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lang="en-US"/>
              <a:t>Result:</a:t>
            </a:r>
            <a:endParaRPr lang="en-US"/>
          </a:p>
          <a:p>
            <a:pPr lvl="1">
              <a:defRPr/>
            </a:pPr>
            <a:r>
              <a:rPr lang="en-US"/>
              <a:t>Can support arbitrary links (propagation latency, latency-variation)</a:t>
            </a:r>
            <a:endParaRPr lang="en-US"/>
          </a:p>
          <a:p>
            <a:pPr lvl="1">
              <a:defRPr/>
            </a:pPr>
            <a:r>
              <a:rPr lang="en-US"/>
              <a:t>Can support lower clock-sync accuracy =~ higher-MTIE</a:t>
            </a:r>
            <a:endParaRPr lang="en-US"/>
          </a:p>
          <a:p>
            <a:pPr lvl="1">
              <a:defRPr/>
            </a:pPr>
            <a:r>
              <a:rPr lang="en-US"/>
              <a:t>Can support higher node propagation latency variation</a:t>
            </a:r>
            <a:r>
              <a:rPr lang="en-US"/>
              <a:t>s</a:t>
            </a:r>
            <a:endParaRPr lang="en-US"/>
          </a:p>
          <a:p>
            <a:pPr>
              <a:defRPr/>
            </a:pPr>
            <a:endParaRPr lang="zh-CN"/>
          </a:p>
        </p:txBody>
      </p:sp>
      <p:sp>
        <p:nvSpPr>
          <p:cNvPr id="5860372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14B03BD-00F3-89E8-CA0C-5B8D66FB1461}" type="slidenum">
              <a:rPr lang="zh-CN"/>
              <a:t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355614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Low Jitter </a:t>
            </a:r>
            <a:endParaRPr/>
          </a:p>
        </p:txBody>
      </p:sp>
      <p:sp>
        <p:nvSpPr>
          <p:cNvPr id="2135962531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4355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Agenda</a:t>
            </a:r>
            <a:endParaRPr/>
          </a:p>
        </p:txBody>
      </p:sp>
      <p:sp>
        <p:nvSpPr>
          <p:cNvPr id="135157857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Motivation (this is not vaporware): History / Context</a:t>
            </a:r>
            <a:endParaRPr/>
          </a:p>
          <a:p>
            <a:pPr>
              <a:defRPr/>
            </a:pPr>
            <a:r>
              <a:rPr/>
              <a:t>From CQF to TCQF</a:t>
            </a:r>
            <a:endParaRPr/>
          </a:p>
          <a:p>
            <a:pPr>
              <a:defRPr/>
            </a:pPr>
            <a:r>
              <a:rPr/>
              <a:t>Low Jitter</a:t>
            </a:r>
            <a:endParaRPr/>
          </a:p>
          <a:p>
            <a:pPr>
              <a:defRPr/>
            </a:pPr>
            <a:r>
              <a:rPr/>
              <a:t>Scale</a:t>
            </a:r>
            <a:endParaRPr/>
          </a:p>
          <a:p>
            <a:pPr>
              <a:defRPr/>
            </a:pPr>
            <a:r>
              <a:rPr/>
              <a:t>Packet encapsulations</a:t>
            </a:r>
            <a:endParaRPr/>
          </a:p>
          <a:p>
            <a:pPr>
              <a:defRPr/>
            </a:pPr>
            <a:r>
              <a:rPr/>
              <a:t>Specification Outline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01633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1080" y="219902"/>
            <a:ext cx="10952719" cy="7155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/>
              <a:t>Jitter bounds – “In-time” vs. “On-time”</a:t>
            </a:r>
            <a:endParaRPr lang="en-US" sz="2800" b="1"/>
          </a:p>
        </p:txBody>
      </p:sp>
      <p:grpSp>
        <p:nvGrpSpPr>
          <p:cNvPr id="1380252917" name="Group 4" hidden="0"/>
          <p:cNvGrpSpPr/>
          <p:nvPr isPhoto="0" userDrawn="0"/>
        </p:nvGrpSpPr>
        <p:grpSpPr bwMode="auto">
          <a:xfrm>
            <a:off x="336006" y="936822"/>
            <a:ext cx="11821332" cy="1821065"/>
            <a:chOff x="0" y="0"/>
            <a:chExt cx="11821332" cy="1821065"/>
          </a:xfrm>
        </p:grpSpPr>
        <p:cxnSp>
          <p:nvCxnSpPr>
            <p:cNvPr id="1745796831" name="Straight Arrow Connector 25" hidden="0"/>
            <p:cNvCxnSpPr>
              <a:cxnSpLocks/>
            </p:cNvCxnSpPr>
            <p:nvPr isPhoto="0" userDrawn="0"/>
          </p:nvCxnSpPr>
          <p:spPr bwMode="auto">
            <a:xfrm>
              <a:off x="429919" y="748499"/>
              <a:ext cx="499892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006473" name="Straight Connector 26" hidden="0"/>
            <p:cNvCxnSpPr>
              <a:cxnSpLocks/>
            </p:cNvCxnSpPr>
            <p:nvPr isPhoto="0" userDrawn="0"/>
          </p:nvCxnSpPr>
          <p:spPr bwMode="auto">
            <a:xfrm>
              <a:off x="429922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6688694" name="Straight Connector 27" hidden="0"/>
            <p:cNvCxnSpPr>
              <a:cxnSpLocks/>
            </p:cNvCxnSpPr>
            <p:nvPr isPhoto="0" userDrawn="0"/>
          </p:nvCxnSpPr>
          <p:spPr bwMode="auto">
            <a:xfrm>
              <a:off x="4418538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393907" name="Straight Connector 28" hidden="0"/>
            <p:cNvCxnSpPr>
              <a:cxnSpLocks/>
            </p:cNvCxnSpPr>
            <p:nvPr isPhoto="0" userDrawn="0"/>
          </p:nvCxnSpPr>
          <p:spPr bwMode="auto">
            <a:xfrm>
              <a:off x="1903288" y="573636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711458" name="Right Brace 31" hidden="0"/>
            <p:cNvSpPr/>
            <p:nvPr isPhoto="0" userDrawn="0"/>
          </p:nvSpPr>
          <p:spPr bwMode="auto">
            <a:xfrm rot="16199969" flipH="1">
              <a:off x="2957486" y="-227162"/>
              <a:ext cx="406853" cy="2612012"/>
            </a:xfrm>
            <a:prstGeom prst="rightBrace">
              <a:avLst>
                <a:gd name="adj1" fmla="val 8333"/>
                <a:gd name="adj2" fmla="val 525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233779758" name="Rectangle 32" hidden="0"/>
            <p:cNvSpPr/>
            <p:nvPr isPhoto="0" userDrawn="0"/>
          </p:nvSpPr>
          <p:spPr bwMode="auto">
            <a:xfrm>
              <a:off x="1903287" y="748499"/>
              <a:ext cx="2515252" cy="786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31169223" name="TextBox 33" hidden="0"/>
            <p:cNvSpPr txBox="1"/>
            <p:nvPr isPhoto="0" userDrawn="0"/>
          </p:nvSpPr>
          <p:spPr bwMode="auto">
            <a:xfrm>
              <a:off x="4515633" y="762123"/>
              <a:ext cx="856959" cy="36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 i="1">
                  <a:solidFill>
                    <a:srgbClr val="595957"/>
                  </a:solidFill>
                </a:rPr>
                <a:t>Latency</a:t>
              </a:r>
              <a:endParaRPr lang="en-US" sz="3200" i="1">
                <a:solidFill>
                  <a:srgbClr val="595957"/>
                </a:solidFill>
              </a:endParaRPr>
            </a:p>
          </p:txBody>
        </p:sp>
        <p:sp>
          <p:nvSpPr>
            <p:cNvPr id="1682494939" name="TextBox 34" hidden="0"/>
            <p:cNvSpPr txBox="1"/>
            <p:nvPr isPhoto="0" userDrawn="0"/>
          </p:nvSpPr>
          <p:spPr bwMode="auto">
            <a:xfrm>
              <a:off x="362341" y="307396"/>
              <a:ext cx="274015" cy="36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595957"/>
                  </a:solidFill>
                </a:rPr>
                <a:t>0</a:t>
              </a: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1958623031" name="TextBox 37" hidden="0"/>
            <p:cNvSpPr txBox="1"/>
            <p:nvPr isPhoto="0" userDrawn="0"/>
          </p:nvSpPr>
          <p:spPr bwMode="auto">
            <a:xfrm>
              <a:off x="0" y="10260"/>
              <a:ext cx="1383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rgbClr val="595957"/>
                  </a:solidFill>
                </a:rPr>
                <a:t>“In-time”</a:t>
              </a:r>
              <a:endParaRPr lang="en-US" sz="2400" b="1">
                <a:solidFill>
                  <a:srgbClr val="595957"/>
                </a:solidFill>
              </a:endParaRPr>
            </a:p>
          </p:txBody>
        </p:sp>
        <p:sp>
          <p:nvSpPr>
            <p:cNvPr id="6395992" name="TextBox 38" hidden="0"/>
            <p:cNvSpPr txBox="1"/>
            <p:nvPr isPhoto="0" userDrawn="0"/>
          </p:nvSpPr>
          <p:spPr bwMode="auto">
            <a:xfrm>
              <a:off x="45045" y="1180163"/>
              <a:ext cx="2822933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b="1" i="1">
                  <a:solidFill>
                    <a:srgbClr val="595957"/>
                  </a:solidFill>
                </a:rPr>
                <a:t>p</a:t>
              </a:r>
              <a:r>
                <a:rPr lang="en-US" sz="1600" b="1" i="1">
                  <a:solidFill>
                    <a:srgbClr val="595957"/>
                  </a:solidFill>
                </a:rPr>
                <a:t>ath propagation </a:t>
              </a:r>
              <a:r>
                <a:rPr lang="en-US" sz="1600" b="1" i="1">
                  <a:solidFill>
                    <a:srgbClr val="595957"/>
                  </a:solidFill>
                </a:rPr>
                <a:t>l</a:t>
              </a:r>
              <a:r>
                <a:rPr lang="en-US" sz="1600" b="1" i="1">
                  <a:solidFill>
                    <a:srgbClr val="595957"/>
                  </a:solidFill>
                </a:rPr>
                <a:t>atency</a:t>
              </a:r>
              <a:endParaRPr sz="1600"/>
            </a:p>
            <a:p>
              <a:pPr>
                <a:defRPr/>
              </a:pPr>
              <a:r>
                <a:rPr lang="en-US" sz="1200" i="1">
                  <a:solidFill>
                    <a:srgbClr val="595957"/>
                  </a:solidFill>
                </a:rPr>
                <a:t>O(speed of light ,</a:t>
              </a:r>
              <a:r>
                <a:rPr lang="en-US" sz="1200" i="1">
                  <a:solidFill>
                    <a:srgbClr val="595957"/>
                  </a:solidFill>
                </a:rPr>
                <a:t>link serialization)</a:t>
              </a:r>
              <a:endParaRPr sz="1600"/>
            </a:p>
          </p:txBody>
        </p:sp>
        <p:sp>
          <p:nvSpPr>
            <p:cNvPr id="1209344635" name="Right Brace 61" hidden="0"/>
            <p:cNvSpPr/>
            <p:nvPr isPhoto="0" userDrawn="0"/>
          </p:nvSpPr>
          <p:spPr bwMode="auto">
            <a:xfrm rot="16199969" flipH="1">
              <a:off x="958502" y="306972"/>
              <a:ext cx="416201" cy="1530047"/>
            </a:xfrm>
            <a:prstGeom prst="rightBrace">
              <a:avLst>
                <a:gd name="adj1" fmla="val 8333"/>
                <a:gd name="adj2" fmla="val 506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3200">
                <a:solidFill>
                  <a:srgbClr val="595957"/>
                </a:solidFill>
              </a:endParaRPr>
            </a:p>
          </p:txBody>
        </p:sp>
        <p:sp>
          <p:nvSpPr>
            <p:cNvPr id="867556491" name="Rounded Rectangular Callout 60" hidden="0"/>
            <p:cNvSpPr/>
            <p:nvPr isPhoto="0" userDrawn="0"/>
          </p:nvSpPr>
          <p:spPr bwMode="auto">
            <a:xfrm>
              <a:off x="1967848" y="140395"/>
              <a:ext cx="1038090" cy="429171"/>
            </a:xfrm>
            <a:prstGeom prst="wedgeRoundRectCallout">
              <a:avLst>
                <a:gd name="adj1" fmla="val -54013"/>
                <a:gd name="adj2" fmla="val 825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1171656898" name="TextBox 62" hidden="0"/>
            <p:cNvSpPr txBox="1"/>
            <p:nvPr isPhoto="0" userDrawn="0"/>
          </p:nvSpPr>
          <p:spPr bwMode="auto">
            <a:xfrm>
              <a:off x="2700177" y="1177064"/>
              <a:ext cx="2960258" cy="60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 i="1">
                  <a:solidFill>
                    <a:srgbClr val="FF0000"/>
                  </a:solidFill>
                </a:rPr>
                <a:t>maximum p</a:t>
              </a:r>
              <a:r>
                <a:rPr lang="en-US" sz="1600" b="1" i="1">
                  <a:solidFill>
                    <a:srgbClr val="FF0000"/>
                  </a:solidFill>
                </a:rPr>
                <a:t>ath queuing jitter</a:t>
              </a:r>
              <a:endParaRPr sz="1600"/>
            </a:p>
            <a:p>
              <a:pPr>
                <a:defRPr/>
              </a:pPr>
              <a:r>
                <a:rPr lang="en-US" i="1">
                  <a:solidFill>
                    <a:srgbClr val="595957"/>
                  </a:solidFill>
                </a:rPr>
                <a:t>m</a:t>
              </a:r>
              <a:r>
                <a:rPr lang="en-US" i="1">
                  <a:solidFill>
                    <a:srgbClr val="595957"/>
                  </a:solidFill>
                </a:rPr>
                <a:t>in .. max queuing latency</a:t>
              </a:r>
              <a:endParaRPr/>
            </a:p>
          </p:txBody>
        </p:sp>
        <p:sp>
          <p:nvSpPr>
            <p:cNvPr id="445838030" name="TextBox 63" hidden="0"/>
            <p:cNvSpPr txBox="1"/>
            <p:nvPr isPhoto="0" userDrawn="0"/>
          </p:nvSpPr>
          <p:spPr bwMode="auto">
            <a:xfrm>
              <a:off x="1929153" y="71700"/>
              <a:ext cx="948578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/>
                <a:t>Packets with no</a:t>
              </a:r>
              <a:endParaRPr/>
            </a:p>
            <a:p>
              <a:pPr>
                <a:defRPr/>
              </a:pPr>
              <a:r>
                <a:rPr lang="en-US" sz="1000"/>
                <a:t>Queuing latency</a:t>
              </a:r>
              <a:endParaRPr/>
            </a:p>
            <a:p>
              <a:pPr>
                <a:defRPr/>
              </a:pPr>
              <a:r>
                <a:rPr lang="en-US" sz="1000"/>
                <a:t>(zero congestion)</a:t>
              </a:r>
              <a:endParaRPr/>
            </a:p>
          </p:txBody>
        </p:sp>
        <p:cxnSp>
          <p:nvCxnSpPr>
            <p:cNvPr id="1228374385" name="Straight Connector 64" hidden="0"/>
            <p:cNvCxnSpPr>
              <a:cxnSpLocks/>
            </p:cNvCxnSpPr>
            <p:nvPr isPhoto="0" userDrawn="0"/>
          </p:nvCxnSpPr>
          <p:spPr bwMode="auto">
            <a:xfrm>
              <a:off x="3444237" y="473183"/>
              <a:ext cx="0" cy="338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3391076" name="Rounded Rectangular Callout 65" hidden="0"/>
            <p:cNvSpPr/>
            <p:nvPr isPhoto="0" userDrawn="0"/>
          </p:nvSpPr>
          <p:spPr bwMode="auto">
            <a:xfrm>
              <a:off x="3390207" y="130984"/>
              <a:ext cx="969230" cy="429171"/>
            </a:xfrm>
            <a:prstGeom prst="wedgeRoundRectCallout">
              <a:avLst>
                <a:gd name="adj1" fmla="val 55354"/>
                <a:gd name="adj2" fmla="val 9226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sp>
          <p:nvSpPr>
            <p:cNvPr id="1502286072" name="TextBox 66" hidden="0"/>
            <p:cNvSpPr txBox="1"/>
            <p:nvPr isPhoto="0" userDrawn="0"/>
          </p:nvSpPr>
          <p:spPr bwMode="auto">
            <a:xfrm>
              <a:off x="3343667" y="65234"/>
              <a:ext cx="948578" cy="50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000"/>
                <a:t>Packets with max</a:t>
              </a:r>
              <a:endParaRPr/>
            </a:p>
            <a:p>
              <a:pPr>
                <a:defRPr/>
              </a:pPr>
              <a:r>
                <a:rPr lang="en-US" sz="1000"/>
                <a:t>Queuing latency</a:t>
              </a:r>
              <a:endParaRPr/>
            </a:p>
            <a:p>
              <a:pPr>
                <a:defRPr/>
              </a:pPr>
              <a:r>
                <a:rPr lang="en-US" sz="1000"/>
                <a:t>(max congestion)</a:t>
              </a:r>
              <a:endParaRPr/>
            </a:p>
          </p:txBody>
        </p:sp>
        <p:sp>
          <p:nvSpPr>
            <p:cNvPr id="710357227" name="Rounded Rectangle 67" hidden="0"/>
            <p:cNvSpPr/>
            <p:nvPr isPhoto="0" userDrawn="0"/>
          </p:nvSpPr>
          <p:spPr bwMode="auto">
            <a:xfrm>
              <a:off x="54690" y="37224"/>
              <a:ext cx="5626502" cy="1783841"/>
            </a:xfrm>
            <a:prstGeom prst="roundRect">
              <a:avLst>
                <a:gd name="adj" fmla="val 8206"/>
              </a:avLst>
            </a:prstGeom>
            <a:noFill/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/>
            </a:p>
          </p:txBody>
        </p:sp>
        <p:grpSp>
          <p:nvGrpSpPr>
            <p:cNvPr id="402797760" name="Group 69" hidden="0"/>
            <p:cNvGrpSpPr/>
            <p:nvPr isPhoto="0" userDrawn="0"/>
          </p:nvGrpSpPr>
          <p:grpSpPr bwMode="auto">
            <a:xfrm>
              <a:off x="5912516" y="0"/>
              <a:ext cx="5908816" cy="1815139"/>
              <a:chOff x="0" y="0"/>
              <a:chExt cx="5908816" cy="1815139"/>
            </a:xfrm>
          </p:grpSpPr>
          <p:cxnSp>
            <p:nvCxnSpPr>
              <p:cNvPr id="1413176276" name="Straight Arrow Connector 70" hidden="0"/>
              <p:cNvCxnSpPr>
                <a:cxnSpLocks/>
              </p:cNvCxnSpPr>
              <p:nvPr isPhoto="0" userDrawn="0"/>
            </p:nvCxnSpPr>
            <p:spPr bwMode="auto">
              <a:xfrm>
                <a:off x="384873" y="742575"/>
                <a:ext cx="499892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028292" name="Straight Connector 71" hidden="0"/>
              <p:cNvCxnSpPr>
                <a:cxnSpLocks/>
              </p:cNvCxnSpPr>
              <p:nvPr isPhoto="0" userDrawn="0"/>
            </p:nvCxnSpPr>
            <p:spPr bwMode="auto">
              <a:xfrm>
                <a:off x="384875" y="567712"/>
                <a:ext cx="0" cy="338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819714" name="Straight Connector 72" hidden="0"/>
              <p:cNvCxnSpPr>
                <a:cxnSpLocks/>
              </p:cNvCxnSpPr>
              <p:nvPr isPhoto="0" userDrawn="0"/>
            </p:nvCxnSpPr>
            <p:spPr bwMode="auto">
              <a:xfrm>
                <a:off x="4373489" y="567712"/>
                <a:ext cx="0" cy="338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0825867" name="Right Brace 74" hidden="0"/>
              <p:cNvSpPr/>
              <p:nvPr isPhoto="0" userDrawn="0"/>
            </p:nvSpPr>
            <p:spPr bwMode="auto">
              <a:xfrm rot="16199969" flipH="1">
                <a:off x="4113932" y="1014629"/>
                <a:ext cx="399430" cy="124290"/>
              </a:xfrm>
              <a:prstGeom prst="rightBrace">
                <a:avLst>
                  <a:gd name="adj1" fmla="val 8333"/>
                  <a:gd name="adj2" fmla="val 5250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971981603" name="Rectangle 75" hidden="0"/>
              <p:cNvSpPr/>
              <p:nvPr isPhoto="0" userDrawn="0"/>
            </p:nvSpPr>
            <p:spPr bwMode="auto">
              <a:xfrm>
                <a:off x="4253801" y="742575"/>
                <a:ext cx="119687" cy="10584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555379340" name="TextBox 76" hidden="0"/>
              <p:cNvSpPr txBox="1"/>
              <p:nvPr isPhoto="0" userDrawn="0"/>
            </p:nvSpPr>
            <p:spPr bwMode="auto">
              <a:xfrm>
                <a:off x="4470584" y="756200"/>
                <a:ext cx="856959" cy="36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000" i="1">
                    <a:solidFill>
                      <a:srgbClr val="595957"/>
                    </a:solidFill>
                  </a:rPr>
                  <a:t>Latency</a:t>
                </a:r>
                <a:endParaRPr lang="en-US" sz="3200" i="1">
                  <a:solidFill>
                    <a:srgbClr val="595957"/>
                  </a:solidFill>
                </a:endParaRPr>
              </a:p>
            </p:txBody>
          </p:sp>
          <p:sp>
            <p:nvSpPr>
              <p:cNvPr id="61871683" name="TextBox 77" hidden="0"/>
              <p:cNvSpPr txBox="1"/>
              <p:nvPr isPhoto="0" userDrawn="0"/>
            </p:nvSpPr>
            <p:spPr bwMode="auto">
              <a:xfrm>
                <a:off x="317295" y="301472"/>
                <a:ext cx="274015" cy="362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000">
                    <a:solidFill>
                      <a:srgbClr val="595957"/>
                    </a:solidFill>
                  </a:rPr>
                  <a:t>0</a:t>
                </a: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1606359666" name="TextBox 78" hidden="0"/>
              <p:cNvSpPr txBox="1"/>
              <p:nvPr isPhoto="0" userDrawn="0"/>
            </p:nvSpPr>
            <p:spPr bwMode="auto">
              <a:xfrm>
                <a:off x="160330" y="4336"/>
                <a:ext cx="1506630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2400" b="1">
                    <a:solidFill>
                      <a:srgbClr val="595957"/>
                    </a:solidFill>
                  </a:rPr>
                  <a:t>“On</a:t>
                </a:r>
                <a:r>
                  <a:rPr lang="en-US" sz="2400" b="1">
                    <a:solidFill>
                      <a:srgbClr val="595957"/>
                    </a:solidFill>
                  </a:rPr>
                  <a:t>-time”</a:t>
                </a:r>
                <a:endParaRPr lang="en-US" sz="2400" b="1">
                  <a:solidFill>
                    <a:srgbClr val="595957"/>
                  </a:solidFill>
                </a:endParaRPr>
              </a:p>
            </p:txBody>
          </p:sp>
          <p:sp>
            <p:nvSpPr>
              <p:cNvPr id="1956805348" name="TextBox 79" hidden="0"/>
              <p:cNvSpPr txBox="1"/>
              <p:nvPr isPhoto="0" userDrawn="0"/>
            </p:nvSpPr>
            <p:spPr bwMode="auto">
              <a:xfrm>
                <a:off x="0" y="1174238"/>
                <a:ext cx="2822932" cy="51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600" b="1" i="1">
                    <a:solidFill>
                      <a:srgbClr val="595957"/>
                    </a:solidFill>
                  </a:rPr>
                  <a:t>p</a:t>
                </a:r>
                <a:r>
                  <a:rPr lang="en-US" sz="1600" b="1" i="1">
                    <a:solidFill>
                      <a:srgbClr val="595957"/>
                    </a:solidFill>
                  </a:rPr>
                  <a:t>ath propagation </a:t>
                </a:r>
                <a:r>
                  <a:rPr lang="en-US" sz="1600" b="1" i="1">
                    <a:solidFill>
                      <a:srgbClr val="595957"/>
                    </a:solidFill>
                  </a:rPr>
                  <a:t>l</a:t>
                </a:r>
                <a:r>
                  <a:rPr lang="en-US" sz="1600" b="1" i="1">
                    <a:solidFill>
                      <a:srgbClr val="595957"/>
                    </a:solidFill>
                  </a:rPr>
                  <a:t>atency</a:t>
                </a:r>
                <a:endParaRPr sz="1600"/>
              </a:p>
              <a:p>
                <a:pPr>
                  <a:defRPr/>
                </a:pPr>
                <a:r>
                  <a:rPr lang="en-US" sz="1200" i="1">
                    <a:solidFill>
                      <a:srgbClr val="595957"/>
                    </a:solidFill>
                  </a:rPr>
                  <a:t>O(speed of light ,</a:t>
                </a:r>
                <a:r>
                  <a:rPr lang="en-US" sz="1200" i="1">
                    <a:solidFill>
                      <a:srgbClr val="595957"/>
                    </a:solidFill>
                  </a:rPr>
                  <a:t>link serialization)</a:t>
                </a:r>
                <a:endParaRPr sz="1600"/>
              </a:p>
            </p:txBody>
          </p:sp>
          <p:sp>
            <p:nvSpPr>
              <p:cNvPr id="1281834874" name="Right Brace 80" hidden="0"/>
              <p:cNvSpPr/>
              <p:nvPr isPhoto="0" userDrawn="0"/>
            </p:nvSpPr>
            <p:spPr bwMode="auto">
              <a:xfrm rot="16199969" flipH="1">
                <a:off x="913456" y="301049"/>
                <a:ext cx="416201" cy="1530046"/>
              </a:xfrm>
              <a:prstGeom prst="rightBrace">
                <a:avLst>
                  <a:gd name="adj1" fmla="val 8333"/>
                  <a:gd name="adj2" fmla="val 5067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595957"/>
                  </a:solidFill>
                </a:endParaRPr>
              </a:p>
            </p:txBody>
          </p:sp>
          <p:sp>
            <p:nvSpPr>
              <p:cNvPr id="1201958919" name="Rounded Rectangular Callout 81" hidden="0"/>
              <p:cNvSpPr/>
              <p:nvPr isPhoto="0" userDrawn="0"/>
            </p:nvSpPr>
            <p:spPr bwMode="auto">
              <a:xfrm>
                <a:off x="2440267" y="90926"/>
                <a:ext cx="1426125" cy="429171"/>
              </a:xfrm>
              <a:prstGeom prst="wedgeRoundRectCallout">
                <a:avLst>
                  <a:gd name="adj1" fmla="val -25686"/>
                  <a:gd name="adj2" fmla="val 89554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1252761237" name="TextBox 82" hidden="0"/>
              <p:cNvSpPr txBox="1"/>
              <p:nvPr isPhoto="0" userDrawn="0"/>
            </p:nvSpPr>
            <p:spPr bwMode="auto">
              <a:xfrm>
                <a:off x="2523144" y="1147871"/>
                <a:ext cx="2899400" cy="518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b="1" i="1">
                    <a:solidFill>
                      <a:srgbClr val="00B050"/>
                    </a:solidFill>
                  </a:rPr>
                  <a:t>Close to zero p</a:t>
                </a:r>
                <a:r>
                  <a:rPr lang="en-US" sz="1400" b="1" i="1">
                    <a:solidFill>
                      <a:srgbClr val="00B050"/>
                    </a:solidFill>
                  </a:rPr>
                  <a:t>ath queuing jitter</a:t>
                </a:r>
                <a:endParaRPr sz="1400"/>
              </a:p>
              <a:p>
                <a:pPr>
                  <a:defRPr/>
                </a:pPr>
                <a:r>
                  <a:rPr lang="en-US" sz="1400" i="1">
                    <a:solidFill>
                      <a:srgbClr val="595957"/>
                    </a:solidFill>
                  </a:rPr>
                  <a:t>m</a:t>
                </a:r>
                <a:r>
                  <a:rPr lang="en-US" sz="1400" i="1">
                    <a:solidFill>
                      <a:srgbClr val="595957"/>
                    </a:solidFill>
                  </a:rPr>
                  <a:t>in .. max queuing latency</a:t>
                </a:r>
                <a:endParaRPr sz="1400"/>
              </a:p>
            </p:txBody>
          </p:sp>
          <p:sp>
            <p:nvSpPr>
              <p:cNvPr id="1570888674" name="TextBox 83" hidden="0"/>
              <p:cNvSpPr txBox="1"/>
              <p:nvPr isPhoto="0" userDrawn="0"/>
            </p:nvSpPr>
            <p:spPr bwMode="auto">
              <a:xfrm>
                <a:off x="2399795" y="29427"/>
                <a:ext cx="1597014" cy="55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/>
                  <a:t>In-network, every hop</a:t>
                </a:r>
                <a:endParaRPr/>
              </a:p>
              <a:p>
                <a:pPr>
                  <a:defRPr/>
                </a:pPr>
                <a:r>
                  <a:rPr lang="en-US" sz="1000"/>
                  <a:t>Packet buffering hiding jitter From receiver </a:t>
                </a:r>
                <a:endParaRPr/>
              </a:p>
            </p:txBody>
          </p:sp>
          <p:sp>
            <p:nvSpPr>
              <p:cNvPr id="628635334" name="Rounded Rectangular Callout 85" hidden="0"/>
              <p:cNvSpPr/>
              <p:nvPr isPhoto="0" userDrawn="0"/>
            </p:nvSpPr>
            <p:spPr bwMode="auto">
              <a:xfrm>
                <a:off x="4307126" y="134164"/>
                <a:ext cx="1020417" cy="429171"/>
              </a:xfrm>
              <a:prstGeom prst="wedgeRoundRectCallout">
                <a:avLst>
                  <a:gd name="adj1" fmla="val -53338"/>
                  <a:gd name="adj2" fmla="val 85707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1469449389" name="TextBox 86" hidden="0"/>
              <p:cNvSpPr txBox="1"/>
              <p:nvPr isPhoto="0" userDrawn="0"/>
            </p:nvSpPr>
            <p:spPr bwMode="auto">
              <a:xfrm>
                <a:off x="4373488" y="93822"/>
                <a:ext cx="1535328" cy="553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1000"/>
                  <a:t>Queuing jitter</a:t>
                </a:r>
                <a:endParaRPr/>
              </a:p>
              <a:p>
                <a:pPr>
                  <a:defRPr/>
                </a:pPr>
                <a:r>
                  <a:rPr lang="en-US" sz="1000"/>
                  <a:t>For an packets</a:t>
                </a:r>
                <a:endParaRPr/>
              </a:p>
              <a:p>
                <a:pPr>
                  <a:defRPr/>
                </a:pPr>
                <a:r>
                  <a:rPr lang="en-US" sz="1000"/>
                  <a:t>Any congestion</a:t>
                </a:r>
                <a:endParaRPr/>
              </a:p>
            </p:txBody>
          </p:sp>
          <p:sp>
            <p:nvSpPr>
              <p:cNvPr id="461745202" name="Rounded Rectangle 87" hidden="0"/>
              <p:cNvSpPr/>
              <p:nvPr isPhoto="0" userDrawn="0"/>
            </p:nvSpPr>
            <p:spPr bwMode="auto">
              <a:xfrm>
                <a:off x="9644" y="0"/>
                <a:ext cx="5626499" cy="1815139"/>
              </a:xfrm>
              <a:prstGeom prst="roundRect">
                <a:avLst>
                  <a:gd name="adj" fmla="val 8206"/>
                </a:avLst>
              </a:prstGeom>
              <a:noFill/>
              <a:ln w="571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2800"/>
              </a:p>
            </p:txBody>
          </p:sp>
          <p:sp>
            <p:nvSpPr>
              <p:cNvPr id="997206692" name="Rectangle 89" hidden="0"/>
              <p:cNvSpPr/>
              <p:nvPr isPhoto="0" userDrawn="0"/>
            </p:nvSpPr>
            <p:spPr bwMode="auto">
              <a:xfrm>
                <a:off x="1890432" y="749813"/>
                <a:ext cx="2339473" cy="954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8269211" name="Content Placeholder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01080" y="3083836"/>
            <a:ext cx="10463436" cy="356962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000"/>
              <a:t>“</a:t>
            </a:r>
            <a:r>
              <a:rPr lang="en-US"/>
              <a:t>In-time” delivers packets as soon as possible. </a:t>
            </a:r>
            <a:endParaRPr/>
          </a:p>
          <a:p>
            <a:pPr lvl="1">
              <a:defRPr/>
            </a:pPr>
            <a:r>
              <a:rPr lang="en-US" sz="2000"/>
              <a:t>Without traffic contention</a:t>
            </a:r>
            <a:r>
              <a:rPr lang="en-US" sz="2000"/>
              <a:t>, no in-network per-hop queuing latency </a:t>
            </a:r>
            <a:endParaRPr/>
          </a:p>
          <a:p>
            <a:pPr lvl="1">
              <a:defRPr/>
            </a:pPr>
            <a:r>
              <a:rPr lang="en-US" sz="2000"/>
              <a:t>IETF IntServ/Guaranteed Service, TSN-ATS, C-SCORE use this model</a:t>
            </a:r>
            <a:endParaRPr/>
          </a:p>
          <a:p>
            <a:pPr lvl="1">
              <a:defRPr/>
            </a:pPr>
            <a:r>
              <a:rPr lang="en-US" sz="2000"/>
              <a:t>With maximum contending traffic, per-hop latency is maximum</a:t>
            </a:r>
            <a:endParaRPr lang="en-US" sz="2000"/>
          </a:p>
          <a:p>
            <a:pPr>
              <a:defRPr/>
            </a:pPr>
            <a:r>
              <a:rPr lang="en-US" sz="2400"/>
              <a:t>Result: “In-time” creates worst-case jitter between no..max traffic load</a:t>
            </a:r>
            <a:endParaRPr/>
          </a:p>
          <a:p>
            <a:pPr>
              <a:defRPr/>
            </a:pPr>
            <a:r>
              <a:rPr lang="en-US" sz="2400"/>
              <a:t>On-time eliminates this jitter</a:t>
            </a:r>
            <a:endParaRPr/>
          </a:p>
          <a:p>
            <a:pPr lvl="1">
              <a:defRPr/>
            </a:pPr>
            <a:r>
              <a:rPr lang="en-US" sz="1800"/>
              <a:t>Packet latency end-to-end always close to bounded latency</a:t>
            </a:r>
            <a:endParaRPr lang="en-US" sz="1800"/>
          </a:p>
          <a:p>
            <a:pPr lvl="1">
              <a:defRPr/>
            </a:pPr>
            <a:r>
              <a:rPr lang="en-US" sz="1800"/>
              <a:t>CQF, TCQF, “Damper” mechanisms provide this benefit</a:t>
            </a:r>
            <a:endParaRPr lang="en-US" sz="1800"/>
          </a:p>
          <a:p>
            <a:pPr lvl="1">
              <a:defRPr/>
            </a:pPr>
            <a:r>
              <a:rPr lang="en-US" sz="1800"/>
              <a:t>Othre mechanisms would require “playout buffer” on receiver / receiver edge.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038699" name="TextBox 45" hidden="0"/>
          <p:cNvSpPr txBox="1"/>
          <p:nvPr isPhoto="0" userDrawn="0"/>
        </p:nvSpPr>
        <p:spPr bwMode="auto">
          <a:xfrm>
            <a:off x="10567973" y="1767371"/>
            <a:ext cx="1059304" cy="646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Actor</a:t>
            </a:r>
            <a:endParaRPr/>
          </a:p>
          <a:p>
            <a:pPr algn="ctr">
              <a:defRPr/>
            </a:pPr>
            <a:endParaRPr lang="en-US"/>
          </a:p>
        </p:txBody>
      </p:sp>
      <p:sp>
        <p:nvSpPr>
          <p:cNvPr id="20902342" name="Rectangle 20" hidden="0"/>
          <p:cNvSpPr/>
          <p:nvPr isPhoto="0" userDrawn="0"/>
        </p:nvSpPr>
        <p:spPr bwMode="auto">
          <a:xfrm>
            <a:off x="8842516" y="4228637"/>
            <a:ext cx="2388908" cy="1203396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accent2">
                <a:lumMod val="20000"/>
                <a:lumOff val="8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6588990" name="TextBox 100" hidden="0"/>
          <p:cNvSpPr txBox="1"/>
          <p:nvPr isPhoto="0" userDrawn="0"/>
        </p:nvSpPr>
        <p:spPr bwMode="auto">
          <a:xfrm>
            <a:off x="9921605" y="4266633"/>
            <a:ext cx="983742" cy="6096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PLL </a:t>
            </a:r>
            <a:endParaRPr sz="1600"/>
          </a:p>
          <a:p>
            <a:pPr algn="ctr">
              <a:defRPr/>
            </a:pPr>
            <a:r>
              <a:rPr lang="en-US" sz="700" i="1"/>
              <a:t>Phase Locked Loop</a:t>
            </a:r>
            <a:endParaRPr sz="1600"/>
          </a:p>
          <a:p>
            <a:pPr algn="ctr">
              <a:defRPr/>
            </a:pPr>
            <a:r>
              <a:rPr lang="en-US" sz="1100"/>
              <a:t>compute</a:t>
            </a:r>
            <a:endParaRPr sz="1600"/>
          </a:p>
        </p:txBody>
      </p:sp>
      <p:sp>
        <p:nvSpPr>
          <p:cNvPr id="965048223" name="TextBox 101" hidden="0"/>
          <p:cNvSpPr txBox="1"/>
          <p:nvPr isPhoto="0" userDrawn="0"/>
        </p:nvSpPr>
        <p:spPr bwMode="auto">
          <a:xfrm>
            <a:off x="9135857" y="4305105"/>
            <a:ext cx="633567" cy="640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00" i="1"/>
              <a:t>Dejitter</a:t>
            </a:r>
            <a:endParaRPr sz="1600"/>
          </a:p>
          <a:p>
            <a:pPr algn="ctr">
              <a:defRPr/>
            </a:pPr>
            <a:r>
              <a:rPr lang="en-US" sz="1000" i="1"/>
              <a:t>Playout</a:t>
            </a:r>
            <a:endParaRPr sz="1600"/>
          </a:p>
          <a:p>
            <a:pPr algn="ctr">
              <a:defRPr/>
            </a:pPr>
            <a:r>
              <a:rPr lang="en-US" sz="600" i="1"/>
              <a:t>Synchronize</a:t>
            </a:r>
            <a:endParaRPr sz="1600"/>
          </a:p>
          <a:p>
            <a:pPr algn="ctr">
              <a:defRPr/>
            </a:pPr>
            <a:r>
              <a:rPr lang="en-US" sz="1000"/>
              <a:t>Buffer</a:t>
            </a:r>
            <a:endParaRPr lang="en-US" sz="800"/>
          </a:p>
        </p:txBody>
      </p:sp>
      <p:sp>
        <p:nvSpPr>
          <p:cNvPr id="163170" name="Down Arrow 88" hidden="0"/>
          <p:cNvSpPr/>
          <p:nvPr isPhoto="0" userDrawn="0"/>
        </p:nvSpPr>
        <p:spPr bwMode="auto">
          <a:xfrm rot="16199969">
            <a:off x="9698574" y="4507832"/>
            <a:ext cx="275076" cy="1947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8088475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2335" y="219902"/>
            <a:ext cx="10951464" cy="71552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3200" b="1"/>
              <a:t>Why we need low jitter</a:t>
            </a:r>
            <a:endParaRPr lang="en-US" sz="2800" b="1"/>
          </a:p>
        </p:txBody>
      </p:sp>
      <p:sp>
        <p:nvSpPr>
          <p:cNvPr id="400418501" name="Content Placeholder 3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28889" y="935433"/>
            <a:ext cx="7688248" cy="561480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1800"/>
              <a:t>Application traffic profiles, e.g.: </a:t>
            </a:r>
            <a:r>
              <a:rPr lang="en-US" sz="1800"/>
              <a:t>Industrial Internet Consortium (IIC) </a:t>
            </a:r>
            <a:br>
              <a:rPr lang="en-US" sz="1800"/>
            </a:br>
            <a:r>
              <a:rPr lang="en-US" sz="1800" u="sng"/>
              <a:t> </a:t>
            </a:r>
            <a:r>
              <a:rPr lang="en-US" sz="1800"/>
              <a:t>Time Sensitive Networks for Flexible Manufacturing Testbed</a:t>
            </a:r>
            <a:br>
              <a:rPr lang="en-US" sz="1800"/>
            </a:br>
            <a:r>
              <a:rPr lang="en-US" sz="1800"/>
              <a:t>  </a:t>
            </a:r>
            <a:r>
              <a:rPr lang="en-US" sz="1800" u="sng">
                <a:hlinkClick r:id="rId2" tooltip="https://www.iiconsortium.org/white-papers.htm"/>
              </a:rPr>
              <a:t>https://www.iiconsortium.org/white-papers.htm</a:t>
            </a:r>
            <a:endParaRPr lang="en-US" sz="1800"/>
          </a:p>
          <a:p>
            <a:pPr lvl="1">
              <a:defRPr/>
            </a:pPr>
            <a:r>
              <a:rPr lang="en-US" sz="1400"/>
              <a:t>Isochronous, Cyclic, Audio-Video, (on-time),  Alarm and Events (in-time), </a:t>
            </a:r>
            <a:r>
              <a:rPr lang="is-IS" sz="1400"/>
              <a:t>…</a:t>
            </a:r>
            <a:endParaRPr lang="en-US" sz="1800"/>
          </a:p>
          <a:p>
            <a:pPr>
              <a:defRPr/>
            </a:pPr>
            <a:r>
              <a:rPr lang="en-US" sz="1800"/>
              <a:t>Media playout and most control loops want on-time</a:t>
            </a:r>
            <a:endParaRPr lang="en-US" sz="1800"/>
          </a:p>
          <a:p>
            <a:pPr lvl="1">
              <a:defRPr/>
            </a:pPr>
            <a:r>
              <a:rPr lang="en-US" sz="1400"/>
              <a:t>Media: Synchronous playout</a:t>
            </a:r>
            <a:endParaRPr sz="2200"/>
          </a:p>
          <a:p>
            <a:pPr lvl="1">
              <a:defRPr/>
            </a:pPr>
            <a:r>
              <a:rPr lang="en-US" sz="1400"/>
              <a:t>If network is in-time, packets must be buffered in application and consumed at maximum guaranteed latency time</a:t>
            </a:r>
            <a:endParaRPr sz="2200"/>
          </a:p>
          <a:p>
            <a:pPr>
              <a:defRPr/>
            </a:pPr>
            <a:r>
              <a:rPr lang="en-US" sz="1800"/>
              <a:t>Playout buffer size requirement depend on network network size</a:t>
            </a:r>
            <a:endParaRPr lang="en-US" sz="1800"/>
          </a:p>
          <a:p>
            <a:pPr lvl="1">
              <a:defRPr/>
            </a:pPr>
            <a:r>
              <a:rPr lang="en-US" sz="1400"/>
              <a:t>Edge-router/receiver MUST be built against an assumed largest possible network ! Expensive war stories in industry how this can fail miserably</a:t>
            </a:r>
            <a:endParaRPr sz="2200"/>
          </a:p>
          <a:p>
            <a:pPr>
              <a:defRPr/>
            </a:pPr>
            <a:r>
              <a:rPr lang="en-US" sz="1800"/>
              <a:t>In-time also raises clock synchronization needs on devices</a:t>
            </a:r>
            <a:endParaRPr sz="2600"/>
          </a:p>
          <a:p>
            <a:pPr lvl="1">
              <a:defRPr/>
            </a:pPr>
            <a:r>
              <a:rPr lang="en-US" sz="1600"/>
              <a:t>On-time delivered packets carry implicit timing information !</a:t>
            </a:r>
            <a:endParaRPr lang="en-US" sz="1600"/>
          </a:p>
          <a:p>
            <a:pPr lvl="1">
              <a:defRPr/>
            </a:pPr>
            <a:r>
              <a:rPr lang="en-US" sz="1600"/>
              <a:t>Dumb devices (actors) may not be able to support dejittering and/or accurate clock</a:t>
            </a:r>
            <a:endParaRPr lang="en-US" sz="1600"/>
          </a:p>
          <a:p>
            <a:pPr lvl="1">
              <a:defRPr/>
            </a:pPr>
            <a:r>
              <a:rPr lang="en-US" sz="1600"/>
              <a:t>Classical example: accurate PLC with periodic “polling” of dumb actors/sensor without accurate clock: on-time allows for isochronous operation.</a:t>
            </a:r>
            <a:endParaRPr sz="2400"/>
          </a:p>
          <a:p>
            <a:pPr lvl="2">
              <a:defRPr/>
            </a:pPr>
            <a:r>
              <a:rPr lang="en-US" sz="1400"/>
              <a:t>In-time would require much more complex sensor/actor/control-loops</a:t>
            </a:r>
            <a:endParaRPr lang="en-US" sz="1400"/>
          </a:p>
        </p:txBody>
      </p:sp>
      <p:sp>
        <p:nvSpPr>
          <p:cNvPr id="1121434892" name="TextBox 5" hidden="0"/>
          <p:cNvSpPr txBox="1"/>
          <p:nvPr isPhoto="0" userDrawn="0"/>
        </p:nvSpPr>
        <p:spPr bwMode="auto">
          <a:xfrm>
            <a:off x="9394605" y="4957056"/>
            <a:ext cx="1701513" cy="42675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/>
              <a:t>          </a:t>
            </a:r>
            <a:r>
              <a:rPr lang="en-US" sz="1100" i="1"/>
              <a:t>Programmable</a:t>
            </a:r>
            <a:endParaRPr sz="1600"/>
          </a:p>
          <a:p>
            <a:pPr algn="ctr">
              <a:defRPr/>
            </a:pPr>
            <a:r>
              <a:rPr lang="en-US" sz="1100" i="1"/>
              <a:t>           Logic Controller</a:t>
            </a:r>
            <a:endParaRPr sz="1600"/>
          </a:p>
        </p:txBody>
      </p:sp>
      <p:sp>
        <p:nvSpPr>
          <p:cNvPr id="147919715" name="TextBox 44" hidden="0"/>
          <p:cNvSpPr txBox="1"/>
          <p:nvPr isPhoto="0" userDrawn="0"/>
        </p:nvSpPr>
        <p:spPr bwMode="auto">
          <a:xfrm>
            <a:off x="8280394" y="1942310"/>
            <a:ext cx="1020416" cy="369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/>
              <a:t>Sensor</a:t>
            </a:r>
            <a:endParaRPr/>
          </a:p>
        </p:txBody>
      </p:sp>
      <p:sp>
        <p:nvSpPr>
          <p:cNvPr id="693527713" name="TextBox 11" hidden="0"/>
          <p:cNvSpPr txBox="1"/>
          <p:nvPr isPhoto="0" userDrawn="0"/>
        </p:nvSpPr>
        <p:spPr bwMode="auto">
          <a:xfrm>
            <a:off x="9336783" y="2997022"/>
            <a:ext cx="1213985" cy="1138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/>
              <a:t>Network</a:t>
            </a:r>
            <a:endParaRPr/>
          </a:p>
          <a:p>
            <a:pPr algn="ctr">
              <a:defRPr/>
            </a:pPr>
            <a:r>
              <a:rPr lang="en-US" b="1"/>
              <a:t>latency</a:t>
            </a:r>
            <a:endParaRPr/>
          </a:p>
          <a:p>
            <a:pPr algn="ctr">
              <a:defRPr/>
            </a:pPr>
            <a:r>
              <a:rPr lang="en-US"/>
              <a:t>and </a:t>
            </a:r>
            <a:r>
              <a:rPr lang="en-US" b="1">
                <a:solidFill>
                  <a:srgbClr val="C00000"/>
                </a:solidFill>
              </a:rPr>
              <a:t>jitter</a:t>
            </a:r>
            <a:endParaRPr/>
          </a:p>
          <a:p>
            <a:pPr algn="ctr">
              <a:defRPr/>
            </a:pPr>
            <a:r>
              <a:rPr lang="en-US" sz="1400" i="1"/>
              <a:t>compensation</a:t>
            </a:r>
            <a:endParaRPr/>
          </a:p>
        </p:txBody>
      </p:sp>
      <p:sp>
        <p:nvSpPr>
          <p:cNvPr id="1743202329" name="TextBox 57" hidden="0"/>
          <p:cNvSpPr txBox="1"/>
          <p:nvPr isPhoto="0" userDrawn="0"/>
        </p:nvSpPr>
        <p:spPr bwMode="auto">
          <a:xfrm>
            <a:off x="8290587" y="2380477"/>
            <a:ext cx="994182" cy="430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/>
              <a:t>Measurement</a:t>
            </a:r>
            <a:endParaRPr/>
          </a:p>
          <a:p>
            <a:pPr algn="ctr"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17348694" name="TextBox 58" hidden="0"/>
          <p:cNvSpPr txBox="1"/>
          <p:nvPr isPhoto="0" userDrawn="0"/>
        </p:nvSpPr>
        <p:spPr bwMode="auto">
          <a:xfrm>
            <a:off x="9336783" y="4987832"/>
            <a:ext cx="791448" cy="33531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PLC</a:t>
            </a:r>
            <a:endParaRPr lang="en-US" sz="1400"/>
          </a:p>
        </p:txBody>
      </p:sp>
      <p:sp>
        <p:nvSpPr>
          <p:cNvPr id="1082121578" name="TextBox 73" hidden="0"/>
          <p:cNvSpPr txBox="1"/>
          <p:nvPr isPhoto="0" userDrawn="0"/>
        </p:nvSpPr>
        <p:spPr bwMode="auto">
          <a:xfrm>
            <a:off x="10854308" y="2479345"/>
            <a:ext cx="772968" cy="430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Command</a:t>
            </a:r>
            <a:endParaRPr/>
          </a:p>
          <a:p>
            <a:pPr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341320463" name="TextBox 84" hidden="0"/>
          <p:cNvSpPr txBox="1"/>
          <p:nvPr isPhoto="0" userDrawn="0"/>
        </p:nvSpPr>
        <p:spPr bwMode="auto">
          <a:xfrm>
            <a:off x="8054178" y="4253324"/>
            <a:ext cx="1040472" cy="4154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050"/>
              <a:t>Measurement</a:t>
            </a:r>
            <a:endParaRPr/>
          </a:p>
          <a:p>
            <a:pPr algn="ctr">
              <a:defRPr/>
            </a:pPr>
            <a:r>
              <a:rPr lang="en-US" sz="1050"/>
              <a:t>Packet</a:t>
            </a:r>
            <a:endParaRPr/>
          </a:p>
        </p:txBody>
      </p:sp>
      <p:sp>
        <p:nvSpPr>
          <p:cNvPr id="1090854819" name="Down Arrow 92" hidden="0"/>
          <p:cNvSpPr/>
          <p:nvPr isPhoto="0" userDrawn="0"/>
        </p:nvSpPr>
        <p:spPr bwMode="auto">
          <a:xfrm>
            <a:off x="8718690" y="2980951"/>
            <a:ext cx="300002" cy="118888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6183430" name="Down Arrow 93" hidden="0"/>
          <p:cNvSpPr/>
          <p:nvPr isPhoto="0" userDrawn="0"/>
        </p:nvSpPr>
        <p:spPr bwMode="auto">
          <a:xfrm rot="16199969">
            <a:off x="10892467" y="4409346"/>
            <a:ext cx="275076" cy="1947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9390140" name="TextBox 94" hidden="0"/>
          <p:cNvSpPr txBox="1"/>
          <p:nvPr isPhoto="0" userDrawn="0"/>
        </p:nvSpPr>
        <p:spPr bwMode="auto">
          <a:xfrm>
            <a:off x="11168566" y="4206472"/>
            <a:ext cx="772968" cy="430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Command</a:t>
            </a:r>
            <a:endParaRPr/>
          </a:p>
          <a:p>
            <a:pPr>
              <a:defRPr/>
            </a:pPr>
            <a:r>
              <a:rPr lang="en-US" sz="1100"/>
              <a:t>Packet</a:t>
            </a:r>
            <a:endParaRPr/>
          </a:p>
        </p:txBody>
      </p:sp>
      <p:sp>
        <p:nvSpPr>
          <p:cNvPr id="1680780448" name="Down Arrow 95" hidden="0"/>
          <p:cNvSpPr/>
          <p:nvPr isPhoto="0" userDrawn="0"/>
        </p:nvSpPr>
        <p:spPr bwMode="auto">
          <a:xfrm flipV="1">
            <a:off x="11147231" y="2943126"/>
            <a:ext cx="300002" cy="108359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9966736" name="Down Arrow 96" hidden="0"/>
          <p:cNvSpPr/>
          <p:nvPr isPhoto="0" userDrawn="0"/>
        </p:nvSpPr>
        <p:spPr bwMode="auto">
          <a:xfrm rot="5399977" flipH="1">
            <a:off x="9793234" y="1611722"/>
            <a:ext cx="184590" cy="8635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6108639" name="TextBox 97" hidden="0"/>
          <p:cNvSpPr txBox="1"/>
          <p:nvPr isPhoto="0" userDrawn="0"/>
        </p:nvSpPr>
        <p:spPr bwMode="auto">
          <a:xfrm>
            <a:off x="9501049" y="1703431"/>
            <a:ext cx="936474" cy="73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/>
              <a:t>Command</a:t>
            </a:r>
            <a:endParaRPr/>
          </a:p>
          <a:p>
            <a:pPr algn="ctr">
              <a:defRPr/>
            </a:pPr>
            <a:endParaRPr lang="en-US" sz="1400"/>
          </a:p>
          <a:p>
            <a:pPr algn="ctr">
              <a:defRPr/>
            </a:pPr>
            <a:r>
              <a:rPr lang="en-US" sz="1400"/>
              <a:t>effect</a:t>
            </a:r>
            <a:endParaRPr/>
          </a:p>
        </p:txBody>
      </p:sp>
      <p:cxnSp>
        <p:nvCxnSpPr>
          <p:cNvPr id="1596047240" name="Straight Arrow Connector 17" hidden="0"/>
          <p:cNvCxnSpPr>
            <a:cxnSpLocks/>
          </p:cNvCxnSpPr>
          <p:nvPr isPhoto="0" userDrawn="0"/>
        </p:nvCxnSpPr>
        <p:spPr bwMode="auto">
          <a:xfrm flipH="1">
            <a:off x="9260614" y="3550937"/>
            <a:ext cx="195808" cy="5905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002162" name="Straight Arrow Connector 98" hidden="0"/>
          <p:cNvCxnSpPr>
            <a:cxnSpLocks/>
          </p:cNvCxnSpPr>
          <p:nvPr isPhoto="0" userDrawn="0"/>
        </p:nvCxnSpPr>
        <p:spPr bwMode="auto">
          <a:xfrm flipV="1">
            <a:off x="10087839" y="2269753"/>
            <a:ext cx="817472" cy="7915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8052897" name="TextBox 103" hidden="0"/>
          <p:cNvSpPr txBox="1"/>
          <p:nvPr isPhoto="0" userDrawn="0"/>
        </p:nvSpPr>
        <p:spPr bwMode="auto">
          <a:xfrm>
            <a:off x="10969616" y="2062937"/>
            <a:ext cx="601446" cy="330859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050"/>
              <a:t>Dejitter</a:t>
            </a:r>
            <a:endParaRPr/>
          </a:p>
          <a:p>
            <a:pPr algn="ctr">
              <a:defRPr/>
            </a:pPr>
            <a:r>
              <a:rPr lang="en-US" sz="500" i="1"/>
              <a:t>Synchronize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19972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913230"/>
          </a:xfrm>
        </p:spPr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11008628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328486"/>
            <a:ext cx="11094398" cy="484847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We need low-jitter “on-time” network services to support possible large number of “no-clock-sync” devices on network (sensors, small actors) for “Distributed IoT” use-cases.</a:t>
            </a:r>
            <a:endParaRPr/>
          </a:p>
          <a:p>
            <a:pPr>
              <a:defRPr/>
            </a:pPr>
            <a:r>
              <a:rPr/>
              <a:t>Per-hop “on-time” mechanism (TCQF, Dampers) are solution to avoid problem of playout buffer scaling on edge-router hardware.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In Metro-area-Ring networks, every node is can be an edge-node – so all nodes require clock-sync!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Aka: TCQF in our opinion is the most easy to build and scale mechanism near-term to support bounded latency and on-time jitter.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8578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Scalability</a:t>
            </a:r>
            <a:endParaRPr/>
          </a:p>
        </p:txBody>
      </p:sp>
      <p:sp>
        <p:nvSpPr>
          <p:cNvPr id="97082563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102854" name="Rounded Rectangle 108" hidden="0"/>
          <p:cNvSpPr/>
          <p:nvPr isPhoto="0" userDrawn="0"/>
        </p:nvSpPr>
        <p:spPr bwMode="auto">
          <a:xfrm>
            <a:off x="4179961" y="572070"/>
            <a:ext cx="4954620" cy="1692612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9075188" name="Cloud 90" hidden="0"/>
          <p:cNvSpPr/>
          <p:nvPr isPhoto="0" userDrawn="0"/>
        </p:nvSpPr>
        <p:spPr bwMode="auto">
          <a:xfrm>
            <a:off x="2728610" y="4274805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87388985" name="Straight Arrow Connector 121" hidden="0"/>
          <p:cNvCxnSpPr>
            <a:cxnSpLocks/>
            <a:endCxn id="919959804" idx="0"/>
          </p:cNvCxnSpPr>
          <p:nvPr isPhoto="0" userDrawn="0"/>
        </p:nvCxnSpPr>
        <p:spPr bwMode="auto">
          <a:xfrm flipH="1">
            <a:off x="3625113" y="2176264"/>
            <a:ext cx="2452305" cy="3278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274559" name="Straight Arrow Connector 124" hidden="0"/>
          <p:cNvCxnSpPr>
            <a:cxnSpLocks/>
          </p:cNvCxnSpPr>
          <p:nvPr isPhoto="0" userDrawn="0"/>
        </p:nvCxnSpPr>
        <p:spPr bwMode="auto">
          <a:xfrm flipH="1">
            <a:off x="5084956" y="2165113"/>
            <a:ext cx="1349296" cy="32784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537674" name="Straight Arrow Connector 129" hidden="0"/>
          <p:cNvCxnSpPr>
            <a:cxnSpLocks/>
            <a:endCxn id="1883260167" idx="0"/>
          </p:cNvCxnSpPr>
          <p:nvPr isPhoto="0" userDrawn="0"/>
        </p:nvCxnSpPr>
        <p:spPr bwMode="auto">
          <a:xfrm>
            <a:off x="7014119" y="2187415"/>
            <a:ext cx="1058472" cy="32674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020170" name="Straight Arrow Connector 131" hidden="0"/>
          <p:cNvCxnSpPr>
            <a:cxnSpLocks/>
            <a:endCxn id="1918608451" idx="0"/>
          </p:cNvCxnSpPr>
          <p:nvPr isPhoto="0" userDrawn="0"/>
        </p:nvCxnSpPr>
        <p:spPr bwMode="auto">
          <a:xfrm>
            <a:off x="7426713" y="2142810"/>
            <a:ext cx="2128370" cy="3312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167850" name="Straight Connector 87" hidden="0"/>
          <p:cNvCxnSpPr>
            <a:cxnSpLocks/>
            <a:stCxn id="1468293178" idx="3"/>
            <a:endCxn id="502822085" idx="1"/>
          </p:cNvCxnSpPr>
          <p:nvPr isPhoto="0" userDrawn="0"/>
        </p:nvCxnSpPr>
        <p:spPr bwMode="auto">
          <a:xfrm>
            <a:off x="2642114" y="5825577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728972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4907" y="186310"/>
            <a:ext cx="11410243" cy="72589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/>
              <a:t>Current DetNet model: </a:t>
            </a:r>
            <a:r>
              <a:rPr lang="en-US" sz="2800"/>
              <a:t>per-flow,per-hop stateful</a:t>
            </a:r>
            <a:br>
              <a:rPr lang="en-US" sz="2800"/>
            </a:br>
            <a:r>
              <a:rPr lang="en-US" sz="2800"/>
              <a:t>also TSN-ATS, RFC2211</a:t>
            </a:r>
            <a:br>
              <a:rPr lang="en-US" sz="3100"/>
            </a:br>
            <a:endParaRPr lang="en-US" sz="1800"/>
          </a:p>
        </p:txBody>
      </p:sp>
      <p:sp>
        <p:nvSpPr>
          <p:cNvPr id="654612083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632F78F-D973-AA47-BAA3-7D1675AC220A}" type="slidenum">
              <a:rPr lang="en-US"/>
              <a:t/>
            </a:fld>
            <a:endParaRPr lang="en-US"/>
          </a:p>
        </p:txBody>
      </p:sp>
      <p:grpSp>
        <p:nvGrpSpPr>
          <p:cNvPr id="1062828364" name="Group 92" hidden="0"/>
          <p:cNvGrpSpPr/>
          <p:nvPr isPhoto="0" userDrawn="0"/>
        </p:nvGrpSpPr>
        <p:grpSpPr bwMode="auto">
          <a:xfrm>
            <a:off x="4033526" y="2977346"/>
            <a:ext cx="5034996" cy="2033838"/>
            <a:chOff x="3169890" y="1445742"/>
            <a:chExt cx="5034996" cy="2033838"/>
          </a:xfrm>
        </p:grpSpPr>
        <p:sp>
          <p:nvSpPr>
            <p:cNvPr id="734481772" name="Rectangle 61" hidden="0"/>
            <p:cNvSpPr/>
            <p:nvPr isPhoto="0" userDrawn="0"/>
          </p:nvSpPr>
          <p:spPr bwMode="auto">
            <a:xfrm>
              <a:off x="3218117" y="1445742"/>
              <a:ext cx="4986770" cy="2001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14305331" name="TextBox 55" hidden="0"/>
            <p:cNvSpPr txBox="1"/>
            <p:nvPr isPhoto="0" userDrawn="0"/>
          </p:nvSpPr>
          <p:spPr bwMode="auto">
            <a:xfrm>
              <a:off x="6561023" y="2584698"/>
              <a:ext cx="476411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(3)</a:t>
              </a:r>
              <a:endParaRPr/>
            </a:p>
            <a:p>
              <a:pPr algn="ctr">
                <a:defRPr/>
              </a:pPr>
              <a:r>
                <a:rPr lang="en-US" sz="800"/>
                <a:t>Select</a:t>
              </a:r>
              <a:endParaRPr/>
            </a:p>
            <a:p>
              <a:pPr algn="ctr">
                <a:defRPr/>
              </a:pPr>
              <a:r>
                <a:rPr lang="en-US" sz="800"/>
                <a:t>Prio</a:t>
              </a:r>
              <a:r>
                <a:rPr lang="en-US" sz="800"/>
                <a:t> Q</a:t>
              </a:r>
              <a:endParaRPr/>
            </a:p>
            <a:p>
              <a:pPr algn="ctr">
                <a:defRPr/>
              </a:pPr>
              <a:r>
                <a:rPr lang="en-US" sz="800"/>
                <a:t>f</a:t>
              </a:r>
              <a:r>
                <a:rPr lang="en-US" sz="800"/>
                <a:t>or </a:t>
              </a:r>
              <a:r>
                <a:rPr lang="en-US" sz="800" i="1"/>
                <a:t>k</a:t>
              </a:r>
              <a:endParaRPr lang="en-US" sz="800" i="1"/>
            </a:p>
          </p:txBody>
        </p:sp>
        <p:sp>
          <p:nvSpPr>
            <p:cNvPr id="289366442" name="TextBox 57" hidden="0"/>
            <p:cNvSpPr txBox="1"/>
            <p:nvPr isPhoto="0" userDrawn="0"/>
          </p:nvSpPr>
          <p:spPr bwMode="auto">
            <a:xfrm>
              <a:off x="6044369" y="2578690"/>
              <a:ext cx="484426" cy="5912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(2)</a:t>
              </a:r>
              <a:endParaRPr/>
            </a:p>
            <a:p>
              <a:pPr algn="ctr">
                <a:defRPr/>
              </a:pPr>
              <a:r>
                <a:rPr lang="en-US" sz="800"/>
                <a:t>Shape</a:t>
              </a:r>
              <a:endParaRPr/>
            </a:p>
            <a:p>
              <a:pPr algn="ctr">
                <a:defRPr/>
              </a:pPr>
              <a:r>
                <a:rPr lang="en-US" sz="800"/>
                <a:t>to</a:t>
              </a:r>
              <a:endParaRPr/>
            </a:p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/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acc>
                          <m:accPr>
                            <m:chr m:val="̂"/>
                            <m:ctrlPr>
                              <a:rPr lang="de-DE" sz="8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m:rPr/>
                              <a:rPr lang="en-US" sz="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</mc:Choice>
                <mc:Fallback/>
              </mc:AlternateContent>
              <a:r>
                <a:rPr lang="de-DE" sz="800" baseline="-25000"/>
                <a:t>k</a:t>
              </a:r>
              <a:r>
                <a:rPr lang="de-DE" sz="800"/>
                <a:t> </a:t>
              </a:r>
              <a:endParaRPr lang="en-US" sz="800"/>
            </a:p>
          </p:txBody>
        </p:sp>
        <p:sp>
          <p:nvSpPr>
            <p:cNvPr id="1912990228" name="TextBox 58" hidden="0"/>
            <p:cNvSpPr txBox="1"/>
            <p:nvPr isPhoto="0" userDrawn="0"/>
          </p:nvSpPr>
          <p:spPr bwMode="auto">
            <a:xfrm>
              <a:off x="5481820" y="2578690"/>
              <a:ext cx="523656" cy="584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800"/>
                <a:t>(1)</a:t>
              </a:r>
              <a:endParaRPr/>
            </a:p>
            <a:p>
              <a:pPr algn="ctr">
                <a:defRPr/>
              </a:pPr>
              <a:r>
                <a:rPr lang="en-US" sz="800"/>
                <a:t>Look</a:t>
              </a:r>
              <a:endParaRPr/>
            </a:p>
            <a:p>
              <a:pPr algn="ctr">
                <a:defRPr/>
              </a:pPr>
              <a:r>
                <a:rPr lang="en-US" sz="800"/>
                <a:t>Up</a:t>
              </a:r>
              <a:endParaRPr/>
            </a:p>
            <a:p>
              <a:pPr algn="ctr">
                <a:defRPr/>
              </a:pPr>
              <a:r>
                <a:rPr lang="en-US" sz="800"/>
                <a:t>Flow </a:t>
              </a:r>
              <a:r>
                <a:rPr lang="en-US" sz="800" i="1"/>
                <a:t>k</a:t>
              </a:r>
              <a:endParaRPr lang="en-US" sz="800"/>
            </a:p>
          </p:txBody>
        </p:sp>
        <p:grpSp>
          <p:nvGrpSpPr>
            <p:cNvPr id="1300172978" name="Group 60" hidden="0"/>
            <p:cNvGrpSpPr/>
            <p:nvPr isPhoto="0" userDrawn="0"/>
          </p:nvGrpSpPr>
          <p:grpSpPr bwMode="auto">
            <a:xfrm>
              <a:off x="7000302" y="2292856"/>
              <a:ext cx="1127757" cy="1122989"/>
              <a:chOff x="10114313" y="1704357"/>
              <a:chExt cx="1127757" cy="1122989"/>
            </a:xfrm>
          </p:grpSpPr>
          <p:grpSp>
            <p:nvGrpSpPr>
              <p:cNvPr id="1141557224" name="Group 23" hidden="0"/>
              <p:cNvGrpSpPr/>
              <p:nvPr isPhoto="0" userDrawn="0"/>
            </p:nvGrpSpPr>
            <p:grpSpPr bwMode="auto">
              <a:xfrm>
                <a:off x="10136813" y="1994663"/>
                <a:ext cx="554187" cy="213663"/>
                <a:chOff x="10112502" y="1893147"/>
                <a:chExt cx="798157" cy="247358"/>
              </a:xfrm>
            </p:grpSpPr>
            <p:grpSp>
              <p:nvGrpSpPr>
                <p:cNvPr id="1573390148" name="Group 7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661078206" name="Rectangle 8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9601884" name="Rectangle 9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52979285" name="Rectangle 10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35322449" name="Rectangle 11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882695263" name="Group 12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448445175" name="Straight Connector 14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5285604" name="Straight Connector 15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1679531" name="Straight Connector 13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3367241" name="Group 16" hidden="0"/>
                <p:cNvGrpSpPr/>
                <p:nvPr isPhoto="0" userDrawn="0"/>
              </p:nvGrpSpPr>
              <p:grpSpPr bwMode="auto">
                <a:xfrm>
                  <a:off x="10112502" y="1893147"/>
                  <a:ext cx="579164" cy="223563"/>
                  <a:chOff x="1243284" y="2942031"/>
                  <a:chExt cx="579164" cy="223563"/>
                </a:xfrm>
              </p:grpSpPr>
              <p:sp>
                <p:nvSpPr>
                  <p:cNvPr id="1312630480" name="Rectangle 17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5920930" name="TextBox 18" hidden="0"/>
                  <p:cNvSpPr txBox="1"/>
                  <p:nvPr isPhoto="0" userDrawn="0"/>
                </p:nvSpPr>
                <p:spPr bwMode="auto">
                  <a:xfrm>
                    <a:off x="1243284" y="2942031"/>
                    <a:ext cx="512667" cy="223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PRIO1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1403649560" name="Group 24" hidden="0"/>
              <p:cNvGrpSpPr/>
              <p:nvPr isPhoto="0" userDrawn="0"/>
            </p:nvGrpSpPr>
            <p:grpSpPr bwMode="auto">
              <a:xfrm>
                <a:off x="10125312" y="2243315"/>
                <a:ext cx="565688" cy="215443"/>
                <a:chOff x="10095939" y="1893148"/>
                <a:chExt cx="814721" cy="249419"/>
              </a:xfrm>
            </p:grpSpPr>
            <p:grpSp>
              <p:nvGrpSpPr>
                <p:cNvPr id="1495744754" name="Group 25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1299574833" name="Rectangle 29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8780974" name="Rectangle 30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536905" name="Rectangle 31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0362203" name="Rectangle 32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660068938" name="Group 33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275426811" name="Straight Connector 35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8746307" name="Straight Connector 36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3225673" name="Straight Connector 34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0391724" name="Group 26" hidden="0"/>
                <p:cNvGrpSpPr/>
                <p:nvPr isPhoto="0" userDrawn="0"/>
              </p:nvGrpSpPr>
              <p:grpSpPr bwMode="auto">
                <a:xfrm>
                  <a:off x="10095939" y="1893148"/>
                  <a:ext cx="711537" cy="249419"/>
                  <a:chOff x="1226720" y="2942032"/>
                  <a:chExt cx="711537" cy="249419"/>
                </a:xfrm>
              </p:grpSpPr>
              <p:sp>
                <p:nvSpPr>
                  <p:cNvPr id="183153394" name="Rectangle 27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41046285" name="TextBox 28" hidden="0"/>
                  <p:cNvSpPr txBox="1"/>
                  <p:nvPr isPhoto="0" userDrawn="0"/>
                </p:nvSpPr>
                <p:spPr bwMode="auto">
                  <a:xfrm>
                    <a:off x="1226720" y="2942032"/>
                    <a:ext cx="711537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PRIO2</a:t>
                    </a:r>
                    <a:endParaRPr lang="en-US" sz="1050"/>
                  </a:p>
                </p:txBody>
              </p:sp>
            </p:grpSp>
          </p:grpSp>
          <p:grpSp>
            <p:nvGrpSpPr>
              <p:cNvPr id="930740290" name="Group 37" hidden="0"/>
              <p:cNvGrpSpPr/>
              <p:nvPr isPhoto="0" userDrawn="0"/>
            </p:nvGrpSpPr>
            <p:grpSpPr bwMode="auto">
              <a:xfrm>
                <a:off x="10142564" y="2581290"/>
                <a:ext cx="554187" cy="215443"/>
                <a:chOff x="10112502" y="1893147"/>
                <a:chExt cx="798157" cy="249419"/>
              </a:xfrm>
            </p:grpSpPr>
            <p:grpSp>
              <p:nvGrpSpPr>
                <p:cNvPr id="1764600283" name="Group 38" hidden="0"/>
                <p:cNvGrpSpPr/>
                <p:nvPr isPhoto="0" userDrawn="0"/>
              </p:nvGrpSpPr>
              <p:grpSpPr bwMode="auto">
                <a:xfrm>
                  <a:off x="10231292" y="1902642"/>
                  <a:ext cx="679367" cy="237863"/>
                  <a:chOff x="2301874" y="3367451"/>
                  <a:chExt cx="679367" cy="237863"/>
                </a:xfrm>
              </p:grpSpPr>
              <p:sp>
                <p:nvSpPr>
                  <p:cNvPr id="2098339066" name="Rectangle 42" hidden="0"/>
                  <p:cNvSpPr/>
                  <p:nvPr isPhoto="0" userDrawn="0"/>
                </p:nvSpPr>
                <p:spPr bwMode="auto">
                  <a:xfrm>
                    <a:off x="2443397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75583433" name="Rectangle 43" hidden="0"/>
                  <p:cNvSpPr/>
                  <p:nvPr isPhoto="0" userDrawn="0"/>
                </p:nvSpPr>
                <p:spPr bwMode="auto">
                  <a:xfrm>
                    <a:off x="2573611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4179667" name="Rectangle 44" hidden="0"/>
                  <p:cNvSpPr/>
                  <p:nvPr isPhoto="0" userDrawn="0"/>
                </p:nvSpPr>
                <p:spPr bwMode="auto">
                  <a:xfrm>
                    <a:off x="2703826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313171830" name="Rectangle 45" hidden="0"/>
                  <p:cNvSpPr/>
                  <p:nvPr isPhoto="0" userDrawn="0"/>
                </p:nvSpPr>
                <p:spPr bwMode="auto">
                  <a:xfrm>
                    <a:off x="2834042" y="3393987"/>
                    <a:ext cx="105810" cy="18198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200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38281541" name="Group 46" hidden="0"/>
                  <p:cNvGrpSpPr/>
                  <p:nvPr isPhoto="0" userDrawn="0"/>
                </p:nvGrpSpPr>
                <p:grpSpPr bwMode="auto">
                  <a:xfrm>
                    <a:off x="2301874" y="3375024"/>
                    <a:ext cx="679367" cy="219073"/>
                    <a:chOff x="2162907" y="3380081"/>
                    <a:chExt cx="818334" cy="210498"/>
                  </a:xfrm>
                </p:grpSpPr>
                <p:cxnSp>
                  <p:nvCxnSpPr>
                    <p:cNvPr id="759113092" name="Straight Connector 48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62907" y="3380081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6591644" name="Straight Connector 49" hidden="0"/>
                    <p:cNvCxnSpPr>
                      <a:cxnSpLocks/>
                    </p:cNvCxnSpPr>
                    <p:nvPr isPhoto="0" userDrawn="0"/>
                  </p:nvCxnSpPr>
                  <p:spPr bwMode="auto">
                    <a:xfrm>
                      <a:off x="2173581" y="3590580"/>
                      <a:ext cx="807660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69425108" name="Straight Connector 47" hidden="0"/>
                  <p:cNvCxnSpPr>
                    <a:cxnSpLocks/>
                  </p:cNvCxnSpPr>
                  <p:nvPr isPhoto="0" userDrawn="0"/>
                </p:nvCxnSpPr>
                <p:spPr bwMode="auto">
                  <a:xfrm flipH="1" flipV="1">
                    <a:off x="2974127" y="3367451"/>
                    <a:ext cx="3557" cy="237863"/>
                  </a:xfrm>
                  <a:prstGeom prst="line">
                    <a:avLst/>
                  </a:prstGeom>
                  <a:ln w="1905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7897444" name="Group 39" hidden="0"/>
                <p:cNvGrpSpPr/>
                <p:nvPr isPhoto="0" userDrawn="0"/>
              </p:nvGrpSpPr>
              <p:grpSpPr bwMode="auto">
                <a:xfrm>
                  <a:off x="10112502" y="1893147"/>
                  <a:ext cx="711540" cy="249419"/>
                  <a:chOff x="1243284" y="2942031"/>
                  <a:chExt cx="711540" cy="249419"/>
                </a:xfrm>
              </p:grpSpPr>
              <p:sp>
                <p:nvSpPr>
                  <p:cNvPr id="1833915247" name="Rectangle 40" hidden="0"/>
                  <p:cNvSpPr/>
                  <p:nvPr isPhoto="0" userDrawn="0"/>
                </p:nvSpPr>
                <p:spPr bwMode="auto">
                  <a:xfrm>
                    <a:off x="1466848" y="2990849"/>
                    <a:ext cx="355599" cy="14922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64307549" name="TextBox 41" hidden="0"/>
                  <p:cNvSpPr txBox="1"/>
                  <p:nvPr isPhoto="0" userDrawn="0"/>
                </p:nvSpPr>
                <p:spPr bwMode="auto">
                  <a:xfrm>
                    <a:off x="1243284" y="2942031"/>
                    <a:ext cx="711540" cy="249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800"/>
                      <a:t>PRIO8</a:t>
                    </a:r>
                    <a:endParaRPr lang="en-US" sz="1050"/>
                  </a:p>
                </p:txBody>
              </p:sp>
            </p:grpSp>
          </p:grpSp>
          <p:sp>
            <p:nvSpPr>
              <p:cNvPr id="1474126054" name="TextBox 50" hidden="0"/>
              <p:cNvSpPr txBox="1"/>
              <p:nvPr isPhoto="0" userDrawn="0"/>
            </p:nvSpPr>
            <p:spPr bwMode="auto">
              <a:xfrm>
                <a:off x="10811553" y="2246850"/>
                <a:ext cx="41549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is-IS"/>
                  <a:t>…</a:t>
                </a:r>
                <a:endParaRPr lang="en-US"/>
              </a:p>
            </p:txBody>
          </p:sp>
          <p:sp>
            <p:nvSpPr>
              <p:cNvPr id="459742029" name="TextBox 51" hidden="0"/>
              <p:cNvSpPr txBox="1"/>
              <p:nvPr isPhoto="0" userDrawn="0"/>
            </p:nvSpPr>
            <p:spPr bwMode="auto">
              <a:xfrm>
                <a:off x="10658981" y="2001942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1 msec</a:t>
                </a:r>
                <a:endParaRPr lang="en-US" sz="800"/>
              </a:p>
            </p:txBody>
          </p:sp>
          <p:sp>
            <p:nvSpPr>
              <p:cNvPr id="1434638377" name="TextBox 52" hidden="0"/>
              <p:cNvSpPr txBox="1"/>
              <p:nvPr isPhoto="0" userDrawn="0"/>
            </p:nvSpPr>
            <p:spPr bwMode="auto">
              <a:xfrm>
                <a:off x="10675213" y="2256241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2</a:t>
                </a:r>
                <a:r>
                  <a:rPr lang="en-US" sz="800"/>
                  <a:t> msec</a:t>
                </a:r>
                <a:endParaRPr lang="en-US" sz="800"/>
              </a:p>
            </p:txBody>
          </p:sp>
          <p:sp>
            <p:nvSpPr>
              <p:cNvPr id="460862920" name="TextBox 53" hidden="0"/>
              <p:cNvSpPr txBox="1"/>
              <p:nvPr isPhoto="0" userDrawn="0"/>
            </p:nvSpPr>
            <p:spPr bwMode="auto">
              <a:xfrm>
                <a:off x="10680625" y="2570059"/>
                <a:ext cx="51648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8 msec</a:t>
                </a:r>
                <a:endParaRPr lang="en-US" sz="800"/>
              </a:p>
            </p:txBody>
          </p:sp>
          <p:sp>
            <p:nvSpPr>
              <p:cNvPr id="1722601701" name="TextBox 54" hidden="0"/>
              <p:cNvSpPr txBox="1"/>
              <p:nvPr isPhoto="0" userDrawn="0"/>
            </p:nvSpPr>
            <p:spPr bwMode="auto">
              <a:xfrm>
                <a:off x="10775162" y="1715575"/>
                <a:ext cx="431527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800"/>
                  <a:t>Max</a:t>
                </a:r>
                <a:endParaRPr/>
              </a:p>
              <a:p>
                <a:pPr>
                  <a:defRPr/>
                </a:pPr>
                <a:r>
                  <a:rPr lang="en-US" sz="800"/>
                  <a:t>delay</a:t>
                </a:r>
                <a:endParaRPr lang="en-US" sz="800"/>
              </a:p>
            </p:txBody>
          </p:sp>
          <p:sp>
            <p:nvSpPr>
              <p:cNvPr id="628046502" name="TextBox 56" hidden="0"/>
              <p:cNvSpPr txBox="1"/>
              <p:nvPr isPhoto="0" userDrawn="0"/>
            </p:nvSpPr>
            <p:spPr bwMode="auto">
              <a:xfrm>
                <a:off x="10114313" y="1704357"/>
                <a:ext cx="768159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800"/>
                  <a:t>(4)</a:t>
                </a:r>
                <a:endParaRPr/>
              </a:p>
              <a:p>
                <a:pPr algn="ctr">
                  <a:defRPr/>
                </a:pPr>
                <a:r>
                  <a:rPr lang="en-US" sz="800"/>
                  <a:t>Strict </a:t>
                </a:r>
                <a:r>
                  <a:rPr lang="en-US" sz="800"/>
                  <a:t>tPrio</a:t>
                </a:r>
                <a:r>
                  <a:rPr lang="en-US" sz="800"/>
                  <a:t> Q</a:t>
                </a:r>
                <a:endParaRPr lang="en-US" sz="800"/>
              </a:p>
            </p:txBody>
          </p:sp>
          <p:sp>
            <p:nvSpPr>
              <p:cNvPr id="176545180" name="Rectangle 59" hidden="0"/>
              <p:cNvSpPr/>
              <p:nvPr isPhoto="0" userDrawn="0"/>
            </p:nvSpPr>
            <p:spPr bwMode="auto">
              <a:xfrm>
                <a:off x="10193036" y="1744652"/>
                <a:ext cx="1049034" cy="108269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12523652" name="TextBox 62" hidden="0"/>
            <p:cNvSpPr txBox="1"/>
            <p:nvPr isPhoto="0" userDrawn="0"/>
          </p:nvSpPr>
          <p:spPr bwMode="auto">
            <a:xfrm>
              <a:off x="3203709" y="2239173"/>
              <a:ext cx="2127504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Per-flow state table 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1445804187" name="TextBox 63" hidden="0"/>
            <p:cNvSpPr txBox="1"/>
            <p:nvPr isPhoto="0" userDrawn="0"/>
          </p:nvSpPr>
          <p:spPr bwMode="auto">
            <a:xfrm>
              <a:off x="3169890" y="2648582"/>
              <a:ext cx="18403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600"/>
                <a:t>Per Hop Behavior</a:t>
              </a:r>
              <a:endParaRPr/>
            </a:p>
            <a:p>
              <a:pPr>
                <a:defRPr/>
              </a:pPr>
              <a:r>
                <a:rPr lang="en-US" sz="1600"/>
                <a:t>In Forwarding Plane</a:t>
              </a:r>
              <a:endParaRPr/>
            </a:p>
            <a:p>
              <a:pPr algn="ctr">
                <a:defRPr/>
              </a:pPr>
              <a:r>
                <a:rPr lang="en-US" sz="1600" i="1"/>
                <a:t>a</a:t>
              </a:r>
              <a:r>
                <a:rPr lang="en-US" sz="1600" i="1"/>
                <a:t>ll on egress</a:t>
              </a:r>
              <a:endParaRPr lang="en-US" sz="1600" i="1"/>
            </a:p>
          </p:txBody>
        </p:sp>
      </p:grpSp>
      <p:grpSp>
        <p:nvGrpSpPr>
          <p:cNvPr id="1429100295" name="Group 84" hidden="0"/>
          <p:cNvGrpSpPr/>
          <p:nvPr isPhoto="0" userDrawn="0"/>
        </p:nvGrpSpPr>
        <p:grpSpPr bwMode="auto">
          <a:xfrm>
            <a:off x="1777140" y="5456867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1468293178" name="Rectangle 5" hidden="0"/>
            <p:cNvSpPr/>
            <p:nvPr isPhoto="0" userDrawn="0"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0959867" name="TextBox 64" hidden="0"/>
            <p:cNvSpPr txBox="1"/>
            <p:nvPr isPhoto="0" userDrawn="0"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 lang="en-US" sz="1200"/>
            </a:p>
          </p:txBody>
        </p:sp>
      </p:grpSp>
      <p:grpSp>
        <p:nvGrpSpPr>
          <p:cNvPr id="726637757" name="Group 69" hidden="0"/>
          <p:cNvGrpSpPr/>
          <p:nvPr isPhoto="0" userDrawn="0"/>
        </p:nvGrpSpPr>
        <p:grpSpPr bwMode="auto">
          <a:xfrm>
            <a:off x="3175043" y="5454873"/>
            <a:ext cx="914400" cy="741405"/>
            <a:chOff x="2767914" y="4979772"/>
            <a:chExt cx="914400" cy="741405"/>
          </a:xfrm>
        </p:grpSpPr>
        <p:sp>
          <p:nvSpPr>
            <p:cNvPr id="1821587874" name="Rectangle 65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9959804" name="TextBox 66" hidden="0"/>
            <p:cNvSpPr txBox="1"/>
            <p:nvPr isPhoto="0" userDrawn="0"/>
          </p:nvSpPr>
          <p:spPr bwMode="auto">
            <a:xfrm>
              <a:off x="2826369" y="4979772"/>
              <a:ext cx="783226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Edge</a:t>
              </a:r>
              <a:endParaRPr lang="en-US" sz="1200"/>
            </a:p>
          </p:txBody>
        </p:sp>
      </p:grpSp>
      <p:grpSp>
        <p:nvGrpSpPr>
          <p:cNvPr id="1107713824" name="Group 70" hidden="0"/>
          <p:cNvGrpSpPr/>
          <p:nvPr isPhoto="0" userDrawn="0"/>
        </p:nvGrpSpPr>
        <p:grpSpPr bwMode="auto">
          <a:xfrm>
            <a:off x="4636611" y="5454873"/>
            <a:ext cx="941988" cy="741405"/>
            <a:chOff x="2746987" y="4979772"/>
            <a:chExt cx="941988" cy="741405"/>
          </a:xfrm>
        </p:grpSpPr>
        <p:sp>
          <p:nvSpPr>
            <p:cNvPr id="628532588" name="Rectangle 71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618673" name="TextBox 72" hidden="0"/>
            <p:cNvSpPr txBox="1"/>
            <p:nvPr isPhoto="0" userDrawn="0"/>
          </p:nvSpPr>
          <p:spPr bwMode="auto">
            <a:xfrm>
              <a:off x="2746987" y="4979772"/>
              <a:ext cx="941988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444092395" name="Group 73" hidden="0"/>
          <p:cNvGrpSpPr/>
          <p:nvPr isPhoto="0" userDrawn="0"/>
        </p:nvGrpSpPr>
        <p:grpSpPr bwMode="auto">
          <a:xfrm>
            <a:off x="6119103" y="5454873"/>
            <a:ext cx="941987" cy="741405"/>
            <a:chOff x="2746987" y="4979772"/>
            <a:chExt cx="941987" cy="741405"/>
          </a:xfrm>
        </p:grpSpPr>
        <p:sp>
          <p:nvSpPr>
            <p:cNvPr id="1874863195" name="Rectangle 74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4435856" name="TextBox 75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1811684300" name="Group 76" hidden="0"/>
          <p:cNvGrpSpPr/>
          <p:nvPr isPhoto="0" userDrawn="0"/>
        </p:nvGrpSpPr>
        <p:grpSpPr bwMode="auto">
          <a:xfrm>
            <a:off x="7601596" y="5454873"/>
            <a:ext cx="941987" cy="741405"/>
            <a:chOff x="2746987" y="4979772"/>
            <a:chExt cx="941987" cy="741405"/>
          </a:xfrm>
        </p:grpSpPr>
        <p:sp>
          <p:nvSpPr>
            <p:cNvPr id="352475864" name="Rectangle 77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83260167" name="TextBox 78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pSp>
        <p:nvGrpSpPr>
          <p:cNvPr id="709598113" name="Group 85" hidden="0"/>
          <p:cNvGrpSpPr/>
          <p:nvPr isPhoto="0" userDrawn="0"/>
        </p:nvGrpSpPr>
        <p:grpSpPr bwMode="auto">
          <a:xfrm>
            <a:off x="10538084" y="5456867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502822085" name="Rectangle 79" hidden="0"/>
            <p:cNvSpPr/>
            <p:nvPr isPhoto="0" userDrawn="0"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60735991" name="TextBox 80" hidden="0"/>
            <p:cNvSpPr txBox="1"/>
            <p:nvPr isPhoto="0" userDrawn="0"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 lang="en-US" sz="1200"/>
            </a:p>
          </p:txBody>
        </p:sp>
      </p:grpSp>
      <p:grpSp>
        <p:nvGrpSpPr>
          <p:cNvPr id="1746855410" name="Group 81" hidden="0"/>
          <p:cNvGrpSpPr/>
          <p:nvPr isPhoto="0" userDrawn="0"/>
        </p:nvGrpSpPr>
        <p:grpSpPr bwMode="auto">
          <a:xfrm>
            <a:off x="9084089" y="5454873"/>
            <a:ext cx="941987" cy="741405"/>
            <a:chOff x="2746987" y="4979772"/>
            <a:chExt cx="941987" cy="741405"/>
          </a:xfrm>
        </p:grpSpPr>
        <p:sp>
          <p:nvSpPr>
            <p:cNvPr id="2090559031" name="Rectangle 82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18608451" name="TextBox 83" hidden="0"/>
            <p:cNvSpPr txBox="1"/>
            <p:nvPr isPhoto="0" userDrawn="0"/>
          </p:nvSpPr>
          <p:spPr bwMode="auto">
            <a:xfrm>
              <a:off x="2746987" y="4979772"/>
              <a:ext cx="941987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IntServ/</a:t>
              </a:r>
              <a:endParaRPr/>
            </a:p>
            <a:p>
              <a:pPr algn="ctr">
                <a:defRPr/>
              </a:pPr>
              <a:r>
                <a:rPr lang="en-US" sz="1400"/>
                <a:t>TSN-ATS</a:t>
              </a:r>
              <a:endParaRPr/>
            </a:p>
            <a:p>
              <a:pPr algn="ctr">
                <a:defRPr/>
              </a:pPr>
              <a:r>
                <a:rPr lang="en-US" sz="1400"/>
                <a:t>Forwarder</a:t>
              </a:r>
              <a:endParaRPr lang="en-US" sz="1200"/>
            </a:p>
          </p:txBody>
        </p:sp>
      </p:grpSp>
      <p:graphicFrame>
        <p:nvGraphicFramePr>
          <p:cNvPr id="973511725" name="Table 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176977" y="3032878"/>
          <a:ext cx="4762195" cy="764613"/>
        </p:xfrm>
        <a:graphic>
          <a:graphicData uri="http://schemas.openxmlformats.org/drawingml/2006/table">
            <a:tbl>
              <a:tblPr firstRow="1" firstCol="0" lastRow="0" lastCol="0" bandRow="0" bandCol="0"/>
              <a:tblGrid>
                <a:gridCol w="1945842"/>
                <a:gridCol w="416965"/>
                <a:gridCol w="534009"/>
                <a:gridCol w="380389"/>
                <a:gridCol w="241401"/>
                <a:gridCol w="526693"/>
                <a:gridCol w="329184"/>
                <a:gridCol w="387705"/>
              </a:tblGrid>
              <a:tr h="6619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(1) Look up Flow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i="1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Steer Flow</a:t>
                      </a:r>
                      <a:endParaRPr lang="en-US" sz="800" i="1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(2) Shaper 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param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 /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state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vars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(3)</a:t>
                      </a:r>
                      <a:endParaRPr lang="en-US" sz="800" i="1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12699" algn="ctr">
                      <a:noFill/>
                    </a:lnT>
                    <a:lnB w="380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975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L2 (TSN) or L3 (DetNet)  Flow Key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Flow#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i="1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Next Hop</a:t>
                      </a:r>
                      <a:endParaRPr lang="en-US" sz="800" i="1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acc>
                                  <m:accPr>
                                    <m:chr m:val="̂"/>
                                    <m:ctrlPr>
                                      <a:rPr lang="de-DE" sz="800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/>
                                      <a:rPr lang="en-US" sz="800" b="1" i="1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</m:acc>
                              </m:oMath>
                            </m:oMathPara>
                          </a14:m>
                        </mc:Choice>
                        <mc:Fallback/>
                      </mc:AlternateContent>
                      <a:r>
                        <a:rPr lang="de-DE" sz="800" baseline="-25000">
                          <a:solidFill>
                            <a:schemeClr val="tx2"/>
                          </a:solidFill>
                        </a:rPr>
                        <a:t>k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time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stamp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  <a:round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>
                          <a:solidFill>
                            <a:schemeClr val="tx2"/>
                          </a:solidFill>
                        </a:rPr>
                        <a:t>level</a:t>
                      </a:r>
                      <a:endParaRPr lang="en-US" sz="800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i="1" spc="0">
                          <a:solidFill>
                            <a:schemeClr val="tx2"/>
                          </a:solidFill>
                        </a:rPr>
                        <a:t>Queue</a:t>
                      </a:r>
                      <a:endParaRPr lang="en-US" sz="800" i="1" spc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>
                    <a:lnL w="12699" algn="ctr">
                      <a:noFill/>
                    </a:lnL>
                    <a:lnR w="12699" algn="ctr">
                      <a:noFill/>
                    </a:lnR>
                    <a:lnT w="38099" algn="ctr">
                      <a:noFill/>
                    </a:lnT>
                    <a:lnB w="12699" algn="ctr">
                      <a:noFill/>
                    </a:lnB>
                    <a:solidFill>
                      <a:schemeClr val="bg2"/>
                    </a:solidFill>
                  </a:tcPr>
                </a:tc>
              </a:tr>
              <a:tr h="66199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(S1,D1,Sport1, Dport1, Prot1)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</a:t>
                      </a:r>
                      <a:endParaRPr lang="en-US" sz="800" spc="0"/>
                    </a:p>
                  </a:txBody>
                  <a:tcPr marL="0" marR="0" marT="0" marB="0">
                    <a:lnT w="12699" algn="ctr">
                      <a:noFill/>
                    </a:lnT>
                  </a:tcPr>
                </a:tc>
              </a:tr>
              <a:tr h="65447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(S2,D2,Sport2, Dport2, Prot2)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2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3</a:t>
                      </a:r>
                      <a:endParaRPr lang="en-US" sz="800" spc="0"/>
                    </a:p>
                  </a:txBody>
                  <a:tcPr marL="0" marR="0" marT="0" marB="0"/>
                </a:tc>
              </a:tr>
              <a:tr h="50113"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        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 lang="en-US" sz="800" spc="0"/>
                    </a:p>
                  </a:txBody>
                  <a:tcPr marL="0" marR="0" marT="0" marB="0"/>
                </a:tc>
              </a:tr>
              <a:tr h="148472">
                <a:tc>
                  <a:txBody>
                    <a:bodyPr/>
                    <a:p>
                      <a:pPr marL="0" marR="0" indent="0" algn="ctr" defTabSz="68578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spc="0"/>
                        <a:t>(S50k,D50k,Sport50k, Dport50k, Prot50k)</a:t>
                      </a:r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50,000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...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s-IS" sz="800" spc="0"/>
                        <a:t>…</a:t>
                      </a:r>
                      <a:endParaRPr lang="en-US" sz="800" spc="0"/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800" spc="0"/>
                        <a:t>1</a:t>
                      </a:r>
                      <a:endParaRPr lang="en-US" sz="800" spc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79024695" name="Trapezoid 93" hidden="0"/>
          <p:cNvSpPr/>
          <p:nvPr isPhoto="0" userDrawn="0"/>
        </p:nvSpPr>
        <p:spPr bwMode="auto">
          <a:xfrm flipV="1">
            <a:off x="4083913" y="4980392"/>
            <a:ext cx="4996249" cy="480659"/>
          </a:xfrm>
          <a:prstGeom prst="trapezoid">
            <a:avLst>
              <a:gd name="adj" fmla="val 42928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06920923" name="TextBox 99" hidden="0"/>
          <p:cNvSpPr txBox="1"/>
          <p:nvPr isPhoto="0" userDrawn="0"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 lang="de-DE" sz="1000"/>
          </a:p>
          <a:p>
            <a:pPr algn="ctr">
              <a:defRPr/>
            </a:pPr>
            <a:r>
              <a:rPr lang="de-DE" sz="1000"/>
              <a:t>End-</a:t>
            </a:r>
            <a:r>
              <a:rPr lang="de-DE" sz="1000"/>
              <a:t>to</a:t>
            </a:r>
            <a:r>
              <a:rPr lang="de-DE" sz="1000"/>
              <a:t>-end</a:t>
            </a:r>
            <a:endParaRPr/>
          </a:p>
          <a:p>
            <a:pPr algn="ctr">
              <a:defRPr/>
            </a:pPr>
            <a:r>
              <a:rPr lang="de-DE" sz="1000"/>
              <a:t>Min..</a:t>
            </a:r>
            <a:r>
              <a:rPr lang="de-DE" sz="1000"/>
              <a:t>max</a:t>
            </a:r>
            <a:r>
              <a:rPr lang="de-DE" sz="1000"/>
              <a:t> </a:t>
            </a:r>
            <a:r>
              <a:rPr lang="de-DE" sz="1000"/>
              <a:t>latency</a:t>
            </a:r>
            <a:endParaRPr lang="en-US" sz="1000"/>
          </a:p>
        </p:txBody>
      </p:sp>
      <p:sp>
        <p:nvSpPr>
          <p:cNvPr id="90988222" name="TextBox 100" hidden="0"/>
          <p:cNvSpPr txBox="1"/>
          <p:nvPr isPhoto="0" userDrawn="0"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 lang="en-US" sz="800"/>
          </a:p>
        </p:txBody>
      </p:sp>
      <p:sp>
        <p:nvSpPr>
          <p:cNvPr id="434749543" name="TextBox 102" hidden="0"/>
          <p:cNvSpPr txBox="1"/>
          <p:nvPr isPhoto="0" userDrawn="0"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</a:t>
            </a:r>
            <a:r>
              <a:rPr lang="en-US" sz="800"/>
              <a:t>min..max</a:t>
            </a:r>
            <a:r>
              <a:rPr lang="en-US" sz="800"/>
              <a:t>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216562966" name="TextBox 103" hidden="0"/>
          <p:cNvSpPr txBox="1"/>
          <p:nvPr isPhoto="0" userDrawn="0"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 lang="en-US" sz="1100"/>
          </a:p>
        </p:txBody>
      </p:sp>
      <p:sp>
        <p:nvSpPr>
          <p:cNvPr id="1429162999" name="TextBox 104" hidden="0"/>
          <p:cNvSpPr txBox="1"/>
          <p:nvPr isPhoto="0" userDrawn="0"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</a:t>
            </a:r>
            <a:r>
              <a:rPr lang="en-US" sz="800"/>
              <a:t>lse reject</a:t>
            </a:r>
            <a:endParaRPr/>
          </a:p>
        </p:txBody>
      </p:sp>
      <p:sp>
        <p:nvSpPr>
          <p:cNvPr id="1396625740" name="TextBox 105" hidden="0"/>
          <p:cNvSpPr txBox="1"/>
          <p:nvPr isPhoto="0" userDrawn="0"/>
        </p:nvSpPr>
        <p:spPr bwMode="auto">
          <a:xfrm>
            <a:off x="4432852" y="680504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 lang="en-US" sz="800"/>
          </a:p>
        </p:txBody>
      </p:sp>
      <p:sp>
        <p:nvSpPr>
          <p:cNvPr id="1847088504" name="TextBox 106" hidden="0"/>
          <p:cNvSpPr txBox="1"/>
          <p:nvPr isPhoto="0" userDrawn="0"/>
        </p:nvSpPr>
        <p:spPr bwMode="auto">
          <a:xfrm>
            <a:off x="6241775" y="763470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978401177" name="TextBox 107" hidden="0"/>
          <p:cNvSpPr txBox="1"/>
          <p:nvPr isPhoto="0" userDrawn="0"/>
        </p:nvSpPr>
        <p:spPr bwMode="auto">
          <a:xfrm>
            <a:off x="5548312" y="1939584"/>
            <a:ext cx="2697807" cy="215443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Install flow k </a:t>
            </a:r>
            <a:r>
              <a:rPr lang="en-US" sz="800"/>
              <a:t>params</a:t>
            </a:r>
            <a:r>
              <a:rPr lang="en-US" sz="800"/>
              <a:t> on every hops per-flow state table</a:t>
            </a:r>
            <a:endParaRPr/>
          </a:p>
        </p:txBody>
      </p:sp>
      <p:cxnSp>
        <p:nvCxnSpPr>
          <p:cNvPr id="658486421" name="Straight Arrow Connector 110" hidden="0"/>
          <p:cNvCxnSpPr>
            <a:cxnSpLocks/>
            <a:stCxn id="1080959867" idx="0"/>
            <a:endCxn id="1206920923" idx="2"/>
          </p:cNvCxnSpPr>
          <p:nvPr isPhoto="0" userDrawn="0"/>
        </p:nvCxnSpPr>
        <p:spPr bwMode="auto">
          <a:xfrm flipV="1">
            <a:off x="2256869" y="2020865"/>
            <a:ext cx="915016" cy="3466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607293" name="Straight Arrow Connector 114" hidden="0"/>
          <p:cNvCxnSpPr>
            <a:cxnSpLocks/>
            <a:stCxn id="1206920923" idx="3"/>
          </p:cNvCxnSpPr>
          <p:nvPr isPhoto="0" userDrawn="0"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6527354" name="Freeform 118" hidden="0"/>
          <p:cNvSpPr/>
          <p:nvPr isPhoto="0" userDrawn="0"/>
        </p:nvSpPr>
        <p:spPr bwMode="auto">
          <a:xfrm>
            <a:off x="2352906" y="1819425"/>
            <a:ext cx="6144321" cy="361299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68195266" name="TextBox 119" hidden="0"/>
          <p:cNvSpPr txBox="1"/>
          <p:nvPr isPhoto="0" userDrawn="0"/>
        </p:nvSpPr>
        <p:spPr bwMode="auto">
          <a:xfrm>
            <a:off x="2397511" y="5053278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 lang="en-US" sz="1050">
              <a:solidFill>
                <a:srgbClr val="C00000"/>
              </a:solidFill>
            </a:endParaRPr>
          </a:p>
        </p:txBody>
      </p:sp>
      <p:sp>
        <p:nvSpPr>
          <p:cNvPr id="1514446430" name="TextBox 120" hidden="0"/>
          <p:cNvSpPr txBox="1"/>
          <p:nvPr isPhoto="0" userDrawn="0"/>
        </p:nvSpPr>
        <p:spPr bwMode="auto">
          <a:xfrm>
            <a:off x="1471959" y="5042128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 lang="en-US" sz="1050">
              <a:solidFill>
                <a:srgbClr val="C00000"/>
              </a:solidFill>
            </a:endParaRPr>
          </a:p>
        </p:txBody>
      </p:sp>
      <p:cxnSp>
        <p:nvCxnSpPr>
          <p:cNvPr id="764081105" name="Straight Arrow Connector 127" hidden="0"/>
          <p:cNvCxnSpPr>
            <a:cxnSpLocks/>
            <a:endCxn id="973511725" idx="0"/>
          </p:cNvCxnSpPr>
          <p:nvPr isPhoto="0" userDrawn="0"/>
        </p:nvCxnSpPr>
        <p:spPr bwMode="auto">
          <a:xfrm flipH="1">
            <a:off x="6558076" y="2165537"/>
            <a:ext cx="132655" cy="86733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29125" name="TextBox 133" hidden="0"/>
          <p:cNvSpPr txBox="1"/>
          <p:nvPr isPhoto="0" userDrawn="0"/>
        </p:nvSpPr>
        <p:spPr bwMode="auto">
          <a:xfrm>
            <a:off x="7850458" y="748908"/>
            <a:ext cx="1284025" cy="701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 lang="en-US" sz="2000">
              <a:solidFill>
                <a:srgbClr val="960000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Plane</a:t>
            </a:r>
            <a:endParaRPr lang="en-US" sz="2000">
              <a:solidFill>
                <a:srgbClr val="960000"/>
              </a:solidFill>
            </a:endParaRPr>
          </a:p>
        </p:txBody>
      </p:sp>
      <p:sp>
        <p:nvSpPr>
          <p:cNvPr id="1437095081" name="TextBox 2" hidden="0"/>
          <p:cNvSpPr txBox="1"/>
          <p:nvPr isPhoto="0" userDrawn="0"/>
        </p:nvSpPr>
        <p:spPr bwMode="auto">
          <a:xfrm>
            <a:off x="3261197" y="6112527"/>
            <a:ext cx="755527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845278434" name="TextBox 109" hidden="0"/>
          <p:cNvSpPr txBox="1"/>
          <p:nvPr isPhoto="0" userDrawn="0"/>
        </p:nvSpPr>
        <p:spPr bwMode="auto">
          <a:xfrm>
            <a:off x="4621456" y="6164130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234362236" name="TextBox 111" hidden="0"/>
          <p:cNvSpPr txBox="1"/>
          <p:nvPr isPhoto="0" userDrawn="0"/>
        </p:nvSpPr>
        <p:spPr bwMode="auto">
          <a:xfrm>
            <a:off x="6121644" y="6203103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54180836" name="TextBox 112" hidden="0"/>
          <p:cNvSpPr txBox="1"/>
          <p:nvPr isPhoto="0" userDrawn="0"/>
        </p:nvSpPr>
        <p:spPr bwMode="auto">
          <a:xfrm>
            <a:off x="7625347" y="6227715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055697192" name="TextBox 113" hidden="0"/>
          <p:cNvSpPr txBox="1"/>
          <p:nvPr isPhoto="0" userDrawn="0"/>
        </p:nvSpPr>
        <p:spPr bwMode="auto">
          <a:xfrm>
            <a:off x="9105015" y="6215240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720280095" name="Freeform 115" hidden="0"/>
          <p:cNvSpPr/>
          <p:nvPr isPhoto="0" userDrawn="0"/>
        </p:nvSpPr>
        <p:spPr bwMode="auto">
          <a:xfrm>
            <a:off x="3338093" y="1913416"/>
            <a:ext cx="5207545" cy="3584422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74434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57416" y="130902"/>
            <a:ext cx="10696381" cy="821594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O(N</a:t>
            </a:r>
            <a:r>
              <a:rPr lang="en-US" sz="4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^2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issue</a:t>
            </a:r>
            <a:endParaRPr/>
          </a:p>
        </p:txBody>
      </p:sp>
      <p:sp>
        <p:nvSpPr>
          <p:cNvPr id="19193887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57416" y="921269"/>
            <a:ext cx="8197745" cy="560569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Realistic reference worst case scenario in large-scale DetNet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400"/>
              <a:t>Assume we aggregate all DetNet traffic from one ingres iPEj to one egres ePEk into one aggregate DetNet flow.</a:t>
            </a:r>
            <a:endParaRPr sz="2800"/>
          </a:p>
          <a:p>
            <a:pPr lvl="2">
              <a:defRPr/>
            </a:pPr>
            <a:r>
              <a:rPr sz="2200"/>
              <a:t>Most edge-aggregation we can do</a:t>
            </a:r>
            <a:endParaRPr sz="2200"/>
          </a:p>
          <a:p>
            <a:pPr lvl="2">
              <a:defRPr/>
            </a:pPr>
            <a:r>
              <a:rPr sz="2200"/>
              <a:t>j=1...100, k=1...100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400"/>
              <a:t>Total # flows: j * k = 100 * 100 = 10,000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400"/>
              <a:t>These flows may all go through one (core PE) interface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000"/>
              <a:t>oif1 (output interface 1) on P1 in example network</a:t>
            </a:r>
            <a:endParaRPr sz="2400"/>
          </a:p>
          <a:p>
            <a:pPr marL="0" lvl="0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2600"/>
              <a:t>RFC2211 (IntServ): </a:t>
            </a:r>
            <a:r>
              <a:rPr sz="2600" b="1">
                <a:solidFill>
                  <a:srgbClr val="FF0000"/>
                </a:solidFill>
              </a:rPr>
              <a:t>per-flow shaping for </a:t>
            </a:r>
            <a:r>
              <a:rPr sz="2600" b="1">
                <a:solidFill>
                  <a:srgbClr val="FF0000"/>
                </a:solidFill>
              </a:rPr>
              <a:t>1</a:t>
            </a:r>
            <a:r>
              <a:rPr sz="2600" b="1">
                <a:solidFill>
                  <a:srgbClr val="FF0000"/>
                </a:solidFill>
              </a:rPr>
              <a:t>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IEEE ATS (Async Traffic Shape): </a:t>
            </a:r>
            <a:r>
              <a:rPr sz="2600" b="1">
                <a:solidFill>
                  <a:srgbClr val="FF0000"/>
                </a:solidFill>
              </a:rPr>
              <a:t>interleaved regulators for </a:t>
            </a:r>
            <a:r>
              <a:rPr sz="2600" b="1">
                <a:solidFill>
                  <a:srgbClr val="FF0000"/>
                </a:solidFill>
              </a:rPr>
              <a:t>1</a:t>
            </a:r>
            <a:r>
              <a:rPr sz="2600" b="1">
                <a:solidFill>
                  <a:srgbClr val="FF0000"/>
                </a:solidFill>
              </a:rPr>
              <a:t>0,000 flows</a:t>
            </a: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Every time rate and/or burst-size of any of these 10,000 flows changes (because one of its member flow changes):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600"/>
              <a:t>Both IntServ and ATS require </a:t>
            </a:r>
            <a:r>
              <a:rPr sz="2600" b="1">
                <a:solidFill>
                  <a:srgbClr val="FF0000"/>
                </a:solidFill>
              </a:rPr>
              <a:t>signal</a:t>
            </a:r>
            <a:r>
              <a:rPr sz="2600" b="1">
                <a:solidFill>
                  <a:srgbClr val="FF0000"/>
                </a:solidFill>
              </a:rPr>
              <a:t>ing of new flow parameters</a:t>
            </a:r>
            <a:r>
              <a:rPr sz="2600"/>
              <a:t> to all routers affected (P1, P2, ...) – </a:t>
            </a:r>
            <a:r>
              <a:rPr sz="2600" i="1"/>
              <a:t>(limited optimizations possible).</a:t>
            </a:r>
            <a:endParaRPr sz="2600" i="1"/>
          </a:p>
          <a:p>
            <a:pPr marL="0" indent="0">
              <a:buFont typeface="Arial"/>
              <a:buNone/>
              <a:defRPr/>
            </a:pP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TCQF: </a:t>
            </a:r>
            <a:r>
              <a:rPr sz="2600" b="1">
                <a:solidFill>
                  <a:srgbClr val="00B050"/>
                </a:solidFill>
              </a:rPr>
              <a:t>3 ... 5 cyclic queues</a:t>
            </a:r>
            <a:r>
              <a:rPr sz="2600"/>
              <a:t> on P1 oif1. 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400" b="1">
                <a:solidFill>
                  <a:srgbClr val="00B050"/>
                </a:solidFill>
              </a:rPr>
              <a:t>No changes in any P router configuration </a:t>
            </a:r>
            <a:r>
              <a:rPr sz="2400"/>
              <a:t>when member flows change!</a:t>
            </a:r>
            <a:endParaRPr sz="2400"/>
          </a:p>
        </p:txBody>
      </p:sp>
      <p:sp>
        <p:nvSpPr>
          <p:cNvPr id="1849516342" name="" hidden="0"/>
          <p:cNvSpPr/>
          <p:nvPr isPhoto="0" userDrawn="0"/>
        </p:nvSpPr>
        <p:spPr bwMode="auto">
          <a:xfrm rot="0" flipH="0" flipV="0">
            <a:off x="10588401" y="1540972"/>
            <a:ext cx="846796" cy="406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415147" name="" hidden="0"/>
          <p:cNvSpPr txBox="1"/>
          <p:nvPr isPhoto="0" userDrawn="0"/>
        </p:nvSpPr>
        <p:spPr bwMode="auto">
          <a:xfrm flipH="0" flipV="0">
            <a:off x="10588401" y="1540972"/>
            <a:ext cx="92009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iPE100</a:t>
            </a:r>
            <a:endParaRPr/>
          </a:p>
        </p:txBody>
      </p:sp>
      <p:sp>
        <p:nvSpPr>
          <p:cNvPr id="1841173247" name="" hidden="0"/>
          <p:cNvSpPr/>
          <p:nvPr isPhoto="0" userDrawn="0"/>
        </p:nvSpPr>
        <p:spPr bwMode="auto">
          <a:xfrm rot="0" flipH="0" flipV="0">
            <a:off x="8667785" y="156147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210317" name="" hidden="0"/>
          <p:cNvSpPr txBox="1"/>
          <p:nvPr isPhoto="0" userDrawn="0"/>
        </p:nvSpPr>
        <p:spPr bwMode="auto">
          <a:xfrm flipH="0" flipV="0">
            <a:off x="8667785" y="1561473"/>
            <a:ext cx="66582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iPE1</a:t>
            </a:r>
            <a:endParaRPr/>
          </a:p>
        </p:txBody>
      </p:sp>
      <p:sp>
        <p:nvSpPr>
          <p:cNvPr id="1944328996" name="" hidden="0"/>
          <p:cNvSpPr txBox="1"/>
          <p:nvPr isPhoto="0" userDrawn="0"/>
        </p:nvSpPr>
        <p:spPr bwMode="auto">
          <a:xfrm flipH="0" flipV="0">
            <a:off x="9793172" y="124141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sp>
        <p:nvSpPr>
          <p:cNvPr id="1529795569" name="" hidden="0"/>
          <p:cNvSpPr/>
          <p:nvPr isPhoto="0" userDrawn="0"/>
        </p:nvSpPr>
        <p:spPr bwMode="auto">
          <a:xfrm rot="0" flipH="0" flipV="0">
            <a:off x="10588401" y="5382201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267948" name="" hidden="0"/>
          <p:cNvSpPr txBox="1"/>
          <p:nvPr isPhoto="0" userDrawn="0"/>
        </p:nvSpPr>
        <p:spPr bwMode="auto">
          <a:xfrm flipH="0" flipV="0">
            <a:off x="10510327" y="5382201"/>
            <a:ext cx="996440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ePE100</a:t>
            </a:r>
            <a:endParaRPr/>
          </a:p>
        </p:txBody>
      </p:sp>
      <p:sp>
        <p:nvSpPr>
          <p:cNvPr id="192205304" name="" hidden="0"/>
          <p:cNvSpPr/>
          <p:nvPr isPhoto="0" userDrawn="0"/>
        </p:nvSpPr>
        <p:spPr bwMode="auto">
          <a:xfrm rot="0" flipH="0" flipV="0">
            <a:off x="8667785" y="5402703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460033" name="" hidden="0"/>
          <p:cNvSpPr txBox="1"/>
          <p:nvPr isPhoto="0" userDrawn="0"/>
        </p:nvSpPr>
        <p:spPr bwMode="auto">
          <a:xfrm flipH="0" flipV="0">
            <a:off x="8667785" y="5402703"/>
            <a:ext cx="742168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ePE1</a:t>
            </a:r>
            <a:endParaRPr/>
          </a:p>
        </p:txBody>
      </p:sp>
      <p:sp>
        <p:nvSpPr>
          <p:cNvPr id="1267562583" name="" hidden="0"/>
          <p:cNvSpPr txBox="1"/>
          <p:nvPr isPhoto="0" userDrawn="0"/>
        </p:nvSpPr>
        <p:spPr bwMode="auto">
          <a:xfrm flipH="0" flipV="0">
            <a:off x="9793172" y="5082645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sp>
        <p:nvSpPr>
          <p:cNvPr id="413326995" name="" hidden="0"/>
          <p:cNvSpPr/>
          <p:nvPr isPhoto="0" userDrawn="0"/>
        </p:nvSpPr>
        <p:spPr bwMode="auto">
          <a:xfrm rot="0" flipH="0" flipV="0">
            <a:off x="9668307" y="2946299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0594564" name="" hidden="0"/>
          <p:cNvSpPr txBox="1"/>
          <p:nvPr isPhoto="0" userDrawn="0"/>
        </p:nvSpPr>
        <p:spPr bwMode="auto">
          <a:xfrm flipH="0" flipV="0">
            <a:off x="9668307" y="2946299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P1 rtr</a:t>
            </a:r>
            <a:endParaRPr/>
          </a:p>
        </p:txBody>
      </p:sp>
      <p:sp>
        <p:nvSpPr>
          <p:cNvPr id="155191628" name="" hidden="0"/>
          <p:cNvSpPr/>
          <p:nvPr isPhoto="0" userDrawn="0"/>
        </p:nvSpPr>
        <p:spPr bwMode="auto">
          <a:xfrm rot="0" flipH="0" flipV="0">
            <a:off x="9704268" y="3945642"/>
            <a:ext cx="846795" cy="4067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1718444" name="" hidden="0"/>
          <p:cNvSpPr txBox="1"/>
          <p:nvPr isPhoto="0" userDrawn="0"/>
        </p:nvSpPr>
        <p:spPr bwMode="auto">
          <a:xfrm flipH="0" flipV="0">
            <a:off x="9704268" y="3945642"/>
            <a:ext cx="741831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P2 rtr</a:t>
            </a:r>
            <a:endParaRPr/>
          </a:p>
        </p:txBody>
      </p:sp>
      <p:cxnSp>
        <p:nvCxnSpPr>
          <p:cNvPr id="1719043148" name="" hidden="0"/>
          <p:cNvCxnSpPr>
            <a:cxnSpLocks/>
          </p:cNvCxnSpPr>
          <p:nvPr isPhoto="0" userDrawn="0"/>
        </p:nvCxnSpPr>
        <p:spPr bwMode="auto">
          <a:xfrm rot="0" flipH="0" flipV="0">
            <a:off x="9151844" y="2092375"/>
            <a:ext cx="641327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841058" name="" hidden="0"/>
          <p:cNvCxnSpPr>
            <a:cxnSpLocks/>
          </p:cNvCxnSpPr>
          <p:nvPr isPhoto="0" userDrawn="0"/>
        </p:nvCxnSpPr>
        <p:spPr bwMode="auto">
          <a:xfrm rot="0" flipH="1" flipV="0">
            <a:off x="10213647" y="2092375"/>
            <a:ext cx="651791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0592570" name="" hidden="0"/>
          <p:cNvSpPr txBox="1"/>
          <p:nvPr isPhoto="0" userDrawn="0"/>
        </p:nvSpPr>
        <p:spPr bwMode="auto">
          <a:xfrm flipH="0" flipV="0">
            <a:off x="9782340" y="1990923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cxnSp>
        <p:nvCxnSpPr>
          <p:cNvPr id="558235394" name="" hidden="0"/>
          <p:cNvCxnSpPr>
            <a:cxnSpLocks/>
          </p:cNvCxnSpPr>
          <p:nvPr isPhoto="0" userDrawn="0"/>
        </p:nvCxnSpPr>
        <p:spPr bwMode="auto">
          <a:xfrm rot="0" flipH="0" flipV="1">
            <a:off x="9215156" y="4606351"/>
            <a:ext cx="641326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916441" name="" hidden="0"/>
          <p:cNvCxnSpPr>
            <a:cxnSpLocks/>
          </p:cNvCxnSpPr>
          <p:nvPr isPhoto="0" userDrawn="0"/>
        </p:nvCxnSpPr>
        <p:spPr bwMode="auto">
          <a:xfrm rot="0" flipH="1" flipV="1">
            <a:off x="10433107" y="4606351"/>
            <a:ext cx="651790" cy="62458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/>
            <a:headEnd type="arrow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0529092" name="" hidden="0"/>
          <p:cNvSpPr txBox="1"/>
          <p:nvPr isPhoto="0" userDrawn="0"/>
        </p:nvSpPr>
        <p:spPr bwMode="auto">
          <a:xfrm rot="0" flipH="0" flipV="1">
            <a:off x="9845654" y="4504899"/>
            <a:ext cx="564022" cy="64011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...</a:t>
            </a:r>
            <a:endParaRPr sz="3600"/>
          </a:p>
        </p:txBody>
      </p:sp>
      <p:cxnSp>
        <p:nvCxnSpPr>
          <p:cNvPr id="1357884900" name="" hidden="0"/>
          <p:cNvCxnSpPr>
            <a:cxnSpLocks/>
            <a:stCxn id="413326995" idx="2"/>
            <a:endCxn id="1151718444" idx="0"/>
          </p:cNvCxnSpPr>
          <p:nvPr isPhoto="0" userDrawn="0"/>
        </p:nvCxnSpPr>
        <p:spPr bwMode="auto">
          <a:xfrm rot="5399942" flipH="0" flipV="0">
            <a:off x="9787173" y="3649370"/>
            <a:ext cx="592543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  <a:headEnd type="none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69311" name="" hidden="0"/>
          <p:cNvSpPr txBox="1"/>
          <p:nvPr isPhoto="0" userDrawn="0"/>
        </p:nvSpPr>
        <p:spPr bwMode="auto">
          <a:xfrm flipH="0" flipV="0">
            <a:off x="10091706" y="3361648"/>
            <a:ext cx="551522" cy="365794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oif1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276344" name="Rounded Rectangle 108" hidden="0"/>
          <p:cNvSpPr/>
          <p:nvPr isPhoto="0" userDrawn="0"/>
        </p:nvSpPr>
        <p:spPr bwMode="auto">
          <a:xfrm>
            <a:off x="4179961" y="572070"/>
            <a:ext cx="4954620" cy="1692612"/>
          </a:xfrm>
          <a:prstGeom prst="roundRect">
            <a:avLst>
              <a:gd name="adj" fmla="val 16667"/>
            </a:avLst>
          </a:prstGeom>
          <a:solidFill>
            <a:srgbClr val="E4D0FF"/>
          </a:solidFill>
          <a:ln>
            <a:solidFill>
              <a:srgbClr val="9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0300486" name="Cloud 90" hidden="0"/>
          <p:cNvSpPr/>
          <p:nvPr isPhoto="0" userDrawn="0"/>
        </p:nvSpPr>
        <p:spPr bwMode="auto">
          <a:xfrm>
            <a:off x="2728610" y="4274805"/>
            <a:ext cx="7710616" cy="2322241"/>
          </a:xfrm>
          <a:prstGeom prst="cloud">
            <a:avLst/>
          </a:prstGeom>
          <a:solidFill>
            <a:srgbClr val="D2E7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39640714" name="Straight Connector 87" hidden="0"/>
          <p:cNvCxnSpPr>
            <a:cxnSpLocks/>
            <a:stCxn id="319505597" idx="3"/>
            <a:endCxn id="1307875278" idx="1"/>
          </p:cNvCxnSpPr>
          <p:nvPr isPhoto="0" userDrawn="0"/>
        </p:nvCxnSpPr>
        <p:spPr bwMode="auto">
          <a:xfrm>
            <a:off x="2642114" y="5825577"/>
            <a:ext cx="789596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5494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34907" y="-64347"/>
            <a:ext cx="11410243" cy="725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Desirable DetNet QoS option</a:t>
            </a:r>
            <a:endParaRPr lang="en-US" sz="1800"/>
          </a:p>
        </p:txBody>
      </p:sp>
      <p:sp>
        <p:nvSpPr>
          <p:cNvPr id="1048732129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EAD8193-CC19-6A02-EFFB-19E2231F644C}" type="slidenum">
              <a:rPr lang="en-US"/>
              <a:t/>
            </a:fld>
            <a:endParaRPr lang="en-US"/>
          </a:p>
        </p:txBody>
      </p:sp>
      <p:grpSp>
        <p:nvGrpSpPr>
          <p:cNvPr id="404920624" name="Group 84" hidden="0"/>
          <p:cNvGrpSpPr/>
          <p:nvPr isPhoto="0" userDrawn="0"/>
        </p:nvGrpSpPr>
        <p:grpSpPr bwMode="auto">
          <a:xfrm>
            <a:off x="1777140" y="5456867"/>
            <a:ext cx="864973" cy="737418"/>
            <a:chOff x="1112107" y="4975586"/>
            <a:chExt cx="864973" cy="737418"/>
          </a:xfrm>
          <a:solidFill>
            <a:srgbClr val="C4FEF7"/>
          </a:solidFill>
        </p:grpSpPr>
        <p:sp>
          <p:nvSpPr>
            <p:cNvPr id="319505597" name="Rectangle 5" hidden="0"/>
            <p:cNvSpPr/>
            <p:nvPr isPhoto="0" userDrawn="0"/>
          </p:nvSpPr>
          <p:spPr bwMode="auto">
            <a:xfrm>
              <a:off x="1112107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6559474" name="TextBox 64" hidden="0"/>
            <p:cNvSpPr txBox="1"/>
            <p:nvPr isPhoto="0" userDrawn="0"/>
          </p:nvSpPr>
          <p:spPr bwMode="auto">
            <a:xfrm>
              <a:off x="1210962" y="5005742"/>
              <a:ext cx="761746" cy="677107"/>
            </a:xfrm>
            <a:prstGeom prst="rect">
              <a:avLst/>
            </a:prstGeom>
            <a:grp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Sender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 lang="en-US" sz="1200"/>
            </a:p>
          </p:txBody>
        </p:sp>
      </p:grpSp>
      <p:grpSp>
        <p:nvGrpSpPr>
          <p:cNvPr id="1101777970" name="Group 69" hidden="0"/>
          <p:cNvGrpSpPr/>
          <p:nvPr isPhoto="0" userDrawn="0"/>
        </p:nvGrpSpPr>
        <p:grpSpPr bwMode="auto">
          <a:xfrm>
            <a:off x="3175043" y="5458860"/>
            <a:ext cx="914400" cy="737418"/>
            <a:chOff x="2767914" y="4983759"/>
            <a:chExt cx="914400" cy="737418"/>
          </a:xfrm>
        </p:grpSpPr>
        <p:sp>
          <p:nvSpPr>
            <p:cNvPr id="853299187" name="Rectangle 65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3330035" name="TextBox 66" hidden="0"/>
            <p:cNvSpPr txBox="1"/>
            <p:nvPr isPhoto="0" userDrawn="0"/>
          </p:nvSpPr>
          <p:spPr bwMode="auto">
            <a:xfrm>
              <a:off x="2789561" y="5040298"/>
              <a:ext cx="85683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Ede-Gate</a:t>
              </a:r>
              <a:endParaRPr/>
            </a:p>
          </p:txBody>
        </p:sp>
      </p:grpSp>
      <p:grpSp>
        <p:nvGrpSpPr>
          <p:cNvPr id="1798392794" name="Group 70" hidden="0"/>
          <p:cNvGrpSpPr/>
          <p:nvPr isPhoto="0" userDrawn="0"/>
        </p:nvGrpSpPr>
        <p:grpSpPr bwMode="auto">
          <a:xfrm>
            <a:off x="4657537" y="5454873"/>
            <a:ext cx="914400" cy="741405"/>
            <a:chOff x="2767914" y="4979772"/>
            <a:chExt cx="914400" cy="741405"/>
          </a:xfrm>
        </p:grpSpPr>
        <p:sp>
          <p:nvSpPr>
            <p:cNvPr id="1716800030" name="Rectangle 71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38398825" name="TextBox 72" hidden="0"/>
            <p:cNvSpPr txBox="1"/>
            <p:nvPr isPhoto="0" userDrawn="0"/>
          </p:nvSpPr>
          <p:spPr bwMode="auto">
            <a:xfrm>
              <a:off x="2808837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340110483" name="Group 73" hidden="0"/>
          <p:cNvGrpSpPr/>
          <p:nvPr isPhoto="0" userDrawn="0"/>
        </p:nvGrpSpPr>
        <p:grpSpPr bwMode="auto">
          <a:xfrm>
            <a:off x="6140028" y="5454873"/>
            <a:ext cx="914400" cy="741405"/>
            <a:chOff x="2767914" y="4979772"/>
            <a:chExt cx="914400" cy="741405"/>
          </a:xfrm>
        </p:grpSpPr>
        <p:sp>
          <p:nvSpPr>
            <p:cNvPr id="963491120" name="Rectangle 74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0456850" name="TextBox 75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996123497" name="Group 76" hidden="0"/>
          <p:cNvGrpSpPr/>
          <p:nvPr isPhoto="0" userDrawn="0"/>
        </p:nvGrpSpPr>
        <p:grpSpPr bwMode="auto">
          <a:xfrm>
            <a:off x="7622523" y="5454873"/>
            <a:ext cx="914400" cy="741405"/>
            <a:chOff x="2767914" y="4979772"/>
            <a:chExt cx="914400" cy="741405"/>
          </a:xfrm>
        </p:grpSpPr>
        <p:sp>
          <p:nvSpPr>
            <p:cNvPr id="1430684076" name="Rectangle 77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52305364" name="TextBox 78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grpSp>
        <p:nvGrpSpPr>
          <p:cNvPr id="18768470" name="Group 85" hidden="0"/>
          <p:cNvGrpSpPr/>
          <p:nvPr isPhoto="0" userDrawn="0"/>
        </p:nvGrpSpPr>
        <p:grpSpPr bwMode="auto">
          <a:xfrm>
            <a:off x="10538084" y="5456867"/>
            <a:ext cx="941017" cy="737418"/>
            <a:chOff x="9873051" y="4975586"/>
            <a:chExt cx="941017" cy="737418"/>
          </a:xfrm>
          <a:solidFill>
            <a:srgbClr val="C4FEF7"/>
          </a:solidFill>
        </p:grpSpPr>
        <p:sp>
          <p:nvSpPr>
            <p:cNvPr id="1307875278" name="Rectangle 79" hidden="0"/>
            <p:cNvSpPr/>
            <p:nvPr isPhoto="0" userDrawn="0"/>
          </p:nvSpPr>
          <p:spPr bwMode="auto">
            <a:xfrm>
              <a:off x="9873051" y="4975586"/>
              <a:ext cx="864973" cy="737418"/>
            </a:xfrm>
            <a:prstGeom prst="rect">
              <a:avLst/>
            </a:prstGeom>
            <a:grp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5397903" name="TextBox 80" hidden="0"/>
            <p:cNvSpPr txBox="1"/>
            <p:nvPr isPhoto="0" userDrawn="0"/>
          </p:nvSpPr>
          <p:spPr bwMode="auto">
            <a:xfrm>
              <a:off x="9922478" y="5005742"/>
              <a:ext cx="891590" cy="677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/>
                <a:t>Receiver</a:t>
              </a:r>
              <a:endParaRPr/>
            </a:p>
            <a:p>
              <a:pPr>
                <a:defRPr/>
              </a:pPr>
              <a:r>
                <a:rPr lang="en-US" sz="1200"/>
                <a:t>e.g.</a:t>
              </a:r>
              <a:endParaRPr/>
            </a:p>
            <a:p>
              <a:pPr>
                <a:defRPr/>
              </a:pPr>
              <a:r>
                <a:rPr lang="en-US" sz="1200"/>
                <a:t>Flow k</a:t>
              </a:r>
              <a:endParaRPr lang="en-US" sz="1200"/>
            </a:p>
          </p:txBody>
        </p:sp>
      </p:grpSp>
      <p:grpSp>
        <p:nvGrpSpPr>
          <p:cNvPr id="2094329688" name="Group 81" hidden="0"/>
          <p:cNvGrpSpPr/>
          <p:nvPr isPhoto="0" userDrawn="0"/>
        </p:nvGrpSpPr>
        <p:grpSpPr bwMode="auto">
          <a:xfrm>
            <a:off x="9105015" y="5454873"/>
            <a:ext cx="914400" cy="741405"/>
            <a:chOff x="2767914" y="4979772"/>
            <a:chExt cx="914400" cy="741405"/>
          </a:xfrm>
        </p:grpSpPr>
        <p:sp>
          <p:nvSpPr>
            <p:cNvPr id="2017663786" name="Rectangle 82" hidden="0"/>
            <p:cNvSpPr/>
            <p:nvPr isPhoto="0" userDrawn="0"/>
          </p:nvSpPr>
          <p:spPr bwMode="auto">
            <a:xfrm>
              <a:off x="2767914" y="4983759"/>
              <a:ext cx="914400" cy="7374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7584864" name="TextBox 83" hidden="0"/>
            <p:cNvSpPr txBox="1"/>
            <p:nvPr isPhoto="0" userDrawn="0"/>
          </p:nvSpPr>
          <p:spPr bwMode="auto">
            <a:xfrm>
              <a:off x="2808830" y="4979772"/>
              <a:ext cx="818300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/>
                <a:t>DiffServ</a:t>
              </a:r>
              <a:endParaRPr/>
            </a:p>
            <a:p>
              <a:pPr algn="ctr">
                <a:defRPr/>
              </a:pPr>
              <a:r>
                <a:rPr lang="en-US" sz="1400"/>
                <a:t>Flow-</a:t>
              </a:r>
              <a:br>
                <a:rPr lang="en-US" sz="1400"/>
              </a:br>
              <a:r>
                <a:rPr lang="en-US" sz="1400"/>
                <a:t>stateless</a:t>
              </a:r>
              <a:endParaRPr lang="en-US" sz="1200"/>
            </a:p>
          </p:txBody>
        </p:sp>
      </p:grpSp>
      <p:sp>
        <p:nvSpPr>
          <p:cNvPr id="282733675" name="TextBox 99" hidden="0"/>
          <p:cNvSpPr txBox="1"/>
          <p:nvPr isPhoto="0" userDrawn="0"/>
        </p:nvSpPr>
        <p:spPr bwMode="auto">
          <a:xfrm>
            <a:off x="2481498" y="1304772"/>
            <a:ext cx="1380777" cy="716092"/>
          </a:xfrm>
          <a:prstGeom prst="rect">
            <a:avLst/>
          </a:prstGeom>
          <a:solidFill>
            <a:srgbClr val="C4FEF7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k </a:t>
            </a:r>
            <a:r>
              <a:rPr lang="en-US" sz="1000"/>
              <a:t>requirements</a:t>
            </a:r>
            <a:endParaRPr/>
          </a:p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1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10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1000" baseline="-25000"/>
              <a:t>k</a:t>
            </a:r>
            <a:r>
              <a:rPr lang="de-DE" sz="1000"/>
              <a:t> </a:t>
            </a:r>
            <a:endParaRPr lang="de-DE" sz="1000"/>
          </a:p>
          <a:p>
            <a:pPr algn="ctr">
              <a:defRPr/>
            </a:pPr>
            <a:r>
              <a:rPr lang="de-DE" sz="1000"/>
              <a:t>End-</a:t>
            </a:r>
            <a:r>
              <a:rPr lang="de-DE" sz="1000"/>
              <a:t>to</a:t>
            </a:r>
            <a:r>
              <a:rPr lang="de-DE" sz="1000"/>
              <a:t>-end</a:t>
            </a:r>
            <a:endParaRPr/>
          </a:p>
          <a:p>
            <a:pPr algn="ctr">
              <a:defRPr/>
            </a:pPr>
            <a:r>
              <a:rPr lang="de-DE" sz="1000"/>
              <a:t>Min..</a:t>
            </a:r>
            <a:r>
              <a:rPr lang="de-DE" sz="1000"/>
              <a:t>max</a:t>
            </a:r>
            <a:r>
              <a:rPr lang="de-DE" sz="1000"/>
              <a:t> </a:t>
            </a:r>
            <a:r>
              <a:rPr lang="de-DE" sz="1000"/>
              <a:t>latency</a:t>
            </a:r>
            <a:endParaRPr lang="en-US" sz="1000"/>
          </a:p>
        </p:txBody>
      </p:sp>
      <p:sp>
        <p:nvSpPr>
          <p:cNvPr id="1143214707" name="TextBox 100" hidden="0"/>
          <p:cNvSpPr txBox="1"/>
          <p:nvPr isPhoto="0" userDrawn="0"/>
        </p:nvSpPr>
        <p:spPr bwMode="auto">
          <a:xfrm>
            <a:off x="4517186" y="1329984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(Calculate path</a:t>
            </a:r>
            <a:endParaRPr/>
          </a:p>
          <a:p>
            <a:pPr algn="ctr">
              <a:defRPr/>
            </a:pPr>
            <a:r>
              <a:rPr lang="en-US" sz="800"/>
              <a:t>or use shortest path</a:t>
            </a:r>
            <a:endParaRPr/>
          </a:p>
          <a:p>
            <a:pPr algn="ctr">
              <a:defRPr/>
            </a:pPr>
            <a:r>
              <a:rPr lang="en-US" sz="800"/>
              <a:t>(</a:t>
            </a:r>
            <a:r>
              <a:rPr lang="en-US" sz="700" i="1"/>
              <a:t>slide does not show path steering</a:t>
            </a:r>
            <a:r>
              <a:rPr lang="en-US" sz="800"/>
              <a:t>)</a:t>
            </a:r>
            <a:endParaRPr lang="en-US" sz="800"/>
          </a:p>
        </p:txBody>
      </p:sp>
      <p:sp>
        <p:nvSpPr>
          <p:cNvPr id="1394446449" name="TextBox 102" hidden="0"/>
          <p:cNvSpPr txBox="1"/>
          <p:nvPr isPhoto="0" userDrawn="0"/>
        </p:nvSpPr>
        <p:spPr bwMode="auto">
          <a:xfrm>
            <a:off x="6397863" y="1336469"/>
            <a:ext cx="1588851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Calculate best queue for each hop to meet </a:t>
            </a:r>
            <a:r>
              <a:rPr lang="en-US" sz="800"/>
              <a:t>min..max</a:t>
            </a:r>
            <a:r>
              <a:rPr lang="en-US" sz="800"/>
              <a:t> latency</a:t>
            </a:r>
            <a:endParaRPr/>
          </a:p>
          <a:p>
            <a:pPr algn="ctr">
              <a:defRPr/>
            </a:pPr>
            <a:endParaRPr lang="en-US" sz="800"/>
          </a:p>
        </p:txBody>
      </p:sp>
      <p:sp>
        <p:nvSpPr>
          <p:cNvPr id="1940584714" name="TextBox 103" hidden="0"/>
          <p:cNvSpPr txBox="1"/>
          <p:nvPr isPhoto="0" userDrawn="0"/>
        </p:nvSpPr>
        <p:spPr bwMode="auto">
          <a:xfrm>
            <a:off x="6034700" y="1415134"/>
            <a:ext cx="429925" cy="261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100"/>
              <a:t>&lt;=&gt;</a:t>
            </a:r>
            <a:endParaRPr lang="en-US" sz="1100"/>
          </a:p>
        </p:txBody>
      </p:sp>
      <p:sp>
        <p:nvSpPr>
          <p:cNvPr id="1216311532" name="TextBox 104" hidden="0"/>
          <p:cNvSpPr txBox="1"/>
          <p:nvPr isPhoto="0" userDrawn="0"/>
        </p:nvSpPr>
        <p:spPr bwMode="auto">
          <a:xfrm>
            <a:off x="8083990" y="1336469"/>
            <a:ext cx="706879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Flow fits ?</a:t>
            </a:r>
            <a:endParaRPr/>
          </a:p>
          <a:p>
            <a:pPr algn="ctr">
              <a:defRPr/>
            </a:pPr>
            <a:r>
              <a:rPr lang="en-US" sz="800"/>
              <a:t>Admit</a:t>
            </a:r>
            <a:endParaRPr/>
          </a:p>
          <a:p>
            <a:pPr algn="ctr">
              <a:defRPr/>
            </a:pPr>
            <a:r>
              <a:rPr lang="en-US" sz="800"/>
              <a:t>e</a:t>
            </a:r>
            <a:r>
              <a:rPr lang="en-US" sz="800"/>
              <a:t>lse reject</a:t>
            </a:r>
            <a:endParaRPr/>
          </a:p>
        </p:txBody>
      </p:sp>
      <p:sp>
        <p:nvSpPr>
          <p:cNvPr id="1630852847" name="TextBox 105" hidden="0"/>
          <p:cNvSpPr txBox="1"/>
          <p:nvPr isPhoto="0" userDrawn="0"/>
        </p:nvSpPr>
        <p:spPr bwMode="auto">
          <a:xfrm>
            <a:off x="4432852" y="680504"/>
            <a:ext cx="1779104" cy="461664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Network resource Database</a:t>
            </a:r>
            <a:endParaRPr/>
          </a:p>
          <a:p>
            <a:pPr algn="ctr">
              <a:defRPr/>
            </a:pPr>
            <a:r>
              <a:rPr lang="en-US" sz="800"/>
              <a:t>Per-link/hop, per-queue free space</a:t>
            </a:r>
            <a:endParaRPr/>
          </a:p>
          <a:p>
            <a:pPr algn="ctr">
              <a:defRPr/>
            </a:pPr>
            <a:r>
              <a:rPr lang="en-US" sz="800"/>
              <a:t>                   link free bandwidth </a:t>
            </a:r>
            <a:endParaRPr lang="en-US" sz="800"/>
          </a:p>
        </p:txBody>
      </p:sp>
      <p:sp>
        <p:nvSpPr>
          <p:cNvPr id="1576427166" name="TextBox 106" hidden="0"/>
          <p:cNvSpPr txBox="1"/>
          <p:nvPr isPhoto="0" userDrawn="0"/>
        </p:nvSpPr>
        <p:spPr bwMode="auto">
          <a:xfrm>
            <a:off x="6241775" y="763470"/>
            <a:ext cx="1547429" cy="345030"/>
          </a:xfrm>
          <a:prstGeom prst="rect">
            <a:avLst/>
          </a:prstGeom>
          <a:solidFill>
            <a:srgbClr val="F6ED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Per-flow, per-hop Database</a:t>
            </a:r>
            <a:endParaRPr/>
          </a:p>
          <a:p>
            <a:pPr algn="ctr">
              <a:defRPr/>
            </a:pPr>
            <a:r>
              <a:rPr lang="en-US" sz="800"/>
              <a:t>Flow </a:t>
            </a:r>
            <a:r>
              <a:rPr lang="en-US" sz="800" i="1"/>
              <a:t>k</a:t>
            </a:r>
            <a:r>
              <a:rPr lang="en-US" sz="800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/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̂"/>
                          <m:ctrlPr>
                            <a:rPr lang="de-DE" sz="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US" sz="800" i="1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de-DE" sz="800" baseline="-25000"/>
              <a:t>k</a:t>
            </a:r>
            <a:r>
              <a:rPr lang="de-DE" sz="800"/>
              <a:t> </a:t>
            </a:r>
            <a:r>
              <a:rPr lang="en-US" sz="800"/>
              <a:t>, {Q</a:t>
            </a:r>
            <a:r>
              <a:rPr lang="en-US" sz="800" i="1" baseline="-25000"/>
              <a:t>i</a:t>
            </a:r>
            <a:r>
              <a:rPr lang="en-US" sz="800" i="1"/>
              <a:t> }</a:t>
            </a:r>
            <a:endParaRPr/>
          </a:p>
        </p:txBody>
      </p:sp>
      <p:sp>
        <p:nvSpPr>
          <p:cNvPr id="453179499" name="TextBox 107" hidden="0"/>
          <p:cNvSpPr txBox="1"/>
          <p:nvPr isPhoto="0" userDrawn="0"/>
        </p:nvSpPr>
        <p:spPr bwMode="auto">
          <a:xfrm>
            <a:off x="5548312" y="1939584"/>
            <a:ext cx="2697807" cy="215443"/>
          </a:xfrm>
          <a:prstGeom prst="rect">
            <a:avLst/>
          </a:prstGeom>
          <a:solidFill>
            <a:srgbClr val="FED9C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800"/>
              <a:t>Install flow k </a:t>
            </a:r>
            <a:r>
              <a:rPr lang="en-US" sz="800"/>
              <a:t>params</a:t>
            </a:r>
            <a:r>
              <a:rPr lang="en-US" sz="800"/>
              <a:t> on every hops per-flow state table</a:t>
            </a:r>
            <a:endParaRPr/>
          </a:p>
        </p:txBody>
      </p:sp>
      <p:cxnSp>
        <p:nvCxnSpPr>
          <p:cNvPr id="949524180" name="Straight Arrow Connector 110" hidden="0"/>
          <p:cNvCxnSpPr>
            <a:cxnSpLocks/>
            <a:stCxn id="936559474" idx="0"/>
            <a:endCxn id="282733675" idx="2"/>
          </p:cNvCxnSpPr>
          <p:nvPr isPhoto="0" userDrawn="0"/>
        </p:nvCxnSpPr>
        <p:spPr bwMode="auto">
          <a:xfrm flipV="1">
            <a:off x="2256869" y="2020865"/>
            <a:ext cx="915016" cy="34661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172804" name="Straight Arrow Connector 114" hidden="0"/>
          <p:cNvCxnSpPr>
            <a:cxnSpLocks/>
            <a:stCxn id="282733675" idx="3"/>
          </p:cNvCxnSpPr>
          <p:nvPr isPhoto="0" userDrawn="0"/>
        </p:nvCxnSpPr>
        <p:spPr bwMode="auto">
          <a:xfrm flipV="1">
            <a:off x="3862275" y="1540647"/>
            <a:ext cx="285977" cy="1221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0056928" name="Freeform 118" hidden="0"/>
          <p:cNvSpPr/>
          <p:nvPr isPhoto="0" userDrawn="0"/>
        </p:nvSpPr>
        <p:spPr bwMode="auto">
          <a:xfrm>
            <a:off x="2352906" y="1819425"/>
            <a:ext cx="6144321" cy="3612994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26112888" name="TextBox 119" hidden="0"/>
          <p:cNvSpPr txBox="1"/>
          <p:nvPr isPhoto="0" userDrawn="0"/>
        </p:nvSpPr>
        <p:spPr bwMode="auto">
          <a:xfrm>
            <a:off x="2397511" y="5053278"/>
            <a:ext cx="514884" cy="430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ACK/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NAK</a:t>
            </a:r>
            <a:endParaRPr lang="en-US" sz="1050">
              <a:solidFill>
                <a:srgbClr val="C00000"/>
              </a:solidFill>
            </a:endParaRPr>
          </a:p>
        </p:txBody>
      </p:sp>
      <p:sp>
        <p:nvSpPr>
          <p:cNvPr id="1479620192" name="TextBox 120" hidden="0"/>
          <p:cNvSpPr txBox="1"/>
          <p:nvPr isPhoto="0" userDrawn="0"/>
        </p:nvSpPr>
        <p:spPr bwMode="auto">
          <a:xfrm>
            <a:off x="1471959" y="5042128"/>
            <a:ext cx="835484" cy="415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Flow</a:t>
            </a:r>
            <a:endParaRPr/>
          </a:p>
          <a:p>
            <a:pPr>
              <a:defRPr/>
            </a:pPr>
            <a:r>
              <a:rPr lang="en-US" sz="1050">
                <a:solidFill>
                  <a:srgbClr val="C00000"/>
                </a:solidFill>
              </a:rPr>
              <a:t>REQUEST</a:t>
            </a:r>
            <a:endParaRPr lang="en-US" sz="1050">
              <a:solidFill>
                <a:srgbClr val="C00000"/>
              </a:solidFill>
            </a:endParaRPr>
          </a:p>
        </p:txBody>
      </p:sp>
      <p:sp>
        <p:nvSpPr>
          <p:cNvPr id="498068818" name="TextBox 133" hidden="0"/>
          <p:cNvSpPr txBox="1"/>
          <p:nvPr isPhoto="0" userDrawn="0"/>
        </p:nvSpPr>
        <p:spPr bwMode="auto">
          <a:xfrm>
            <a:off x="7850458" y="748908"/>
            <a:ext cx="1297149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960000"/>
                </a:solidFill>
              </a:rPr>
              <a:t>Controller</a:t>
            </a:r>
            <a:endParaRPr lang="en-US" sz="2000">
              <a:solidFill>
                <a:srgbClr val="960000"/>
              </a:solidFill>
            </a:endParaRPr>
          </a:p>
        </p:txBody>
      </p:sp>
      <p:sp>
        <p:nvSpPr>
          <p:cNvPr id="503607239" name="TextBox 2" hidden="0"/>
          <p:cNvSpPr txBox="1"/>
          <p:nvPr isPhoto="0" userDrawn="0"/>
        </p:nvSpPr>
        <p:spPr bwMode="auto">
          <a:xfrm>
            <a:off x="3261197" y="6112527"/>
            <a:ext cx="755527" cy="646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Ingres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1130762562" name="TextBox 109" hidden="0"/>
          <p:cNvSpPr txBox="1"/>
          <p:nvPr isPhoto="0" userDrawn="0"/>
        </p:nvSpPr>
        <p:spPr bwMode="auto">
          <a:xfrm>
            <a:off x="4621456" y="6164130"/>
            <a:ext cx="303287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770708841" name="TextBox 111" hidden="0"/>
          <p:cNvSpPr txBox="1"/>
          <p:nvPr isPhoto="0" userDrawn="0"/>
        </p:nvSpPr>
        <p:spPr bwMode="auto">
          <a:xfrm>
            <a:off x="6121644" y="6203103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517022149" name="TextBox 112" hidden="0"/>
          <p:cNvSpPr txBox="1"/>
          <p:nvPr isPhoto="0" userDrawn="0"/>
        </p:nvSpPr>
        <p:spPr bwMode="auto">
          <a:xfrm>
            <a:off x="7625347" y="6227715"/>
            <a:ext cx="4364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P</a:t>
            </a:r>
            <a:endParaRPr/>
          </a:p>
        </p:txBody>
      </p:sp>
      <p:sp>
        <p:nvSpPr>
          <p:cNvPr id="1203265674" name="TextBox 113" hidden="0"/>
          <p:cNvSpPr txBox="1"/>
          <p:nvPr isPhoto="0" userDrawn="0"/>
        </p:nvSpPr>
        <p:spPr bwMode="auto">
          <a:xfrm>
            <a:off x="9105015" y="6215240"/>
            <a:ext cx="92106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Egress</a:t>
            </a:r>
            <a:endParaRPr/>
          </a:p>
          <a:p>
            <a:pPr>
              <a:defRPr/>
            </a:pPr>
            <a:r>
              <a:rPr lang="en-US"/>
              <a:t>PE</a:t>
            </a:r>
            <a:endParaRPr/>
          </a:p>
        </p:txBody>
      </p:sp>
      <p:sp>
        <p:nvSpPr>
          <p:cNvPr id="707265787" name="Freeform 115" hidden="0"/>
          <p:cNvSpPr/>
          <p:nvPr isPhoto="0" userDrawn="0"/>
        </p:nvSpPr>
        <p:spPr bwMode="auto">
          <a:xfrm>
            <a:off x="3338093" y="1913416"/>
            <a:ext cx="5207545" cy="3584422"/>
          </a:xfrm>
          <a:custGeom>
            <a:avLst/>
            <a:gdLst>
              <a:gd name="connsiteX0" fmla="*/ 6144322 w 6144322"/>
              <a:gd name="connsiteY0" fmla="*/ 0 h 3612995"/>
              <a:gd name="connsiteX1" fmla="*/ 6021659 w 6144322"/>
              <a:gd name="connsiteY1" fmla="*/ 568713 h 3612995"/>
              <a:gd name="connsiteX2" fmla="*/ 847493 w 6144322"/>
              <a:gd name="connsiteY2" fmla="*/ 557561 h 3612995"/>
              <a:gd name="connsiteX3" fmla="*/ 0 w 6144322"/>
              <a:gd name="connsiteY3" fmla="*/ 3612995 h 361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22" h="3612995" fill="norm" stroke="1" extrusionOk="0">
                <a:moveTo>
                  <a:pt x="6144322" y="0"/>
                </a:moveTo>
                <a:lnTo>
                  <a:pt x="6021659" y="568713"/>
                </a:lnTo>
                <a:lnTo>
                  <a:pt x="847493" y="557561"/>
                </a:lnTo>
                <a:lnTo>
                  <a:pt x="0" y="3612995"/>
                </a:ln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74597964" name="Straight Arrow Connector 21" hidden="0"/>
          <p:cNvCxnSpPr>
            <a:cxnSpLocks/>
          </p:cNvCxnSpPr>
          <p:nvPr isPhoto="0" userDrawn="0"/>
        </p:nvCxnSpPr>
        <p:spPr bwMode="auto">
          <a:xfrm flipV="1">
            <a:off x="3741820" y="5257800"/>
            <a:ext cx="5751095" cy="120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3671781" name="TextBox 22" hidden="0"/>
          <p:cNvSpPr txBox="1"/>
          <p:nvPr isPhoto="0" userDrawn="0"/>
        </p:nvSpPr>
        <p:spPr bwMode="auto">
          <a:xfrm>
            <a:off x="5110763" y="4862027"/>
            <a:ext cx="2732798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DiffServ only, per-class QoS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15764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5"/>
            <a:ext cx="10515600" cy="58536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Summary</a:t>
            </a:r>
            <a:endParaRPr/>
          </a:p>
        </p:txBody>
      </p:sp>
      <p:sp>
        <p:nvSpPr>
          <p:cNvPr id="14496474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950494"/>
            <a:ext cx="10515600" cy="566687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/>
              <a:t>Metro and larger network operators do not want per-flow, per-hop state on P routers</a:t>
            </a:r>
            <a:endParaRPr lang="en-US" sz="20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Operational nightmare</a:t>
            </a:r>
            <a:br>
              <a:rPr lang="en-US" sz="1800"/>
            </a:br>
            <a:r>
              <a:rPr lang="en-US" sz="1800"/>
              <a:t>It is why Segment Routing (MPLS IPv6) and BIER (multicast) where created</a:t>
            </a:r>
            <a:endParaRPr sz="18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Control plane performance, reliability, scale challenge (updates to each P router)</a:t>
            </a:r>
            <a:endParaRPr sz="1800"/>
          </a:p>
          <a:p>
            <a:pPr lvl="1">
              <a:lnSpc>
                <a:spcPct val="110000"/>
              </a:lnSpc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DetNet solutions need to support all those stateless forwarding “traffic-steering” options </a:t>
            </a:r>
            <a:endParaRPr sz="1800"/>
          </a:p>
          <a:p>
            <a:pPr lvl="0">
              <a:lnSpc>
                <a:spcPct val="110000"/>
              </a:lnSpc>
              <a:defRPr/>
            </a:pPr>
            <a:r>
              <a:rPr lang="en-US" sz="2200"/>
              <a:t>This is not new:</a:t>
            </a:r>
            <a:endParaRPr lang="en-US" sz="22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RFC2212 was never adopted in SP-networks, but quickly superseeded by DiffServ hop-by-hop</a:t>
            </a:r>
            <a:endParaRPr lang="en-US" sz="22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But the faster the network, the more hardware challenges per-hop, per-flow has:</a:t>
            </a:r>
            <a:r>
              <a:rPr lang="en-US" sz="1800"/>
              <a:t> </a:t>
            </a:r>
            <a:endParaRPr lang="en-US" sz="1800"/>
          </a:p>
          <a:p>
            <a:pPr lvl="1">
              <a:lnSpc>
                <a:spcPct val="110000"/>
              </a:lnSpc>
              <a:defRPr/>
            </a:pPr>
            <a:r>
              <a:rPr lang="en-US" sz="1800"/>
              <a:t>High-speed routers may not be abble to cheaply implement large number of packet-flow-lookup,data-read/write cycles</a:t>
            </a:r>
            <a:endParaRPr lang="en-US" sz="1800"/>
          </a:p>
          <a:p>
            <a:pPr lvl="0">
              <a:lnSpc>
                <a:spcPct val="110000"/>
              </a:lnSpc>
              <a:defRPr/>
            </a:pPr>
            <a:r>
              <a:rPr lang="en-US" sz="2000"/>
              <a:t>Need to decouple P-router state from applications</a:t>
            </a:r>
            <a:endParaRPr lang="en-US" sz="2000"/>
          </a:p>
          <a:p>
            <a:pPr lvl="1">
              <a:lnSpc>
                <a:spcPct val="110000"/>
              </a:lnSpc>
              <a:defRPr/>
            </a:pPr>
            <a:r>
              <a:rPr lang="en-US" sz="1600"/>
              <a:t>Can not have P-router state changes (such as aggregated flow-state) when new applications start sending DetNet traffic.</a:t>
            </a:r>
            <a:endParaRPr lang="en-US" sz="1600"/>
          </a:p>
          <a:p>
            <a:pPr lvl="1">
              <a:lnSpc>
                <a:spcPct val="110000"/>
              </a:lnSpc>
              <a:defRPr/>
            </a:pPr>
            <a:r>
              <a:rPr lang="en-US" sz="1600"/>
              <a:t>Only operator provisioned services currently have this (e.g.: with RSVP-TE), IP Multicast allowed applications to automatically do this – big security/reliability issue</a:t>
            </a:r>
            <a:endParaRPr lang="en-US" sz="1600"/>
          </a:p>
          <a:p>
            <a:pPr lvl="2">
              <a:lnSpc>
                <a:spcPct val="110000"/>
              </a:lnSpc>
              <a:defRPr/>
            </a:pPr>
            <a:r>
              <a:rPr lang="en-US" sz="1200"/>
              <a:t>But we should want to support automatically self-deployment applications (without ccomplex provisioning steps across core!).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76934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Packet encapsulations</a:t>
            </a:r>
            <a:endParaRPr/>
          </a:p>
        </p:txBody>
      </p:sp>
      <p:sp>
        <p:nvSpPr>
          <p:cNvPr id="187940335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82180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748360"/>
          </a:xfrm>
        </p:spPr>
        <p:txBody>
          <a:bodyPr/>
          <a:lstStyle/>
          <a:p>
            <a:pPr>
              <a:defRPr/>
            </a:pPr>
            <a:r>
              <a:rPr/>
              <a:t>Encapsulation considerations</a:t>
            </a:r>
            <a:endParaRPr/>
          </a:p>
        </p:txBody>
      </p:sp>
      <p:sp>
        <p:nvSpPr>
          <p:cNvPr id="17693721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274471"/>
            <a:ext cx="10515600" cy="544668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Short-term attractive (to simplify initial adoption/deployments):</a:t>
            </a:r>
            <a:endParaRPr/>
          </a:p>
          <a:p>
            <a:pPr lvl="1">
              <a:defRPr/>
            </a:pPr>
            <a:r>
              <a:rPr/>
              <a:t>No packet header changes necessary:</a:t>
            </a:r>
            <a:endParaRPr/>
          </a:p>
          <a:p>
            <a:pPr lvl="1">
              <a:defRPr/>
            </a:pPr>
            <a:r>
              <a:rPr/>
              <a:t>Cycle-ID can go into DSCP (IP/IPv6) or MPS TC (Traffic Class) fields</a:t>
            </a:r>
            <a:endParaRPr/>
          </a:p>
          <a:p>
            <a:pPr lvl="1">
              <a:defRPr/>
            </a:pPr>
            <a:r>
              <a:rPr/>
              <a:t>Single-domain use: RFC2474, section 6: 16 private DSCP</a:t>
            </a:r>
            <a:endParaRPr/>
          </a:p>
          <a:p>
            <a:pPr lvl="2">
              <a:defRPr/>
            </a:pPr>
            <a:r>
              <a:rPr/>
              <a:t>Would need at minimum 3 cycle-ID could have up to 16.</a:t>
            </a:r>
            <a:endParaRPr/>
          </a:p>
          <a:p>
            <a:pPr lvl="1">
              <a:defRPr/>
            </a:pPr>
            <a:r>
              <a:rPr/>
              <a:t>Only advanced forwarding option for DetNet with this benefit ?!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r>
              <a:rPr/>
              <a:t>Long-term better:</a:t>
            </a:r>
            <a:endParaRPr/>
          </a:p>
          <a:p>
            <a:pPr lvl="1">
              <a:defRPr/>
            </a:pPr>
            <a:r>
              <a:rPr/>
              <a:t>Define packet header that explicitly considers Cycle-ID</a:t>
            </a:r>
            <a:endParaRPr/>
          </a:p>
          <a:p>
            <a:pPr lvl="2">
              <a:defRPr/>
            </a:pPr>
            <a:r>
              <a:rPr/>
              <a:t>Customers do not like to “overload DSCP” - (“legacy mechanism”, difficult to manage), and TC is quite limited.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defRPr/>
            </a:pPr>
            <a:r>
              <a:rPr/>
              <a:t>We should be able to support for packets at least the following:</a:t>
            </a:r>
            <a:endParaRPr/>
          </a:p>
          <a:p>
            <a:pPr lvl="2">
              <a:defRPr/>
            </a:pPr>
            <a:r>
              <a:rPr/>
              <a:t>Queuing (TCQF): cycle-ID (and possible extensions)</a:t>
            </a:r>
            <a:endParaRPr/>
          </a:p>
          <a:p>
            <a:pPr lvl="3">
              <a:defRPr/>
            </a:pPr>
            <a:r>
              <a:rPr/>
              <a:t>Timestamp (sender) may be desired too</a:t>
            </a:r>
            <a:endParaRPr/>
          </a:p>
          <a:p>
            <a:pPr lvl="2">
              <a:defRPr/>
            </a:pPr>
            <a:r>
              <a:rPr/>
              <a:t>PREOF (flow-id, sequence-number)</a:t>
            </a:r>
            <a:endParaRPr/>
          </a:p>
          <a:p>
            <a:pPr lvl="2">
              <a:defRPr/>
            </a:pPr>
            <a:r>
              <a:rPr/>
              <a:t>Steering: If not using source-routing (e.g.: SRH), then some type of “aggregate-ID” packet header filed on which steering policy can be configured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/ should we have multiple extension headers ?</a:t>
            </a:r>
            <a:endParaRPr sz="2400"/>
          </a:p>
          <a:p>
            <a:pPr lvl="2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combine all required DetNet functions into single header 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52444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History / Context</a:t>
            </a:r>
            <a:endParaRPr/>
          </a:p>
        </p:txBody>
      </p:sp>
      <p:sp>
        <p:nvSpPr>
          <p:cNvPr id="644228414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What did we do for our proposal.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7089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74836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Encapsulation options from</a:t>
            </a:r>
            <a:br>
              <a:rPr/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draft-yizhou-detnet-ipv6-options-for-cqf-variant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2800"/>
          </a:p>
        </p:txBody>
      </p:sp>
      <p:sp>
        <p:nvSpPr>
          <p:cNvPr id="190539900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167147"/>
            <a:ext cx="7816165" cy="55540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Discussion with 6MAN WG:</a:t>
            </a:r>
            <a:endParaRPr sz="2400"/>
          </a:p>
          <a:p>
            <a:pPr lvl="1">
              <a:defRPr/>
            </a:pPr>
            <a:r>
              <a:rPr sz="2000"/>
              <a:t>What type of IPv6 extension header to use – HbH or DoH</a:t>
            </a:r>
            <a:endParaRPr sz="2000"/>
          </a:p>
          <a:p>
            <a:pPr lvl="1">
              <a:defRPr/>
            </a:pPr>
            <a:r>
              <a:rPr sz="2000"/>
              <a:t>Traditionally DoH would be incorrect</a:t>
            </a:r>
            <a:endParaRPr sz="2000"/>
          </a:p>
          <a:p>
            <a:pPr lvl="2">
              <a:defRPr/>
            </a:pPr>
            <a:r>
              <a:rPr sz="1600"/>
              <a:t>Because every router would need to inspect/modify header (Cycle-ID)</a:t>
            </a:r>
            <a:endParaRPr sz="1600"/>
          </a:p>
          <a:p>
            <a:pPr lvl="2">
              <a:defRPr/>
            </a:pPr>
            <a:r>
              <a:rPr sz="1600"/>
              <a:t>But DoH would likely allow to pass through unsupporting routers easier...</a:t>
            </a:r>
            <a:endParaRPr sz="1600"/>
          </a:p>
          <a:p>
            <a:pPr lvl="2">
              <a:defRPr/>
            </a:pPr>
            <a:endParaRPr sz="1600"/>
          </a:p>
          <a:p>
            <a:pPr lvl="0">
              <a:defRPr/>
            </a:pPr>
            <a:r>
              <a:rPr sz="2400"/>
              <a:t>DetNet ?! Discussion</a:t>
            </a:r>
            <a:endParaRPr sz="2400"/>
          </a:p>
          <a:p>
            <a:pPr lvl="1">
              <a:defRPr/>
            </a:pPr>
            <a:r>
              <a:rPr sz="2000"/>
              <a:t>What fields to have in packet header</a:t>
            </a:r>
            <a:endParaRPr sz="2000"/>
          </a:p>
          <a:p>
            <a:pPr lvl="1">
              <a:defRPr/>
            </a:pPr>
            <a:r>
              <a:rPr sz="2000"/>
              <a:t>Example / simple proposal </a:t>
            </a:r>
            <a:br>
              <a:rPr sz="2000"/>
            </a:br>
            <a:r>
              <a:rPr sz="2000"/>
              <a:t>from draft: Cycle-ID + extensions</a:t>
            </a:r>
            <a:endParaRPr sz="2000"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Other options discussed in draft.</a:t>
            </a:r>
            <a:endParaRPr sz="2000"/>
          </a:p>
          <a:p>
            <a:pPr lvl="1">
              <a:defRPr/>
            </a:pPr>
            <a:endParaRPr sz="1600"/>
          </a:p>
          <a:p>
            <a:pPr lvl="1">
              <a:defRPr/>
            </a:pPr>
            <a:r>
              <a:rPr sz="2000"/>
              <a:t>Should also add fields for PREOF...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endParaRPr sz="1600"/>
          </a:p>
        </p:txBody>
      </p:sp>
      <p:pic>
        <p:nvPicPr>
          <p:cNvPr id="16637125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453133" y="1767695"/>
            <a:ext cx="3416894" cy="1639289"/>
          </a:xfrm>
          <a:prstGeom prst="rect">
            <a:avLst/>
          </a:prstGeom>
        </p:spPr>
      </p:pic>
      <p:pic>
        <p:nvPicPr>
          <p:cNvPr id="113778698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453133" y="172286"/>
            <a:ext cx="3161999" cy="1544346"/>
          </a:xfrm>
          <a:prstGeom prst="rect">
            <a:avLst/>
          </a:prstGeom>
        </p:spPr>
      </p:pic>
      <p:pic>
        <p:nvPicPr>
          <p:cNvPr id="95250758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5649295" y="4164100"/>
            <a:ext cx="6220731" cy="2144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64021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Specification outline</a:t>
            </a:r>
            <a:endParaRPr/>
          </a:p>
        </p:txBody>
      </p:sp>
      <p:sp>
        <p:nvSpPr>
          <p:cNvPr id="9503139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do we (want / should must ?) specify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82746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61244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Specification outline (current target)</a:t>
            </a:r>
            <a:endParaRPr/>
          </a:p>
        </p:txBody>
      </p:sp>
      <p:sp>
        <p:nvSpPr>
          <p:cNvPr id="32253971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215690"/>
            <a:ext cx="10994135" cy="533901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Section 1: Overview, motivation, background</a:t>
            </a: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Section 2: How TCQF fits into DetNet architecture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000" i="1"/>
              <a:t>But maybe we need architecture extension (P/PE distinguishing) independent of the specification of the mechanism</a:t>
            </a:r>
            <a:endParaRPr sz="2000" i="1"/>
          </a:p>
          <a:p>
            <a:pPr marL="0" lvl="0" indent="0">
              <a:buFont typeface="Arial"/>
              <a:buNone/>
              <a:defRPr/>
            </a:pPr>
            <a:r>
              <a:rPr sz="2600"/>
              <a:t>Section 3: P Mechanism specification – forwarding plane independent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Per-hop configuration model (cycle mapping)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/>
              <a:t>Per-hop (P-P) packet processing spec</a:t>
            </a:r>
            <a:endParaRPr sz="2200"/>
          </a:p>
          <a:p>
            <a:pPr marL="800100" lvl="2" indent="0">
              <a:buFont typeface="Arial"/>
              <a:buNone/>
              <a:defRPr/>
            </a:pPr>
            <a:r>
              <a:rPr/>
              <a:t>Textual and pseudocode 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sz="2400"/>
              <a:t>Section 4: Ingres (PE-&gt;P) per-flow packet processing spec – forwarding plane independent</a:t>
            </a:r>
            <a:endParaRPr sz="2600"/>
          </a:p>
          <a:p>
            <a:pPr marL="800100" lvl="2" indent="0">
              <a:buFont typeface="Arial"/>
              <a:buNone/>
              <a:defRPr/>
            </a:pPr>
            <a:r>
              <a:rPr/>
              <a:t>Configuration model, forwarding specification: textual and pseudocode</a:t>
            </a:r>
            <a:endParaRPr/>
          </a:p>
          <a:p>
            <a:pPr marL="0" lvl="0" indent="0">
              <a:buFont typeface="Arial"/>
              <a:buNone/>
              <a:defRPr/>
            </a:pPr>
            <a:r>
              <a:rPr sz="2400"/>
              <a:t>Section 5:</a:t>
            </a:r>
            <a:endParaRPr sz="2400"/>
          </a:p>
          <a:p>
            <a:pPr marL="400050" lvl="1" indent="0">
              <a:buFont typeface="Arial"/>
              <a:buNone/>
              <a:defRPr/>
            </a:pPr>
            <a:r>
              <a:rPr sz="2000"/>
              <a:t>Per-encapsulation specifications (header rewrite and other considertions – pseudocode, text):</a:t>
            </a:r>
            <a:endParaRPr sz="2000"/>
          </a:p>
          <a:p>
            <a:pPr marL="800100" lvl="2" indent="0">
              <a:buFont typeface="Arial"/>
              <a:buNone/>
              <a:defRPr/>
            </a:pPr>
            <a:r>
              <a:rPr sz="2000"/>
              <a:t>IP/IPv6 DSCP</a:t>
            </a:r>
            <a:endParaRPr sz="2000"/>
          </a:p>
          <a:p>
            <a:pPr marL="800100" lvl="2" indent="0">
              <a:buFont typeface="Arial"/>
              <a:buNone/>
              <a:defRPr/>
            </a:pPr>
            <a:r>
              <a:rPr sz="2000"/>
              <a:t>MPLS TC</a:t>
            </a:r>
            <a:endParaRPr sz="2000"/>
          </a:p>
          <a:p>
            <a:pPr marL="800100" lvl="2" indent="0">
              <a:buFont typeface="Arial"/>
              <a:buNone/>
              <a:defRPr/>
            </a:pPr>
            <a:r>
              <a:rPr sz="2000"/>
              <a:t>Proposed IPv6 extension header - “Deterministic IP” (DIP) extension header ?!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832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365124"/>
            <a:ext cx="10515600" cy="61244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Specification outline (current target)</a:t>
            </a:r>
            <a:endParaRPr/>
          </a:p>
        </p:txBody>
      </p:sp>
      <p:sp>
        <p:nvSpPr>
          <p:cNvPr id="19910130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215690"/>
            <a:ext cx="10515600" cy="50382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Section 6: Further considerations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High-speed implementation optimizations on ingress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/>
              <a:t>Computation of cycle-mapping at controller </a:t>
            </a:r>
            <a:br>
              <a:rPr sz="2200"/>
            </a:br>
            <a:r>
              <a:rPr sz="2200"/>
              <a:t>    with link latency, different cycle-clock-offsets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/>
              <a:t>Support of TCQF across links with different bandwidth</a:t>
            </a:r>
            <a:br>
              <a:rPr sz="2200"/>
            </a:br>
            <a:r>
              <a:rPr sz="2200"/>
              <a:t>    controller plane issue!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/>
              <a:t>Controller plane consideration</a:t>
            </a:r>
            <a:br>
              <a:rPr sz="2200"/>
            </a:br>
            <a:r>
              <a:rPr sz="2200"/>
              <a:t>    applicability to centralized vs. Decentralized controller plane</a:t>
            </a:r>
            <a:endParaRPr sz="2200"/>
          </a:p>
          <a:p>
            <a:pPr marL="0" lvl="0" indent="0">
              <a:buFont typeface="Arial"/>
              <a:buNone/>
              <a:defRPr/>
            </a:pP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References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Validation references,...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800" i="1"/>
              <a:t>DO WE NEED THIS ALL ? IS THIS ALL WE NEED ????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8960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69626" y="180311"/>
            <a:ext cx="10684172" cy="871703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IETF side: Tagged Cyclic Queuing drafts</a:t>
            </a:r>
            <a:endParaRPr/>
          </a:p>
        </p:txBody>
      </p:sp>
      <p:sp>
        <p:nvSpPr>
          <p:cNvPr id="8219877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84328" y="1236828"/>
            <a:ext cx="11387350" cy="550175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Historic drafts</a:t>
            </a:r>
            <a:endParaRPr sz="2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sz="18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2018 - 2019: draft-qiang-detnet-large-scale-detnet (00-05)</a:t>
            </a:r>
            <a:endParaRPr sz="22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sz="1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(Christina)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 Qiang, Xuesong Geng, Bingyang Liu, Toerless Eckert, Liang Geng, Guangpeng Li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2019: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draft-chen-mpls-cqf-lsp-dp-00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Zhe Chen, (Christina) Li Qiang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draft-dang-queuing-with-multiple-cyclic-buffers-00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Bingyang Liu, Joanna Dang 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2021: draft-eckert-detnet-mpls-tc-tcqf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Toerless Eckert , Stewart Bryant , Andrew G. Malis , Guangpeng Li 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Prior drafts all focussed on mechanism (only)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attempt to write up all aspects considered to be required for standardization – and possible fastest adoption: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Describe on-wire-behavior for MPLS (only) – matches best developed DetNet data plane. 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 David Black cleared up confusion about DSCP...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Current drafts – intent to merge: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draft-eckert-detnet-tcqf-02</a:t>
            </a:r>
            <a:endParaRPr lang="en-US" sz="2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From –mpls-tc-tcqf, added IP/DSCP encap (intradomain!).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2022: draft-yizhou-detnet-ipv6-options-for-cqf-variant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Yizhou Li, Shoushou Ren, Guangpeng Li, Fan Yang, Jeong-dong Ryoo, Peng Liu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Proposed / discusses IPv6 new header options – and more deteails of CQF-&gt;TCQF evolution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34131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56267" y="365124"/>
            <a:ext cx="10949961" cy="520297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Development / Validation</a:t>
            </a:r>
            <a:endParaRPr/>
          </a:p>
        </p:txBody>
      </p:sp>
      <p:sp>
        <p:nvSpPr>
          <p:cNvPr id="20802045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36760" y="759428"/>
            <a:ext cx="6385774" cy="578733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lvl="2"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 sz="2000"/>
              <a:t>Deterministic IP (DIP) “research” project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r>
              <a:rPr sz="1600"/>
              <a:t>research ~= advanced PoC engineering</a:t>
            </a:r>
            <a:endParaRPr sz="2000"/>
          </a:p>
          <a:p>
            <a:pPr marL="0" lvl="0" indent="0">
              <a:buFont typeface="Arial"/>
              <a:buNone/>
              <a:defRPr/>
            </a:pPr>
            <a:endParaRPr sz="1600"/>
          </a:p>
          <a:p>
            <a:pPr lvl="0"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IFIP 2021 Networking Conference: 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“Towards Large-Scale Deterministic IP Networks”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†Bingyang Liu, †Shoushou Ren, †Chuang Wang, ∗Vincent Angilella,,  </a:t>
            </a:r>
            <a:b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Paolo Medagliani, ∗Sebastien Martin, ∗,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Jeremie Leguay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dl.ifip.org/db/conf/networking/networking2021/1570696888.pdf"/>
              </a:rPr>
              <a:t>https://dl.ifip.org/db/conf/networking/networking2021/1570696888.pdf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715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Two validation vehicles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High-speed PoC router implementation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off-the-shelf metro-router 100Gbps Ethernets</a:t>
            </a:r>
            <a:endParaRPr sz="1600"/>
          </a:p>
          <a:p>
            <a:pPr lvl="2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FPGA for programmable queuing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 header processing (cycle-ID) by standard NPU</a:t>
            </a:r>
            <a:endParaRPr sz="1600"/>
          </a:p>
          <a:p>
            <a:pPr lvl="2">
              <a:defRPr/>
            </a:pPr>
            <a:endParaRPr sz="1600"/>
          </a:p>
          <a:p>
            <a:pPr lvl="0">
              <a:defRPr/>
            </a:pPr>
            <a:r>
              <a:rPr sz="1800"/>
              <a:t>Omnet++ Simulation</a:t>
            </a:r>
            <a:endParaRPr sz="1800"/>
          </a:p>
          <a:p>
            <a:pPr lvl="1">
              <a:defRPr/>
            </a:pPr>
            <a:r>
              <a:rPr sz="1600"/>
              <a:t>Using published AS 1239 (Sprint) topology of 315 routers</a:t>
            </a:r>
            <a:br>
              <a:rPr sz="1600"/>
            </a:br>
            <a:r>
              <a:rPr sz="1600"/>
              <a:t> and 1944 links</a:t>
            </a:r>
            <a:endParaRPr sz="1600"/>
          </a:p>
        </p:txBody>
      </p:sp>
      <p:pic>
        <p:nvPicPr>
          <p:cNvPr id="90436407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647732" y="1003555"/>
            <a:ext cx="5510728" cy="1746620"/>
          </a:xfrm>
          <a:prstGeom prst="rect">
            <a:avLst/>
          </a:prstGeom>
        </p:spPr>
      </p:pic>
      <p:pic>
        <p:nvPicPr>
          <p:cNvPr id="125536118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857760" y="3537074"/>
            <a:ext cx="5118840" cy="3277995"/>
          </a:xfrm>
          <a:prstGeom prst="rect">
            <a:avLst/>
          </a:prstGeom>
        </p:spPr>
      </p:pic>
      <p:sp>
        <p:nvSpPr>
          <p:cNvPr id="739628198" name="" hidden="0"/>
          <p:cNvSpPr txBox="1"/>
          <p:nvPr isPhoto="0" userDrawn="0"/>
        </p:nvSpPr>
        <p:spPr bwMode="auto">
          <a:xfrm flipH="0" flipV="0">
            <a:off x="8239601" y="2875834"/>
            <a:ext cx="2723764" cy="36579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Architecture (from paper)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10297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03837" y="365124"/>
            <a:ext cx="10949961" cy="1325562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Large scale validation 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4214466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51408" y="1411110"/>
            <a:ext cx="4910070" cy="490360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2020:</a:t>
            </a:r>
            <a:br>
              <a:rPr/>
            </a:br>
            <a:r>
              <a:rPr/>
              <a:t>CENI: Research network</a:t>
            </a:r>
            <a:r>
              <a:rPr/>
              <a:t> across china</a:t>
            </a:r>
            <a:endParaRPr/>
          </a:p>
          <a:p>
            <a:pPr lvl="1">
              <a:defRPr/>
            </a:pPr>
            <a:r>
              <a:rPr/>
              <a:t>Connecting all mayor cities</a:t>
            </a:r>
            <a:endParaRPr/>
          </a:p>
          <a:p>
            <a:pPr lvl="0">
              <a:defRPr/>
            </a:pPr>
            <a:r>
              <a:rPr/>
              <a:t>Connected PoC routers to 100 Gbps fibers of network</a:t>
            </a:r>
            <a:endParaRPr/>
          </a:p>
          <a:p>
            <a:pPr lvl="1">
              <a:defRPr/>
            </a:pPr>
            <a:r>
              <a:rPr/>
              <a:t>And performed validation testing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Report:</a:t>
            </a:r>
            <a:endParaRPr/>
          </a:p>
          <a:p>
            <a:pPr lvl="1">
              <a:defRPr/>
            </a:pPr>
            <a:r>
              <a:rPr lang="en-US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ceni.org.cn/406.html"/>
              </a:rPr>
              <a:t>https://ceni.org.cn/406.html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207147771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857197" y="1690687"/>
            <a:ext cx="6248537" cy="3674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738540" name="标题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64068" y="200495"/>
            <a:ext cx="10515600" cy="98718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zh-CN"/>
              <a:t>CENI DIP (tcqf) Testbed 2020</a:t>
            </a:r>
            <a:br>
              <a:rPr lang="zh-CN"/>
            </a:br>
            <a:r>
              <a:rPr lang="zh-CN" sz="2800"/>
              <a:t>Example test case (NanJing region)</a:t>
            </a:r>
            <a:endParaRPr lang="zh-CN" sz="2800"/>
          </a:p>
        </p:txBody>
      </p:sp>
      <p:sp>
        <p:nvSpPr>
          <p:cNvPr id="968376527" name="灯片编号占位符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F65C01B3-90FD-B164-B878-E3BABA1E695E}" type="slidenum">
              <a:rPr lang="zh-CN"/>
              <a:t/>
            </a:fld>
            <a:endParaRPr lang="zh-CN"/>
          </a:p>
        </p:txBody>
      </p:sp>
      <p:sp>
        <p:nvSpPr>
          <p:cNvPr id="1644150883" name="矩形 84" hidden="0"/>
          <p:cNvSpPr/>
          <p:nvPr isPhoto="0" userDrawn="0"/>
        </p:nvSpPr>
        <p:spPr bwMode="auto">
          <a:xfrm>
            <a:off x="7463773" y="4628241"/>
            <a:ext cx="4555398" cy="613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  <p:grpSp>
        <p:nvGrpSpPr>
          <p:cNvPr id="1486686360" name="" hidden="0"/>
          <p:cNvGrpSpPr/>
          <p:nvPr isPhoto="0" userDrawn="0"/>
        </p:nvGrpSpPr>
        <p:grpSpPr bwMode="auto">
          <a:xfrm flipH="0" flipV="0">
            <a:off x="464068" y="1438746"/>
            <a:ext cx="11264177" cy="4417363"/>
            <a:chOff x="0" y="0"/>
            <a:chExt cx="11264177" cy="4417363"/>
          </a:xfrm>
        </p:grpSpPr>
        <p:sp>
          <p:nvSpPr>
            <p:cNvPr id="1051377831" name="矩形 144" hidden="0"/>
            <p:cNvSpPr/>
            <p:nvPr isPhoto="0" userDrawn="0"/>
          </p:nvSpPr>
          <p:spPr bwMode="auto">
            <a:xfrm>
              <a:off x="0" y="0"/>
              <a:ext cx="11264177" cy="4417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985173557" name="图片 5" hidden="0"/>
            <p:cNvPicPr>
              <a:picLocks noChangeAspect="1"/>
            </p:cNvPicPr>
            <p:nvPr isPhoto="0" userDrawn="0"/>
          </p:nvPicPr>
          <p:blipFill>
            <a:blip r:embed="rId2"/>
            <a:stretch/>
          </p:blipFill>
          <p:spPr bwMode="auto">
            <a:xfrm>
              <a:off x="91775" y="121945"/>
              <a:ext cx="5518047" cy="4169075"/>
            </a:xfrm>
            <a:prstGeom prst="rect">
              <a:avLst/>
            </a:prstGeom>
          </p:spPr>
        </p:pic>
        <p:pic>
          <p:nvPicPr>
            <p:cNvPr id="1047881173" name="图片 67" hidden="0"/>
            <p:cNvPicPr>
              <a:picLocks noChangeAspect="1"/>
            </p:cNvPicPr>
            <p:nvPr isPhoto="0" userDrawn="0"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/>
          </p:blipFill>
          <p:spPr bwMode="auto">
            <a:xfrm>
              <a:off x="7104056" y="3042041"/>
              <a:ext cx="734823" cy="165371"/>
            </a:xfrm>
            <a:prstGeom prst="rect">
              <a:avLst/>
            </a:prstGeom>
          </p:spPr>
        </p:pic>
        <p:cxnSp>
          <p:nvCxnSpPr>
            <p:cNvPr id="597820477" name="直接连接符 184" hidden="0"/>
            <p:cNvCxnSpPr>
              <a:cxnSpLocks/>
              <a:endCxn id="1047881173" idx="0"/>
            </p:cNvCxnSpPr>
            <p:nvPr isPhoto="0" userDrawn="0"/>
          </p:nvCxnSpPr>
          <p:spPr bwMode="auto">
            <a:xfrm>
              <a:off x="7467583" y="2680147"/>
              <a:ext cx="3885" cy="361893"/>
            </a:xfrm>
            <a:prstGeom prst="line">
              <a:avLst/>
            </a:prstGeom>
            <a:ln>
              <a:solidFill>
                <a:schemeClr val="bg2">
                  <a:lumMod val="90000"/>
                  <a:alpha val="3199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0678668" name="图片 243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1970383"/>
              <a:ext cx="392763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6424430" name="矩形 251" hidden="0"/>
            <p:cNvSpPr>
              <a:spLocks noChangeArrowheads="1"/>
            </p:cNvSpPr>
            <p:nvPr isPhoto="0" userDrawn="0"/>
          </p:nvSpPr>
          <p:spPr bwMode="auto">
            <a:xfrm>
              <a:off x="5924327" y="2950903"/>
              <a:ext cx="1040661" cy="25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Test Engine</a:t>
              </a:r>
              <a:endParaRPr lang="zh-CN" sz="105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662439747" name="矩形 72" hidden="0"/>
            <p:cNvSpPr/>
            <p:nvPr isPhoto="0" userDrawn="0"/>
          </p:nvSpPr>
          <p:spPr bwMode="auto">
            <a:xfrm>
              <a:off x="6446547" y="1893671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sp>
          <p:nvSpPr>
            <p:cNvPr id="1719013054" name="文本框 325" hidden="0"/>
            <p:cNvSpPr txBox="1">
              <a:spLocks noChangeArrowheads="1"/>
            </p:cNvSpPr>
            <p:nvPr isPhoto="0" userDrawn="0"/>
          </p:nvSpPr>
          <p:spPr bwMode="auto">
            <a:xfrm>
              <a:off x="7632099" y="2660901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>
                  <a:gradFill>
                    <a:gsLst>
                      <a:gs pos="0">
                        <a:srgbClr val="F82BA2"/>
                      </a:gs>
                      <a:gs pos="100000">
                        <a:srgbClr val="B84ECC"/>
                      </a:gs>
                    </a:gsLst>
                    <a:lin ang="5400000" scaled="1"/>
                  </a:gradFill>
                  <a:latin typeface="Source Han Sans CN Medium"/>
                  <a:ea typeface="Source Han Sans CN Medium"/>
                </a:defRPr>
              </a:lvl1pPr>
              <a:lvl2pPr>
                <a:defRPr>
                  <a:latin typeface="Arial"/>
                  <a:ea typeface="宋体"/>
                </a:defRPr>
              </a:lvl2pPr>
              <a:lvl3pPr>
                <a:defRPr>
                  <a:latin typeface="Arial"/>
                  <a:ea typeface="宋体"/>
                </a:defRPr>
              </a:lvl3pPr>
              <a:lvl4pPr>
                <a:defRPr>
                  <a:latin typeface="Arial"/>
                  <a:ea typeface="宋体"/>
                </a:defRPr>
              </a:lvl4pPr>
              <a:lvl5pPr>
                <a:defRPr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Beginning</a:t>
              </a:r>
              <a:endParaRPr lang="zh-CN" sz="105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69166426" name="直线箭头连接符 93" hidden="0"/>
            <p:cNvCxnSpPr>
              <a:cxnSpLocks/>
            </p:cNvCxnSpPr>
            <p:nvPr isPhoto="0" userDrawn="0"/>
          </p:nvCxnSpPr>
          <p:spPr bwMode="auto">
            <a:xfrm flipV="1">
              <a:off x="7169403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721235" name="直线箭头连接符 104" hidden="0"/>
            <p:cNvCxnSpPr>
              <a:cxnSpLocks/>
            </p:cNvCxnSpPr>
            <p:nvPr isPhoto="0" userDrawn="0"/>
          </p:nvCxnSpPr>
          <p:spPr bwMode="auto">
            <a:xfrm flipV="1">
              <a:off x="7322685" y="2572621"/>
              <a:ext cx="0" cy="4421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16877" name="直线箭头连接符 105" hidden="0"/>
            <p:cNvCxnSpPr>
              <a:cxnSpLocks/>
            </p:cNvCxnSpPr>
            <p:nvPr isPhoto="0" userDrawn="0"/>
          </p:nvCxnSpPr>
          <p:spPr bwMode="auto">
            <a:xfrm flipV="1">
              <a:off x="7475968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063100" name="直线箭头连接符 106" hidden="0"/>
            <p:cNvCxnSpPr>
              <a:cxnSpLocks/>
            </p:cNvCxnSpPr>
            <p:nvPr isPhoto="0" userDrawn="0"/>
          </p:nvCxnSpPr>
          <p:spPr bwMode="auto">
            <a:xfrm flipV="1">
              <a:off x="7629251" y="2572621"/>
              <a:ext cx="0" cy="442115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61662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5933020" y="3886822"/>
              <a:ext cx="640052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9225344" name="直接箭头连接符 267" hidden="0"/>
            <p:cNvCxnSpPr>
              <a:cxnSpLocks/>
            </p:cNvCxnSpPr>
            <p:nvPr isPhoto="0" userDrawn="0"/>
          </p:nvCxnSpPr>
          <p:spPr bwMode="auto">
            <a:xfrm flipV="1">
              <a:off x="5952579" y="4265436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052486" name="直接箭头连接符 268" hidden="0"/>
            <p:cNvCxnSpPr>
              <a:cxnSpLocks/>
            </p:cNvCxnSpPr>
            <p:nvPr isPhoto="0" userDrawn="0"/>
          </p:nvCxnSpPr>
          <p:spPr bwMode="auto">
            <a:xfrm flipV="1">
              <a:off x="5952579" y="4101004"/>
              <a:ext cx="641428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0584160" name="直接箭头连接符 269" hidden="0"/>
            <p:cNvCxnSpPr>
              <a:cxnSpLocks/>
            </p:cNvCxnSpPr>
            <p:nvPr isPhoto="0" userDrawn="0"/>
          </p:nvCxnSpPr>
          <p:spPr bwMode="auto">
            <a:xfrm flipV="1">
              <a:off x="5952579" y="4183220"/>
              <a:ext cx="641427" cy="27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207617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8688368" y="1353325"/>
              <a:ext cx="953283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Transit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531960856" name="文本框 327" hidden="0"/>
            <p:cNvSpPr txBox="1">
              <a:spLocks noChangeArrowheads="1"/>
            </p:cNvSpPr>
            <p:nvPr isPhoto="0" userDrawn="0"/>
          </p:nvSpPr>
          <p:spPr bwMode="auto">
            <a:xfrm>
              <a:off x="5932041" y="1495930"/>
              <a:ext cx="573911" cy="251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1050">
                  <a:latin typeface="Source Han Sans CN Medium"/>
                  <a:ea typeface="Source Han Sans CN Medium"/>
                </a:rPr>
                <a:t>back</a:t>
              </a:r>
              <a:endParaRPr lang="zh-CN" sz="1050">
                <a:latin typeface="Source Han Sans CN Medium"/>
                <a:ea typeface="Source Han Sans CN Medium"/>
              </a:endParaRPr>
            </a:p>
          </p:txBody>
        </p:sp>
        <p:sp>
          <p:nvSpPr>
            <p:cNvPr id="1161351103" name="文本框 95" hidden="0"/>
            <p:cNvSpPr txBox="1"/>
            <p:nvPr isPhoto="0" userDrawn="0"/>
          </p:nvSpPr>
          <p:spPr bwMode="auto">
            <a:xfrm>
              <a:off x="9392463" y="103376"/>
              <a:ext cx="1069993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519148511" name="文本框 101" hidden="0"/>
            <p:cNvSpPr txBox="1"/>
            <p:nvPr isPhoto="0" userDrawn="0"/>
          </p:nvSpPr>
          <p:spPr bwMode="auto">
            <a:xfrm>
              <a:off x="9816644" y="1743515"/>
              <a:ext cx="93436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2071656921" name="文本框 102" hidden="0"/>
            <p:cNvSpPr txBox="1"/>
            <p:nvPr isPhoto="0" userDrawn="0"/>
          </p:nvSpPr>
          <p:spPr bwMode="auto">
            <a:xfrm>
              <a:off x="9511025" y="2696948"/>
              <a:ext cx="1218982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93170134" name="弧形 104" hidden="0"/>
            <p:cNvSpPr/>
            <p:nvPr isPhoto="0" userDrawn="0"/>
          </p:nvSpPr>
          <p:spPr bwMode="auto">
            <a:xfrm flipV="1">
              <a:off x="8401718" y="498911"/>
              <a:ext cx="1030951" cy="2102565"/>
            </a:xfrm>
            <a:prstGeom prst="arc">
              <a:avLst>
                <a:gd name="adj1" fmla="val 16259690"/>
                <a:gd name="adj2" fmla="val 5337276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sp>
          <p:nvSpPr>
            <p:cNvPr id="1618452211" name="矩形: 圆角 17" hidden="0"/>
            <p:cNvSpPr/>
            <p:nvPr isPhoto="0" userDrawn="0"/>
          </p:nvSpPr>
          <p:spPr bwMode="auto">
            <a:xfrm>
              <a:off x="5783232" y="273857"/>
              <a:ext cx="2802114" cy="3138815"/>
            </a:xfrm>
            <a:prstGeom prst="roundRect">
              <a:avLst>
                <a:gd name="adj" fmla="val 9645"/>
              </a:avLst>
            </a:prstGeom>
            <a:noFill/>
            <a:ln w="28575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33429246" name="矩形: 圆角 18" hidden="0"/>
            <p:cNvSpPr/>
            <p:nvPr isPhoto="0" userDrawn="0"/>
          </p:nvSpPr>
          <p:spPr bwMode="auto">
            <a:xfrm>
              <a:off x="5891486" y="192867"/>
              <a:ext cx="1734432" cy="387271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53978" rIns="80967" anchor="ctr"/>
            <a:lstStyle/>
            <a:p>
              <a:pPr algn="ctr">
                <a:defRPr/>
              </a:pPr>
              <a:r>
                <a:rPr lang="en-US" sz="1100" b="1">
                  <a:solidFill>
                    <a:schemeClr val="bg1"/>
                  </a:solidFill>
                </a:rPr>
                <a:t>Equipment Room in </a:t>
              </a:r>
              <a:r>
                <a:rPr lang="en-US" sz="1100" b="1">
                  <a:solidFill>
                    <a:schemeClr val="bg1"/>
                  </a:solidFill>
                </a:rPr>
                <a:t>NanJing</a:t>
              </a:r>
              <a:endParaRPr lang="zh-CN" sz="1100" b="1">
                <a:solidFill>
                  <a:schemeClr val="bg1"/>
                </a:solidFill>
              </a:endParaRPr>
            </a:p>
          </p:txBody>
        </p:sp>
        <p:pic>
          <p:nvPicPr>
            <p:cNvPr id="329267237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7235213" y="695754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3469165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58440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995879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114241" y="2607698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9150629" name="矩形 110" hidden="0"/>
            <p:cNvSpPr/>
            <p:nvPr isPhoto="0" userDrawn="0"/>
          </p:nvSpPr>
          <p:spPr bwMode="auto">
            <a:xfrm>
              <a:off x="6464936" y="686626"/>
              <a:ext cx="805595" cy="518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DIP</a:t>
              </a:r>
              <a:endParaRPr/>
            </a:p>
            <a:p>
              <a:pPr>
                <a:defRPr/>
              </a:pPr>
              <a:r>
                <a:rPr lang="en-US" sz="1400">
                  <a:solidFill>
                    <a:schemeClr val="accent1"/>
                  </a:solidFill>
                  <a:latin typeface="Source Han Sans CN Medium"/>
                  <a:ea typeface="Source Han Sans CN Medium"/>
                </a:rPr>
                <a:t>Router</a:t>
              </a:r>
              <a:endParaRPr lang="zh-CN" sz="1400">
                <a:solidFill>
                  <a:schemeClr val="accent1"/>
                </a:solidFill>
                <a:latin typeface="Source Han Sans CN Medium"/>
                <a:ea typeface="Source Han Sans CN Medium"/>
              </a:endParaRPr>
            </a:p>
          </p:txBody>
        </p:sp>
        <p:cxnSp>
          <p:nvCxnSpPr>
            <p:cNvPr id="2022436339" name="直接箭头连接符 308" hidden="0"/>
            <p:cNvCxnSpPr>
              <a:cxnSpLocks/>
            </p:cNvCxnSpPr>
            <p:nvPr isPhoto="0" userDrawn="0"/>
          </p:nvCxnSpPr>
          <p:spPr bwMode="auto">
            <a:xfrm flipV="1">
              <a:off x="7844669" y="240948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040244" name="直接箭头连接符 309" hidden="0"/>
            <p:cNvCxnSpPr>
              <a:cxnSpLocks/>
            </p:cNvCxnSpPr>
            <p:nvPr isPhoto="0" userDrawn="0"/>
          </p:nvCxnSpPr>
          <p:spPr bwMode="auto">
            <a:xfrm flipV="1">
              <a:off x="7844669" y="2535191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81420" name="直接箭头连接符 310" hidden="0"/>
            <p:cNvCxnSpPr>
              <a:cxnSpLocks/>
            </p:cNvCxnSpPr>
            <p:nvPr isPhoto="0" userDrawn="0"/>
          </p:nvCxnSpPr>
          <p:spPr bwMode="auto">
            <a:xfrm flipV="1">
              <a:off x="7844669" y="2160800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189241" name="直线箭头连接符 126" hidden="0"/>
            <p:cNvCxnSpPr>
              <a:cxnSpLocks/>
            </p:cNvCxnSpPr>
            <p:nvPr isPhoto="0" userDrawn="0"/>
          </p:nvCxnSpPr>
          <p:spPr bwMode="auto">
            <a:xfrm flipV="1">
              <a:off x="7844669" y="2286510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2575966" name="直接箭头连接符 308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574402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11052" name="直接箭头连接符 309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448693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09050" name="直接箭头连接符 310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823084"/>
              <a:ext cx="327737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478955" name="直线箭头连接符 126" hidden="0"/>
            <p:cNvCxnSpPr>
              <a:cxnSpLocks/>
            </p:cNvCxnSpPr>
            <p:nvPr isPhoto="0" userDrawn="0"/>
          </p:nvCxnSpPr>
          <p:spPr bwMode="auto">
            <a:xfrm rot="10799989" flipV="1">
              <a:off x="7778736" y="697374"/>
              <a:ext cx="32773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38306742" name="弧形 122" hidden="0"/>
            <p:cNvSpPr/>
            <p:nvPr isPhoto="0" userDrawn="0"/>
          </p:nvSpPr>
          <p:spPr bwMode="auto">
            <a:xfrm rot="10799989" flipV="1">
              <a:off x="5924327" y="882534"/>
              <a:ext cx="771660" cy="1465397"/>
            </a:xfrm>
            <a:prstGeom prst="arc">
              <a:avLst>
                <a:gd name="adj1" fmla="val 16259690"/>
                <a:gd name="adj2" fmla="val 5596643"/>
              </a:avLst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323">
                <a:defRPr/>
              </a:pPr>
              <a:endParaRPr lang="zh-CN" sz="1350">
                <a:latin typeface="黑体"/>
                <a:ea typeface="黑体"/>
              </a:endParaRPr>
            </a:p>
          </p:txBody>
        </p:sp>
        <p:cxnSp>
          <p:nvCxnSpPr>
            <p:cNvPr id="1009415401" name="直接连接符 125" hidden="0"/>
            <p:cNvCxnSpPr>
              <a:cxnSpLocks/>
              <a:stCxn id="329267237" idx="2"/>
              <a:endCxn id="650678668" idx="2"/>
            </p:cNvCxnSpPr>
            <p:nvPr isPhoto="0" userDrawn="0"/>
          </p:nvCxnSpPr>
          <p:spPr bwMode="auto">
            <a:xfrm flipH="1">
              <a:off x="7431595" y="1117621"/>
              <a:ext cx="637" cy="1274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085981" name="直接连接符 127" hidden="0"/>
            <p:cNvCxnSpPr>
              <a:cxnSpLocks/>
              <a:stCxn id="329267237" idx="3"/>
              <a:endCxn id="1863469165" idx="1"/>
            </p:cNvCxnSpPr>
            <p:nvPr isPhoto="0" userDrawn="0"/>
          </p:nvCxnSpPr>
          <p:spPr bwMode="auto">
            <a:xfrm flipV="1">
              <a:off x="7629251" y="269374"/>
              <a:ext cx="1484989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654420" name="直接连接符 130" hidden="0"/>
            <p:cNvCxnSpPr>
              <a:cxnSpLocks/>
              <a:stCxn id="650678668" idx="3"/>
              <a:endCxn id="243995879" idx="1"/>
            </p:cNvCxnSpPr>
            <p:nvPr isPhoto="0" userDrawn="0"/>
          </p:nvCxnSpPr>
          <p:spPr bwMode="auto">
            <a:xfrm>
              <a:off x="7627977" y="2181317"/>
              <a:ext cx="1486263" cy="637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8935993" name="弧形 140" hidden="0"/>
            <p:cNvSpPr/>
            <p:nvPr isPhoto="0" userDrawn="0"/>
          </p:nvSpPr>
          <p:spPr bwMode="auto">
            <a:xfrm>
              <a:off x="8785911" y="302527"/>
              <a:ext cx="1318978" cy="2550342"/>
            </a:xfrm>
            <a:prstGeom prst="arc">
              <a:avLst>
                <a:gd name="adj1" fmla="val 16200000"/>
                <a:gd name="adj2" fmla="val 5390890"/>
              </a:avLst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pic>
          <p:nvPicPr>
            <p:cNvPr id="853779913" name="图片 229" hidden="0"/>
            <p:cNvPicPr>
              <a:picLocks noChangeAspect="1" noChangeArrowheads="1"/>
            </p:cNvPicPr>
            <p:nvPr isPhoto="0" userDrawn="0"/>
          </p:nvPicPr>
          <p:blipFill>
            <a:blip r:embed="rId4"/>
            <a:stretch/>
          </p:blipFill>
          <p:spPr bwMode="auto">
            <a:xfrm>
              <a:off x="9874078" y="1333069"/>
              <a:ext cx="394037" cy="42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210416" name="流程图: 接点 6" hidden="0"/>
            <p:cNvSpPr/>
            <p:nvPr isPhoto="0" userDrawn="0"/>
          </p:nvSpPr>
          <p:spPr bwMode="auto">
            <a:xfrm>
              <a:off x="305735" y="1466697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325549682" name="流程图: 接点 7" hidden="0"/>
            <p:cNvSpPr/>
            <p:nvPr isPhoto="0" userDrawn="0"/>
          </p:nvSpPr>
          <p:spPr bwMode="auto">
            <a:xfrm>
              <a:off x="1290590" y="737575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1557490399" name="流程图: 接点 8" hidden="0"/>
            <p:cNvSpPr/>
            <p:nvPr isPhoto="0" userDrawn="0"/>
          </p:nvSpPr>
          <p:spPr bwMode="auto">
            <a:xfrm>
              <a:off x="2091704" y="59168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b="1"/>
            </a:p>
          </p:txBody>
        </p:sp>
        <p:sp>
          <p:nvSpPr>
            <p:cNvPr id="375304340" name="流程图: 接点 13" hidden="0"/>
            <p:cNvSpPr/>
            <p:nvPr isPhoto="0" userDrawn="0"/>
          </p:nvSpPr>
          <p:spPr bwMode="auto">
            <a:xfrm>
              <a:off x="4553844" y="3233813"/>
              <a:ext cx="267952" cy="312732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cxnSp>
          <p:nvCxnSpPr>
            <p:cNvPr id="984355791" name="直接连接符 16" hidden="0"/>
            <p:cNvCxnSpPr>
              <a:cxnSpLocks/>
              <a:stCxn id="183210416" idx="7"/>
              <a:endCxn id="1325549682" idx="2"/>
            </p:cNvCxnSpPr>
            <p:nvPr isPhoto="0" userDrawn="0"/>
          </p:nvCxnSpPr>
          <p:spPr bwMode="auto">
            <a:xfrm flipV="1">
              <a:off x="534447" y="893942"/>
              <a:ext cx="756143" cy="6185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168817" name="直接连接符 19" hidden="0"/>
            <p:cNvCxnSpPr>
              <a:cxnSpLocks/>
              <a:stCxn id="1557490399" idx="2"/>
              <a:endCxn id="1325549682" idx="7"/>
            </p:cNvCxnSpPr>
            <p:nvPr isPhoto="0" userDrawn="0"/>
          </p:nvCxnSpPr>
          <p:spPr bwMode="auto">
            <a:xfrm flipH="1">
              <a:off x="1519302" y="748049"/>
              <a:ext cx="572401" cy="353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989327" name="直接连接符 22" hidden="0"/>
            <p:cNvCxnSpPr>
              <a:cxnSpLocks/>
              <a:stCxn id="375304340" idx="0"/>
              <a:endCxn id="1557490399" idx="5"/>
            </p:cNvCxnSpPr>
            <p:nvPr isPhoto="0" userDrawn="0"/>
          </p:nvCxnSpPr>
          <p:spPr bwMode="auto">
            <a:xfrm flipH="1" flipV="1">
              <a:off x="2320416" y="858618"/>
              <a:ext cx="2367404" cy="23751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4763439" name="直接连接符 32" hidden="0"/>
            <p:cNvCxnSpPr>
              <a:cxnSpLocks/>
              <a:stCxn id="183210416" idx="5"/>
              <a:endCxn id="375304340" idx="2"/>
            </p:cNvCxnSpPr>
            <p:nvPr isPhoto="0" userDrawn="0"/>
          </p:nvCxnSpPr>
          <p:spPr bwMode="auto">
            <a:xfrm>
              <a:off x="534447" y="1733632"/>
              <a:ext cx="4019397" cy="16565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6556007" name="文本框 94" hidden="0"/>
            <p:cNvSpPr txBox="1"/>
            <p:nvPr isPhoto="0" userDrawn="0"/>
          </p:nvSpPr>
          <p:spPr bwMode="auto">
            <a:xfrm>
              <a:off x="4209513" y="136139"/>
              <a:ext cx="1416899" cy="335315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 w="12700">
              <a:solidFill>
                <a:srgbClr val="41D2EA"/>
              </a:solidFill>
              <a:prstDash val="lgDash"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1pPr>
              <a:lvl2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2pPr>
              <a:lvl3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3pPr>
              <a:lvl4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4pPr>
              <a:lvl5pPr>
                <a:defRPr>
                  <a:solidFill>
                    <a:schemeClr val="tx1"/>
                  </a:solidFill>
                  <a:latin typeface="Arial"/>
                  <a:ea typeface="宋体"/>
                </a:defRPr>
              </a:lvl5pPr>
              <a:lvl6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6pPr>
              <a:lvl7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7pPr>
              <a:lvl8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8pPr>
              <a:lvl9pPr>
                <a:spcBef>
                  <a:spcPts val="0"/>
                </a:spcBef>
                <a:spcAft>
                  <a:spcPts val="0"/>
                </a:spcAft>
                <a:buFont typeface="Arial"/>
                <a:defRPr>
                  <a:solidFill>
                    <a:schemeClr val="tx1"/>
                  </a:solidFill>
                  <a:latin typeface="Arial"/>
                  <a:ea typeface="宋体"/>
                </a:defRPr>
              </a:lvl9pPr>
            </a:lstStyle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1200km Geo Distance</a:t>
              </a:r>
              <a:endParaRPr/>
            </a:p>
            <a:p>
              <a:pPr>
                <a:defRPr/>
              </a:pP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10Gbps</a:t>
              </a:r>
              <a:r>
                <a:rPr lang="zh-CN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 </a:t>
              </a:r>
              <a:r>
                <a:rPr lang="en-US" sz="800">
                  <a:solidFill>
                    <a:schemeClr val="bg1"/>
                  </a:solidFill>
                  <a:latin typeface="Source Han Sans CN"/>
                  <a:ea typeface="Source Han Sans CN"/>
                </a:rPr>
                <a:t>Fiber</a:t>
              </a:r>
              <a:endParaRPr lang="zh-CN" sz="800">
                <a:solidFill>
                  <a:schemeClr val="bg1"/>
                </a:solidFill>
                <a:latin typeface="Source Han Sans CN"/>
                <a:ea typeface="Source Han Sans CN"/>
              </a:endParaRPr>
            </a:p>
          </p:txBody>
        </p:sp>
        <p:sp>
          <p:nvSpPr>
            <p:cNvPr id="1080684608" name="文本框 101" hidden="0"/>
            <p:cNvSpPr txBox="1"/>
            <p:nvPr isPhoto="0" userDrawn="0"/>
          </p:nvSpPr>
          <p:spPr bwMode="auto">
            <a:xfrm>
              <a:off x="1862782" y="229453"/>
              <a:ext cx="915299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Taizhou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774806282" name="文本框 95" hidden="0"/>
            <p:cNvSpPr txBox="1"/>
            <p:nvPr isPhoto="0" userDrawn="0"/>
          </p:nvSpPr>
          <p:spPr bwMode="auto">
            <a:xfrm>
              <a:off x="4295309" y="3493857"/>
              <a:ext cx="1053008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Shanghai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29645149" name="文本框 102" hidden="0"/>
            <p:cNvSpPr txBox="1"/>
            <p:nvPr isPhoto="0" userDrawn="0"/>
          </p:nvSpPr>
          <p:spPr bwMode="auto">
            <a:xfrm>
              <a:off x="815074" y="386502"/>
              <a:ext cx="1219021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Yangzhou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  <p:sp>
          <p:nvSpPr>
            <p:cNvPr id="655101653" name="文本框 102" hidden="0"/>
            <p:cNvSpPr txBox="1"/>
            <p:nvPr isPhoto="0" userDrawn="0"/>
          </p:nvSpPr>
          <p:spPr bwMode="auto">
            <a:xfrm>
              <a:off x="0" y="1733632"/>
              <a:ext cx="1219406" cy="30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Source Han Sans CN Medium"/>
                  <a:ea typeface="Source Han Sans CN Medium"/>
                </a:rPr>
                <a:t>NanJing</a:t>
              </a:r>
              <a:endParaRPr lang="zh-CN" sz="1400" b="1">
                <a:latin typeface="Source Han Sans CN Medium"/>
                <a:ea typeface="Source Han Sans CN Medium"/>
              </a:endParaRPr>
            </a:p>
          </p:txBody>
        </p:sp>
      </p:grpSp>
      <p:sp>
        <p:nvSpPr>
          <p:cNvPr id="1903842009" name="矩形 84" hidden="0"/>
          <p:cNvSpPr/>
          <p:nvPr isPhoto="0" userDrawn="0"/>
        </p:nvSpPr>
        <p:spPr bwMode="auto">
          <a:xfrm>
            <a:off x="7105178" y="5227563"/>
            <a:ext cx="4555434" cy="64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Target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Flow</a:t>
            </a:r>
            <a:r>
              <a:rPr lang="zh-CN" sz="1200" b="1">
                <a:solidFill>
                  <a:srgbClr val="FF0000"/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rgbClr val="FF0000"/>
                </a:solidFill>
                <a:latin typeface="微软雅黑"/>
                <a:ea typeface="微软雅黑"/>
              </a:rPr>
              <a:t>1Packet/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10</a:t>
            </a:r>
            <a:r>
              <a:rPr lang="el-GR" sz="1200">
                <a:solidFill>
                  <a:srgbClr val="FF0000"/>
                </a:solidFill>
                <a:latin typeface="微软雅黑"/>
                <a:ea typeface="微软雅黑"/>
              </a:rPr>
              <a:t>μ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s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 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&amp; pktsize </a:t>
            </a:r>
            <a:r>
              <a:rPr lang="en-US" sz="1200">
                <a:solidFill>
                  <a:srgbClr val="FF0000"/>
                </a:solidFill>
                <a:latin typeface="微软雅黑"/>
                <a:ea typeface="微软雅黑"/>
              </a:rPr>
              <a:t>is 1500</a:t>
            </a:r>
            <a:r>
              <a:rPr lang="en" sz="1200">
                <a:solidFill>
                  <a:srgbClr val="FF0000"/>
                </a:solidFill>
                <a:latin typeface="微软雅黑"/>
                <a:ea typeface="微软雅黑"/>
              </a:rPr>
              <a:t>B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Interference flow</a:t>
            </a:r>
            <a:r>
              <a:rPr 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：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128Packets/1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ms  &amp; 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pktsize</a:t>
            </a:r>
            <a:r>
              <a:rPr 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 is 1500</a:t>
            </a:r>
            <a:r>
              <a:rPr lang="en" sz="12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48149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1550" y="2673291"/>
            <a:ext cx="6432112" cy="3503671"/>
          </a:xfrm>
          <a:prstGeom prst="rect">
            <a:avLst/>
          </a:prstGeom>
        </p:spPr>
      </p:pic>
      <p:pic>
        <p:nvPicPr>
          <p:cNvPr id="174800467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574719" y="2128425"/>
            <a:ext cx="5445477" cy="4270962"/>
          </a:xfrm>
          <a:prstGeom prst="rect">
            <a:avLst/>
          </a:prstGeom>
        </p:spPr>
      </p:pic>
      <p:sp>
        <p:nvSpPr>
          <p:cNvPr id="121168484" name="标题 2" hidden="0"/>
          <p:cNvSpPr>
            <a:spLocks noGrp="1"/>
          </p:cNvSpPr>
          <p:nvPr isPhoto="0" userDrawn="0"/>
        </p:nvSpPr>
        <p:spPr bwMode="auto">
          <a:xfrm flipH="0" flipV="0">
            <a:off x="464067" y="200494"/>
            <a:ext cx="10515600" cy="98718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/>
              <a:t>CENI TCQF (“DIP”) Testbed 2020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1791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5202138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/>
              <a:t>TCQF can be (easily) implemented at scale in existing type of wide-area network routers</a:t>
            </a:r>
            <a:endParaRPr/>
          </a:p>
          <a:p>
            <a:pPr>
              <a:defRPr/>
            </a:pPr>
            <a:r>
              <a:rPr/>
              <a:t>TCQF has been validated through simulations and PoC implementations in wide-area (2000 Km paths) network deployment.</a:t>
            </a:r>
            <a:endParaRPr/>
          </a:p>
          <a:p>
            <a:pPr>
              <a:defRPr/>
            </a:pPr>
            <a:r>
              <a:rPr/>
              <a:t>TCQF provides very low jitter (“on-time” forwarding)</a:t>
            </a:r>
            <a:endParaRPr/>
          </a:p>
          <a:p>
            <a:pPr lvl="1">
              <a:defRPr/>
            </a:pPr>
            <a:r>
              <a:rPr/>
              <a:t>We think this is core requirement for many core use-cases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TCQF can support any IETF network layer data-plane</a:t>
            </a:r>
            <a:endParaRPr/>
          </a:p>
          <a:p>
            <a:pPr lvl="1">
              <a:defRPr/>
            </a:pPr>
            <a:r>
              <a:rPr/>
              <a:t>Validation with IPv6</a:t>
            </a:r>
            <a:endParaRPr/>
          </a:p>
          <a:p>
            <a:pPr lvl="1">
              <a:defRPr/>
            </a:pPr>
            <a:r>
              <a:rPr/>
              <a:t>Drafts currently IP/IPv6/MPLS</a:t>
            </a:r>
            <a:endParaRPr/>
          </a:p>
          <a:p>
            <a:pPr lvl="1">
              <a:defRPr/>
            </a:pPr>
            <a:r>
              <a:rPr/>
              <a:t>SR – SRv6, SR-MPLS equally supportable</a:t>
            </a:r>
            <a:endParaRPr/>
          </a:p>
          <a:p>
            <a:pPr lvl="1">
              <a:defRPr/>
            </a:pPr>
            <a:r>
              <a:rPr/>
              <a:t>TBD: BIER (would require RFC8296 header enhancements)</a:t>
            </a: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/>
              <a:t>IP/IPv6/MPLS could be supported short term without new packet headers</a:t>
            </a:r>
            <a:endParaRPr/>
          </a:p>
          <a:p>
            <a:pPr lvl="1">
              <a:defRPr/>
            </a:pPr>
            <a:r>
              <a:rPr/>
              <a:t>More on pro/cons of new headers later in slide deck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created xsi:type="dcterms:W3CDTF">2012-12-03T06:56:55Z</dcterms:created>
  <dcterms:modified xsi:type="dcterms:W3CDTF">2023-04-26T10:00:52Z</dcterms:modified>
  <cp:category/>
  <cp:contentStatus/>
  <cp:version/>
</cp:coreProperties>
</file>