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 flipH="0" flipV="0">
            <a:off x="170274" y="367391"/>
            <a:ext cx="11919960" cy="3506952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90000" tIns="45000" rIns="90000" bIns="45000" numCol="1" spcCol="0" rtlCol="0" fromWordArt="0" anchor="b" anchorCtr="0" forceAA="0" upright="0" compatLnSpc="0">
            <a:normAutofit fontScale="90000" lnSpcReduction="2000"/>
          </a:bodyPr>
          <a:p>
            <a:pPr marL="592281" indent="-592281" algn="l">
              <a:lnSpc>
                <a:spcPct val="90000"/>
              </a:lnSpc>
              <a:buAutoNum type="arabicPeriod"/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Proposed improved template</a:t>
            </a:r>
            <a:endParaRPr lang="en-US" sz="4800" b="0" strike="noStrike" spc="0">
              <a:solidFill>
                <a:srgbClr val="000000"/>
              </a:solidFill>
              <a:latin typeface="Calibri Light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2. Evaluations</a:t>
            </a:r>
            <a:br>
              <a:rPr/>
            </a:br>
            <a:br>
              <a:rPr/>
            </a:br>
            <a:r>
              <a:rPr sz="2800"/>
              <a:t>TCQF / CSQF</a:t>
            </a:r>
            <a:r>
              <a:rPr/>
              <a:t>: </a:t>
            </a:r>
            <a:r>
              <a:rPr lang="en-US" sz="2400" b="0" strike="noStrike" spc="0">
                <a:solidFill>
                  <a:srgbClr val="000000"/>
                </a:solidFill>
                <a:latin typeface="Calibri Light"/>
              </a:rPr>
              <a:t>draft-eckert-detnet-tcqf 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Calibri Light"/>
                <a:cs typeface="Calibri Light"/>
              </a:rPr>
              <a:t>,draft-chen-detnet-sr-based-bounded-latency</a:t>
            </a:r>
            <a:endParaRPr lang="en-US" sz="2400" b="0" strike="noStrike" spc="0">
              <a:solidFill>
                <a:srgbClr val="000000"/>
              </a:solidFill>
              <a:latin typeface="Calibri Light"/>
            </a:endParaRPr>
          </a:p>
          <a:p>
            <a:pPr algn="l">
              <a:lnSpc>
                <a:spcPct val="90000"/>
              </a:lnSpc>
              <a:defRPr/>
            </a:pPr>
            <a:endParaRPr/>
          </a:p>
          <a:p>
            <a:pPr algn="l">
              <a:lnSpc>
                <a:spcPct val="90000"/>
              </a:lnSpc>
              <a:defRPr/>
            </a:pPr>
            <a:r>
              <a:rPr sz="2600"/>
              <a:t>gLBF: 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Calibri Light"/>
                <a:cs typeface="Calibri Light"/>
              </a:rPr>
              <a:t>draft-eckert-detnet-glbf</a:t>
            </a:r>
            <a:endParaRPr/>
          </a:p>
          <a:p>
            <a:pPr algn="l">
              <a:lnSpc>
                <a:spcPct val="90000"/>
              </a:lnSpc>
              <a:defRPr/>
            </a:pPr>
            <a:endParaRPr lang="en-US" sz="2800" b="0" i="0" u="none" strike="noStrike" cap="none" spc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sz="3600"/>
              <a:t>3. Revisited ECQF evaluation (Appendix)</a:t>
            </a:r>
            <a:endParaRPr lang="en-US" sz="4800" b="0" i="0" u="none" strike="noStrike" cap="none" spc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algn="ctr">
              <a:lnSpc>
                <a:spcPct val="90000"/>
              </a:lnSpc>
              <a:defRPr/>
            </a:pPr>
            <a:endParaRPr/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1522078" y="4730445"/>
            <a:ext cx="9143280" cy="181730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Toerless Eckert, Futurewei USA </a:t>
            </a: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0" u="sng" strike="noStrike" spc="0">
                <a:solidFill>
                  <a:srgbClr val="0563C1"/>
                </a:solidFill>
                <a:latin typeface="Calibri"/>
                <a:hlinkClick r:id="rId2" tooltip="mailto:tte@cs.fau.de)"/>
              </a:rPr>
              <a:t>tte@cs.fau.de)</a:t>
            </a:r>
            <a:r>
              <a:rPr/>
              <a:t> (slide editor)</a:t>
            </a:r>
            <a:endParaRPr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for the authors of above drafts</a:t>
            </a:r>
            <a:endParaRPr sz="2400"/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IETF DETNET Interim, 09/2023 rev 1.0    9/11/2023</a:t>
            </a:r>
            <a:endParaRPr lang="en-US" sz="2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642521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8" y="-78503"/>
            <a:ext cx="10515600" cy="69884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800"/>
              <a:t>Comparison CQF / ECQF / TCQF &amp; CSQF - </a:t>
            </a:r>
            <a:r>
              <a:rPr sz="2200" i="1"/>
              <a:t>“Yes” – with other TSN means</a:t>
            </a:r>
            <a:endParaRPr sz="1000" b="1" i="1"/>
          </a:p>
        </p:txBody>
      </p:sp>
      <p:graphicFrame>
        <p:nvGraphicFramePr>
          <p:cNvPr id="1289730118" name="表格 3"/>
          <p:cNvGraphicFramePr>
            <a:graphicFrameLocks xmlns:a="http://schemas.openxmlformats.org/drawingml/2006/main"/>
          </p:cNvGraphicFramePr>
          <p:nvPr/>
        </p:nvGraphicFramePr>
        <p:xfrm>
          <a:off x="62228" y="543306"/>
          <a:ext cx="27383792" cy="6200138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720000"/>
                <a:gridCol w="540000"/>
                <a:gridCol w="2610000"/>
                <a:gridCol w="720000"/>
                <a:gridCol w="720000"/>
                <a:gridCol w="900000"/>
                <a:gridCol w="5850000"/>
                <a:gridCol w="7435825"/>
                <a:gridCol w="1473832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Sec.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000"/>
                        <a:t>P/PE</a:t>
                      </a:r>
                      <a:endParaRPr lang="en-US" sz="10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Requirements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/>
                        <a:t>CQF</a:t>
                      </a:r>
                      <a:endParaRPr lang="en-US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ECQF</a:t>
                      </a:r>
                      <a:endParaRPr lang="en-US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TCQF/CSQF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3.1.1</a:t>
                      </a:r>
                      <a:endParaRPr lang="en-US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PE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Async across TSN subdomains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“Yes”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“Yes”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TCQF defines async ingres. Same applicable to CSQF</a:t>
                      </a:r>
                      <a:endParaRPr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3.1.2</a:t>
                      </a:r>
                      <a:endParaRPr lang="en-US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Tolerate Clock Jitter/Wander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E.g.: with 4 cycles, max jitter/wander 1 cycle time. </a:t>
                      </a:r>
                      <a:r>
                        <a:rPr lang="en-US" sz="1200" b="1"/>
                        <a:t>Main benefit over (E)CQF </a:t>
                      </a:r>
                      <a:r>
                        <a:rPr lang="en-US" sz="1100" i="1"/>
                        <a:t>ECQF can not do this: arrival time inaccuracy leads to wrong cycle assumption</a:t>
                      </a:r>
                      <a:endParaRPr lang="en-US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3.1.3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No Full Time Sync required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No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No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sz="1600"/>
                        <a:t>partial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Same as CQF, ECQF, TAS. </a:t>
                      </a:r>
                      <a:r>
                        <a:rPr lang="en-US" sz="1200" b="1"/>
                        <a:t>Main benefit of gLBF (which has YES)</a:t>
                      </a:r>
                      <a:endParaRPr lang="en-US" sz="1200" b="1"/>
                    </a:p>
                    <a:p>
                      <a:pPr>
                        <a:buNone/>
                        <a:defRPr/>
                      </a:pPr>
                      <a:r>
                        <a:rPr lang="en-US" sz="1200" b="1"/>
                        <a:t>Partial: ca. 90% lower accuracy clock sync req. than with CQF/ECQF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3.1.4</a:t>
                      </a:r>
                      <a:endParaRPr lang="en-US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PE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Support for aperiodic flows</a:t>
                      </a:r>
                      <a:endParaRPr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“Yes”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“Yes”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 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Via aperiodic burst shape/delay on ingress PE or overprovisioning.</a:t>
                      </a:r>
                      <a:endParaRPr lang="en-US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3.2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Large Single-hop Propagation Latency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 b="1"/>
                        <a:t>Main benefit over TAS, CQF</a:t>
                      </a:r>
                      <a:r>
                        <a:rPr lang="en-US" sz="1200"/>
                        <a:t>. Same as ECQF</a:t>
                      </a:r>
                      <a:r>
                        <a:rPr lang="en-US" sz="1200"/>
                        <a:t>.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3.2.1</a:t>
                      </a:r>
                      <a:endParaRPr lang="en-US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Support single-hop propagation jitter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 b="1"/>
                        <a:t>Benefit over ECQF , CQF, TAS</a:t>
                      </a:r>
                      <a:r>
                        <a:rPr lang="en-US" sz="1200"/>
                        <a:t> (radio, retransmissions, length deviation)</a:t>
                      </a:r>
                      <a:endParaRPr lang="en-US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3.3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Support Higher Link Speed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partial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partial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200km/100Gbps proven, can scale well beyond that. </a:t>
                      </a:r>
                      <a:r>
                        <a:rPr lang="en-US" sz="1200" b="1"/>
                        <a:t>Not proven for ECQF</a:t>
                      </a:r>
                      <a:endParaRPr lang="en-US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3.4(1)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Scalable to </a:t>
                      </a:r>
                      <a:r>
                        <a:rPr lang="zh-CN" sz="1100"/>
                        <a:t>Large Number of Flows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partial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partial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No per-hop, per-flow state, read/write memory access requirement</a:t>
                      </a:r>
                      <a:endParaRPr lang="zh-CN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3.4(2)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Tolerate High Utilization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 b="1"/>
                        <a:t>Solves CQF issue, equal/better than ECQF</a:t>
                      </a:r>
                      <a:r>
                        <a:rPr lang="en-US" sz="1200"/>
                        <a:t>: No dead times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3.5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>
                          <a:solidFill>
                            <a:schemeClr val="tx1"/>
                          </a:solidFill>
                        </a:rPr>
                        <a:t>Link/Node failures, Topo Changes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No</a:t>
                      </a:r>
                      <a:br>
                        <a:rPr lang="zh-CN" sz="1400">
                          <a:solidFill>
                            <a:schemeClr val="tx1"/>
                          </a:solidFill>
                        </a:rPr>
                      </a:b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(TSN)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No</a:t>
                      </a:r>
                      <a:br>
                        <a:rPr lang="zh-CN" sz="1400">
                          <a:solidFill>
                            <a:schemeClr val="tx1"/>
                          </a:solidFill>
                        </a:rPr>
                      </a:b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(TSN)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200" b="0">
                          <a:solidFill>
                            <a:schemeClr val="tx1"/>
                          </a:solidFill>
                        </a:rPr>
                        <a:t>Can support Segment Routing and hence all re-route, path-fixing options</a:t>
                      </a:r>
                      <a:r>
                        <a:rPr lang="zh-CN" sz="1200" b="1">
                          <a:solidFill>
                            <a:schemeClr val="tx1"/>
                          </a:solidFill>
                        </a:rPr>
                        <a:t> (TCQF, CSQF). CSQF</a:t>
                      </a:r>
                      <a:r>
                        <a:rPr lang="zh-CN" sz="1200">
                          <a:solidFill>
                            <a:schemeClr val="tx1"/>
                          </a:solidFill>
                        </a:rPr>
                        <a:t>: even defined solely for SR!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3.6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Prevent Flow Fluctuation from Disrupting Service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200"/>
                        <a:t>Like CQF/ECQF: No burst accumulation/jitter-increase due to per-hop cycle based reshapeper-hop reshaping.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/>
                        <a:t>3.7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/>
                        <a:t>P</a:t>
                      </a:r>
                      <a:endParaRPr lang="zh-CN" sz="11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/>
                        <a:t>Be Scalable to a Large Number of Hops with Complex Topology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br>
                        <a:rPr lang="en-US" sz="1400"/>
                      </a:br>
                      <a:r>
                        <a:rPr lang="en-US" sz="1400"/>
                        <a:t>(TSN)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No</a:t>
                      </a:r>
                      <a:br>
                        <a:rPr lang="en-US" sz="1400"/>
                      </a:br>
                      <a:r>
                        <a:rPr lang="en-US" sz="1400"/>
                        <a:t>(TSN)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Good (TCQF)</a:t>
                      </a:r>
                      <a:endParaRPr lang="en-US" sz="1400"/>
                    </a:p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Best (CSQF)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sz="1200"/>
                        <a:t>Assuming flow interleaving on edge, like CQF/ECQF</a:t>
                      </a:r>
                      <a:endParaRPr sz="1200"/>
                    </a:p>
                    <a:p>
                      <a:pPr>
                        <a:buNone/>
                        <a:defRPr/>
                      </a:pPr>
                      <a:r>
                        <a:rPr sz="1200" b="1"/>
                        <a:t>CSQF more flexible</a:t>
                      </a:r>
                      <a:r>
                        <a:rPr sz="1200"/>
                        <a:t> than TSQF, CQF/ECQF</a:t>
                      </a:r>
                      <a:endParaRPr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3.8(1)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1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100">
                          <a:solidFill>
                            <a:schemeClr val="tx1"/>
                          </a:solidFill>
                        </a:rPr>
                        <a:t>Support tight jitter/sync-control loops</a:t>
                      </a:r>
                      <a:endParaRPr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200">
                          <a:solidFill>
                            <a:schemeClr val="tx1"/>
                          </a:solidFill>
                        </a:rPr>
                        <a:t>Network size independent hop-by-hop/end-to-end jittter ~ O(0)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7485684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8" y="6225869"/>
            <a:ext cx="2743200" cy="365123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AAF94-9D5E-664A-1772-2E95D7D38DCA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14655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7157" y="365124"/>
            <a:ext cx="10515600" cy="803230"/>
          </a:xfrm>
        </p:spPr>
        <p:txBody>
          <a:bodyPr/>
          <a:lstStyle/>
          <a:p>
            <a:pPr>
              <a:defRPr/>
            </a:pPr>
            <a:r>
              <a:rPr/>
              <a:t>3.4 explanations</a:t>
            </a:r>
            <a:endParaRPr/>
          </a:p>
        </p:txBody>
      </p:sp>
      <p:sp>
        <p:nvSpPr>
          <p:cNvPr id="176874037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07157" y="1168355"/>
            <a:ext cx="11416951" cy="50086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No per-hop, per-flow state in routers</a:t>
            </a:r>
            <a:endParaRPr/>
          </a:p>
          <a:p>
            <a:pPr lvl="1">
              <a:defRPr/>
            </a:pPr>
            <a:r>
              <a:rPr/>
              <a:t>No need for per-packet “single-cycle” read, calculate, write processing of router flow-state memory as in e.g.: TSN-ATS interleaved regulators.</a:t>
            </a:r>
            <a:endParaRPr/>
          </a:p>
          <a:p>
            <a:pPr>
              <a:defRPr/>
            </a:pPr>
            <a:r>
              <a:rPr/>
              <a:t>Large scale simulation result in 2020 published IEEE research paper</a:t>
            </a:r>
            <a:endParaRPr/>
          </a:p>
          <a:p>
            <a:pPr>
              <a:defRPr/>
            </a:pPr>
            <a:r>
              <a:rPr/>
              <a:t>100Gbps low-cost FPGA router based, 2000km long network path validation in China</a:t>
            </a:r>
            <a:endParaRPr/>
          </a:p>
          <a:p>
            <a:pPr lvl="1">
              <a:defRPr/>
            </a:pPr>
            <a:r>
              <a:rPr>
                <a:solidFill>
                  <a:srgbClr val="FF0000"/>
                </a:solidFill>
              </a:rPr>
              <a:t>Includes feasibility of network wide clock sync, e.g.: invalidates req. 3.1.3 in the context of PTP as required for TCQF/CSQF</a:t>
            </a:r>
            <a:endParaRPr>
              <a:solidFill>
                <a:srgbClr val="FF0000"/>
              </a:solidFill>
            </a:endParaRPr>
          </a:p>
          <a:p>
            <a:pPr>
              <a:defRPr/>
            </a:pPr>
            <a:r>
              <a:rPr/>
              <a:t>Minimum HW complexity, number of queues / buffers required.</a:t>
            </a:r>
            <a:endParaRPr/>
          </a:p>
          <a:p>
            <a:pPr>
              <a:defRPr/>
            </a:pPr>
            <a:r>
              <a:rPr/>
              <a:t>Reduced accuracy of clock synchronization / cycle timing vs. CQF / ECQF</a:t>
            </a:r>
            <a:endParaRPr/>
          </a:p>
          <a:p>
            <a:pPr lvl="1">
              <a:defRPr/>
            </a:pPr>
            <a:r>
              <a:rPr/>
              <a:t>Low per-packet clock accuracy across complex, large router</a:t>
            </a:r>
            <a:endParaRPr/>
          </a:p>
          <a:p>
            <a:pPr lvl="1">
              <a:defRPr/>
            </a:pPr>
            <a:r>
              <a:rPr/>
              <a:t>Because cycle number is in packet header, sender to receiver can </a:t>
            </a:r>
            <a:r>
              <a:rPr/>
              <a:t>have clock jitter / wander.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50377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7157" y="365124"/>
            <a:ext cx="10515600" cy="803230"/>
          </a:xfrm>
        </p:spPr>
        <p:txBody>
          <a:bodyPr/>
          <a:lstStyle/>
          <a:p>
            <a:pPr>
              <a:defRPr/>
            </a:pPr>
            <a:r>
              <a:rPr/>
              <a:t>3.7 Explanations / justifications</a:t>
            </a:r>
            <a:endParaRPr/>
          </a:p>
        </p:txBody>
      </p:sp>
      <p:sp>
        <p:nvSpPr>
          <p:cNvPr id="33298678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07156" y="1285786"/>
            <a:ext cx="11416951" cy="50086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/>
              <a:t>Per-hop cycles avoid burst-accumulation (3.6). Strict per-hop latency.</a:t>
            </a:r>
            <a:endParaRPr/>
          </a:p>
          <a:p>
            <a:pPr>
              <a:defRPr/>
            </a:pPr>
            <a:r>
              <a:rPr/>
              <a:t>Controller-plane manages per-flow resources per-hop. </a:t>
            </a:r>
            <a:endParaRPr/>
          </a:p>
          <a:p>
            <a:pPr lvl="1">
              <a:defRPr/>
            </a:pPr>
            <a:r>
              <a:rPr/>
              <a:t>No per-hop forwarding plane config/state impact when flows are added/removed / re-routing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Addl. Improvement: Allocation of per-hop, per-cycle resources by controller-plane as for example</a:t>
            </a:r>
            <a:br>
              <a:rPr/>
            </a:br>
            <a:r>
              <a:rPr/>
              <a:t>explained in draft-eckert-detnet-flow-interleaving</a:t>
            </a:r>
            <a:endParaRPr/>
          </a:p>
          <a:p>
            <a:pPr lvl="1">
              <a:defRPr/>
            </a:pPr>
            <a:r>
              <a:rPr/>
              <a:t>Timed gates on ingress PE router, no other forwarding plane impact.</a:t>
            </a:r>
            <a:endParaRPr/>
          </a:p>
          <a:p>
            <a:pPr lvl="1">
              <a:defRPr/>
            </a:pPr>
            <a:r>
              <a:rPr/>
              <a:t>Examples shows path-length linear compute cost when allocating new flows, up to high utilization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Same logic applies to all of TCQF/CSQF, CQF/ECQF</a:t>
            </a:r>
            <a:endParaRPr/>
          </a:p>
          <a:p>
            <a:pPr lvl="1">
              <a:defRPr/>
            </a:pPr>
            <a:r>
              <a:rPr/>
              <a:t>CSQF more flexible here than TCQF, CQF/ECQF – because it can define cycles per-hop in the packet header</a:t>
            </a:r>
            <a:endParaRPr/>
          </a:p>
          <a:p>
            <a:pPr lvl="2">
              <a:defRPr/>
            </a:pPr>
            <a:r>
              <a:rPr/>
              <a:t>SR header as proposed, compressed SR header (SPRING) or DetNet header (e.g.: 4-bit/hop should be enough).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Degree of improvement (higher utilization) for CSQF over TCQF ... 20% ? </a:t>
            </a:r>
            <a:endParaRPr/>
          </a:p>
          <a:p>
            <a:pPr marL="914400" lvl="2" indent="0">
              <a:buFont typeface="Arial"/>
              <a:buNone/>
              <a:defRPr/>
            </a:pPr>
            <a:endParaRPr sz="2400"/>
          </a:p>
          <a:p>
            <a:pPr lvl="1">
              <a:defRPr/>
            </a:pPr>
            <a:r>
              <a:rPr/>
              <a:t>3.5: SR resilience options may be biggest benefit of CSQF over TCQF.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884849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gLBF evaluation</a:t>
            </a:r>
            <a:endParaRPr/>
          </a:p>
        </p:txBody>
      </p:sp>
      <p:sp>
        <p:nvSpPr>
          <p:cNvPr id="738280460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88097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9" y="-78504"/>
            <a:ext cx="10515600" cy="698847"/>
          </a:xfrm>
        </p:spPr>
        <p:txBody>
          <a:bodyPr/>
          <a:lstStyle/>
          <a:p>
            <a:pPr>
              <a:defRPr/>
            </a:pPr>
            <a:r>
              <a:rPr sz="2800"/>
              <a:t>gLBF evaluation</a:t>
            </a:r>
            <a:r>
              <a:rPr sz="2800"/>
              <a:t>    </a:t>
            </a:r>
            <a:r>
              <a:rPr sz="1400" b="1"/>
              <a:t>(vs. CQF/ECQF/gLBF highlighted)</a:t>
            </a:r>
            <a:endParaRPr sz="1400" b="1"/>
          </a:p>
        </p:txBody>
      </p:sp>
      <p:graphicFrame>
        <p:nvGraphicFramePr>
          <p:cNvPr id="1732498979" name="表格 3"/>
          <p:cNvGraphicFramePr>
            <a:graphicFrameLocks xmlns:a="http://schemas.openxmlformats.org/drawingml/2006/main"/>
          </p:cNvGraphicFramePr>
          <p:nvPr/>
        </p:nvGraphicFramePr>
        <p:xfrm>
          <a:off x="115488" y="543307"/>
          <a:ext cx="24053792" cy="6565898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900000"/>
                <a:gridCol w="540000"/>
                <a:gridCol w="3240000"/>
                <a:gridCol w="1350000"/>
                <a:gridCol w="5940000"/>
                <a:gridCol w="4195825"/>
                <a:gridCol w="1473832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/>
                        <a:t>P/PE</a:t>
                      </a:r>
                      <a:endParaRPr lang="en-US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Evaluation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7118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Async across TSN subdomains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 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Naturally async, no special ingress function needed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17542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3.1.2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Clock Jitter/Wander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sz="1200" i="1"/>
                        <a:t>Max per-hop jitter/wander just needs to be known/over-estimated during config</a:t>
                      </a:r>
                      <a:endParaRPr sz="1200" i="1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7694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Time Asynchrony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Main benefit over CQF / ECQF / TCQF / CSQF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044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3.1.4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200"/>
                        <a:t>P/PE</a:t>
                      </a:r>
                      <a:endParaRPr lang="zh-CN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Support for aperiodic flows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 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Directly via P, or via additional ingress PE timed gates to increase utilization at lower end-to-end latency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2198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0" i="1"/>
                        <a:t>Max hop propagation latency to be known/over-estimated during net. config</a:t>
                      </a:r>
                      <a:r>
                        <a:rPr lang="en-US" sz="1400" b="0" i="1"/>
                        <a:t>.</a:t>
                      </a:r>
                      <a:endParaRPr sz="1800" b="0" i="1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0622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single-hop propagation jitter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0" i="1"/>
                        <a:t>Requires clock sync only across jittery link – not other links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004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TBD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Not yet proven in high-speed ASIC implementation. Target timed FIFO implementation model suggested for next-gen high-speed, low-cost.Impl.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584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</a:t>
                      </a:r>
                      <a:r>
                        <a:rPr lang="zh-CN" sz="1400"/>
                        <a:t>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No per-hop, per-flow state, read/write memory access requirement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1627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No dead times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3694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3.5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Link/Node failures, Topo Changes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Can support all Segment Routing re-route/path-control options.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878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200"/>
                        <a:t>P</a:t>
                      </a:r>
                      <a:endParaRPr lang="zh-CN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200"/>
                        <a:t>Prevent Flow Fluctuation from Disrupting Service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No burst accumulation/jitter-increase due to per-hop latency based re-shaping.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40703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a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sz="1400"/>
                        <a:t>Yes/TBD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sz="1400"/>
                        <a:t>Flow interleaving TBD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20352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3.8(1)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Support tight jitter/sync-control loops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Network size independent hop-by-hop/end-to-end jittter ~ O(0)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2646345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225870"/>
            <a:ext cx="2743200" cy="365124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66E17A-BE64-0EB1-DA51-B679F8B72203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19771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7157" y="365124"/>
            <a:ext cx="10515600" cy="803230"/>
          </a:xfrm>
        </p:spPr>
        <p:txBody>
          <a:bodyPr/>
          <a:lstStyle/>
          <a:p>
            <a:pPr>
              <a:defRPr/>
            </a:pPr>
            <a:r>
              <a:rPr/>
              <a:t>Explanations</a:t>
            </a:r>
            <a:endParaRPr/>
          </a:p>
        </p:txBody>
      </p:sp>
      <p:sp>
        <p:nvSpPr>
          <p:cNvPr id="5412567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07157" y="1168355"/>
            <a:ext cx="11416951" cy="50086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3.4</a:t>
            </a:r>
            <a:endParaRPr/>
          </a:p>
          <a:p>
            <a:pPr lvl="1">
              <a:defRPr/>
            </a:pPr>
            <a:r>
              <a:rPr/>
              <a:t>No per-hop, per-flow state in routers</a:t>
            </a:r>
            <a:endParaRPr/>
          </a:p>
          <a:p>
            <a:pPr lvl="1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per-hop, per-flow state in routers</a:t>
            </a:r>
            <a:endParaRPr sz="2400"/>
          </a:p>
          <a:p>
            <a:pPr lvl="2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need for per-packet “single-cycle” read, calculate, write processing of router flow-state memory as in e.g.: TSN-ATS interleaved regulators.</a:t>
            </a:r>
            <a:endParaRPr sz="2400"/>
          </a:p>
          <a:p>
            <a:pPr marL="0" lvl="0" indent="0">
              <a:buFont typeface="Arial"/>
              <a:buNone/>
              <a:defRPr/>
            </a:pPr>
            <a:r>
              <a:rPr/>
              <a:t>3.7</a:t>
            </a:r>
            <a:endParaRPr/>
          </a:p>
          <a:p>
            <a:pPr lvl="1">
              <a:defRPr/>
            </a:pPr>
            <a:r>
              <a:rPr/>
              <a:t>TSN-ATS per-hop latency and calculus, but without per-hop/flow shaper (3.4)</a:t>
            </a:r>
            <a:endParaRPr/>
          </a:p>
          <a:p>
            <a:pPr lvl="2">
              <a:defRPr/>
            </a:pPr>
            <a:r>
              <a:rPr/>
              <a:t>Damper mechanism to prohibit burst accumulation, replaces shapers.</a:t>
            </a:r>
            <a:endParaRPr/>
          </a:p>
          <a:p>
            <a:pPr lvl="2">
              <a:defRPr/>
            </a:pPr>
            <a:r>
              <a:rPr/>
              <a:t>No control-plane to-per-hop signaling required.</a:t>
            </a:r>
            <a:endParaRPr/>
          </a:p>
          <a:p>
            <a:pPr lvl="2">
              <a:defRPr/>
            </a:pPr>
            <a:r>
              <a:rPr/>
              <a:t>Flow changes only impact controller-plane, ingres-edge-router</a:t>
            </a:r>
            <a:endParaRPr/>
          </a:p>
          <a:p>
            <a:pPr lvl="1">
              <a:defRPr/>
            </a:pPr>
            <a:r>
              <a:rPr/>
              <a:t>Applicability of flow interleaving for high utilization under review</a:t>
            </a:r>
            <a:endParaRPr/>
          </a:p>
          <a:p>
            <a:pPr lvl="1">
              <a:defRPr/>
            </a:pPr>
            <a:endParaRPr/>
          </a:p>
          <a:p>
            <a:pPr marL="400050" lvl="1" indent="0">
              <a:buFont typeface="Arial"/>
              <a:buNone/>
              <a:defRPr/>
            </a:pP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167664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ECQF Eval revisited</a:t>
            </a:r>
            <a:endParaRPr/>
          </a:p>
        </p:txBody>
      </p:sp>
      <p:sp>
        <p:nvSpPr>
          <p:cNvPr id="24056106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71459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CQF / ECQF eval revisited</a:t>
            </a:r>
            <a:endParaRPr/>
          </a:p>
        </p:txBody>
      </p:sp>
      <p:sp>
        <p:nvSpPr>
          <p:cNvPr id="99142561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 sz="4800" i="1">
                <a:solidFill>
                  <a:srgbClr val="C00000"/>
                </a:solidFill>
              </a:rPr>
              <a:t>These slides only for comparison during discussion</a:t>
            </a:r>
            <a:endParaRPr sz="4800" i="1">
              <a:solidFill>
                <a:srgbClr val="C00000"/>
              </a:solidFill>
            </a:endParaRPr>
          </a:p>
          <a:p>
            <a:pPr>
              <a:defRPr/>
            </a:pPr>
            <a:endParaRPr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ECQF 3.1 evaluation wrong. Was Yes, should be No:</a:t>
            </a:r>
            <a:endParaRPr sz="2800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Asynchrony: drift (MTIE) proportional to time, synchronous: drift (MTIE)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upper bound across arbitrary periods. </a:t>
            </a:r>
            <a:endParaRPr sz="2400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N (2,3,4) cycles: when clock drift exceeds N-cycle time, cycle mechanism will fail.</a:t>
            </a:r>
            <a:endParaRPr sz="2400"/>
          </a:p>
          <a:p>
            <a:pPr lvl="0">
              <a:defRPr/>
            </a:pPr>
            <a:endParaRPr sz="2800"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Note on 3.3 evaluation: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10Gbps (fastest known CQF) -&gt; 400 Gbps: 40x more accurate clock synchronization needed (impossible) to keep same percentage dead time.  This improvement in accuracy is impossible.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Therefore, dead time for 100G needs to be 10x higher than for 10G, and 40x higher than for 400G. Equally applies to ECQF.</a:t>
            </a:r>
            <a:endParaRPr lang="en-US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When packet arrives, arrival time determines assumed sending time. If sending time is within margin of accuracy, receiver time may be in the wrong cycle!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5297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9" y="51974"/>
            <a:ext cx="10515600" cy="907614"/>
          </a:xfrm>
        </p:spPr>
        <p:txBody>
          <a:bodyPr/>
          <a:lstStyle/>
          <a:p>
            <a:pPr>
              <a:defRPr/>
            </a:pPr>
            <a:r>
              <a:rPr sz="2800"/>
              <a:t>CQF evaluation</a:t>
            </a:r>
            <a:endParaRPr sz="2800"/>
          </a:p>
        </p:txBody>
      </p:sp>
      <p:graphicFrame>
        <p:nvGraphicFramePr>
          <p:cNvPr id="2021083546" name="表格 3"/>
          <p:cNvGraphicFramePr>
            <a:graphicFrameLocks xmlns:a="http://schemas.openxmlformats.org/drawingml/2006/main"/>
          </p:cNvGraphicFramePr>
          <p:nvPr/>
        </p:nvGraphicFramePr>
        <p:xfrm>
          <a:off x="62229" y="1065225"/>
          <a:ext cx="12036424" cy="5954394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1253489"/>
                <a:gridCol w="2888614"/>
                <a:gridCol w="1473834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sectionc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Evaluation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Time Asynchrony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No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R</a:t>
                      </a:r>
                      <a:r>
                        <a:rPr lang="zh-CN" sz="1400"/>
                        <a:t>ely on nanosecond clock synchronization across the entire network, where all network nodes align their cycle boundaries</a:t>
                      </a:r>
                      <a:r>
                        <a:rPr lang="en-US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No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L</a:t>
                      </a:r>
                      <a:r>
                        <a:rPr lang="zh-CN" sz="1400"/>
                        <a:t>ink delay </a:t>
                      </a:r>
                      <a:r>
                        <a:rPr lang="en-US" sz="1400"/>
                        <a:t>must be</a:t>
                      </a:r>
                      <a:r>
                        <a:rPr lang="zh-CN" sz="1400"/>
                        <a:t> much smaller than cycle </a:t>
                      </a:r>
                      <a:r>
                        <a:rPr lang="en-US" sz="1400"/>
                        <a:t>duration </a:t>
                      </a:r>
                      <a:r>
                        <a:rPr lang="zh-CN" sz="1400"/>
                        <a:t>and considered negligible, so </a:t>
                      </a:r>
                      <a:r>
                        <a:rPr lang="en-US" sz="1400"/>
                        <a:t>2-</a:t>
                      </a:r>
                      <a:r>
                        <a:rPr lang="zh-CN" sz="1400"/>
                        <a:t>buffer </a:t>
                      </a:r>
                      <a:r>
                        <a:rPr lang="en-US" sz="1400"/>
                        <a:t>mode </a:t>
                      </a:r>
                      <a:r>
                        <a:rPr lang="zh-CN" sz="1400"/>
                        <a:t>can </a:t>
                      </a:r>
                      <a:r>
                        <a:rPr lang="en-US" sz="1400"/>
                        <a:t>work</a:t>
                      </a:r>
                      <a:r>
                        <a:rPr lang="zh-CN" sz="1400"/>
                        <a:t>. </a:t>
                      </a:r>
                      <a:r>
                        <a:rPr lang="en-US" sz="1400"/>
                        <a:t>Otherwise</a:t>
                      </a:r>
                      <a:r>
                        <a:rPr lang="zh-CN" sz="1400"/>
                        <a:t>, </a:t>
                      </a:r>
                      <a:r>
                        <a:rPr lang="en-US" sz="1400"/>
                        <a:t>3-</a:t>
                      </a:r>
                      <a:r>
                        <a:rPr lang="zh-CN" sz="1400"/>
                        <a:t>buffer </a:t>
                      </a:r>
                      <a:r>
                        <a:rPr lang="en-US" sz="1400"/>
                        <a:t>(or more)</a:t>
                      </a:r>
                      <a:r>
                        <a:rPr lang="zh-CN" sz="1400"/>
                        <a:t> </a:t>
                      </a:r>
                      <a:r>
                        <a:rPr lang="en-US" sz="1400"/>
                        <a:t>mode is </a:t>
                      </a:r>
                      <a:r>
                        <a:rPr lang="zh-CN" sz="1400"/>
                        <a:t>need</a:t>
                      </a:r>
                      <a:r>
                        <a:rPr lang="en-US" sz="1400"/>
                        <a:t>ed.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Accommodate the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 strike="noStrike"/>
                        <a:t>Partial</a:t>
                      </a:r>
                      <a:endParaRPr strike="noStrik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M</a:t>
                      </a:r>
                      <a:r>
                        <a:rPr lang="zh-CN" sz="1400"/>
                        <a:t>ore buffer space is required </a:t>
                      </a:r>
                      <a:r>
                        <a:rPr lang="en-US" sz="1400"/>
                        <a:t>for a specific length of cycle duration.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Smaller cycle size may be chosen, but with a much smaller available zone.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969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</a:t>
                      </a:r>
                      <a:r>
                        <a:rPr lang="en-US" sz="1400"/>
                        <a:t>t</a:t>
                      </a:r>
                      <a:r>
                        <a:rPr lang="zh-CN" sz="1400"/>
                        <a:t>he 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T</a:t>
                      </a:r>
                      <a:r>
                        <a:rPr lang="zh-CN" sz="1400"/>
                        <a:t>ransmission gates  are associated with each </a:t>
                      </a:r>
                      <a:r>
                        <a:rPr lang="en-US" sz="1400"/>
                        <a:t>aggregated </a:t>
                      </a:r>
                      <a:r>
                        <a:rPr lang="zh-CN" sz="1400"/>
                        <a:t>queue, but the stream filtering and policing actions </a:t>
                      </a:r>
                      <a:r>
                        <a:rPr lang="en-US" sz="1400"/>
                        <a:t>per stream</a:t>
                      </a:r>
                      <a:r>
                        <a:rPr lang="zh-CN" sz="1400"/>
                        <a:t> should be maintain</a:t>
                      </a:r>
                      <a:r>
                        <a:rPr lang="en-US" sz="1400"/>
                        <a:t>ed.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73152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No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T</a:t>
                      </a:r>
                      <a:r>
                        <a:rPr lang="zh-CN" sz="1400"/>
                        <a:t>he </a:t>
                      </a:r>
                      <a:r>
                        <a:rPr lang="en-US" sz="1400"/>
                        <a:t>c</a:t>
                      </a:r>
                      <a:r>
                        <a:rPr lang="zh-CN" sz="1400"/>
                        <a:t>ycle </a:t>
                      </a:r>
                      <a:r>
                        <a:rPr lang="en-US" sz="1400"/>
                        <a:t>duration </a:t>
                      </a:r>
                      <a:r>
                        <a:rPr lang="zh-CN" sz="1400"/>
                        <a:t>includes a time </a:t>
                      </a:r>
                      <a:r>
                        <a:rPr lang="en-US" sz="1400"/>
                        <a:t>zone </a:t>
                      </a:r>
                      <a:r>
                        <a:rPr lang="zh-CN" sz="1400"/>
                        <a:t>called dead time (DT) </a:t>
                      </a:r>
                      <a:r>
                        <a:rPr lang="en-US" sz="1400"/>
                        <a:t>contributed by Output delay, Link delay, Frame preemption delay, Processing delay</a:t>
                      </a:r>
                      <a:r>
                        <a:rPr lang="zh-CN" sz="1400"/>
                        <a:t>, </a:t>
                      </a:r>
                      <a:r>
                        <a:rPr lang="en-US" sz="1400"/>
                        <a:t>which can not be used to send packets</a:t>
                      </a:r>
                      <a:r>
                        <a:rPr lang="zh-CN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3.5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Prevent Flow Fluctuation from Disrupting Service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R</a:t>
                      </a:r>
                      <a:r>
                        <a:rPr lang="zh-CN" sz="1400"/>
                        <a:t>equires corresponding </a:t>
                      </a:r>
                      <a:r>
                        <a:rPr lang="en-US" sz="1400"/>
                        <a:t>flows setup</a:t>
                      </a:r>
                      <a:r>
                        <a:rPr lang="zh-CN" sz="1400"/>
                        <a:t> algorithms to allocate resources appropriately among multiple flows to avoid transmission conflicts.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Tolerate Failures of Links or Nodes and Topology Changes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zh-CN" sz="1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Not related to queuing mechanisms directly.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40703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a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Partial/No</a:t>
                      </a:r>
                      <a:br>
                        <a:rPr lang="en-US" sz="1400"/>
                      </a:br>
                      <a:r>
                        <a:rPr lang="en-US" sz="1400"/>
                        <a:t>(No from first eval)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I</a:t>
                      </a:r>
                      <a:r>
                        <a:rPr lang="zh-CN" sz="1400"/>
                        <a:t>t is more difficult to select the cycle time</a:t>
                      </a:r>
                      <a:r>
                        <a:rPr lang="en-US" sz="1400"/>
                        <a:t>. 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N</a:t>
                      </a:r>
                      <a:r>
                        <a:rPr lang="zh-CN" sz="1400"/>
                        <a:t>eed </a:t>
                      </a:r>
                      <a:r>
                        <a:rPr lang="en-US" sz="1400"/>
                        <a:t>m</a:t>
                      </a:r>
                      <a:r>
                        <a:rPr lang="zh-CN" sz="1400"/>
                        <a:t>aking trade-offs between end-to-end delay and cycle </a:t>
                      </a:r>
                      <a:r>
                        <a:rPr lang="en-US" sz="1400"/>
                        <a:t>duration</a:t>
                      </a:r>
                      <a:r>
                        <a:rPr lang="zh-CN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71183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3.8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Support Multi-Mechanisms in Single Domain and Multi-Domains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zh-CN" sz="1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Not related to a single queuing mechanism directly.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745075521" name="文本框 2"/>
          <p:cNvSpPr txBox="1"/>
          <p:nvPr/>
        </p:nvSpPr>
        <p:spPr bwMode="auto">
          <a:xfrm>
            <a:off x="4206874" y="696290"/>
            <a:ext cx="7879439" cy="3661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 algn="ctr">
              <a:buFont typeface="Arial"/>
              <a:buChar char="▪"/>
              <a:defRPr/>
            </a:pPr>
            <a:r>
              <a:rPr lang="en-US" b="1"/>
              <a:t>CQF (</a:t>
            </a:r>
            <a:r>
              <a:rPr lang="zh-CN" b="1"/>
              <a:t>Cyclic Queuing and Forwarding</a:t>
            </a:r>
            <a:r>
              <a:rPr lang="en-US" b="1"/>
              <a:t>)</a:t>
            </a:r>
            <a:r>
              <a:rPr lang="en-US" b="1"/>
              <a:t>, refer to IEEE 802.1Qch</a:t>
            </a:r>
            <a:endParaRPr lang="en-US" b="1"/>
          </a:p>
        </p:txBody>
      </p:sp>
      <p:sp>
        <p:nvSpPr>
          <p:cNvPr id="1842777221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225870"/>
            <a:ext cx="2743200" cy="365124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849689-EBDB-96BE-CD84-C7D1481E28AE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1580080" name="表格 3"/>
          <p:cNvGraphicFramePr>
            <a:graphicFrameLocks xmlns:a="http://schemas.openxmlformats.org/drawingml/2006/main"/>
          </p:cNvGraphicFramePr>
          <p:nvPr/>
        </p:nvGraphicFramePr>
        <p:xfrm>
          <a:off x="62229" y="1195704"/>
          <a:ext cx="12023723" cy="5649594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1253489"/>
                <a:gridCol w="2888614"/>
                <a:gridCol w="1473834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Evaluation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Time Asynchrony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 strike="sngStrike">
                          <a:highlight>
                            <a:srgbClr val="00FF00"/>
                          </a:highlight>
                        </a:rPr>
                        <a:t>Yes</a:t>
                      </a:r>
                      <a:r>
                        <a:rPr lang="en-US" sz="1400" strike="sngStrike"/>
                        <a:t> 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</a:rPr>
                        <a:t>NO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D</a:t>
                      </a:r>
                      <a:r>
                        <a:rPr lang="zh-CN" sz="1400"/>
                        <a:t>oes not rely on time synchronization</a:t>
                      </a:r>
                      <a:r>
                        <a:rPr lang="en-US" sz="1400"/>
                        <a:t>. Time-based CQF need </a:t>
                      </a: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frequency 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lock (frequency </a:t>
                      </a: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synchronization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too)</a:t>
                      </a:r>
                      <a:r>
                        <a:rPr lang="zh-CN" sz="1400"/>
                        <a:t>.</a:t>
                      </a:r>
                      <a:r>
                        <a:rPr lang="en-US" sz="1400"/>
                        <a:t> Count-based CQF can be more relaxed.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rgbClr val="FFBFBF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>
                          <a:highlight>
                            <a:srgbClr val="00FF00"/>
                          </a:highlight>
                        </a:rPr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The cycle phase difference between two nodes is allowed. CPAP detect message covers link propagation delay.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Accommodate the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 strike="noStrike"/>
                        <a:t>Partial</a:t>
                      </a:r>
                      <a:endParaRPr sz="1400" strike="noStrike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M</a:t>
                      </a:r>
                      <a:r>
                        <a:rPr lang="zh-CN" sz="1400"/>
                        <a:t>ore buffer space is required </a:t>
                      </a:r>
                      <a:r>
                        <a:rPr lang="en-US" sz="1400"/>
                        <a:t>for a specific length of cycle duration.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Smaller cycle size may be choosen, but with a much smaller </a:t>
                      </a:r>
                      <a:r>
                        <a:rPr lang="en-US" sz="1400"/>
                        <a:t>available zone</a:t>
                      </a:r>
                      <a:r>
                        <a:rPr lang="en-US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969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</a:t>
                      </a:r>
                      <a:r>
                        <a:rPr lang="en-US" sz="1400"/>
                        <a:t>t</a:t>
                      </a:r>
                      <a:r>
                        <a:rPr lang="zh-CN" sz="1400"/>
                        <a:t>he 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T</a:t>
                      </a:r>
                      <a:r>
                        <a:rPr lang="zh-CN" sz="1400"/>
                        <a:t>ransmission gates  are associated with each </a:t>
                      </a:r>
                      <a:r>
                        <a:rPr lang="en-US" sz="1400"/>
                        <a:t>aggregated </a:t>
                      </a:r>
                      <a:r>
                        <a:rPr lang="zh-CN" sz="1400"/>
                        <a:t>queue, but the stream filtering and policing actions </a:t>
                      </a:r>
                      <a:r>
                        <a:rPr lang="en-US" sz="1400"/>
                        <a:t>per stream</a:t>
                      </a:r>
                      <a:r>
                        <a:rPr lang="zh-CN" sz="1400"/>
                        <a:t> should be maintain</a:t>
                      </a:r>
                      <a:r>
                        <a:rPr lang="en-US" sz="1400"/>
                        <a:t>ed.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Count-based bin need maintain state machine per flow.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24828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No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Cyle size is always far less than burst interval, so overprovision (caused by burst / cycle) may cause low utilization.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NOTE: based on the bandwidth reservation method in the document.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3.5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Prevent Flow Fluctuation from Disrupting Service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Time-based CQF: may ensure CQF flows to be protected</a:t>
                      </a:r>
                      <a:r>
                        <a:rPr lang="zh-CN" sz="1400"/>
                        <a:t>.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Count-based CQF: may discard excess data above the contracted amount.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Tolerate Failures of Links or Nodes and Topology Changes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zh-CN" sz="1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Not related to queuing mechanisms directly.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40703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a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Partial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I</a:t>
                      </a:r>
                      <a:r>
                        <a:rPr lang="zh-CN" sz="1400"/>
                        <a:t>t is more difficult to select the cycle time</a:t>
                      </a:r>
                      <a:r>
                        <a:rPr lang="en-US" sz="1400"/>
                        <a:t>. </a:t>
                      </a:r>
                      <a:endParaRPr/>
                    </a:p>
                    <a:p>
                      <a:pPr>
                        <a:buNone/>
                        <a:defRPr/>
                      </a:pPr>
                      <a:r>
                        <a:rPr lang="en-US" sz="1400"/>
                        <a:t>N</a:t>
                      </a:r>
                      <a:r>
                        <a:rPr lang="zh-CN" sz="1400"/>
                        <a:t>eed </a:t>
                      </a:r>
                      <a:r>
                        <a:rPr lang="en-US" sz="1400"/>
                        <a:t>m</a:t>
                      </a:r>
                      <a:r>
                        <a:rPr lang="zh-CN" sz="1400"/>
                        <a:t>aking trade-offs between end-to-end delay and cycle </a:t>
                      </a:r>
                      <a:r>
                        <a:rPr lang="en-US" sz="1400"/>
                        <a:t>duration</a:t>
                      </a:r>
                      <a:r>
                        <a:rPr lang="zh-CN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71183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3.8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Support Multi-Mechanisms in Single Domain and Multi-Domains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endParaRPr lang="zh-CN" sz="1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Not related to a single queuing mechanism directly.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15697142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9" y="51974"/>
            <a:ext cx="10515600" cy="907614"/>
          </a:xfrm>
        </p:spPr>
        <p:txBody>
          <a:bodyPr/>
          <a:lstStyle/>
          <a:p>
            <a:pPr>
              <a:defRPr/>
            </a:pPr>
            <a:r>
              <a:rPr sz="2800"/>
              <a:t>ECQF evaluation</a:t>
            </a:r>
            <a:endParaRPr sz="2800"/>
          </a:p>
        </p:txBody>
      </p:sp>
      <p:sp>
        <p:nvSpPr>
          <p:cNvPr id="1523962613" name="文本框 2"/>
          <p:cNvSpPr txBox="1"/>
          <p:nvPr/>
        </p:nvSpPr>
        <p:spPr bwMode="auto">
          <a:xfrm>
            <a:off x="4208400" y="826769"/>
            <a:ext cx="7884360" cy="3661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 algn="ctr">
              <a:buFont typeface="Arial"/>
              <a:buChar char="▪"/>
              <a:defRPr/>
            </a:pPr>
            <a:r>
              <a:rPr lang="en-US" b="1"/>
              <a:t>ECQF (Enhancements to CQF), </a:t>
            </a:r>
            <a:r>
              <a:rPr lang="en-US" b="1"/>
              <a:t>refer to IEEE 802.1Qdv</a:t>
            </a:r>
            <a:endParaRPr lang="en-US" b="1"/>
          </a:p>
        </p:txBody>
      </p:sp>
      <p:sp>
        <p:nvSpPr>
          <p:cNvPr id="2114114261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5493B2-684F-47F6-8B89-1622AD121207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994025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Proposed improved Template</a:t>
            </a:r>
            <a:endParaRPr/>
          </a:p>
        </p:txBody>
      </p:sp>
      <p:sp>
        <p:nvSpPr>
          <p:cNvPr id="137218716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>
                <a:solidFill>
                  <a:schemeClr val="tx1"/>
                </a:solidFill>
              </a:rPr>
              <a:t>And why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052242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76678" y="180308"/>
            <a:ext cx="11077119" cy="87170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Enhancements to evaluation sheet</a:t>
            </a:r>
            <a:br>
              <a:rPr/>
            </a:br>
            <a:endParaRPr sz="2800"/>
          </a:p>
        </p:txBody>
      </p:sp>
      <p:sp>
        <p:nvSpPr>
          <p:cNvPr id="189615744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76676" y="1052010"/>
            <a:ext cx="11694998" cy="580524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lvl="0">
              <a:defRPr/>
            </a:pPr>
            <a:r>
              <a:rPr sz="2400"/>
              <a:t>New column to indicate whether requirement is per-hop (P), or ingress (PE).</a:t>
            </a:r>
            <a:endParaRPr sz="2400"/>
          </a:p>
          <a:p>
            <a:pPr lvl="0">
              <a:defRPr/>
            </a:pPr>
            <a:r>
              <a:rPr sz="2400"/>
              <a:t>Split 3.1 into its four constituent requirements (3.1.1 - 3.1.4)</a:t>
            </a:r>
            <a:endParaRPr sz="2400"/>
          </a:p>
          <a:p>
            <a:pPr lvl="1">
              <a:defRPr/>
            </a:pPr>
            <a:r>
              <a:rPr sz="2000"/>
              <a:t>No evaluation for 3.1 overall, just the four individual ones</a:t>
            </a:r>
            <a:endParaRPr sz="2000"/>
          </a:p>
          <a:p>
            <a:pPr lvl="0">
              <a:defRPr/>
            </a:pPr>
            <a:endParaRPr sz="2400"/>
          </a:p>
          <a:p>
            <a:pPr lvl="0">
              <a:defRPr/>
            </a:pPr>
            <a:r>
              <a:rPr sz="2400"/>
              <a:t>Modified 3.1.4 to “Support aperiodic flows” – indicate whether on P or PE</a:t>
            </a:r>
            <a:endParaRPr sz="2400"/>
          </a:p>
          <a:p>
            <a:pPr lvl="1">
              <a:defRPr/>
            </a:pPr>
            <a:r>
              <a:rPr sz="1800"/>
              <a:t>Requirement for no-clock-sync already covered by 3.1.3</a:t>
            </a:r>
            <a:endParaRPr sz="1800"/>
          </a:p>
          <a:p>
            <a:pPr lvl="1">
              <a:defRPr/>
            </a:pPr>
            <a:r>
              <a:rPr sz="1800"/>
              <a:t>Requirement draft implies this is only possible with per-hop asynchronous mechanisms. This is not true.</a:t>
            </a:r>
            <a:endParaRPr sz="1800"/>
          </a:p>
          <a:p>
            <a:pPr lvl="1">
              <a:defRPr/>
            </a:pPr>
            <a:r>
              <a:rPr sz="1800"/>
              <a:t>E.g.: TCQF/CSQF can support aperiodic flows via ingress-PE flow-interleaving (adds latency on PE hop)</a:t>
            </a:r>
            <a:endParaRPr sz="1800"/>
          </a:p>
          <a:p>
            <a:pPr lvl="2">
              <a:defRPr/>
            </a:pPr>
            <a:r>
              <a:rPr sz="1800"/>
              <a:t>E.g.: Delay on ingress by up to 500 usec to keep small per-hop (cycle) latency on all following hops (spread bursts over 500 usec) </a:t>
            </a:r>
            <a:endParaRPr sz="1800"/>
          </a:p>
          <a:p>
            <a:pPr lvl="1">
              <a:defRPr/>
            </a:pPr>
            <a:r>
              <a:rPr sz="1800"/>
              <a:t>Asynchronous per-hop (P) method (rfc2211/Qcr/gLBF) come at the price of increased per-hop guaranteed latency which adds up across long paths!</a:t>
            </a:r>
            <a:r>
              <a:rPr sz="1800"/>
              <a:t> – See draft-eckert-detnet-flow-interleaving</a:t>
            </a:r>
            <a:endParaRPr sz="1800"/>
          </a:p>
          <a:p>
            <a:pPr lvl="1">
              <a:defRPr/>
            </a:pPr>
            <a:endParaRPr sz="2000"/>
          </a:p>
          <a:p>
            <a:pPr lvl="0">
              <a:defRPr/>
            </a:pPr>
            <a:r>
              <a:rPr sz="2400"/>
              <a:t>3.2.1 Added evaluation for single-hop propagation jitter (NEW)</a:t>
            </a:r>
            <a:endParaRPr sz="2400"/>
          </a:p>
          <a:p>
            <a:pPr lvl="1">
              <a:defRPr/>
            </a:pPr>
            <a:r>
              <a:rPr sz="2000"/>
              <a:t>Because of: RAW (reflections, interference, retransmission), length deviation</a:t>
            </a:r>
            <a:r>
              <a:rPr sz="2400"/>
              <a:t> (wired)</a:t>
            </a:r>
            <a:endParaRPr sz="2400"/>
          </a:p>
          <a:p>
            <a:pPr lvl="0">
              <a:defRPr/>
            </a:pPr>
            <a:endParaRPr sz="2000"/>
          </a:p>
          <a:p>
            <a:pPr lvl="0">
              <a:defRPr/>
            </a:pPr>
            <a:r>
              <a:rPr sz="2400"/>
              <a:t>3.8(1) List explicit evaluation for “support tight jitter (per-hop)”</a:t>
            </a:r>
            <a:endParaRPr sz="2400"/>
          </a:p>
          <a:p>
            <a:pPr lvl="1">
              <a:defRPr/>
            </a:pPr>
            <a:r>
              <a:rPr sz="2000"/>
              <a:t>as mentioned in requirements document as one possible option of traffic (e.g.: industrial control loops)</a:t>
            </a:r>
            <a:endParaRPr sz="2000"/>
          </a:p>
          <a:p>
            <a:pPr marL="457200" lvl="1" indent="0">
              <a:buFont typeface="Arial"/>
              <a:buNone/>
              <a:defRPr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44105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8" y="-78503"/>
            <a:ext cx="10515600" cy="698846"/>
          </a:xfrm>
        </p:spPr>
        <p:txBody>
          <a:bodyPr/>
          <a:lstStyle/>
          <a:p>
            <a:pPr>
              <a:defRPr/>
            </a:pPr>
            <a:r>
              <a:rPr sz="2800"/>
              <a:t>&lt;Mechanism&gt; evaluation</a:t>
            </a:r>
            <a:r>
              <a:rPr sz="2800"/>
              <a:t>    </a:t>
            </a:r>
            <a:r>
              <a:rPr sz="1400" b="1"/>
              <a:t>(&lt;notes&gt;)</a:t>
            </a:r>
            <a:endParaRPr sz="1400" b="1"/>
          </a:p>
        </p:txBody>
      </p:sp>
      <p:graphicFrame>
        <p:nvGraphicFramePr>
          <p:cNvPr id="957455131" name="表格 3"/>
          <p:cNvGraphicFramePr>
            <a:graphicFrameLocks xmlns:a="http://schemas.openxmlformats.org/drawingml/2006/main"/>
          </p:cNvGraphicFramePr>
          <p:nvPr/>
        </p:nvGraphicFramePr>
        <p:xfrm>
          <a:off x="62227" y="739024"/>
          <a:ext cx="24053791" cy="5925816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720000"/>
                <a:gridCol w="630000"/>
                <a:gridCol w="3150000"/>
                <a:gridCol w="1170000"/>
                <a:gridCol w="6480000"/>
                <a:gridCol w="4015824"/>
                <a:gridCol w="1473831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/>
                        <a:t>P/PE</a:t>
                      </a:r>
                      <a:endParaRPr lang="en-US"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/>
                        <a:t>Eval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P/PE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Async across TSN subdomains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changes from overall section 3 eval to individuals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3.1.2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Clock Jitter/Wander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No Full Time Sync required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3.1.4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P/PE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for aperiodic flows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200"/>
                        <a:t>Support </a:t>
                      </a:r>
                      <a:r>
                        <a:rPr lang="zh-CN" sz="1400"/>
                        <a:t>single-hop propagation jitter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New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</a:t>
                      </a:r>
                      <a:r>
                        <a:rPr lang="zh-CN" sz="1400"/>
                        <a:t>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Details from prior reviews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Details from prior reviews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3.5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Link/Node failures, Topo Changes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Prevent Flow Fluctuation from Disrupting Service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3.8(1)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Support tight jitter/sync-control loops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New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6122819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225869"/>
            <a:ext cx="2743200" cy="365123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30A3B0-CC03-7D7A-54DA-BC75B491A3AB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11075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365123"/>
            <a:ext cx="10515600" cy="51617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3600"/>
              <a:t>Evaluations used / suggested</a:t>
            </a:r>
            <a:endParaRPr sz="3600"/>
          </a:p>
        </p:txBody>
      </p:sp>
      <p:sp>
        <p:nvSpPr>
          <p:cNvPr id="148388986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881299"/>
            <a:ext cx="11116390" cy="58715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 marL="810000" marR="0" indent="-810000">
              <a:buFont typeface="Arial"/>
              <a:buNone/>
              <a:defRPr/>
            </a:pPr>
            <a:r>
              <a:rPr sz="2800"/>
              <a:t>3.1.1	YES if hop-by-hop mechanism has defined ingress function, and/or assumed to be combined with some pre-existing ingress function. Describe or reference to ingress function in notes.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3.1.2	Suggest YES if permitted drift (short term variation of clock frequency) on a 100Gbps (or faster) link can be as large as  1 usec (e.g.: no as tight as 100 nsec or less).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3.1.3	YES if MTIE (maximum time interval error) over arbitrary periods can be infinite. Or (simpler): if clock wander over 24 hours can be larger than 100ppm ~= 8 seconds.</a:t>
            </a:r>
            <a:r>
              <a:rPr sz="2800"/>
              <a:t>Partial: clock sync requirements are proven to work for large-scale networks 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3.1.4	Indicate whether support for aperiodic flows happens per-hop (P) or on PE.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3.2 	YES if 1000km links can be supported (on every hop)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3.1.2	NEW: YES if jitter in link latency can be supported (length variation, L2 retransmission jitter on mobile/radio links,...)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3.3	YES if 100Gbps or faster links can be supported without loss of performance (e.g.: higher dead times) than for slower links.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3.4(1)	</a:t>
            </a:r>
            <a:r>
              <a:rPr sz="2800"/>
              <a:t>YES if mechanism does not require per-hop, per-flow state requiring per-packet lookup and read/write cycles.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3.4(2)	YES if 100Gbps or faster long latency links permit same close to 100% DetNet traffic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3.5	YES if Segment Routing and fast-reroute options with resource reservation can be supported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3.6	YES if mechanism does not have burst-accumulation across multiple network hops (no per-hop increase in flow burstyness) AND if mechanism allows to add/delete flows without impacting prior latency/jitter guarantees of pre-existing flows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3.7	YES if 3.6 is YES AND if flow interleaving can be applied to the mechanism across flows from different ingress/egress PE</a:t>
            </a:r>
            <a:endParaRPr sz="2800"/>
          </a:p>
          <a:p>
            <a:pPr marL="810000" marR="0" indent="-810000">
              <a:buFont typeface="Arial"/>
              <a:buNone/>
              <a:defRPr/>
            </a:pPr>
            <a:r>
              <a:rPr sz="2800"/>
              <a:t>3.8(1)	YES if end-to-end jitter is independent of number of hops.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11002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95086"/>
            <a:ext cx="10515600" cy="999363"/>
          </a:xfrm>
        </p:spPr>
        <p:txBody>
          <a:bodyPr/>
          <a:lstStyle/>
          <a:p>
            <a:pPr>
              <a:defRPr/>
            </a:pPr>
            <a:r>
              <a:rPr/>
              <a:t>Justification: PE functions</a:t>
            </a:r>
            <a:endParaRPr/>
          </a:p>
        </p:txBody>
      </p:sp>
      <p:sp>
        <p:nvSpPr>
          <p:cNvPr id="32449101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520649"/>
            <a:ext cx="10985909" cy="510174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/>
              <a:t>On ingress to a DetNet domain, all flows need to be processed on a per-flow basis because received traffic flows need to be policed to comply with their admitted traffic envelope.</a:t>
            </a:r>
            <a:endParaRPr/>
          </a:p>
          <a:p>
            <a:pPr lvl="1">
              <a:defRPr/>
            </a:pPr>
            <a:r>
              <a:rPr/>
              <a:t>Complexity / scalability on PE node can therefore never be as high as on P node.</a:t>
            </a:r>
            <a:endParaRPr/>
          </a:p>
          <a:p>
            <a:pPr lvl="1">
              <a:defRPr/>
            </a:pPr>
            <a:r>
              <a:rPr i="1"/>
              <a:t>Note: in simple ring topologies, every node is a P and PE node. If a ring has 20 nodes, then a node will typically be PE for only 1/20’th of the overall flows. So P scalability is even important in these topologies. Larger ring topologies will have ring nodes that are hubs for a larger number of spokes, and hence ring nodes are only P nodes.</a:t>
            </a:r>
            <a:endParaRPr i="1"/>
          </a:p>
          <a:p>
            <a:pPr lvl="0">
              <a:defRPr/>
            </a:pPr>
            <a:r>
              <a:rPr/>
              <a:t>Hop-by-hop forwarding mechanism may need specific ingress PE processing beyond policing. This needs to be evaluated.</a:t>
            </a:r>
            <a:endParaRPr/>
          </a:p>
          <a:p>
            <a:pPr lvl="1">
              <a:defRPr/>
            </a:pPr>
            <a:r>
              <a:rPr/>
              <a:t>Example: cycle mechanisms need per-flow timing of admitting packets of a flow into specific cycles. This is a specific version of a generic policer.</a:t>
            </a:r>
            <a:endParaRPr/>
          </a:p>
          <a:p>
            <a:pPr lvl="0">
              <a:defRPr/>
            </a:pPr>
            <a:r>
              <a:rPr/>
              <a:t>draft-eckert-detnet-flow-interleaving makes the argument that policing and timing of flows on ingress PE is a generic function that DetNet is currently missing, but which if defined could be combined with all hop-by-hop mechanisms and act as the common additional PE function</a:t>
            </a:r>
            <a:endParaRPr/>
          </a:p>
          <a:p>
            <a:pPr lvl="1">
              <a:defRPr/>
            </a:pPr>
            <a:r>
              <a:rPr/>
              <a:t>This would be a simplified version of the TSN timed gates function (which in TSN is allowed to be used on every hop, but in “scaling” DetNet only on ingress PE</a:t>
            </a:r>
            <a:endParaRPr/>
          </a:p>
          <a:p>
            <a:pPr lvl="0">
              <a:defRPr/>
            </a:pPr>
            <a:r>
              <a:rPr/>
              <a:t>In current sheet, only one requirement is identified as “only applicable to PE”. Other requirements have not been identified to have specific different requirements for PE, so only P is indicated.</a:t>
            </a:r>
            <a:endParaRPr/>
          </a:p>
          <a:p>
            <a:pPr marL="0" lv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302576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TCQF / CSQF evaluation</a:t>
            </a:r>
            <a:endParaRPr/>
          </a:p>
        </p:txBody>
      </p:sp>
      <p:sp>
        <p:nvSpPr>
          <p:cNvPr id="365083022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98729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7156" y="365123"/>
            <a:ext cx="10515600" cy="803229"/>
          </a:xfrm>
        </p:spPr>
        <p:txBody>
          <a:bodyPr/>
          <a:lstStyle/>
          <a:p>
            <a:pPr>
              <a:defRPr/>
            </a:pPr>
            <a:r>
              <a:rPr/>
              <a:t>Common evaluation because:</a:t>
            </a:r>
            <a:endParaRPr/>
          </a:p>
        </p:txBody>
      </p:sp>
      <p:sp>
        <p:nvSpPr>
          <p:cNvPr id="5664308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07156" y="1168354"/>
            <a:ext cx="11416950" cy="548013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lvl="0">
              <a:defRPr/>
            </a:pPr>
            <a:r>
              <a:rPr/>
              <a:t>Same common per-hop logic</a:t>
            </a:r>
            <a:endParaRPr/>
          </a:p>
          <a:p>
            <a:pPr lvl="1">
              <a:defRPr/>
            </a:pPr>
            <a:r>
              <a:rPr/>
              <a:t>Same ingress processing (PE)</a:t>
            </a:r>
            <a:endParaRPr/>
          </a:p>
          <a:p>
            <a:pPr lvl="1">
              <a:defRPr/>
            </a:pPr>
            <a:r>
              <a:rPr/>
              <a:t>N-cycle forwarding</a:t>
            </a:r>
            <a:r>
              <a:rPr/>
              <a:t> hop-by-hop </a:t>
            </a:r>
            <a:endParaRPr/>
          </a:p>
          <a:p>
            <a:pPr lvl="2">
              <a:defRPr/>
            </a:pPr>
            <a:r>
              <a:rPr/>
              <a:t>E.g.: any TSN switch could do it,</a:t>
            </a:r>
            <a:r>
              <a:rPr/>
              <a:t> 100Gbps low-cost validation exist</a:t>
            </a:r>
            <a:endParaRPr/>
          </a:p>
          <a:p>
            <a:pPr lvl="1">
              <a:defRPr/>
            </a:pPr>
            <a:r>
              <a:rPr/>
              <a:t>Packet is assigned to </a:t>
            </a:r>
            <a:r>
              <a:rPr/>
              <a:t>cycle by a packet header field.</a:t>
            </a:r>
            <a:endParaRPr/>
          </a:p>
          <a:p>
            <a:pPr lvl="0">
              <a:defRPr/>
            </a:pPr>
            <a:r>
              <a:rPr/>
              <a:t>Difference</a:t>
            </a:r>
            <a:endParaRPr/>
          </a:p>
          <a:p>
            <a:pPr lvl="1">
              <a:defRPr/>
            </a:pPr>
            <a:r>
              <a:rPr/>
              <a:t>TCQF: packet header field is single cycle-field, rewritten on every hop</a:t>
            </a:r>
            <a:endParaRPr/>
          </a:p>
          <a:p>
            <a:pPr lvl="2">
              <a:defRPr/>
            </a:pPr>
            <a:r>
              <a:rPr/>
              <a:t>Allows to use IP-DSCP, MPLS-TC – and thus work in IP/IPv6 and MPLS networks – without SR.</a:t>
            </a:r>
            <a:endParaRPr/>
          </a:p>
          <a:p>
            <a:pPr lvl="2">
              <a:defRPr/>
            </a:pPr>
            <a:r>
              <a:rPr/>
              <a:t>Can also be combined with SR (orthogonal)</a:t>
            </a:r>
            <a:endParaRPr/>
          </a:p>
          <a:p>
            <a:pPr lvl="1">
              <a:defRPr/>
            </a:pPr>
            <a:r>
              <a:rPr/>
              <a:t>CSQF: cycle derived on every hop from Segment Routing header</a:t>
            </a:r>
            <a:endParaRPr/>
          </a:p>
          <a:p>
            <a:pPr lvl="2">
              <a:defRPr/>
            </a:pPr>
            <a:r>
              <a:rPr/>
              <a:t>N SIDs per hop to indicate N different cycles</a:t>
            </a:r>
            <a:endParaRPr/>
          </a:p>
          <a:p>
            <a:pPr lvl="2">
              <a:defRPr/>
            </a:pPr>
            <a:r>
              <a:rPr/>
              <a:t>IPv6: SRH, future compressed SRH, SR-MPLS</a:t>
            </a:r>
            <a:endParaRPr/>
          </a:p>
          <a:p>
            <a:pPr lvl="0">
              <a:defRPr/>
            </a:pPr>
            <a:r>
              <a:rPr/>
              <a:t>We think:</a:t>
            </a:r>
            <a:br>
              <a:rPr/>
            </a:br>
            <a:r>
              <a:rPr/>
              <a:t>Any implementation that can do TCQF and supports SR can also do CSQF</a:t>
            </a:r>
            <a:endParaRPr/>
          </a:p>
          <a:p>
            <a:pPr lvl="0">
              <a:defRPr/>
            </a:pPr>
            <a:r>
              <a:rPr i="1">
                <a:solidFill>
                  <a:srgbClr val="C00000"/>
                </a:solidFill>
              </a:rPr>
              <a:t>Differences relevant to evaluation only in one point</a:t>
            </a:r>
            <a:endParaRPr i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6779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2228" y="-78503"/>
            <a:ext cx="10515600" cy="698846"/>
          </a:xfrm>
        </p:spPr>
        <p:txBody>
          <a:bodyPr/>
          <a:lstStyle/>
          <a:p>
            <a:pPr>
              <a:defRPr/>
            </a:pPr>
            <a:r>
              <a:rPr sz="2800"/>
              <a:t>TCQF &amp; CSQF evaluation</a:t>
            </a:r>
            <a:r>
              <a:rPr sz="2800"/>
              <a:t>    </a:t>
            </a:r>
            <a:endParaRPr sz="1400" b="1"/>
          </a:p>
        </p:txBody>
      </p:sp>
      <p:graphicFrame>
        <p:nvGraphicFramePr>
          <p:cNvPr id="379066303" name="表格 3"/>
          <p:cNvGraphicFramePr>
            <a:graphicFrameLocks xmlns:a="http://schemas.openxmlformats.org/drawingml/2006/main"/>
          </p:cNvGraphicFramePr>
          <p:nvPr/>
        </p:nvGraphicFramePr>
        <p:xfrm>
          <a:off x="62228" y="673786"/>
          <a:ext cx="23153797" cy="5712458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720000"/>
                <a:gridCol w="540000"/>
                <a:gridCol w="3240000"/>
                <a:gridCol w="1440000"/>
                <a:gridCol w="6210000"/>
                <a:gridCol w="4015825"/>
                <a:gridCol w="1473832"/>
                <a:gridCol w="6407784"/>
              </a:tblGrid>
              <a:tr h="36576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Sec.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/>
                        <a:t>P/PE</a:t>
                      </a:r>
                      <a:endParaRPr lang="en-US" sz="12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Requirements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Evaluation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/>
                        <a:t>Notes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Async across TSN subdomains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TCQF defines async ingres. Same applicable to CSQF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3.1.2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Clock Jitter/Wander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E.g.: with 4 cycles, max jitter/wander 1 cycle time. </a:t>
                      </a:r>
                      <a:r>
                        <a:rPr lang="en-US" sz="1400" b="1"/>
                        <a:t>Main benefit over (E)CQF </a:t>
                      </a:r>
                      <a:r>
                        <a:rPr lang="en-US" sz="1200" i="1"/>
                        <a:t>ECQF can not do this: arrival time inaccuracy leads to wrong cycle assumption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No Full Time Sync required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sz="1600"/>
                        <a:t>partial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Same as CQF, ECQF, TAS. </a:t>
                      </a:r>
                      <a:r>
                        <a:rPr lang="en-US" sz="1400" b="1"/>
                        <a:t>Main benefit of gLBF (which has YES)</a:t>
                      </a:r>
                      <a:endParaRPr lang="en-US" sz="1400" b="1"/>
                    </a:p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Partial: ca. 90% lower accuracy clock sync req. than with CQF/ECQF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3.1.4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PE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Support for aperiodic flows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 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Via aperiodic burst shape/delay on ingress PE or overprovisioning.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Large Single-hop Propagation Latency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Main benefit over TAS, CQF</a:t>
                      </a:r>
                      <a:r>
                        <a:rPr lang="en-US" sz="1400"/>
                        <a:t>. Same as ECQF</a:t>
                      </a:r>
                      <a:r>
                        <a:rPr lang="en-US" sz="1400"/>
                        <a:t>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3.2.1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single-hop propagation jitter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Benefit over ECQF , CQF, TAS</a:t>
                      </a:r>
                      <a:r>
                        <a:rPr lang="en-US" sz="1400"/>
                        <a:t> (radio, retransmissions, length deviation)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3.3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Support Higher Link Speed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200km/100Gbps proven, can scale well beyond that. </a:t>
                      </a:r>
                      <a:r>
                        <a:rPr lang="en-US" sz="1400" b="1"/>
                        <a:t>Not proven for ECQF</a:t>
                      </a:r>
                      <a:endParaRPr lang="en-US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3.4(1)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Scalable to </a:t>
                      </a:r>
                      <a:r>
                        <a:rPr lang="zh-CN" sz="1400"/>
                        <a:t>Large Number of Flows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No per-hop, per-flow state, read/write memory access requirement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3.4(2)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Tolerate High Utilization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 b="1"/>
                        <a:t>Solves CQF issue, equal/better than ECQF</a:t>
                      </a:r>
                      <a:r>
                        <a:rPr lang="en-US" sz="1400"/>
                        <a:t>: No dead times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3.5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Link/Node failures, Topo Changes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 b="0">
                          <a:solidFill>
                            <a:schemeClr val="tx1"/>
                          </a:solidFill>
                        </a:rPr>
                        <a:t>Can support Segment Routing and hence all re-route, path-fixing options</a:t>
                      </a:r>
                      <a:r>
                        <a:rPr lang="zh-CN" sz="1400" b="1">
                          <a:solidFill>
                            <a:schemeClr val="tx1"/>
                          </a:solidFill>
                        </a:rPr>
                        <a:t> (TCQF, CSQF). CSQF</a:t>
                      </a: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: even defined solely for SR!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3.6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Prevent Flow Fluctuation from Disrupting Service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Yes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Like CQF/ECQF: No burst accumulation/jitter-increase due to per-hop cycle based reshapeper-hop reshaping.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/>
                        <a:t>3.7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/>
                        <a:t>P</a:t>
                      </a:r>
                      <a:endParaRPr lang="zh-CN"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/>
                        <a:t>Be Scalable to a Large Number of Hops with Complex Topology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Good (TCQF)</a:t>
                      </a:r>
                      <a:endParaRPr lang="en-US" sz="1400"/>
                    </a:p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Best (CSQF)</a:t>
                      </a:r>
                      <a:endParaRPr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sz="1400"/>
                        <a:t>Assuming flow interleaving on edge, like CQF/ECQF</a:t>
                      </a:r>
                      <a:endParaRPr sz="1400"/>
                    </a:p>
                    <a:p>
                      <a:pPr>
                        <a:buNone/>
                        <a:defRPr/>
                      </a:pPr>
                      <a:r>
                        <a:rPr sz="1400" b="1"/>
                        <a:t>CSQF more flexible</a:t>
                      </a:r>
                      <a:r>
                        <a:rPr sz="1400"/>
                        <a:t> than TSQF, CQF/ECQF</a:t>
                      </a:r>
                      <a:endParaRPr sz="1400"/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000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3.8(1)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Support tight jitter/sync-control loops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Yes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Network size independent hop-by-hop/end-to-end jittter ~ O(0)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91740457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8610598" y="6225869"/>
            <a:ext cx="2743200" cy="365123"/>
          </a:xfrm>
        </p:spPr>
        <p:txBody>
          <a:bodyPr/>
          <a:lstStyle/>
          <a:p>
            <a:pPr marL="0" marR="0" lvl="0" indent="0" algn="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4346BC-A137-D105-5AD5-F41381BF92B6}" type="slidenum">
              <a:rPr lang="zh-CN" sz="1200" b="0" i="0" u="none" strike="noStrike" cap="none" spc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/>
                <a:ea typeface="微软雅黑"/>
                <a:cs typeface="Arial"/>
              </a:rPr>
              <a:t/>
            </a:fld>
            <a:endParaRPr lang="zh-CN" sz="1200" b="0" i="0" u="none" strike="noStrike" cap="none" spc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rial"/>
              <a:ea typeface="微软雅黑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created xsi:type="dcterms:W3CDTF">2012-12-03T06:56:55Z</dcterms:created>
  <dcterms:modified xsi:type="dcterms:W3CDTF">2023-09-12T03:02:04Z</dcterms:modified>
  <cp:category/>
  <cp:contentStatus/>
  <cp:version/>
</cp:coreProperties>
</file>