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custom.xml" ContentType="application/vnd.openxmlformats-officedocument.custom-properties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te@cs.fau.de)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915793" name="Title 1" hidden="0"/>
          <p:cNvSpPr/>
          <p:nvPr isPhoto="0" userDrawn="0"/>
        </p:nvSpPr>
        <p:spPr bwMode="auto">
          <a:xfrm>
            <a:off x="170274" y="367391"/>
            <a:ext cx="11919960" cy="3506952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clip" vert="horz" wrap="square" lIns="90000" tIns="45000" rIns="90000" bIns="45000" numCol="1" spcCol="0" rtlCol="0" fromWordArt="0" anchor="b" anchorCtr="0" forceAA="0" upright="0" compatLnSpc="0">
            <a:normAutofit fontScale="90000" lnSpcReduction="2000"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4300" b="0" i="0" u="none" strike="noStrike" cap="none" spc="0">
                <a:solidFill>
                  <a:srgbClr val="000000"/>
                </a:solidFill>
                <a:latin typeface="Calibri Light"/>
                <a:cs typeface="Calibri Light"/>
              </a:rPr>
              <a:t>Deterministic Networking (DetNet) Data Plane</a:t>
            </a:r>
            <a:endParaRPr lang="en-US" sz="4300" b="0" i="0" u="none" strike="noStrike" cap="none" spc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4800" b="0" i="0" u="none" strike="noStrike" cap="none" spc="0">
                <a:solidFill>
                  <a:schemeClr val="tx1"/>
                </a:solidFill>
                <a:latin typeface="Calibri Light"/>
                <a:cs typeface="Calibri Light"/>
              </a:rPr>
              <a:t>Flow interleaving </a:t>
            </a:r>
            <a:br>
              <a:rPr lang="en-US" sz="2600" b="0" i="0" u="none" strike="noStrike" cap="none" spc="0">
                <a:solidFill>
                  <a:schemeClr val="tx1"/>
                </a:solidFill>
                <a:latin typeface="Calibri Light"/>
                <a:cs typeface="Calibri Light"/>
              </a:rPr>
            </a:br>
            <a:r>
              <a:rPr lang="en-US" sz="2600" b="0" i="0" u="none" strike="noStrike" cap="none" spc="0">
                <a:solidFill>
                  <a:schemeClr val="tx1"/>
                </a:solidFill>
                <a:latin typeface="Calibri Light"/>
                <a:cs typeface="Calibri Light"/>
              </a:rPr>
              <a:t>for scaling detnet data planes with minimal end-to-end latency and large number of flows</a:t>
            </a:r>
            <a:br>
              <a:rPr sz="2600">
                <a:latin typeface="Calibri Light"/>
                <a:cs typeface="Calibri Light"/>
              </a:rPr>
            </a:br>
            <a:br>
              <a:rPr/>
            </a:br>
            <a:br>
              <a:rPr sz="2000"/>
            </a:br>
            <a:r>
              <a:rPr lang="en-US" sz="4800" b="0" i="0" u="none" strike="noStrike" cap="none" spc="0">
                <a:solidFill>
                  <a:srgbClr val="000000"/>
                </a:solidFill>
                <a:latin typeface="Calibri Light"/>
                <a:cs typeface="Calibri Light"/>
              </a:rPr>
              <a:t>draft-eckert-detnet-flow-interleaving-01</a:t>
            </a:r>
            <a:br>
              <a:rPr lang="en-US" sz="4000" b="0" strike="noStrike" spc="0">
                <a:solidFill>
                  <a:srgbClr val="000000"/>
                </a:solidFill>
                <a:latin typeface="Calibri Light"/>
              </a:rPr>
            </a:br>
            <a:br>
              <a:rPr/>
            </a:br>
            <a:endParaRPr lang="en-US" sz="4800" b="0" strike="noStrike" spc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51949667" name="Subtitle 2" hidden="0"/>
          <p:cNvSpPr/>
          <p:nvPr isPhoto="0" userDrawn="0"/>
        </p:nvSpPr>
        <p:spPr bwMode="auto">
          <a:xfrm flipH="0" flipV="0">
            <a:off x="170271" y="3555105"/>
            <a:ext cx="11864794" cy="3287853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clip" vert="horz" wrap="square" lIns="90000" tIns="45000" rIns="90000" bIns="45000" numCol="1" spcCol="0" rtlCol="0" fromWordArt="0" anchor="t" anchorCtr="0" forceAA="0" upright="0" compatLnSpc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200" b="0" strike="noStrike" spc="0">
                <a:solidFill>
                  <a:srgbClr val="000000"/>
                </a:solidFill>
                <a:latin typeface="Calibri Light"/>
                <a:ea typeface="Calibri"/>
                <a:cs typeface="Calibri Light"/>
              </a:rPr>
              <a:t>Toerless Eckert, Futurewei Technologies USA (</a:t>
            </a:r>
            <a:r>
              <a:rPr lang="en-US" sz="2200" b="0" u="sng" strike="noStrike" spc="0">
                <a:solidFill>
                  <a:srgbClr val="0563C1"/>
                </a:solidFill>
                <a:latin typeface="Calibri Light"/>
                <a:ea typeface="Calibri"/>
                <a:cs typeface="Calibri Light"/>
                <a:hlinkClick r:id="rId2" tooltip="mailto:tte@cs.fau.de)"/>
              </a:rPr>
              <a:t>tte@cs.fau.de)</a:t>
            </a:r>
            <a:r>
              <a:rPr sz="2200">
                <a:latin typeface="Calibri Light"/>
                <a:ea typeface="Calibri"/>
                <a:cs typeface="Calibri Light"/>
              </a:rPr>
              <a:t>, </a:t>
            </a:r>
            <a:endParaRPr sz="2200" b="0" i="0" u="none" strike="noStrike" cap="none" spc="0">
              <a:solidFill>
                <a:schemeClr val="tx1"/>
              </a:solidFill>
              <a:latin typeface="Calibri Light"/>
              <a:cs typeface="Calibri Light"/>
            </a:endParaRPr>
          </a:p>
          <a:p>
            <a:pPr algn="ctr">
              <a:lnSpc>
                <a:spcPct val="90000"/>
              </a:lnSpc>
              <a:spcBef>
                <a:spcPts val="998"/>
              </a:spcBef>
              <a:tabLst>
                <a:tab pos="0" algn="l"/>
              </a:tabLst>
              <a:defRPr/>
            </a:pPr>
            <a:endParaRPr lang="en-US" sz="2400" b="0" strike="noStrike" spc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IETF 117 DetNet WG meeting , rev 0.1</a:t>
            </a:r>
            <a:endParaRPr lang="en-US" sz="2400" b="0" strike="noStrike" spc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endParaRPr lang="en-US" sz="2400" b="0" strike="noStrike" spc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endParaRPr lang="en-US" sz="2400" b="0" strike="noStrike" spc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endParaRPr lang="en-US" sz="2400" b="0" strike="noStrike" spc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Calibri"/>
                <a:cs typeface="Calibri"/>
              </a:rPr>
              <a:t>https://github.com/toerless/detnet/tree/main/slides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444210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63892"/>
            <a:ext cx="10515600" cy="1056917"/>
          </a:xfrm>
        </p:spPr>
        <p:txBody>
          <a:bodyPr/>
          <a:lstStyle/>
          <a:p>
            <a:pPr>
              <a:defRPr/>
            </a:pPr>
            <a:r>
              <a:rPr/>
              <a:t>Draft Goal / Summary</a:t>
            </a:r>
            <a:endParaRPr/>
          </a:p>
        </p:txBody>
      </p:sp>
      <p:sp>
        <p:nvSpPr>
          <p:cNvPr id="4412399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167147"/>
            <a:ext cx="10515600" cy="550035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lvl="0">
              <a:defRPr/>
            </a:pPr>
            <a:r>
              <a:rPr sz="2800"/>
              <a:t>TSN has “Gates” to exactly time packets from flow</a:t>
            </a:r>
            <a:endParaRPr sz="2800"/>
          </a:p>
          <a:p>
            <a:pPr lvl="1">
              <a:defRPr/>
            </a:pPr>
            <a:r>
              <a:rPr sz="2400"/>
              <a:t>Flexible tool for different purposes.</a:t>
            </a:r>
            <a:endParaRPr sz="2400"/>
          </a:p>
          <a:p>
            <a:pPr lvl="1">
              <a:defRPr/>
            </a:pPr>
            <a:r>
              <a:rPr sz="2400"/>
              <a:t>Used hop-by-hop to build CQF</a:t>
            </a:r>
            <a:endParaRPr sz="2400"/>
          </a:p>
          <a:p>
            <a:pPr lvl="1">
              <a:defRPr/>
            </a:pPr>
            <a:r>
              <a:rPr sz="2400"/>
              <a:t>Used on ingress and even hop-by-hop for “flow-interleaving”</a:t>
            </a:r>
            <a:endParaRPr sz="2400"/>
          </a:p>
          <a:p>
            <a:pPr lvl="1">
              <a:defRPr/>
            </a:pPr>
            <a:r>
              <a:rPr sz="2400"/>
              <a:t>Other uses ?</a:t>
            </a:r>
            <a:endParaRPr sz="2400"/>
          </a:p>
          <a:p>
            <a:pPr lvl="0">
              <a:defRPr/>
            </a:pPr>
            <a:endParaRPr sz="1800"/>
          </a:p>
          <a:p>
            <a:pPr lvl="0">
              <a:defRPr/>
            </a:pPr>
            <a:r>
              <a:rPr sz="2800"/>
              <a:t>DetNet Architecture should have Gates for Flow Interleaving</a:t>
            </a:r>
            <a:endParaRPr sz="2800"/>
          </a:p>
          <a:p>
            <a:pPr lvl="1">
              <a:defRPr/>
            </a:pPr>
            <a:r>
              <a:rPr sz="2400"/>
              <a:t>I do not think we included them yet into our architecture</a:t>
            </a:r>
            <a:endParaRPr sz="2400"/>
          </a:p>
          <a:p>
            <a:pPr lvl="1">
              <a:defRPr/>
            </a:pPr>
            <a:r>
              <a:rPr sz="2400"/>
              <a:t>Should be necessaryonly as ingress/edge function into DetNet domain (“PE function” only)</a:t>
            </a:r>
            <a:endParaRPr sz="2400"/>
          </a:p>
          <a:p>
            <a:pPr lvl="1">
              <a:defRPr/>
            </a:pPr>
            <a:r>
              <a:rPr sz="2400"/>
              <a:t>Could leverage existing TSN HW capabilities where i=they exist.</a:t>
            </a:r>
            <a:endParaRPr sz="2400"/>
          </a:p>
          <a:p>
            <a:pPr lvl="2">
              <a:defRPr/>
            </a:pPr>
            <a:r>
              <a:rPr sz="2000"/>
              <a:t>But difficult to adopt/deploy if we just hope a mix of DetNet and TSN Gates thrown in will work.</a:t>
            </a:r>
            <a:endParaRPr sz="2000"/>
          </a:p>
          <a:p>
            <a:pPr lvl="2">
              <a:defRPr/>
            </a:pPr>
            <a:r>
              <a:rPr sz="2000"/>
              <a:t>Explicitly defining our spec needed (IMHO)</a:t>
            </a:r>
            <a:endParaRPr sz="2400"/>
          </a:p>
          <a:p>
            <a:pPr lvl="1">
              <a:defRPr/>
            </a:pPr>
            <a:r>
              <a:rPr sz="2400"/>
              <a:t>Could be simplified if needed for scale (TBD details)</a:t>
            </a:r>
            <a:endParaRPr sz="2400"/>
          </a:p>
          <a:p>
            <a:pPr lvl="0">
              <a:defRPr/>
            </a:pPr>
            <a:endParaRPr sz="2400"/>
          </a:p>
          <a:p>
            <a:pPr lvl="0">
              <a:defRPr/>
            </a:pPr>
            <a:r>
              <a:rPr sz="2800"/>
              <a:t>This draft just meant to be making that argument. Not the specification (yet)</a:t>
            </a:r>
            <a:endParaRPr sz="2400"/>
          </a:p>
          <a:p>
            <a:pPr lvl="1">
              <a:defRPr/>
            </a:pPr>
            <a:endParaRPr sz="1800"/>
          </a:p>
          <a:p>
            <a:pPr lvl="1"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038461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63891"/>
            <a:ext cx="10515600" cy="1056916"/>
          </a:xfrm>
        </p:spPr>
        <p:txBody>
          <a:bodyPr/>
          <a:lstStyle/>
          <a:p>
            <a:pPr>
              <a:defRPr/>
            </a:pPr>
            <a:r>
              <a:rPr/>
              <a:t>Why / Use-cases</a:t>
            </a:r>
            <a:endParaRPr/>
          </a:p>
        </p:txBody>
      </p:sp>
      <p:sp>
        <p:nvSpPr>
          <p:cNvPr id="195775625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167147"/>
            <a:ext cx="10515600" cy="550035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sz="2800"/>
              <a:t>Maximize possible DetNet utilization while maintaining minimal end-to-end queuing latency</a:t>
            </a:r>
            <a:endParaRPr sz="2800"/>
          </a:p>
          <a:p>
            <a:pPr lvl="1">
              <a:defRPr/>
            </a:pPr>
            <a:r>
              <a:rPr sz="2400"/>
              <a:t>Benefits proportional to number of hops</a:t>
            </a:r>
            <a:endParaRPr sz="2400"/>
          </a:p>
          <a:p>
            <a:pPr lvl="1">
              <a:defRPr/>
            </a:pPr>
            <a:r>
              <a:rPr sz="2400"/>
              <a:t>Benefits higher with lower link speeds</a:t>
            </a:r>
            <a:endParaRPr sz="2800"/>
          </a:p>
          <a:p>
            <a:pPr lvl="0">
              <a:defRPr/>
            </a:pPr>
            <a:endParaRPr sz="2800"/>
          </a:p>
          <a:p>
            <a:pPr lvl="0">
              <a:defRPr/>
            </a:pPr>
            <a:r>
              <a:rPr sz="2800"/>
              <a:t>Does work best in with on-time per-hop queuing mechanisms</a:t>
            </a:r>
            <a:endParaRPr sz="2800"/>
          </a:p>
          <a:p>
            <a:pPr lvl="1">
              <a:defRPr/>
            </a:pPr>
            <a:r>
              <a:rPr sz="2400"/>
              <a:t>Example: draft-eckert-detnet-tcqf (TCQ</a:t>
            </a:r>
            <a:r>
              <a:rPr sz="2400"/>
              <a:t>F)</a:t>
            </a:r>
            <a:br>
              <a:rPr sz="2400"/>
            </a:br>
            <a:r>
              <a:rPr sz="2400"/>
              <a:t>               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draft-chen-detnet-sr-based-bounded-latency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(CSQF)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sz="2400"/>
              <a:t>Text was actually split out from text to compare </a:t>
            </a:r>
            <a:r>
              <a:rPr sz="2400"/>
              <a:t>TCQF, SCQF</a:t>
            </a:r>
            <a:endParaRPr sz="2400"/>
          </a:p>
          <a:p>
            <a:pPr lvl="1">
              <a:defRPr/>
            </a:pPr>
            <a:r>
              <a:rPr sz="2400" i="1"/>
              <a:t>Note: On-time queuing does not depend on this any more than in-time queuing does. But on-time can benefit from it more!</a:t>
            </a:r>
            <a:endParaRPr sz="1800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61099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25782" y="163891"/>
            <a:ext cx="10928015" cy="1056916"/>
          </a:xfrm>
        </p:spPr>
        <p:txBody>
          <a:bodyPr/>
          <a:lstStyle/>
          <a:p>
            <a:pPr>
              <a:defRPr/>
            </a:pPr>
            <a:r>
              <a:rPr/>
              <a:t>Example use-case</a:t>
            </a:r>
            <a:endParaRPr/>
          </a:p>
        </p:txBody>
      </p:sp>
      <p:sp>
        <p:nvSpPr>
          <p:cNvPr id="105469313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06114" y="1406145"/>
            <a:ext cx="9218937" cy="477936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 lvl="0">
              <a:defRPr/>
            </a:pPr>
            <a:r>
              <a:rPr sz="2200"/>
              <a:t>Metro-Ring, e.g.: 30 hops (Bay-Area: 400 miles = 3 msec RTT </a:t>
            </a:r>
            <a:r>
              <a:rPr sz="2000"/>
              <a:t>light speed</a:t>
            </a:r>
            <a:r>
              <a:rPr sz="2200"/>
              <a:t>)</a:t>
            </a:r>
            <a:endParaRPr sz="2200"/>
          </a:p>
          <a:p>
            <a:pPr lvl="0">
              <a:defRPr/>
            </a:pPr>
            <a:r>
              <a:rPr sz="2200"/>
              <a:t>TCQF 20 usec cycle time: 15 * 20 * 1.5 (cycle) = 0.45 msec max one way queuing latency. Great low queuing latency re. distance RTT.</a:t>
            </a:r>
            <a:endParaRPr sz="2200"/>
          </a:p>
          <a:p>
            <a:pPr lvl="0">
              <a:defRPr/>
            </a:pPr>
            <a:r>
              <a:rPr sz="2200"/>
              <a:t>100 Gbps links = 166 * 1500 byte packet/cycle</a:t>
            </a:r>
            <a:endParaRPr sz="2200"/>
          </a:p>
          <a:p>
            <a:pPr lvl="0">
              <a:defRPr/>
            </a:pPr>
            <a:r>
              <a:rPr sz="2200"/>
              <a:t>Assume video based remote control applications</a:t>
            </a:r>
            <a:endParaRPr sz="2200"/>
          </a:p>
          <a:p>
            <a:pPr lvl="1">
              <a:defRPr/>
            </a:pPr>
            <a:r>
              <a:rPr sz="1800"/>
              <a:t>50 FPS video, remote driving, video based machine control</a:t>
            </a:r>
            <a:endParaRPr sz="1800"/>
          </a:p>
          <a:p>
            <a:pPr lvl="1">
              <a:defRPr/>
            </a:pPr>
            <a:r>
              <a:rPr sz="1800"/>
              <a:t>Assume each flow 1 * 1500 byte packet / frame (20 msec) (simplified)</a:t>
            </a:r>
            <a:endParaRPr sz="1800"/>
          </a:p>
          <a:p>
            <a:pPr lvl="0">
              <a:defRPr/>
            </a:pPr>
            <a:r>
              <a:rPr sz="2200"/>
              <a:t>Aka: many very low bitrate flows:</a:t>
            </a:r>
            <a:endParaRPr sz="2200"/>
          </a:p>
          <a:p>
            <a:pPr lvl="1">
              <a:defRPr/>
            </a:pPr>
            <a:r>
              <a:rPr sz="1800"/>
              <a:t>Each flow only needs a 1500 byte packet in one out of 1000 cycles.</a:t>
            </a:r>
            <a:endParaRPr sz="1800"/>
          </a:p>
          <a:p>
            <a:pPr lvl="1">
              <a:defRPr/>
            </a:pPr>
            <a:endParaRPr sz="2200"/>
          </a:p>
          <a:p>
            <a:pPr lvl="0">
              <a:defRPr/>
            </a:pPr>
            <a:r>
              <a:rPr sz="2200"/>
              <a:t>We can aggregate flows from any ingress Ri to egress R23, but that aggregation already requires to use gates to schedule each individual flow to be aggregated.</a:t>
            </a:r>
            <a:endParaRPr sz="2200"/>
          </a:p>
          <a:p>
            <a:pPr lvl="0">
              <a:defRPr/>
            </a:pPr>
            <a:r>
              <a:rPr sz="2200"/>
              <a:t>Single server: 100 (clients) * 30 (ring routers) = 3000 flows (just one example app).</a:t>
            </a:r>
            <a:endParaRPr sz="2200"/>
          </a:p>
          <a:p>
            <a:pPr lvl="1">
              <a:defRPr/>
            </a:pPr>
            <a:r>
              <a:rPr sz="1800"/>
              <a:t>Still only 1.8 Gbps total – no bandwidth problem. Just low-latency management issue!</a:t>
            </a:r>
            <a:endParaRPr sz="2200"/>
          </a:p>
          <a:p>
            <a:pPr lvl="0">
              <a:defRPr/>
            </a:pPr>
            <a:endParaRPr sz="2200"/>
          </a:p>
        </p:txBody>
      </p:sp>
      <p:sp>
        <p:nvSpPr>
          <p:cNvPr id="896197239" name=""/>
          <p:cNvSpPr txBox="1"/>
          <p:nvPr/>
        </p:nvSpPr>
        <p:spPr bwMode="auto">
          <a:xfrm flipH="0" flipV="0">
            <a:off x="9722170" y="3155280"/>
            <a:ext cx="657366" cy="3661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R30</a:t>
            </a:r>
            <a:endParaRPr/>
          </a:p>
        </p:txBody>
      </p:sp>
      <p:sp>
        <p:nvSpPr>
          <p:cNvPr id="1695260966" name=""/>
          <p:cNvSpPr txBox="1"/>
          <p:nvPr/>
        </p:nvSpPr>
        <p:spPr bwMode="auto">
          <a:xfrm flipH="0" flipV="0">
            <a:off x="9725051" y="3912135"/>
            <a:ext cx="658805" cy="3661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R1</a:t>
            </a:r>
            <a:endParaRPr/>
          </a:p>
        </p:txBody>
      </p:sp>
      <p:cxnSp>
        <p:nvCxnSpPr>
          <p:cNvPr id="0" name=""/>
          <p:cNvCxnSpPr>
            <a:cxnSpLocks/>
            <a:stCxn id="896197239" idx="2"/>
            <a:endCxn id="1695260966" idx="0"/>
          </p:cNvCxnSpPr>
          <p:nvPr/>
        </p:nvCxnSpPr>
        <p:spPr bwMode="auto">
          <a:xfrm rot="5399978" flipH="0" flipV="1">
            <a:off x="9857286" y="3716767"/>
            <a:ext cx="390735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056608" name=""/>
          <p:cNvSpPr txBox="1"/>
          <p:nvPr/>
        </p:nvSpPr>
        <p:spPr bwMode="auto">
          <a:xfrm flipH="0" flipV="0">
            <a:off x="10768523" y="3155280"/>
            <a:ext cx="659165" cy="3661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R16</a:t>
            </a:r>
            <a:endParaRPr/>
          </a:p>
        </p:txBody>
      </p:sp>
      <p:sp>
        <p:nvSpPr>
          <p:cNvPr id="2057193484" name=""/>
          <p:cNvSpPr txBox="1"/>
          <p:nvPr/>
        </p:nvSpPr>
        <p:spPr bwMode="auto">
          <a:xfrm flipH="0" flipV="0">
            <a:off x="10768163" y="3912135"/>
            <a:ext cx="659525" cy="3661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R1</a:t>
            </a:r>
            <a:r>
              <a:rPr/>
              <a:t>5</a:t>
            </a:r>
            <a:endParaRPr/>
          </a:p>
        </p:txBody>
      </p:sp>
      <p:cxnSp>
        <p:nvCxnSpPr>
          <p:cNvPr id="1428613142" name=""/>
          <p:cNvCxnSpPr>
            <a:cxnSpLocks/>
            <a:stCxn id="2057193484" idx="0"/>
            <a:endCxn id="507056608" idx="2"/>
          </p:cNvCxnSpPr>
          <p:nvPr/>
        </p:nvCxnSpPr>
        <p:spPr bwMode="auto">
          <a:xfrm rot="16199969" flipH="0" flipV="0">
            <a:off x="10902648" y="3716767"/>
            <a:ext cx="390735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337877" name=""/>
          <p:cNvSpPr txBox="1"/>
          <p:nvPr/>
        </p:nvSpPr>
        <p:spPr bwMode="auto">
          <a:xfrm flipH="0" flipV="0">
            <a:off x="9725051" y="4792030"/>
            <a:ext cx="662045" cy="3661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R7</a:t>
            </a:r>
            <a:endParaRPr/>
          </a:p>
        </p:txBody>
      </p:sp>
      <p:sp>
        <p:nvSpPr>
          <p:cNvPr id="164102185" name=""/>
          <p:cNvSpPr txBox="1"/>
          <p:nvPr/>
        </p:nvSpPr>
        <p:spPr bwMode="auto">
          <a:xfrm flipH="0" flipV="0">
            <a:off x="10768523" y="4792030"/>
            <a:ext cx="662405" cy="3661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R8</a:t>
            </a:r>
            <a:endParaRPr/>
          </a:p>
        </p:txBody>
      </p:sp>
      <p:cxnSp>
        <p:nvCxnSpPr>
          <p:cNvPr id="0" name=""/>
          <p:cNvCxnSpPr>
            <a:cxnSpLocks/>
            <a:stCxn id="1695260966" idx="2"/>
            <a:endCxn id="2057337877" idx="0"/>
          </p:cNvCxnSpPr>
          <p:nvPr/>
        </p:nvCxnSpPr>
        <p:spPr bwMode="auto">
          <a:xfrm rot="5399978" flipH="0" flipV="1">
            <a:off x="9797837" y="4535143"/>
            <a:ext cx="513775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429840" name=""/>
          <p:cNvCxnSpPr>
            <a:cxnSpLocks/>
            <a:stCxn id="2057193484" idx="2"/>
            <a:endCxn id="164102185" idx="0"/>
          </p:cNvCxnSpPr>
          <p:nvPr/>
        </p:nvCxnSpPr>
        <p:spPr bwMode="auto">
          <a:xfrm rot="5399978" flipH="0" flipV="1">
            <a:off x="10841398" y="4535143"/>
            <a:ext cx="513775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61039" name=""/>
          <p:cNvCxnSpPr>
            <a:cxnSpLocks/>
            <a:stCxn id="149669303" idx="3"/>
            <a:endCxn id="2117906371" idx="1"/>
          </p:cNvCxnSpPr>
          <p:nvPr/>
        </p:nvCxnSpPr>
        <p:spPr bwMode="auto">
          <a:xfrm rot="0" flipH="0" flipV="0">
            <a:off x="10379537" y="2403993"/>
            <a:ext cx="383225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669303" name=""/>
          <p:cNvSpPr txBox="1"/>
          <p:nvPr/>
        </p:nvSpPr>
        <p:spPr bwMode="auto">
          <a:xfrm flipH="0" flipV="0">
            <a:off x="9719291" y="2220933"/>
            <a:ext cx="661325" cy="3661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R24</a:t>
            </a:r>
            <a:endParaRPr/>
          </a:p>
        </p:txBody>
      </p:sp>
      <p:sp>
        <p:nvSpPr>
          <p:cNvPr id="2117906371" name=""/>
          <p:cNvSpPr txBox="1"/>
          <p:nvPr/>
        </p:nvSpPr>
        <p:spPr bwMode="auto">
          <a:xfrm flipH="0" flipV="0">
            <a:off x="10762763" y="2220933"/>
            <a:ext cx="661685" cy="3661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R23</a:t>
            </a:r>
            <a:endParaRPr/>
          </a:p>
        </p:txBody>
      </p:sp>
      <p:cxnSp>
        <p:nvCxnSpPr>
          <p:cNvPr id="563665942" name=""/>
          <p:cNvCxnSpPr>
            <a:cxnSpLocks/>
          </p:cNvCxnSpPr>
          <p:nvPr/>
        </p:nvCxnSpPr>
        <p:spPr bwMode="auto">
          <a:xfrm rot="5399978" flipH="0" flipV="1">
            <a:off x="10836178" y="2843941"/>
            <a:ext cx="513774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4297897" name=""/>
          <p:cNvCxnSpPr>
            <a:cxnSpLocks/>
          </p:cNvCxnSpPr>
          <p:nvPr/>
        </p:nvCxnSpPr>
        <p:spPr bwMode="auto">
          <a:xfrm rot="5399978" flipH="0" flipV="1">
            <a:off x="9792527" y="2898392"/>
            <a:ext cx="513774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740369" name=""/>
          <p:cNvCxnSpPr>
            <a:cxnSpLocks/>
            <a:stCxn id="2057337877" idx="3"/>
          </p:cNvCxnSpPr>
          <p:nvPr/>
        </p:nvCxnSpPr>
        <p:spPr bwMode="auto">
          <a:xfrm rot="0" flipH="0" flipV="0">
            <a:off x="10384937" y="4975090"/>
            <a:ext cx="377825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3903927" name=""/>
          <p:cNvSpPr txBox="1"/>
          <p:nvPr/>
        </p:nvSpPr>
        <p:spPr bwMode="auto">
          <a:xfrm flipH="0" flipV="0">
            <a:off x="9648851" y="5573080"/>
            <a:ext cx="663845" cy="3661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T1</a:t>
            </a:r>
            <a:endParaRPr/>
          </a:p>
        </p:txBody>
      </p:sp>
      <p:sp>
        <p:nvSpPr>
          <p:cNvPr id="17916014" name=""/>
          <p:cNvSpPr txBox="1"/>
          <p:nvPr/>
        </p:nvSpPr>
        <p:spPr bwMode="auto">
          <a:xfrm flipH="0" flipV="0">
            <a:off x="10904873" y="5560983"/>
            <a:ext cx="766266" cy="3661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T100</a:t>
            </a:r>
            <a:endParaRPr/>
          </a:p>
        </p:txBody>
      </p:sp>
      <p:cxnSp>
        <p:nvCxnSpPr>
          <p:cNvPr id="1836915188" name=""/>
          <p:cNvCxnSpPr>
            <a:cxnSpLocks/>
          </p:cNvCxnSpPr>
          <p:nvPr/>
        </p:nvCxnSpPr>
        <p:spPr bwMode="auto">
          <a:xfrm rot="5399978" flipH="0" flipV="1">
            <a:off x="9854046" y="5353518"/>
            <a:ext cx="390735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712627" name=""/>
          <p:cNvCxnSpPr>
            <a:cxnSpLocks/>
            <a:stCxn id="2057337877" idx="2"/>
            <a:endCxn id="17916014" idx="0"/>
          </p:cNvCxnSpPr>
          <p:nvPr/>
        </p:nvCxnSpPr>
        <p:spPr bwMode="auto">
          <a:xfrm rot="5399978" flipH="0" flipV="1">
            <a:off x="10470624" y="4743601"/>
            <a:ext cx="402832" cy="1231931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9729469" name=""/>
          <p:cNvSpPr txBox="1"/>
          <p:nvPr/>
        </p:nvSpPr>
        <p:spPr bwMode="auto">
          <a:xfrm flipH="0" flipV="0">
            <a:off x="10394387" y="5548885"/>
            <a:ext cx="37413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...</a:t>
            </a:r>
            <a:endParaRPr/>
          </a:p>
        </p:txBody>
      </p:sp>
      <p:sp>
        <p:nvSpPr>
          <p:cNvPr id="2081875281" name=""/>
          <p:cNvSpPr txBox="1"/>
          <p:nvPr/>
        </p:nvSpPr>
        <p:spPr bwMode="auto">
          <a:xfrm flipH="0" flipV="0">
            <a:off x="10762763" y="1406145"/>
            <a:ext cx="1014036" cy="3661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Server</a:t>
            </a:r>
            <a:endParaRPr/>
          </a:p>
        </p:txBody>
      </p:sp>
      <p:cxnSp>
        <p:nvCxnSpPr>
          <p:cNvPr id="1415069100" name=""/>
          <p:cNvCxnSpPr>
            <a:cxnSpLocks/>
            <a:stCxn id="2081875281" idx="2"/>
            <a:endCxn id="2117906371" idx="0"/>
          </p:cNvCxnSpPr>
          <p:nvPr/>
        </p:nvCxnSpPr>
        <p:spPr bwMode="auto">
          <a:xfrm rot="5399978" flipH="0" flipV="0">
            <a:off x="10957359" y="1908511"/>
            <a:ext cx="448667" cy="17617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989350" name=""/>
          <p:cNvSpPr txBox="1"/>
          <p:nvPr/>
        </p:nvSpPr>
        <p:spPr bwMode="auto">
          <a:xfrm flipH="0" flipV="0">
            <a:off x="10404282" y="906596"/>
            <a:ext cx="139088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Edge-Cloud</a:t>
            </a:r>
            <a:endParaRPr/>
          </a:p>
        </p:txBody>
      </p:sp>
      <p:sp>
        <p:nvSpPr>
          <p:cNvPr id="870985923" name=""/>
          <p:cNvSpPr txBox="1"/>
          <p:nvPr/>
        </p:nvSpPr>
        <p:spPr bwMode="auto">
          <a:xfrm flipH="0" flipV="0">
            <a:off x="9648851" y="6073965"/>
            <a:ext cx="196238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E.g.: radio towers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090231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25782" y="163891"/>
            <a:ext cx="10928015" cy="1056916"/>
          </a:xfrm>
        </p:spPr>
        <p:txBody>
          <a:bodyPr/>
          <a:lstStyle/>
          <a:p>
            <a:pPr>
              <a:defRPr/>
            </a:pPr>
            <a:r>
              <a:rPr/>
              <a:t>Flow Interleaving</a:t>
            </a:r>
            <a:endParaRPr/>
          </a:p>
        </p:txBody>
      </p:sp>
      <p:sp>
        <p:nvSpPr>
          <p:cNvPr id="139234042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06114" y="1406145"/>
            <a:ext cx="8675782" cy="477936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sz="2200"/>
              <a:t>Solution: DetNet Controller Plane performs admission across e.g.: 100 msec worth of 20usec cycles (e.g.: 5000 cycles).</a:t>
            </a:r>
            <a:endParaRPr sz="2200"/>
          </a:p>
          <a:p>
            <a:pPr lvl="1">
              <a:defRPr/>
            </a:pPr>
            <a:r>
              <a:rPr sz="1800"/>
              <a:t>Each flow out of potentially  tenths of thousands of flows (with low bitrates) get admitted to a set of periodic cycles, e.g.: 20 msec apart. Flows are “distributed” across that time scale</a:t>
            </a:r>
            <a:endParaRPr sz="1800"/>
          </a:p>
          <a:p>
            <a:pPr lvl="1">
              <a:defRPr/>
            </a:pPr>
            <a:r>
              <a:rPr sz="1800"/>
              <a:t>Not that difficult. Draft has example algorithm to do such “cycle-admission-control”. O(path-length)*O(#cycles/period) complexity.</a:t>
            </a:r>
            <a:endParaRPr sz="1800"/>
          </a:p>
          <a:p>
            <a:pPr lvl="1">
              <a:defRPr/>
            </a:pPr>
            <a:r>
              <a:rPr sz="1800"/>
              <a:t>Complexity of finding optimized paths in complex topologies much higher. And that is done today in every large SP network.</a:t>
            </a:r>
            <a:endParaRPr sz="1800"/>
          </a:p>
          <a:p>
            <a:pPr lvl="1">
              <a:defRPr/>
            </a:pPr>
            <a:endParaRPr sz="2200"/>
          </a:p>
          <a:p>
            <a:pPr lvl="0">
              <a:defRPr/>
            </a:pPr>
            <a:r>
              <a:rPr sz="2200"/>
              <a:t>Gates on ingress router is enforcing that packets for a flow are only released into DetNet domain at the right cycle(s)</a:t>
            </a:r>
            <a:endParaRPr sz="2200"/>
          </a:p>
        </p:txBody>
      </p:sp>
      <p:sp>
        <p:nvSpPr>
          <p:cNvPr id="127323973" name=""/>
          <p:cNvSpPr txBox="1"/>
          <p:nvPr/>
        </p:nvSpPr>
        <p:spPr bwMode="auto">
          <a:xfrm flipH="0" flipV="0">
            <a:off x="9722170" y="3155280"/>
            <a:ext cx="657366" cy="3661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R30</a:t>
            </a:r>
            <a:endParaRPr/>
          </a:p>
        </p:txBody>
      </p:sp>
      <p:sp>
        <p:nvSpPr>
          <p:cNvPr id="1727690824" name=""/>
          <p:cNvSpPr txBox="1"/>
          <p:nvPr/>
        </p:nvSpPr>
        <p:spPr bwMode="auto">
          <a:xfrm flipH="0" flipV="0">
            <a:off x="9725051" y="3912135"/>
            <a:ext cx="658805" cy="3661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R1</a:t>
            </a:r>
            <a:endParaRPr/>
          </a:p>
        </p:txBody>
      </p:sp>
      <p:cxnSp>
        <p:nvCxnSpPr>
          <p:cNvPr id="636291632" name=""/>
          <p:cNvCxnSpPr>
            <a:cxnSpLocks/>
            <a:stCxn id="127323973" idx="2"/>
            <a:endCxn id="1727690824" idx="0"/>
          </p:cNvCxnSpPr>
          <p:nvPr/>
        </p:nvCxnSpPr>
        <p:spPr bwMode="auto">
          <a:xfrm rot="5399978" flipH="0" flipV="1">
            <a:off x="9857286" y="3716767"/>
            <a:ext cx="390735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866826" name=""/>
          <p:cNvSpPr txBox="1"/>
          <p:nvPr/>
        </p:nvSpPr>
        <p:spPr bwMode="auto">
          <a:xfrm flipH="0" flipV="0">
            <a:off x="10768523" y="3155280"/>
            <a:ext cx="659165" cy="3661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R16</a:t>
            </a:r>
            <a:endParaRPr/>
          </a:p>
        </p:txBody>
      </p:sp>
      <p:sp>
        <p:nvSpPr>
          <p:cNvPr id="1122239475" name=""/>
          <p:cNvSpPr txBox="1"/>
          <p:nvPr/>
        </p:nvSpPr>
        <p:spPr bwMode="auto">
          <a:xfrm flipH="0" flipV="0">
            <a:off x="10768163" y="3912135"/>
            <a:ext cx="659525" cy="3661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R1</a:t>
            </a:r>
            <a:r>
              <a:rPr/>
              <a:t>5</a:t>
            </a:r>
            <a:endParaRPr/>
          </a:p>
        </p:txBody>
      </p:sp>
      <p:cxnSp>
        <p:nvCxnSpPr>
          <p:cNvPr id="804758552" name=""/>
          <p:cNvCxnSpPr>
            <a:cxnSpLocks/>
            <a:stCxn id="1122239475" idx="0"/>
            <a:endCxn id="1843866826" idx="2"/>
          </p:cNvCxnSpPr>
          <p:nvPr/>
        </p:nvCxnSpPr>
        <p:spPr bwMode="auto">
          <a:xfrm rot="16199969" flipH="0" flipV="0">
            <a:off x="10902648" y="3716767"/>
            <a:ext cx="390735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3375230" name=""/>
          <p:cNvSpPr txBox="1"/>
          <p:nvPr/>
        </p:nvSpPr>
        <p:spPr bwMode="auto">
          <a:xfrm flipH="0" flipV="0">
            <a:off x="9725051" y="4792030"/>
            <a:ext cx="662045" cy="3661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R7</a:t>
            </a:r>
            <a:endParaRPr/>
          </a:p>
        </p:txBody>
      </p:sp>
      <p:sp>
        <p:nvSpPr>
          <p:cNvPr id="1711281962" name=""/>
          <p:cNvSpPr txBox="1"/>
          <p:nvPr/>
        </p:nvSpPr>
        <p:spPr bwMode="auto">
          <a:xfrm flipH="0" flipV="0">
            <a:off x="10768523" y="4792030"/>
            <a:ext cx="662405" cy="3661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R8</a:t>
            </a:r>
            <a:endParaRPr/>
          </a:p>
        </p:txBody>
      </p:sp>
      <p:cxnSp>
        <p:nvCxnSpPr>
          <p:cNvPr id="980409399" name=""/>
          <p:cNvCxnSpPr>
            <a:cxnSpLocks/>
            <a:stCxn id="1727690824" idx="2"/>
            <a:endCxn id="1133375230" idx="0"/>
          </p:cNvCxnSpPr>
          <p:nvPr/>
        </p:nvCxnSpPr>
        <p:spPr bwMode="auto">
          <a:xfrm rot="5399978" flipH="0" flipV="1">
            <a:off x="9797837" y="4535143"/>
            <a:ext cx="513775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439892" name=""/>
          <p:cNvCxnSpPr>
            <a:cxnSpLocks/>
            <a:stCxn id="1122239475" idx="2"/>
            <a:endCxn id="1711281962" idx="0"/>
          </p:cNvCxnSpPr>
          <p:nvPr/>
        </p:nvCxnSpPr>
        <p:spPr bwMode="auto">
          <a:xfrm rot="5399978" flipH="0" flipV="1">
            <a:off x="10841398" y="4535143"/>
            <a:ext cx="513775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8902001" name=""/>
          <p:cNvCxnSpPr>
            <a:cxnSpLocks/>
            <a:stCxn id="561398932" idx="3"/>
            <a:endCxn id="1543217488" idx="1"/>
          </p:cNvCxnSpPr>
          <p:nvPr/>
        </p:nvCxnSpPr>
        <p:spPr bwMode="auto">
          <a:xfrm rot="0" flipH="0" flipV="0">
            <a:off x="10379537" y="2403993"/>
            <a:ext cx="383225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398932" name=""/>
          <p:cNvSpPr txBox="1"/>
          <p:nvPr/>
        </p:nvSpPr>
        <p:spPr bwMode="auto">
          <a:xfrm flipH="0" flipV="0">
            <a:off x="9719291" y="2220933"/>
            <a:ext cx="661325" cy="3661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R24</a:t>
            </a:r>
            <a:endParaRPr/>
          </a:p>
        </p:txBody>
      </p:sp>
      <p:sp>
        <p:nvSpPr>
          <p:cNvPr id="1543217488" name=""/>
          <p:cNvSpPr txBox="1"/>
          <p:nvPr/>
        </p:nvSpPr>
        <p:spPr bwMode="auto">
          <a:xfrm flipH="0" flipV="0">
            <a:off x="10762763" y="2220933"/>
            <a:ext cx="661685" cy="3661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R23</a:t>
            </a:r>
            <a:endParaRPr/>
          </a:p>
        </p:txBody>
      </p:sp>
      <p:cxnSp>
        <p:nvCxnSpPr>
          <p:cNvPr id="1667028829" name=""/>
          <p:cNvCxnSpPr>
            <a:cxnSpLocks/>
          </p:cNvCxnSpPr>
          <p:nvPr/>
        </p:nvCxnSpPr>
        <p:spPr bwMode="auto">
          <a:xfrm rot="5399978" flipH="0" flipV="1">
            <a:off x="10836178" y="2843941"/>
            <a:ext cx="513774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9912291" name=""/>
          <p:cNvCxnSpPr>
            <a:cxnSpLocks/>
          </p:cNvCxnSpPr>
          <p:nvPr/>
        </p:nvCxnSpPr>
        <p:spPr bwMode="auto">
          <a:xfrm rot="5399978" flipH="0" flipV="1">
            <a:off x="9792527" y="2898392"/>
            <a:ext cx="513774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305217" name=""/>
          <p:cNvCxnSpPr>
            <a:cxnSpLocks/>
            <a:stCxn id="1133375230" idx="3"/>
          </p:cNvCxnSpPr>
          <p:nvPr/>
        </p:nvCxnSpPr>
        <p:spPr bwMode="auto">
          <a:xfrm rot="0" flipH="0" flipV="0">
            <a:off x="10384937" y="4975090"/>
            <a:ext cx="377825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20137" name=""/>
          <p:cNvSpPr txBox="1"/>
          <p:nvPr/>
        </p:nvSpPr>
        <p:spPr bwMode="auto">
          <a:xfrm flipH="0" flipV="0">
            <a:off x="9648851" y="5573080"/>
            <a:ext cx="663845" cy="3661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T1</a:t>
            </a:r>
            <a:endParaRPr/>
          </a:p>
        </p:txBody>
      </p:sp>
      <p:sp>
        <p:nvSpPr>
          <p:cNvPr id="258182159" name=""/>
          <p:cNvSpPr txBox="1"/>
          <p:nvPr/>
        </p:nvSpPr>
        <p:spPr bwMode="auto">
          <a:xfrm flipH="0" flipV="0">
            <a:off x="10904873" y="5560983"/>
            <a:ext cx="766266" cy="3661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T100</a:t>
            </a:r>
            <a:endParaRPr/>
          </a:p>
        </p:txBody>
      </p:sp>
      <p:cxnSp>
        <p:nvCxnSpPr>
          <p:cNvPr id="752446144" name=""/>
          <p:cNvCxnSpPr>
            <a:cxnSpLocks/>
          </p:cNvCxnSpPr>
          <p:nvPr/>
        </p:nvCxnSpPr>
        <p:spPr bwMode="auto">
          <a:xfrm rot="5399978" flipH="0" flipV="1">
            <a:off x="9854046" y="5353518"/>
            <a:ext cx="390735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611789" name=""/>
          <p:cNvCxnSpPr>
            <a:cxnSpLocks/>
            <a:stCxn id="1133375230" idx="2"/>
            <a:endCxn id="258182159" idx="0"/>
          </p:cNvCxnSpPr>
          <p:nvPr/>
        </p:nvCxnSpPr>
        <p:spPr bwMode="auto">
          <a:xfrm rot="5399978" flipH="0" flipV="1">
            <a:off x="10470624" y="4743601"/>
            <a:ext cx="402832" cy="1231931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173993" name=""/>
          <p:cNvSpPr txBox="1"/>
          <p:nvPr/>
        </p:nvSpPr>
        <p:spPr bwMode="auto">
          <a:xfrm flipH="0" flipV="0">
            <a:off x="10394387" y="5548885"/>
            <a:ext cx="37413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...</a:t>
            </a:r>
            <a:endParaRPr/>
          </a:p>
        </p:txBody>
      </p:sp>
      <p:sp>
        <p:nvSpPr>
          <p:cNvPr id="520892258" name=""/>
          <p:cNvSpPr txBox="1"/>
          <p:nvPr/>
        </p:nvSpPr>
        <p:spPr bwMode="auto">
          <a:xfrm flipH="0" flipV="0">
            <a:off x="10762763" y="1406145"/>
            <a:ext cx="1014036" cy="3661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Server</a:t>
            </a:r>
            <a:endParaRPr/>
          </a:p>
        </p:txBody>
      </p:sp>
      <p:cxnSp>
        <p:nvCxnSpPr>
          <p:cNvPr id="569808568" name=""/>
          <p:cNvCxnSpPr>
            <a:cxnSpLocks/>
            <a:stCxn id="520892258" idx="2"/>
            <a:endCxn id="1543217488" idx="0"/>
          </p:cNvCxnSpPr>
          <p:nvPr/>
        </p:nvCxnSpPr>
        <p:spPr bwMode="auto">
          <a:xfrm rot="5399978" flipH="0" flipV="0">
            <a:off x="10957359" y="1908511"/>
            <a:ext cx="448667" cy="17617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3815069" name=""/>
          <p:cNvSpPr txBox="1"/>
          <p:nvPr/>
        </p:nvSpPr>
        <p:spPr bwMode="auto">
          <a:xfrm flipH="0" flipV="0">
            <a:off x="10404282" y="906596"/>
            <a:ext cx="139088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Edge-Cloud</a:t>
            </a:r>
            <a:endParaRPr/>
          </a:p>
        </p:txBody>
      </p:sp>
      <p:sp>
        <p:nvSpPr>
          <p:cNvPr id="2080806196" name=""/>
          <p:cNvSpPr txBox="1"/>
          <p:nvPr/>
        </p:nvSpPr>
        <p:spPr bwMode="auto">
          <a:xfrm flipH="0" flipV="0">
            <a:off x="9648851" y="6073965"/>
            <a:ext cx="196238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E.g.: radio towers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424232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25782" y="163891"/>
            <a:ext cx="10928015" cy="1056916"/>
          </a:xfrm>
        </p:spPr>
        <p:txBody>
          <a:bodyPr/>
          <a:lstStyle/>
          <a:p>
            <a:pPr>
              <a:defRPr/>
            </a:pPr>
            <a:r>
              <a:rPr strike="sngStrike"/>
              <a:t>This is just a problem using cycles !</a:t>
            </a:r>
            <a:endParaRPr strike="sngStrike"/>
          </a:p>
        </p:txBody>
      </p:sp>
      <p:sp>
        <p:nvSpPr>
          <p:cNvPr id="209600790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06114" y="1170542"/>
            <a:ext cx="11189005" cy="501496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lvl="0">
              <a:defRPr/>
            </a:pPr>
            <a:r>
              <a:rPr sz="2200"/>
              <a:t>Let’s compare *QF (CQF, TCQF, CSQF),  with TSN-ATS:</a:t>
            </a:r>
            <a:endParaRPr sz="2200"/>
          </a:p>
          <a:p>
            <a:pPr lvl="0">
              <a:defRPr/>
            </a:pPr>
            <a:endParaRPr sz="2200"/>
          </a:p>
          <a:p>
            <a:pPr lvl="0">
              <a:defRPr/>
            </a:pPr>
            <a:r>
              <a:rPr sz="2200"/>
              <a:t>In TSN-ATS, per-hop guaranteed queuing latency is the sum of the burst size of flows</a:t>
            </a:r>
            <a:endParaRPr sz="2200"/>
          </a:p>
          <a:p>
            <a:pPr lvl="0">
              <a:defRPr/>
            </a:pPr>
            <a:r>
              <a:rPr sz="2200"/>
              <a:t>To guarantee e.g.: 20 usec per-hop queuing latency,</a:t>
            </a:r>
            <a:br>
              <a:rPr sz="2200"/>
            </a:br>
            <a:r>
              <a:rPr sz="2200"/>
              <a:t>TSN-ATS could also only admit 166 flows with a burst-size of 1500 bytes</a:t>
            </a:r>
            <a:endParaRPr sz="2200"/>
          </a:p>
          <a:p>
            <a:pPr lvl="0">
              <a:defRPr/>
            </a:pPr>
            <a:r>
              <a:rPr sz="2200"/>
              <a:t>Same problem of: how do we break through the 166 barrier</a:t>
            </a:r>
            <a:endParaRPr sz="2200"/>
          </a:p>
          <a:p>
            <a:pPr lvl="0">
              <a:defRPr/>
            </a:pPr>
            <a:r>
              <a:rPr sz="2200"/>
              <a:t>But not the same good solutions to it as we have with *QF</a:t>
            </a:r>
            <a:endParaRPr sz="2200"/>
          </a:p>
          <a:p>
            <a:pPr lvl="0">
              <a:defRPr/>
            </a:pPr>
            <a:r>
              <a:rPr sz="2200"/>
              <a:t>TSN-ATS is “in-time”: Jitter adds up: 20 usec/hop - compared to 20 usec end-to-end with *QF: </a:t>
            </a:r>
            <a:endParaRPr sz="2200"/>
          </a:p>
          <a:p>
            <a:pPr lvl="1">
              <a:defRPr/>
            </a:pPr>
            <a:r>
              <a:rPr sz="1800"/>
              <a:t>Can not manage network capacity/latency in 20usec increments</a:t>
            </a:r>
            <a:endParaRPr sz="1800"/>
          </a:p>
          <a:p>
            <a:pPr lvl="1">
              <a:defRPr/>
            </a:pPr>
            <a:r>
              <a:rPr sz="1800"/>
              <a:t>Maybe manage latency in worst-case intervals: 30 (hops) * 20 usec = 600 usec “virtual cycles”.</a:t>
            </a:r>
            <a:endParaRPr sz="1800"/>
          </a:p>
          <a:p>
            <a:pPr lvl="1">
              <a:defRPr/>
            </a:pPr>
            <a:r>
              <a:rPr sz="1800"/>
              <a:t>Aka: 30 times less possible utilization. The one example application 1.8 Gbps could barely be made to fit 100 Gbps.</a:t>
            </a:r>
            <a:endParaRPr sz="1800"/>
          </a:p>
          <a:p>
            <a:pPr lvl="0">
              <a:defRPr/>
            </a:pPr>
            <a:r>
              <a:rPr sz="2200"/>
              <a:t>On-time mechanisms can really only increase per-hop burst-size/latency to manage utilization.</a:t>
            </a:r>
            <a:endParaRPr sz="2200"/>
          </a:p>
          <a:p>
            <a:pPr lvl="1">
              <a:defRPr/>
            </a:pPr>
            <a:r>
              <a:rPr sz="1800"/>
              <a:t>Aggregation of multiple flows from same ingress to same egress no affected (gates can perfectly be used for that).</a:t>
            </a:r>
            <a:endParaRPr sz="2200"/>
          </a:p>
          <a:p>
            <a:pPr marL="0" lvl="0" indent="0">
              <a:buFont typeface="Arial"/>
              <a:buNone/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707953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25782" y="163891"/>
            <a:ext cx="10928015" cy="1056916"/>
          </a:xfrm>
        </p:spPr>
        <p:txBody>
          <a:bodyPr/>
          <a:lstStyle/>
          <a:p>
            <a:pPr>
              <a:defRPr/>
            </a:pPr>
            <a:r>
              <a:rPr strike="noStrike"/>
              <a:t>TCQF vs CSQF</a:t>
            </a:r>
            <a:endParaRPr strike="noStrike"/>
          </a:p>
        </p:txBody>
      </p:sp>
      <p:sp>
        <p:nvSpPr>
          <p:cNvPr id="56631158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06114" y="1170542"/>
            <a:ext cx="11189005" cy="501496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sz="2200"/>
              <a:t>With TCQF, the cycle on every hop along the path is pre-determine by the initial cycle in which it is sent into the TCQF domain</a:t>
            </a:r>
            <a:endParaRPr sz="2200"/>
          </a:p>
          <a:p>
            <a:pPr lvl="0">
              <a:defRPr/>
            </a:pPr>
            <a:r>
              <a:rPr sz="2200"/>
              <a:t>When doing frame interleaving, some cycles along the path may be filling up faster than other... And may not be possible to avoid</a:t>
            </a:r>
            <a:endParaRPr sz="2200"/>
          </a:p>
          <a:p>
            <a:pPr lvl="1">
              <a:defRPr/>
            </a:pPr>
            <a:r>
              <a:rPr sz="1800"/>
              <a:t>Example: application with 50 fps and 60 fps have cycle interference</a:t>
            </a:r>
            <a:endParaRPr sz="1800"/>
          </a:p>
          <a:p>
            <a:pPr lvl="0">
              <a:defRPr/>
            </a:pPr>
            <a:r>
              <a:rPr sz="2200"/>
              <a:t>With CSQF it is possible to spread out traffic across adjacent cycles easily and avoid these “overloaded cycles”</a:t>
            </a:r>
            <a:endParaRPr sz="2200"/>
          </a:p>
          <a:p>
            <a:pPr lvl="0">
              <a:defRPr/>
            </a:pPr>
            <a:endParaRPr sz="2200"/>
          </a:p>
          <a:p>
            <a:pPr lvl="0">
              <a:defRPr/>
            </a:pPr>
            <a:r>
              <a:rPr sz="2200"/>
              <a:t>How important is this CSQF benefit ?</a:t>
            </a:r>
            <a:endParaRPr sz="2200"/>
          </a:p>
          <a:p>
            <a:pPr lvl="1">
              <a:defRPr/>
            </a:pPr>
            <a:r>
              <a:rPr sz="1800"/>
              <a:t>Needs probably more complex real-world example than i have done so far</a:t>
            </a:r>
            <a:endParaRPr sz="1800"/>
          </a:p>
          <a:p>
            <a:pPr lvl="1">
              <a:defRPr/>
            </a:pPr>
            <a:r>
              <a:rPr sz="1800"/>
              <a:t>But good to know that we easily have this option.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189348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25782" y="163891"/>
            <a:ext cx="10928015" cy="1056916"/>
          </a:xfrm>
        </p:spPr>
        <p:txBody>
          <a:bodyPr/>
          <a:lstStyle/>
          <a:p>
            <a:pPr>
              <a:defRPr/>
            </a:pPr>
            <a:r>
              <a:rPr strike="noStrike"/>
              <a:t>Summary</a:t>
            </a:r>
            <a:endParaRPr strike="noStrike"/>
          </a:p>
        </p:txBody>
      </p:sp>
      <p:sp>
        <p:nvSpPr>
          <p:cNvPr id="199028578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06114" y="1170542"/>
            <a:ext cx="11189005" cy="501496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lvl="0" indent="0">
              <a:buFont typeface="Arial"/>
              <a:buNone/>
              <a:defRPr/>
            </a:pPr>
            <a:r>
              <a:rPr sz="2200"/>
              <a:t>We should include Gates into DetNet architecture</a:t>
            </a:r>
            <a:endParaRPr sz="2200"/>
          </a:p>
          <a:p>
            <a:pPr marL="0" lvl="0" indent="0">
              <a:buFont typeface="Arial"/>
              <a:buNone/>
              <a:defRPr/>
            </a:pPr>
            <a:r>
              <a:rPr sz="2200"/>
              <a:t>They help with flow-interleaving to increase utilization at low latency in DetNet.</a:t>
            </a:r>
            <a:endParaRPr sz="2200"/>
          </a:p>
          <a:p>
            <a:pPr marL="327936" lvl="0" indent="-327936">
              <a:buFont typeface="Arial"/>
              <a:buAutoNum type="alphaUcParenR"/>
              <a:defRPr/>
            </a:pPr>
            <a:endParaRPr sz="2200"/>
          </a:p>
          <a:p>
            <a:pPr marL="327936" lvl="0" indent="-327936">
              <a:buFont typeface="Arial"/>
              <a:buAutoNum type="alphaUcParenR"/>
              <a:defRPr/>
            </a:pPr>
            <a:r>
              <a:rPr sz="2200"/>
              <a:t>With any per-hop queuing mechanism for flows from same ingress to same egress</a:t>
            </a:r>
            <a:endParaRPr sz="2200"/>
          </a:p>
          <a:p>
            <a:pPr marL="0" lvl="0" indent="0">
              <a:buFont typeface="Arial"/>
              <a:buNone/>
              <a:defRPr/>
            </a:pPr>
            <a:r>
              <a:rPr sz="2200"/>
              <a:t>B) When using on-time per-hop queuing mechanism (*QF), </a:t>
            </a:r>
            <a:br>
              <a:rPr sz="2200"/>
            </a:br>
            <a:r>
              <a:rPr sz="2200"/>
              <a:t>     they permit even higher utilization by allowing interleaving</a:t>
            </a:r>
            <a:br>
              <a:rPr sz="2200"/>
            </a:br>
            <a:r>
              <a:rPr sz="2200"/>
              <a:t>     between flows from different ingress to different egress routers.</a:t>
            </a:r>
            <a:endParaRPr sz="2200"/>
          </a:p>
          <a:p>
            <a:pPr marL="0" lvl="0" indent="0">
              <a:buFont typeface="Arial"/>
              <a:buNone/>
              <a:defRPr/>
            </a:pPr>
            <a:endParaRPr sz="2200"/>
          </a:p>
          <a:p>
            <a:pPr marL="0" lvl="0" indent="0">
              <a:buFont typeface="Arial"/>
              <a:buNone/>
              <a:defRPr/>
            </a:pPr>
            <a:r>
              <a:rPr sz="2200"/>
              <a:t>Benefit A) may be possible to do in a proprietary fashion (althoiugh not preferrable), but B) requires a standard, so that controller-plane can coordinate the gates across multiple routers.</a:t>
            </a:r>
            <a:endParaRPr sz="2200"/>
          </a:p>
          <a:p>
            <a:pPr marL="0" lvl="0" indent="0">
              <a:buFont typeface="Arial"/>
              <a:buNone/>
              <a:defRPr/>
            </a:pP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宽屏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Yizhou Li</dc:creator>
  <cp:keywords/>
  <dc:description/>
  <dc:identifier/>
  <dc:language/>
  <cp:lastModifiedBy/>
  <cp:revision>25</cp:revision>
  <dcterms:created xsi:type="dcterms:W3CDTF">2012-12-03T06:56:55Z</dcterms:created>
  <dcterms:modified xsi:type="dcterms:W3CDTF">2023-07-18T19:46:08Z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1682230507</vt:lpwstr>
  </property>
</Properties>
</file>