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)" TargetMode="External"/><Relationship Id="rId3" Type="http://schemas.openxmlformats.org/officeDocument/2006/relationships/hyperlink" Target="mailto:s.bryant@surrey.ac.uk" TargetMode="External"/><Relationship Id="rId4" Type="http://schemas.openxmlformats.org/officeDocument/2006/relationships/hyperlink" Target="mailto:agmalis@gmail.com" TargetMode="External"/><Relationship Id="rId5" Type="http://schemas.openxmlformats.org/officeDocument/2006/relationships/hyperlink" Target="mailto:liguangpeng@huawei.com" TargetMode="External"/><Relationship Id="rId6" Type="http://schemas.openxmlformats.org/officeDocument/2006/relationships/hyperlink" Target="mailto:liyizhou@huawei.com" TargetMode="External"/><Relationship Id="rId7" Type="http://schemas.openxmlformats.org/officeDocument/2006/relationships/hyperlink" Target="mailto:renshoushou@huawei.com" TargetMode="External"/><Relationship Id="rId8" Type="http://schemas.openxmlformats.org/officeDocument/2006/relationships/hyperlink" Target="mailto:shirley.yangfan@huawei.com" TargetMode="External"/><Relationship Id="rId9" Type="http://schemas.openxmlformats.org/officeDocument/2006/relationships/hyperlink" Target="mailto:ryoo@etri.re.kr" TargetMode="External"/><Relationship Id="rId10" Type="http://schemas.openxmlformats.org/officeDocument/2006/relationships/hyperlink" Target="mailto:liupengyjy@chinamobile.com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l.ifip.org/db/conf/networking/networking2021/1570696888.pdf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915793" name="Title 1" hidden="0"/>
          <p:cNvSpPr/>
          <p:nvPr isPhoto="0" userDrawn="0"/>
        </p:nvSpPr>
        <p:spPr bwMode="auto">
          <a:xfrm flipH="0" flipV="0">
            <a:off x="170274" y="367391"/>
            <a:ext cx="11919960" cy="3506952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b" anchorCtr="0" forceAA="0" upright="0" compatLnSpc="0">
            <a:normAutofit fontScale="95000" lnSpcReduction="1000"/>
          </a:bodyPr>
          <a:p>
            <a:pPr algn="ctr">
              <a:lnSpc>
                <a:spcPct val="90000"/>
              </a:lnSpc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Cyclic Queuing and Forwarding</a:t>
            </a:r>
            <a:br>
              <a:rPr/>
            </a:b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 for Deterministic Forwarding</a:t>
            </a:r>
            <a:br>
              <a:rPr/>
            </a:br>
            <a:br>
              <a:rPr/>
            </a:br>
            <a:br>
              <a:rPr/>
            </a:br>
            <a:r>
              <a:rPr lang="en-US" sz="4000" b="0" strike="noStrike" spc="0">
                <a:solidFill>
                  <a:srgbClr val="000000"/>
                </a:solidFill>
                <a:latin typeface="Calibri Light"/>
              </a:rPr>
              <a:t>draft-eckert-detnet-tcqf-02</a:t>
            </a:r>
            <a:br>
              <a:rPr lang="en-US" sz="4000" b="0" strike="noStrike" spc="0">
                <a:solidFill>
                  <a:srgbClr val="000000"/>
                </a:solidFill>
                <a:latin typeface="Calibri Light"/>
              </a:rPr>
            </a:br>
            <a:r>
              <a:rPr lang="en-US" sz="4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draft-yizhou-detnet-ipv6-options-for-cqf-variant-01</a:t>
            </a:r>
            <a:br>
              <a:rPr/>
            </a:br>
            <a:endParaRPr lang="en-US" sz="4800" b="0" strike="noStrike" spc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1949667" name="Subtitle 2" hidden="0"/>
          <p:cNvSpPr/>
          <p:nvPr isPhoto="0" userDrawn="0"/>
        </p:nvSpPr>
        <p:spPr bwMode="auto">
          <a:xfrm flipH="0" flipV="0">
            <a:off x="170273" y="3722775"/>
            <a:ext cx="11864796" cy="2824978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Toerless Eckert, Futurewei USA 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22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2" tooltip="mailto:tte@cs.fau.de)"/>
              </a:rPr>
              <a:t>tte@cs.fau.de)</a:t>
            </a:r>
            <a:r>
              <a:rPr sz="2200">
                <a:latin typeface="Calibri"/>
                <a:ea typeface="Calibri"/>
                <a:cs typeface="Calibri"/>
              </a:rPr>
              <a:t>, 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Stewart Bryant, U. of Surrey ICS </a:t>
            </a:r>
            <a:r>
              <a:rPr lang="en-US" sz="18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18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3" tooltip="mailto:s.bryant@surrey.ac.uk"/>
              </a:rPr>
              <a:t>s.bryant@surrey.ac.uk</a:t>
            </a:r>
            <a:r>
              <a:rPr lang="en-US" sz="18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b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Andy Malis (</a:t>
            </a:r>
            <a:r>
              <a:rPr lang="en-US" sz="22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4" tooltip="mailto:agmalis@gmail.com"/>
              </a:rPr>
              <a:t>agmalis@gmail.com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),  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Guangpeng Li &lt;</a:t>
            </a:r>
            <a:r>
              <a:rPr lang="en-US" sz="2200" b="0" i="0" u="sng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 tooltip="mailto:liguangpeng@huawei.com"/>
              </a:rPr>
              <a:t>liguangpeng@huawei.com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r>
              <a:rPr sz="2200">
                <a:latin typeface="Calibri"/>
                <a:ea typeface="Calibri"/>
                <a:cs typeface="Calibri"/>
              </a:rPr>
              <a:t>, </a:t>
            </a:r>
            <a:br>
              <a:rPr sz="2200">
                <a:latin typeface="Calibri"/>
                <a:ea typeface="Calibri"/>
                <a:cs typeface="Calibri"/>
              </a:rPr>
            </a:b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Yizhou Li &lt;</a:t>
            </a:r>
            <a:r>
              <a:rPr lang="en-US" sz="22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6" tooltip="mailto:liyizhou@huawei.com"/>
              </a:rPr>
              <a:t>liyizhou@huawei.com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&gt;,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Shoushou Ren &lt;</a:t>
            </a:r>
            <a:r>
              <a:rPr lang="en-US" sz="22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7" tooltip="mailto:renshoushou@huawei.com"/>
              </a:rPr>
              <a:t>renshoushou@huawei.com</a:t>
            </a:r>
            <a:r>
              <a:rPr sz="2200">
                <a:latin typeface="Calibri"/>
                <a:ea typeface="Calibri"/>
                <a:cs typeface="Calibri"/>
              </a:rPr>
              <a:t>&gt;, </a:t>
            </a:r>
            <a:br>
              <a:rPr sz="2200">
                <a:latin typeface="Calibri"/>
                <a:ea typeface="Calibri"/>
                <a:cs typeface="Calibri"/>
              </a:rPr>
            </a:b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Guangpeng Li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 tooltip="mailto:liguangpeng@huawei.com"/>
              </a:rPr>
              <a:t>liguangpeng@huawei.com</a:t>
            </a:r>
            <a:r>
              <a:rPr sz="2200">
                <a:latin typeface="Calibri"/>
                <a:ea typeface="Calibri"/>
                <a:cs typeface="Calibri"/>
              </a:rPr>
              <a:t>&gt;,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Fan Yang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8" tooltip="mailto:shirley.yangfan@huawei.com"/>
              </a:rPr>
              <a:t>shirley.yangfan@huawei.com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8" tooltip="mailto:shirley.yangfan@huawei.com"/>
              </a:rPr>
              <a:t>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a:b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Jeong-dong Ryoo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9" tooltip="mailto:ryoo@etri.re.kr"/>
              </a:rPr>
              <a:t>ryoo@etri.re.kr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Peng Liu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10" tooltip="mailto:liupengyjy@chinamobile.com"/>
              </a:rPr>
              <a:t>liupengyjy@chinamobile.com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endParaRPr lang="en-US"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Interim meeting 04/2023, rev 0.5</a:t>
            </a: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074434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57416" y="130902"/>
            <a:ext cx="10696381" cy="821594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O(N</a:t>
            </a:r>
            <a:r>
              <a:rPr lang="en-US" sz="4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^2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 issue</a:t>
            </a:r>
            <a:endParaRPr/>
          </a:p>
        </p:txBody>
      </p:sp>
      <p:sp>
        <p:nvSpPr>
          <p:cNvPr id="191938870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57416" y="921269"/>
            <a:ext cx="8197745" cy="560569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Realistic reference worst case scenario in large-scale DetNet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400"/>
              <a:t>Assume we aggregate all DetNet traffic from one ingres iPEj to one egres ePEk into one aggregate DetNet flow.</a:t>
            </a:r>
            <a:endParaRPr sz="2800"/>
          </a:p>
          <a:p>
            <a:pPr lvl="2">
              <a:defRPr/>
            </a:pPr>
            <a:r>
              <a:rPr sz="2200"/>
              <a:t>Most edge-aggregation we can do</a:t>
            </a:r>
            <a:endParaRPr sz="2200"/>
          </a:p>
          <a:p>
            <a:pPr lvl="2">
              <a:defRPr/>
            </a:pPr>
            <a:r>
              <a:rPr sz="2200"/>
              <a:t>j=1...100, k=1...100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400"/>
              <a:t>Total # flows: j * k = 100 * 100 = 10,000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2400"/>
              <a:t>These flows may all go through one (core PE) interface</a:t>
            </a:r>
            <a:endParaRPr sz="2800"/>
          </a:p>
          <a:p>
            <a:pPr marL="800100" lvl="2" indent="0">
              <a:buFont typeface="Arial"/>
              <a:buNone/>
              <a:defRPr/>
            </a:pPr>
            <a:r>
              <a:rPr sz="2000"/>
              <a:t>oif1 (output interface 1) on P1 in example network</a:t>
            </a:r>
            <a:endParaRPr sz="2400"/>
          </a:p>
          <a:p>
            <a:pPr marL="0" lvl="0" indent="0">
              <a:buFont typeface="Arial"/>
              <a:buNone/>
              <a:defRPr/>
            </a:pPr>
            <a:endParaRPr sz="2800"/>
          </a:p>
          <a:p>
            <a:pPr marL="0" lvl="0" indent="0">
              <a:buFont typeface="Arial"/>
              <a:buNone/>
              <a:defRPr/>
            </a:pPr>
            <a:r>
              <a:rPr sz="2600"/>
              <a:t>RFC2211 (IntServ): </a:t>
            </a:r>
            <a:r>
              <a:rPr sz="2600" b="1">
                <a:solidFill>
                  <a:srgbClr val="FF0000"/>
                </a:solidFill>
              </a:rPr>
              <a:t>per-flow shaping for </a:t>
            </a:r>
            <a:r>
              <a:rPr sz="2600" b="1">
                <a:solidFill>
                  <a:srgbClr val="FF0000"/>
                </a:solidFill>
              </a:rPr>
              <a:t>1</a:t>
            </a:r>
            <a:r>
              <a:rPr sz="2600" b="1">
                <a:solidFill>
                  <a:srgbClr val="FF0000"/>
                </a:solidFill>
              </a:rPr>
              <a:t>0,000 flows</a:t>
            </a: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IEEE ATS (Async Traffic Shape): </a:t>
            </a:r>
            <a:r>
              <a:rPr sz="2600" b="1">
                <a:solidFill>
                  <a:srgbClr val="FF0000"/>
                </a:solidFill>
              </a:rPr>
              <a:t>interleaved regulators for </a:t>
            </a:r>
            <a:r>
              <a:rPr sz="2600" b="1">
                <a:solidFill>
                  <a:srgbClr val="FF0000"/>
                </a:solidFill>
              </a:rPr>
              <a:t>1</a:t>
            </a:r>
            <a:r>
              <a:rPr sz="2600" b="1">
                <a:solidFill>
                  <a:srgbClr val="FF0000"/>
                </a:solidFill>
              </a:rPr>
              <a:t>0,000 flows</a:t>
            </a: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Every time rate and/or burst-size of any of these 10,000 flows changes (because one of its member flow changes):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600"/>
              <a:t>Both IntServ and ATS require </a:t>
            </a:r>
            <a:r>
              <a:rPr sz="2600" b="1">
                <a:solidFill>
                  <a:srgbClr val="FF0000"/>
                </a:solidFill>
              </a:rPr>
              <a:t>signal</a:t>
            </a:r>
            <a:r>
              <a:rPr sz="2600" b="1">
                <a:solidFill>
                  <a:srgbClr val="FF0000"/>
                </a:solidFill>
              </a:rPr>
              <a:t>ing of new flow parameters</a:t>
            </a:r>
            <a:r>
              <a:rPr sz="2600"/>
              <a:t> to all routers affected (P1, P2, ...) – </a:t>
            </a:r>
            <a:r>
              <a:rPr sz="2600" i="1"/>
              <a:t>(limited optimizations possible).</a:t>
            </a:r>
            <a:endParaRPr sz="2600" i="1"/>
          </a:p>
          <a:p>
            <a:pPr marL="0" indent="0">
              <a:buFont typeface="Arial"/>
              <a:buNone/>
              <a:defRPr/>
            </a:pPr>
            <a:endParaRPr sz="2600"/>
          </a:p>
          <a:p>
            <a:pPr marL="0" indent="0">
              <a:buFont typeface="Arial"/>
              <a:buNone/>
              <a:defRPr/>
            </a:pPr>
            <a:r>
              <a:rPr sz="2600"/>
              <a:t>TCQF: </a:t>
            </a:r>
            <a:r>
              <a:rPr sz="2600" b="1">
                <a:solidFill>
                  <a:srgbClr val="00B050"/>
                </a:solidFill>
              </a:rPr>
              <a:t>3 ... 5 cyclic queues</a:t>
            </a:r>
            <a:r>
              <a:rPr sz="2600"/>
              <a:t> on P1 oif1. 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400" b="1">
                <a:solidFill>
                  <a:srgbClr val="00B050"/>
                </a:solidFill>
              </a:rPr>
              <a:t>No changes in any P router configuration </a:t>
            </a:r>
            <a:r>
              <a:rPr sz="2400"/>
              <a:t>when member flows change!</a:t>
            </a:r>
            <a:endParaRPr sz="2400"/>
          </a:p>
        </p:txBody>
      </p:sp>
      <p:sp>
        <p:nvSpPr>
          <p:cNvPr id="1849516342" name="" hidden="0"/>
          <p:cNvSpPr/>
          <p:nvPr isPhoto="0" userDrawn="0"/>
        </p:nvSpPr>
        <p:spPr bwMode="auto">
          <a:xfrm rot="0" flipH="0" flipV="0">
            <a:off x="10588401" y="1540972"/>
            <a:ext cx="846796" cy="406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415147" name="" hidden="0"/>
          <p:cNvSpPr txBox="1"/>
          <p:nvPr isPhoto="0" userDrawn="0"/>
        </p:nvSpPr>
        <p:spPr bwMode="auto">
          <a:xfrm flipH="0" flipV="0">
            <a:off x="10588401" y="1540972"/>
            <a:ext cx="920091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iPE100</a:t>
            </a:r>
            <a:endParaRPr/>
          </a:p>
        </p:txBody>
      </p:sp>
      <p:sp>
        <p:nvSpPr>
          <p:cNvPr id="1841173247" name="" hidden="0"/>
          <p:cNvSpPr/>
          <p:nvPr isPhoto="0" userDrawn="0"/>
        </p:nvSpPr>
        <p:spPr bwMode="auto">
          <a:xfrm rot="0" flipH="0" flipV="0">
            <a:off x="8667785" y="1561473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210317" name="" hidden="0"/>
          <p:cNvSpPr txBox="1"/>
          <p:nvPr isPhoto="0" userDrawn="0"/>
        </p:nvSpPr>
        <p:spPr bwMode="auto">
          <a:xfrm flipH="0" flipV="0">
            <a:off x="8667785" y="1561473"/>
            <a:ext cx="665820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iPE1</a:t>
            </a:r>
            <a:endParaRPr/>
          </a:p>
        </p:txBody>
      </p:sp>
      <p:sp>
        <p:nvSpPr>
          <p:cNvPr id="1944328996" name="" hidden="0"/>
          <p:cNvSpPr txBox="1"/>
          <p:nvPr isPhoto="0" userDrawn="0"/>
        </p:nvSpPr>
        <p:spPr bwMode="auto">
          <a:xfrm flipH="0" flipV="0">
            <a:off x="9793172" y="1241415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...</a:t>
            </a:r>
            <a:endParaRPr sz="3600"/>
          </a:p>
        </p:txBody>
      </p:sp>
      <p:sp>
        <p:nvSpPr>
          <p:cNvPr id="1529795569" name="" hidden="0"/>
          <p:cNvSpPr/>
          <p:nvPr isPhoto="0" userDrawn="0"/>
        </p:nvSpPr>
        <p:spPr bwMode="auto">
          <a:xfrm rot="0" flipH="0" flipV="0">
            <a:off x="10588401" y="5382201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267948" name="" hidden="0"/>
          <p:cNvSpPr txBox="1"/>
          <p:nvPr isPhoto="0" userDrawn="0"/>
        </p:nvSpPr>
        <p:spPr bwMode="auto">
          <a:xfrm flipH="0" flipV="0">
            <a:off x="10510327" y="5382201"/>
            <a:ext cx="996440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ePE100</a:t>
            </a:r>
            <a:endParaRPr/>
          </a:p>
        </p:txBody>
      </p:sp>
      <p:sp>
        <p:nvSpPr>
          <p:cNvPr id="192205304" name="" hidden="0"/>
          <p:cNvSpPr/>
          <p:nvPr isPhoto="0" userDrawn="0"/>
        </p:nvSpPr>
        <p:spPr bwMode="auto">
          <a:xfrm rot="0" flipH="0" flipV="0">
            <a:off x="8667785" y="5402703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460033" name="" hidden="0"/>
          <p:cNvSpPr txBox="1"/>
          <p:nvPr isPhoto="0" userDrawn="0"/>
        </p:nvSpPr>
        <p:spPr bwMode="auto">
          <a:xfrm flipH="0" flipV="0">
            <a:off x="8667785" y="5402703"/>
            <a:ext cx="742168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ePE1</a:t>
            </a:r>
            <a:endParaRPr/>
          </a:p>
        </p:txBody>
      </p:sp>
      <p:sp>
        <p:nvSpPr>
          <p:cNvPr id="1267562583" name="" hidden="0"/>
          <p:cNvSpPr txBox="1"/>
          <p:nvPr isPhoto="0" userDrawn="0"/>
        </p:nvSpPr>
        <p:spPr bwMode="auto">
          <a:xfrm flipH="0" flipV="0">
            <a:off x="9793172" y="5082645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...</a:t>
            </a:r>
            <a:endParaRPr sz="3600"/>
          </a:p>
        </p:txBody>
      </p:sp>
      <p:sp>
        <p:nvSpPr>
          <p:cNvPr id="413326995" name="" hidden="0"/>
          <p:cNvSpPr/>
          <p:nvPr isPhoto="0" userDrawn="0"/>
        </p:nvSpPr>
        <p:spPr bwMode="auto">
          <a:xfrm rot="0" flipH="0" flipV="0">
            <a:off x="9668307" y="2946299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0594564" name="" hidden="0"/>
          <p:cNvSpPr txBox="1"/>
          <p:nvPr isPhoto="0" userDrawn="0"/>
        </p:nvSpPr>
        <p:spPr bwMode="auto">
          <a:xfrm flipH="0" flipV="0">
            <a:off x="9668307" y="2946299"/>
            <a:ext cx="741831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P1 rtr</a:t>
            </a:r>
            <a:endParaRPr/>
          </a:p>
        </p:txBody>
      </p:sp>
      <p:sp>
        <p:nvSpPr>
          <p:cNvPr id="155191628" name="" hidden="0"/>
          <p:cNvSpPr/>
          <p:nvPr isPhoto="0" userDrawn="0"/>
        </p:nvSpPr>
        <p:spPr bwMode="auto">
          <a:xfrm rot="0" flipH="0" flipV="0">
            <a:off x="9704268" y="3945642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1718444" name="" hidden="0"/>
          <p:cNvSpPr txBox="1"/>
          <p:nvPr isPhoto="0" userDrawn="0"/>
        </p:nvSpPr>
        <p:spPr bwMode="auto">
          <a:xfrm flipH="0" flipV="0">
            <a:off x="9704268" y="3945642"/>
            <a:ext cx="741831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P2 rtr</a:t>
            </a:r>
            <a:endParaRPr/>
          </a:p>
        </p:txBody>
      </p:sp>
      <p:cxnSp>
        <p:nvCxnSpPr>
          <p:cNvPr id="1719043148" name="" hidden="0"/>
          <p:cNvCxnSpPr>
            <a:cxnSpLocks/>
          </p:cNvCxnSpPr>
          <p:nvPr isPhoto="0" userDrawn="0"/>
        </p:nvCxnSpPr>
        <p:spPr bwMode="auto">
          <a:xfrm rot="0" flipH="0" flipV="0">
            <a:off x="9151844" y="2092375"/>
            <a:ext cx="641327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841058" name="" hidden="0"/>
          <p:cNvCxnSpPr>
            <a:cxnSpLocks/>
          </p:cNvCxnSpPr>
          <p:nvPr isPhoto="0" userDrawn="0"/>
        </p:nvCxnSpPr>
        <p:spPr bwMode="auto">
          <a:xfrm rot="0" flipH="1" flipV="0">
            <a:off x="10213647" y="2092375"/>
            <a:ext cx="651791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0592570" name="" hidden="0"/>
          <p:cNvSpPr txBox="1"/>
          <p:nvPr isPhoto="0" userDrawn="0"/>
        </p:nvSpPr>
        <p:spPr bwMode="auto">
          <a:xfrm flipH="0" flipV="0">
            <a:off x="9782340" y="1990923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...</a:t>
            </a:r>
            <a:endParaRPr sz="3600"/>
          </a:p>
        </p:txBody>
      </p:sp>
      <p:cxnSp>
        <p:nvCxnSpPr>
          <p:cNvPr id="558235394" name="" hidden="0"/>
          <p:cNvCxnSpPr>
            <a:cxnSpLocks/>
          </p:cNvCxnSpPr>
          <p:nvPr isPhoto="0" userDrawn="0"/>
        </p:nvCxnSpPr>
        <p:spPr bwMode="auto">
          <a:xfrm rot="0" flipH="0" flipV="1">
            <a:off x="9215156" y="4606351"/>
            <a:ext cx="641326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arrow" len="me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916441" name="" hidden="0"/>
          <p:cNvCxnSpPr>
            <a:cxnSpLocks/>
          </p:cNvCxnSpPr>
          <p:nvPr isPhoto="0" userDrawn="0"/>
        </p:nvCxnSpPr>
        <p:spPr bwMode="auto">
          <a:xfrm rot="0" flipH="1" flipV="1">
            <a:off x="10433107" y="4606351"/>
            <a:ext cx="651790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arrow" len="me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0529092" name="" hidden="0"/>
          <p:cNvSpPr txBox="1"/>
          <p:nvPr isPhoto="0" userDrawn="0"/>
        </p:nvSpPr>
        <p:spPr bwMode="auto">
          <a:xfrm rot="0" flipH="0" flipV="1">
            <a:off x="9845654" y="4504899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...</a:t>
            </a:r>
            <a:endParaRPr sz="3600"/>
          </a:p>
        </p:txBody>
      </p:sp>
      <p:cxnSp>
        <p:nvCxnSpPr>
          <p:cNvPr id="1357884900" name="" hidden="0"/>
          <p:cNvCxnSpPr>
            <a:cxnSpLocks/>
            <a:stCxn id="413326995" idx="2"/>
            <a:endCxn id="1151718444" idx="0"/>
          </p:cNvCxnSpPr>
          <p:nvPr isPhoto="0" userDrawn="0"/>
        </p:nvCxnSpPr>
        <p:spPr bwMode="auto">
          <a:xfrm rot="5399943" flipH="0" flipV="0">
            <a:off x="9787173" y="3649370"/>
            <a:ext cx="592543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69311" name="" hidden="0"/>
          <p:cNvSpPr txBox="1"/>
          <p:nvPr isPhoto="0" userDrawn="0"/>
        </p:nvSpPr>
        <p:spPr bwMode="auto">
          <a:xfrm flipH="0" flipV="0">
            <a:off x="10091706" y="3361648"/>
            <a:ext cx="551522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oif1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657192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69625" y="180309"/>
            <a:ext cx="10684171" cy="871702"/>
          </a:xfrm>
        </p:spPr>
        <p:txBody>
          <a:bodyPr/>
          <a:lstStyle/>
          <a:p>
            <a:pPr>
              <a:defRPr/>
            </a:pPr>
            <a:r>
              <a:rPr/>
              <a:t>Changes from -01 (IETF115)</a:t>
            </a:r>
            <a:endParaRPr/>
          </a:p>
        </p:txBody>
      </p:sp>
      <p:sp>
        <p:nvSpPr>
          <p:cNvPr id="52255557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84327" y="1236827"/>
            <a:ext cx="11387349" cy="550175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lvl="0" indent="0">
              <a:buFont typeface="Arial"/>
              <a:buNone/>
              <a:defRPr/>
            </a:pPr>
            <a:r>
              <a:rPr sz="2400"/>
              <a:t>Conservative approach: specify that we maintain order between packets arriving from the same input interace and going to the same output interface / cycle</a:t>
            </a:r>
            <a:endParaRPr sz="2000"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while(1) {</a:t>
            </a:r>
            <a:endParaRPr sz="16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ingress_flow_2_tcqf(oif,cycle) // [5]</a:t>
            </a:r>
            <a:endParaRPr sz="16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wait_until(tnow &gt;= nextcyclestart); // wait until next cycle</a:t>
            </a:r>
            <a:endParaRPr sz="16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nextcyclestart += tcqf.cycle_time</a:t>
            </a:r>
            <a:endParaRPr sz="16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</a:t>
            </a:r>
            <a:r>
              <a:rPr lang="en-US" sz="1800" b="1" i="0" u="none" strike="noStrike" cap="none" spc="0">
                <a:solidFill>
                  <a:srgbClr val="7030A0"/>
                </a:solidFill>
                <a:latin typeface="Courier New"/>
                <a:ea typeface="Courier New"/>
                <a:cs typeface="Courier New"/>
              </a:rPr>
              <a:t>forall(iif) {</a:t>
            </a:r>
            <a:endParaRPr sz="1800" b="1" i="0" u="none" strike="noStrike" cap="none" spc="0">
              <a:solidFill>
                <a:srgbClr val="7030A0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b="1" i="0" u="none" strike="noStrike" cap="none" spc="0">
                <a:solidFill>
                  <a:srgbClr val="7030A0"/>
                </a:solidFill>
                <a:latin typeface="Courier New"/>
                <a:ea typeface="Courier New"/>
                <a:cs typeface="Courier New"/>
              </a:rPr>
              <a:t>       forall(pak = tcqf_dequeue(oif.cycleq[cycle,iif]) {</a:t>
            </a:r>
            <a:endParaRPr sz="1800" b="1" i="0" u="none" strike="noStrike" cap="none" spc="0">
              <a:solidFill>
                <a:srgbClr val="7030A0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b="1" i="0" u="none" strike="noStrike" cap="none" spc="0">
                <a:solidFill>
                  <a:srgbClr val="7030A0"/>
                </a:solidFill>
                <a:latin typeface="Courier New"/>
                <a:ea typeface="Courier New"/>
                <a:cs typeface="Courier New"/>
              </a:rPr>
              <a:t>         schedule to send pak on oif before nextcyclestart; // [4]</a:t>
            </a:r>
            <a:endParaRPr sz="1800" b="1" i="0" u="none" strike="noStrike" cap="none" spc="0">
              <a:solidFill>
                <a:srgbClr val="7030A0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b="1" i="0" u="none" strike="noStrike" cap="none" spc="0">
                <a:solidFill>
                  <a:srgbClr val="7030A0"/>
                </a:solidFill>
                <a:latin typeface="Courier New"/>
                <a:ea typeface="Courier New"/>
                <a:cs typeface="Courier New"/>
              </a:rPr>
              <a:t>       }</a:t>
            </a:r>
            <a:endParaRPr sz="1800" b="1" i="0" u="none" strike="noStrike" cap="none" spc="0">
              <a:solidFill>
                <a:srgbClr val="7030A0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b="1" i="0" u="none" strike="noStrike" cap="none" spc="0">
                <a:solidFill>
                  <a:srgbClr val="7030A0"/>
                </a:solidFill>
                <a:latin typeface="Courier New"/>
                <a:ea typeface="Courier New"/>
                <a:cs typeface="Courier New"/>
              </a:rPr>
              <a:t>     }</a:t>
            </a:r>
            <a:endParaRPr sz="1800" b="1" i="0" u="none" strike="noStrike" cap="none" spc="0">
              <a:solidFill>
                <a:srgbClr val="7030A0"/>
              </a:solidFill>
              <a:latin typeface="Courier New"/>
              <a:ea typeface="Courier New"/>
              <a:cs typeface="Courier New"/>
            </a:endParaRPr>
          </a:p>
          <a:p>
            <a:pPr mar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  cycle = (cycle + 1) mod tcqf.cycles + 1</a:t>
            </a:r>
            <a:endParaRPr sz="16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lnSpc>
                <a:spcPct val="6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  }</a:t>
            </a:r>
            <a:endParaRPr lang="en-US" sz="16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Additional explanatory text to reconfirm that “schedule to send” can be arbitrary time within the cycle, but that order of dequeuing needs to be maintained.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Any better way to describe this ?</a:t>
            </a:r>
            <a:endParaRPr sz="2400" b="0" i="0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276934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Packet encapsulations</a:t>
            </a:r>
            <a:endParaRPr/>
          </a:p>
        </p:txBody>
      </p:sp>
      <p:sp>
        <p:nvSpPr>
          <p:cNvPr id="187940335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8218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748360"/>
          </a:xfrm>
        </p:spPr>
        <p:txBody>
          <a:bodyPr/>
          <a:lstStyle/>
          <a:p>
            <a:pPr>
              <a:defRPr/>
            </a:pPr>
            <a:r>
              <a:rPr/>
              <a:t>Encapsulation considerations</a:t>
            </a:r>
            <a:endParaRPr/>
          </a:p>
        </p:txBody>
      </p:sp>
      <p:sp>
        <p:nvSpPr>
          <p:cNvPr id="176937215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274471"/>
            <a:ext cx="10515600" cy="544668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/>
              <a:t>Short-term attractive (to simplify initial adoption/deployments):</a:t>
            </a:r>
            <a:endParaRPr/>
          </a:p>
          <a:p>
            <a:pPr lvl="1">
              <a:defRPr/>
            </a:pPr>
            <a:r>
              <a:rPr/>
              <a:t>No packet header changes necessary:</a:t>
            </a:r>
            <a:endParaRPr/>
          </a:p>
          <a:p>
            <a:pPr lvl="1">
              <a:defRPr/>
            </a:pPr>
            <a:r>
              <a:rPr/>
              <a:t>Cycle-ID can go into DSCP (IP/IPv6) or MPS TC (Traffic Class) fields</a:t>
            </a:r>
            <a:endParaRPr/>
          </a:p>
          <a:p>
            <a:pPr lvl="1">
              <a:defRPr/>
            </a:pPr>
            <a:r>
              <a:rPr/>
              <a:t>Single-domain use: RFC2474, section 6: 16 private DSCP</a:t>
            </a:r>
            <a:endParaRPr/>
          </a:p>
          <a:p>
            <a:pPr lvl="2">
              <a:defRPr/>
            </a:pPr>
            <a:r>
              <a:rPr/>
              <a:t>Would need at minimum 3 cycle-ID could have up to 16.</a:t>
            </a:r>
            <a:endParaRPr/>
          </a:p>
          <a:p>
            <a:pPr lvl="1">
              <a:defRPr/>
            </a:pPr>
            <a:r>
              <a:rPr/>
              <a:t>Only advanced forwarding option for DetNet with this benefit ?!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Long-term better:</a:t>
            </a:r>
            <a:endParaRPr/>
          </a:p>
          <a:p>
            <a:pPr lvl="1">
              <a:defRPr/>
            </a:pPr>
            <a:r>
              <a:rPr/>
              <a:t>Define packet header that explicitly considers Cycle-ID</a:t>
            </a:r>
            <a:endParaRPr/>
          </a:p>
          <a:p>
            <a:pPr lvl="2">
              <a:defRPr/>
            </a:pPr>
            <a:r>
              <a:rPr/>
              <a:t>Customers do not like to “overload DSCP” - (“legacy mechanism”, difficult to manage), and TC is quite limited.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1">
              <a:defRPr/>
            </a:pPr>
            <a:r>
              <a:rPr/>
              <a:t>We should be able to support for packets at least the following:</a:t>
            </a:r>
            <a:endParaRPr/>
          </a:p>
          <a:p>
            <a:pPr lvl="2">
              <a:defRPr/>
            </a:pPr>
            <a:r>
              <a:rPr/>
              <a:t>Queuing (TCQF): cycle-ID (and possible extensions)</a:t>
            </a:r>
            <a:endParaRPr/>
          </a:p>
          <a:p>
            <a:pPr lvl="3">
              <a:defRPr/>
            </a:pPr>
            <a:r>
              <a:rPr/>
              <a:t>Timestamp (sender) may be desired too</a:t>
            </a:r>
            <a:endParaRPr/>
          </a:p>
          <a:p>
            <a:pPr lvl="2">
              <a:defRPr/>
            </a:pPr>
            <a:r>
              <a:rPr/>
              <a:t>PREOF (flow-id, sequence-number)</a:t>
            </a:r>
            <a:endParaRPr/>
          </a:p>
          <a:p>
            <a:pPr lvl="2">
              <a:defRPr/>
            </a:pPr>
            <a:r>
              <a:rPr/>
              <a:t>Steering: If not using source-routing (e.g.: SRH), then some type of “aggregate-ID” packet header filed on which steering policy can be configured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/ should we have multiple extension headers ?</a:t>
            </a:r>
            <a:endParaRPr sz="2400"/>
          </a:p>
          <a:p>
            <a:pPr lvl="2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combine all required DetNet functions into single header 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87089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74836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Encapsulation options from</a:t>
            </a:r>
            <a:br>
              <a:rPr/>
            </a:b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draft-yizhou-detnet-ipv6-options-for-cqf-variant</a:t>
            </a:r>
            <a:b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2800"/>
          </a:p>
        </p:txBody>
      </p:sp>
      <p:sp>
        <p:nvSpPr>
          <p:cNvPr id="190539900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167147"/>
            <a:ext cx="7816165" cy="55540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Discussion with 6MAN WG:</a:t>
            </a:r>
            <a:endParaRPr sz="2400"/>
          </a:p>
          <a:p>
            <a:pPr lvl="1">
              <a:defRPr/>
            </a:pPr>
            <a:r>
              <a:rPr sz="2000"/>
              <a:t>What type of IPv6 extension header to use – HbH or DoH</a:t>
            </a:r>
            <a:endParaRPr sz="2000"/>
          </a:p>
          <a:p>
            <a:pPr lvl="1">
              <a:defRPr/>
            </a:pPr>
            <a:r>
              <a:rPr sz="2000"/>
              <a:t>Traditionally DoH would be incorrect</a:t>
            </a:r>
            <a:endParaRPr sz="2000"/>
          </a:p>
          <a:p>
            <a:pPr lvl="2">
              <a:defRPr/>
            </a:pPr>
            <a:r>
              <a:rPr sz="1600"/>
              <a:t>Because every router would need to inspect/modify header (Cycle-ID)</a:t>
            </a:r>
            <a:endParaRPr sz="1600"/>
          </a:p>
          <a:p>
            <a:pPr lvl="2">
              <a:defRPr/>
            </a:pPr>
            <a:r>
              <a:rPr sz="1600"/>
              <a:t>But DoH would likely allow to pass through unsupporting routers easier...</a:t>
            </a:r>
            <a:endParaRPr sz="1600"/>
          </a:p>
          <a:p>
            <a:pPr lvl="2">
              <a:defRPr/>
            </a:pPr>
            <a:endParaRPr sz="1600"/>
          </a:p>
          <a:p>
            <a:pPr lvl="0">
              <a:defRPr/>
            </a:pPr>
            <a:r>
              <a:rPr sz="2400"/>
              <a:t>DetNet ?! Discussion</a:t>
            </a:r>
            <a:endParaRPr sz="2400"/>
          </a:p>
          <a:p>
            <a:pPr lvl="1">
              <a:defRPr/>
            </a:pPr>
            <a:r>
              <a:rPr sz="2000"/>
              <a:t>What fields to have in packet header</a:t>
            </a:r>
            <a:endParaRPr sz="2000"/>
          </a:p>
          <a:p>
            <a:pPr lvl="1">
              <a:defRPr/>
            </a:pPr>
            <a:r>
              <a:rPr sz="2000"/>
              <a:t>Example / simple proposal </a:t>
            </a:r>
            <a:br>
              <a:rPr sz="2000"/>
            </a:br>
            <a:r>
              <a:rPr sz="2000"/>
              <a:t>from draft: Cycle-ID + extensions</a:t>
            </a:r>
            <a:endParaRPr sz="2000"/>
          </a:p>
          <a:p>
            <a:pPr lvl="1">
              <a:defRPr/>
            </a:pPr>
            <a:endParaRPr sz="1600"/>
          </a:p>
          <a:p>
            <a:pPr lvl="1">
              <a:defRPr/>
            </a:pPr>
            <a:r>
              <a:rPr sz="2000"/>
              <a:t>Other options discussed in draft.</a:t>
            </a:r>
            <a:endParaRPr sz="2000"/>
          </a:p>
          <a:p>
            <a:pPr lvl="1">
              <a:defRPr/>
            </a:pPr>
            <a:endParaRPr sz="1600"/>
          </a:p>
          <a:p>
            <a:pPr lvl="1">
              <a:defRPr/>
            </a:pPr>
            <a:r>
              <a:rPr sz="2000"/>
              <a:t>Could also add fields for PREOF...</a:t>
            </a:r>
            <a:endParaRPr sz="2000"/>
          </a:p>
          <a:p>
            <a:pPr marL="457200" lvl="1" indent="0">
              <a:buFont typeface="Arial"/>
              <a:buNone/>
              <a:defRPr/>
            </a:pPr>
            <a:endParaRPr sz="1600"/>
          </a:p>
        </p:txBody>
      </p:sp>
      <p:pic>
        <p:nvPicPr>
          <p:cNvPr id="166371255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53133" y="1767695"/>
            <a:ext cx="3416894" cy="1639289"/>
          </a:xfrm>
          <a:prstGeom prst="rect">
            <a:avLst/>
          </a:prstGeom>
        </p:spPr>
      </p:pic>
      <p:pic>
        <p:nvPicPr>
          <p:cNvPr id="113778698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453133" y="172286"/>
            <a:ext cx="3161999" cy="1544346"/>
          </a:xfrm>
          <a:prstGeom prst="rect">
            <a:avLst/>
          </a:prstGeom>
        </p:spPr>
      </p:pic>
      <p:pic>
        <p:nvPicPr>
          <p:cNvPr id="95250758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649295" y="4164100"/>
            <a:ext cx="6220732" cy="2144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52444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History / Context</a:t>
            </a:r>
            <a:endParaRPr/>
          </a:p>
        </p:txBody>
      </p:sp>
      <p:sp>
        <p:nvSpPr>
          <p:cNvPr id="64422841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960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69626" y="180311"/>
            <a:ext cx="10684172" cy="871703"/>
          </a:xfrm>
        </p:spPr>
        <p:txBody>
          <a:bodyPr/>
          <a:lstStyle/>
          <a:p>
            <a:pPr>
              <a:defRPr/>
            </a:pPr>
            <a:r>
              <a:rPr/>
              <a:t>Tagged Cyclic Queuing drafts</a:t>
            </a:r>
            <a:endParaRPr/>
          </a:p>
        </p:txBody>
      </p:sp>
      <p:sp>
        <p:nvSpPr>
          <p:cNvPr id="8219877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84328" y="1236828"/>
            <a:ext cx="11387350" cy="550175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lvl="0">
              <a:defRPr/>
            </a:pPr>
            <a:r>
              <a:rPr sz="20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Historic drafts</a:t>
            </a:r>
            <a:endParaRPr sz="20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2018 - 2019: draft-qiang-detnet-large-scale-detnet (00-05)</a:t>
            </a:r>
            <a:endParaRPr sz="20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(Christina)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 Qiang, Xuesong Geng, Bingyang Liu, Toerless Eckert, Liang Geng, Guangpeng Li </a:t>
            </a:r>
            <a:endParaRPr lang="en-US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2019: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draft-chen-mpls-cqf-lsp-dp-00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Zhe Chen, (Christina) Li Qiang</a:t>
            </a:r>
            <a:endParaRPr lang="en-US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2021: draft-dang-queuing-with-multiple-cyclic-buffers-00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Bingyang Liu, Joanna Dang </a:t>
            </a:r>
            <a:endParaRPr lang="en-US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endParaRPr lang="en-US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Current drafts – intent to merge: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2021: draft-eckert-detnet-mpls-tc-tcqf -&gt;</a:t>
            </a:r>
            <a:b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2022: draft-eckert-detnet-tcqf-02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Attempt at standardizing “no-new-packet-header” for MPLS data plane (because best supported by DetNet)</a:t>
            </a:r>
            <a:endParaRPr lang="en-US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Changed name after adding IP/IPv6 (DSCP) forwarding plane</a:t>
            </a:r>
            <a:endParaRPr lang="en-US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Toerless Eckert , Stewart Bryant , Andrew G. Malis , Guangpeng Li </a:t>
            </a:r>
            <a:endParaRPr lang="en-US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2022: draft-yizhou-detnet-ipv6-options-for-cqf-variant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Yizhou Li, Shoushou Ren, Guangpeng Li, Fan Yang, Jeong-dong Ryoo, Peng Liu</a:t>
            </a:r>
            <a:endParaRPr lang="en-US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endParaRPr lang="en-US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Related drafts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draft-geng-detnet-dataplane-enchancment-encap/</a:t>
            </a:r>
            <a:endParaRPr lang="en-US" sz="20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234131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56267" y="365124"/>
            <a:ext cx="10949961" cy="520297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Development / Validation</a:t>
            </a:r>
            <a:endParaRPr/>
          </a:p>
        </p:txBody>
      </p:sp>
      <p:sp>
        <p:nvSpPr>
          <p:cNvPr id="20802045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36760" y="759428"/>
            <a:ext cx="6385774" cy="57873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2">
              <a:defRPr/>
            </a:pPr>
            <a:endParaRPr/>
          </a:p>
          <a:p>
            <a:pPr marL="0" lvl="0" indent="0">
              <a:buFont typeface="Arial"/>
              <a:buNone/>
              <a:defRPr/>
            </a:pPr>
            <a:r>
              <a:rPr sz="1600"/>
              <a:t>2017 - 2021: Research and in-house validation</a:t>
            </a:r>
            <a:endParaRPr sz="1600"/>
          </a:p>
          <a:p>
            <a:pPr marL="400050" lvl="1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IFIP 2021 Networking Conference: 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“Towards Large-Scale Deterministic IP Networks”</a:t>
            </a:r>
            <a:b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†Bingyang Liu, †Shoushou Ren, †Chuang Wang, ∗Vincent Angilella,,  </a:t>
            </a: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Paolo Medagliani, ∗Sebastien Martin, ∗,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Jeremie Leguay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dl.ifip.org/db/conf/networking/networking2021/1570696888.pdf"/>
              </a:rPr>
              <a:t>https://dl.ifip.org/db/conf/networking/networking2021/1570696888.pdf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" lvl="0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" lv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Two validation vehicles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High-speed PoC router implementation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“DIP” – Deterministic IP</a:t>
            </a:r>
            <a:endParaRPr sz="1400"/>
          </a:p>
          <a:p>
            <a:pPr lvl="1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 off-the-shelf metro-router 100Gbps Ethernets</a:t>
            </a:r>
            <a:endParaRPr sz="1400"/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FPGA for programmable queuing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Packet header processing standard NPU</a:t>
            </a:r>
            <a:endParaRPr sz="1400"/>
          </a:p>
          <a:p>
            <a:pPr lvl="2">
              <a:defRPr/>
            </a:pPr>
            <a:endParaRPr sz="1400"/>
          </a:p>
          <a:p>
            <a:pPr lvl="0">
              <a:defRPr/>
            </a:pPr>
            <a:r>
              <a:rPr sz="1600"/>
              <a:t>Omnet++ Simulation</a:t>
            </a:r>
            <a:endParaRPr sz="1600"/>
          </a:p>
          <a:p>
            <a:pPr lvl="1">
              <a:defRPr/>
            </a:pPr>
            <a:r>
              <a:rPr sz="1400"/>
              <a:t>Using published AS 1239 (Sprint) topology of 315 routers</a:t>
            </a:r>
            <a:br>
              <a:rPr sz="1400"/>
            </a:br>
            <a:r>
              <a:rPr sz="1400"/>
              <a:t> and 1944 links</a:t>
            </a:r>
            <a:endParaRPr sz="1400"/>
          </a:p>
        </p:txBody>
      </p:sp>
      <p:pic>
        <p:nvPicPr>
          <p:cNvPr id="90436407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647732" y="1003555"/>
            <a:ext cx="5510728" cy="1746620"/>
          </a:xfrm>
          <a:prstGeom prst="rect">
            <a:avLst/>
          </a:prstGeom>
        </p:spPr>
      </p:pic>
      <p:pic>
        <p:nvPicPr>
          <p:cNvPr id="125536118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857760" y="3537074"/>
            <a:ext cx="5118840" cy="3277995"/>
          </a:xfrm>
          <a:prstGeom prst="rect">
            <a:avLst/>
          </a:prstGeom>
        </p:spPr>
      </p:pic>
      <p:sp>
        <p:nvSpPr>
          <p:cNvPr id="739628198" name="" hidden="0"/>
          <p:cNvSpPr txBox="1"/>
          <p:nvPr isPhoto="0" userDrawn="0"/>
        </p:nvSpPr>
        <p:spPr bwMode="auto">
          <a:xfrm flipH="0" flipV="0">
            <a:off x="8239601" y="2875834"/>
            <a:ext cx="2723764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Architecture (from paper)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010297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03837" y="365124"/>
            <a:ext cx="10949961" cy="132556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Large scale validation 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/>
          </a:p>
        </p:txBody>
      </p:sp>
      <p:sp>
        <p:nvSpPr>
          <p:cNvPr id="4214466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51408" y="1411110"/>
            <a:ext cx="4910070" cy="490360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2020:</a:t>
            </a:r>
            <a:br>
              <a:rPr/>
            </a:br>
            <a:r>
              <a:rPr/>
              <a:t>CENI: Research network</a:t>
            </a:r>
            <a:r>
              <a:rPr/>
              <a:t> across china</a:t>
            </a:r>
            <a:endParaRPr/>
          </a:p>
          <a:p>
            <a:pPr lvl="1">
              <a:defRPr/>
            </a:pPr>
            <a:r>
              <a:rPr/>
              <a:t>Connecting all mayor cities</a:t>
            </a:r>
            <a:endParaRPr/>
          </a:p>
          <a:p>
            <a:pPr lvl="0">
              <a:defRPr/>
            </a:pPr>
            <a:r>
              <a:rPr/>
              <a:t>Connected PoC routers to 100 Gbps fibers of network</a:t>
            </a:r>
            <a:endParaRPr/>
          </a:p>
          <a:p>
            <a:pPr lvl="1">
              <a:defRPr/>
            </a:pPr>
            <a:r>
              <a:rPr/>
              <a:t>And performed validation testing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Report: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https://ceni.org.cn/406.html</a:t>
            </a:r>
            <a:endParaRPr/>
          </a:p>
        </p:txBody>
      </p:sp>
      <p:pic>
        <p:nvPicPr>
          <p:cNvPr id="20714777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57197" y="1690687"/>
            <a:ext cx="6248537" cy="3674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738540" name="标题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64068" y="200495"/>
            <a:ext cx="10515600" cy="98718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zh-CN"/>
              <a:t>CENI DIP (tcqf) Testbed 2020</a:t>
            </a:r>
            <a:br>
              <a:rPr lang="zh-CN"/>
            </a:br>
            <a:r>
              <a:rPr lang="zh-CN" sz="2800"/>
              <a:t>Example test case (NanJing region)</a:t>
            </a:r>
            <a:endParaRPr lang="zh-CN" sz="2800"/>
          </a:p>
        </p:txBody>
      </p:sp>
      <p:sp>
        <p:nvSpPr>
          <p:cNvPr id="968376527" name="灯片编号占位符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F65C01B3-90FD-B164-B878-E3BABA1E695E}" type="slidenum">
              <a:rPr lang="zh-CN"/>
              <a:t/>
            </a:fld>
            <a:endParaRPr lang="zh-CN"/>
          </a:p>
        </p:txBody>
      </p:sp>
      <p:sp>
        <p:nvSpPr>
          <p:cNvPr id="1644150883" name="矩形 84" hidden="0"/>
          <p:cNvSpPr/>
          <p:nvPr isPhoto="0" userDrawn="0"/>
        </p:nvSpPr>
        <p:spPr bwMode="auto">
          <a:xfrm>
            <a:off x="7463773" y="4628241"/>
            <a:ext cx="4555398" cy="613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Target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Flow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1Packet/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10</a:t>
            </a:r>
            <a:r>
              <a:rPr lang="el-GR" sz="1200">
                <a:solidFill>
                  <a:srgbClr val="FF0000"/>
                </a:solidFill>
                <a:latin typeface="微软雅黑"/>
                <a:ea typeface="微软雅黑"/>
              </a:rPr>
              <a:t>μ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s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&amp; pktsize 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is 1500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Interference flow</a:t>
            </a:r>
            <a:r>
              <a:rPr 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128Packets/1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ms  &amp; 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pktsize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 is 1500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B</a:t>
            </a:r>
            <a:endParaRPr/>
          </a:p>
        </p:txBody>
      </p:sp>
      <p:grpSp>
        <p:nvGrpSpPr>
          <p:cNvPr id="1486686360" name="" hidden="0"/>
          <p:cNvGrpSpPr/>
          <p:nvPr isPhoto="0" userDrawn="0"/>
        </p:nvGrpSpPr>
        <p:grpSpPr bwMode="auto">
          <a:xfrm flipH="0" flipV="0">
            <a:off x="464068" y="1438746"/>
            <a:ext cx="11264177" cy="4417363"/>
            <a:chOff x="0" y="0"/>
            <a:chExt cx="11264177" cy="4417363"/>
          </a:xfrm>
        </p:grpSpPr>
        <p:sp>
          <p:nvSpPr>
            <p:cNvPr id="1051377831" name="矩形 144" hidden="0"/>
            <p:cNvSpPr/>
            <p:nvPr isPhoto="0" userDrawn="0"/>
          </p:nvSpPr>
          <p:spPr bwMode="auto">
            <a:xfrm>
              <a:off x="0" y="0"/>
              <a:ext cx="11264177" cy="4417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pic>
          <p:nvPicPr>
            <p:cNvPr id="985173557" name="图片 5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91775" y="121945"/>
              <a:ext cx="5518047" cy="4169075"/>
            </a:xfrm>
            <a:prstGeom prst="rect">
              <a:avLst/>
            </a:prstGeom>
          </p:spPr>
        </p:pic>
        <p:pic>
          <p:nvPicPr>
            <p:cNvPr id="1047881173" name="图片 67" hidden="0"/>
            <p:cNvPicPr>
              <a:picLocks noChangeAspect="1"/>
            </p:cNvPicPr>
            <p:nvPr isPhoto="0" userDrawn="0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7104056" y="3042041"/>
              <a:ext cx="734823" cy="165371"/>
            </a:xfrm>
            <a:prstGeom prst="rect">
              <a:avLst/>
            </a:prstGeom>
          </p:spPr>
        </p:pic>
        <p:cxnSp>
          <p:nvCxnSpPr>
            <p:cNvPr id="597820477" name="直接连接符 184" hidden="0"/>
            <p:cNvCxnSpPr>
              <a:cxnSpLocks/>
              <a:endCxn id="1047881173" idx="0"/>
            </p:cNvCxnSpPr>
            <p:nvPr isPhoto="0" userDrawn="0"/>
          </p:nvCxnSpPr>
          <p:spPr bwMode="auto">
            <a:xfrm>
              <a:off x="7467583" y="2680147"/>
              <a:ext cx="3885" cy="361893"/>
            </a:xfrm>
            <a:prstGeom prst="line">
              <a:avLst/>
            </a:prstGeom>
            <a:ln>
              <a:solidFill>
                <a:schemeClr val="bg2">
                  <a:lumMod val="90000"/>
                  <a:alpha val="3199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0678668" name="图片 243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7235213" y="1970383"/>
              <a:ext cx="392763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6424430" name="矩形 251" hidden="0"/>
            <p:cNvSpPr>
              <a:spLocks noChangeArrowheads="1"/>
            </p:cNvSpPr>
            <p:nvPr isPhoto="0" userDrawn="0"/>
          </p:nvSpPr>
          <p:spPr bwMode="auto">
            <a:xfrm>
              <a:off x="5924327" y="2950903"/>
              <a:ext cx="1040661" cy="25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5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Test Engine</a:t>
              </a:r>
              <a:endParaRPr lang="zh-CN" sz="105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sp>
          <p:nvSpPr>
            <p:cNvPr id="1662439747" name="矩形 72" hidden="0"/>
            <p:cNvSpPr/>
            <p:nvPr isPhoto="0" userDrawn="0"/>
          </p:nvSpPr>
          <p:spPr bwMode="auto">
            <a:xfrm>
              <a:off x="6446547" y="1893671"/>
              <a:ext cx="805595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DIP</a:t>
              </a:r>
              <a:endParaRPr/>
            </a:p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Router</a:t>
              </a:r>
              <a:endParaRPr lang="zh-CN" sz="140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sp>
          <p:nvSpPr>
            <p:cNvPr id="1719013054" name="文本框 325" hidden="0"/>
            <p:cNvSpPr txBox="1">
              <a:spLocks noChangeArrowheads="1"/>
            </p:cNvSpPr>
            <p:nvPr isPhoto="0" userDrawn="0"/>
          </p:nvSpPr>
          <p:spPr bwMode="auto">
            <a:xfrm>
              <a:off x="7632099" y="2660901"/>
              <a:ext cx="953283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gradFill>
                    <a:gsLst>
                      <a:gs pos="0">
                        <a:srgbClr val="F82BA2"/>
                      </a:gs>
                      <a:gs pos="100000">
                        <a:srgbClr val="B84ECC"/>
                      </a:gs>
                    </a:gsLst>
                    <a:lin ang="5400000" scaled="1"/>
                  </a:gradFill>
                  <a:latin typeface="Source Han Sans CN Medium"/>
                  <a:ea typeface="Source Han Sans CN Medium"/>
                </a:defRPr>
              </a:lvl1pPr>
              <a:lvl2pPr>
                <a:defRPr>
                  <a:latin typeface="Arial"/>
                  <a:ea typeface="宋体"/>
                </a:defRPr>
              </a:lvl2pPr>
              <a:lvl3pPr>
                <a:defRPr>
                  <a:latin typeface="Arial"/>
                  <a:ea typeface="宋体"/>
                </a:defRPr>
              </a:lvl3pPr>
              <a:lvl4pPr>
                <a:defRPr>
                  <a:latin typeface="Arial"/>
                  <a:ea typeface="宋体"/>
                </a:defRPr>
              </a:lvl4pPr>
              <a:lvl5pPr>
                <a:defRPr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Beginning</a:t>
              </a:r>
              <a:endParaRPr lang="zh-CN" sz="105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69166426" name="直线箭头连接符 93" hidden="0"/>
            <p:cNvCxnSpPr>
              <a:cxnSpLocks/>
            </p:cNvCxnSpPr>
            <p:nvPr isPhoto="0" userDrawn="0"/>
          </p:nvCxnSpPr>
          <p:spPr bwMode="auto">
            <a:xfrm flipV="1">
              <a:off x="7169403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721235" name="直线箭头连接符 104" hidden="0"/>
            <p:cNvCxnSpPr>
              <a:cxnSpLocks/>
            </p:cNvCxnSpPr>
            <p:nvPr isPhoto="0" userDrawn="0"/>
          </p:nvCxnSpPr>
          <p:spPr bwMode="auto">
            <a:xfrm flipV="1">
              <a:off x="7322685" y="2572621"/>
              <a:ext cx="0" cy="4421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16877" name="直线箭头连接符 105" hidden="0"/>
            <p:cNvCxnSpPr>
              <a:cxnSpLocks/>
            </p:cNvCxnSpPr>
            <p:nvPr isPhoto="0" userDrawn="0"/>
          </p:nvCxnSpPr>
          <p:spPr bwMode="auto">
            <a:xfrm flipV="1">
              <a:off x="7475968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3063100" name="直线箭头连接符 106" hidden="0"/>
            <p:cNvCxnSpPr>
              <a:cxnSpLocks/>
            </p:cNvCxnSpPr>
            <p:nvPr isPhoto="0" userDrawn="0"/>
          </p:nvCxnSpPr>
          <p:spPr bwMode="auto">
            <a:xfrm flipV="1">
              <a:off x="7629251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61662" name="直线箭头连接符 126" hidden="0"/>
            <p:cNvCxnSpPr>
              <a:cxnSpLocks/>
            </p:cNvCxnSpPr>
            <p:nvPr isPhoto="0" userDrawn="0"/>
          </p:nvCxnSpPr>
          <p:spPr bwMode="auto">
            <a:xfrm flipV="1">
              <a:off x="5933020" y="3886822"/>
              <a:ext cx="640052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9225344" name="直接箭头连接符 267" hidden="0"/>
            <p:cNvCxnSpPr>
              <a:cxnSpLocks/>
            </p:cNvCxnSpPr>
            <p:nvPr isPhoto="0" userDrawn="0"/>
          </p:nvCxnSpPr>
          <p:spPr bwMode="auto">
            <a:xfrm flipV="1">
              <a:off x="5952579" y="4265436"/>
              <a:ext cx="641428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052486" name="直接箭头连接符 268" hidden="0"/>
            <p:cNvCxnSpPr>
              <a:cxnSpLocks/>
            </p:cNvCxnSpPr>
            <p:nvPr isPhoto="0" userDrawn="0"/>
          </p:nvCxnSpPr>
          <p:spPr bwMode="auto">
            <a:xfrm flipV="1">
              <a:off x="5952579" y="4101004"/>
              <a:ext cx="641428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584160" name="直接箭头连接符 269" hidden="0"/>
            <p:cNvCxnSpPr>
              <a:cxnSpLocks/>
            </p:cNvCxnSpPr>
            <p:nvPr isPhoto="0" userDrawn="0"/>
          </p:nvCxnSpPr>
          <p:spPr bwMode="auto">
            <a:xfrm flipV="1">
              <a:off x="5952579" y="4183220"/>
              <a:ext cx="641427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2076176" name="文本框 327" hidden="0"/>
            <p:cNvSpPr txBox="1">
              <a:spLocks noChangeArrowheads="1"/>
            </p:cNvSpPr>
            <p:nvPr isPhoto="0" userDrawn="0"/>
          </p:nvSpPr>
          <p:spPr bwMode="auto">
            <a:xfrm>
              <a:off x="8688368" y="1353325"/>
              <a:ext cx="953283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latin typeface="Source Han Sans CN Medium"/>
                  <a:ea typeface="Source Han Sans CN Medium"/>
                </a:rPr>
                <a:t>Transit</a:t>
              </a:r>
              <a:endParaRPr lang="zh-CN" sz="1050">
                <a:latin typeface="Source Han Sans CN Medium"/>
                <a:ea typeface="Source Han Sans CN Medium"/>
              </a:endParaRPr>
            </a:p>
          </p:txBody>
        </p:sp>
        <p:sp>
          <p:nvSpPr>
            <p:cNvPr id="531960856" name="文本框 327" hidden="0"/>
            <p:cNvSpPr txBox="1">
              <a:spLocks noChangeArrowheads="1"/>
            </p:cNvSpPr>
            <p:nvPr isPhoto="0" userDrawn="0"/>
          </p:nvSpPr>
          <p:spPr bwMode="auto">
            <a:xfrm>
              <a:off x="5932041" y="1495930"/>
              <a:ext cx="573911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latin typeface="Source Han Sans CN Medium"/>
                  <a:ea typeface="Source Han Sans CN Medium"/>
                </a:rPr>
                <a:t>back</a:t>
              </a:r>
              <a:endParaRPr lang="zh-CN" sz="1050">
                <a:latin typeface="Source Han Sans CN Medium"/>
                <a:ea typeface="Source Han Sans CN Medium"/>
              </a:endParaRPr>
            </a:p>
          </p:txBody>
        </p:sp>
        <p:sp>
          <p:nvSpPr>
            <p:cNvPr id="1161351103" name="文本框 95" hidden="0"/>
            <p:cNvSpPr txBox="1"/>
            <p:nvPr isPhoto="0" userDrawn="0"/>
          </p:nvSpPr>
          <p:spPr bwMode="auto">
            <a:xfrm>
              <a:off x="9392463" y="103376"/>
              <a:ext cx="1069993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Shanghai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519148511" name="文本框 101" hidden="0"/>
            <p:cNvSpPr txBox="1"/>
            <p:nvPr isPhoto="0" userDrawn="0"/>
          </p:nvSpPr>
          <p:spPr bwMode="auto">
            <a:xfrm>
              <a:off x="9816644" y="1743515"/>
              <a:ext cx="934361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Taizhou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2071656921" name="文本框 102" hidden="0"/>
            <p:cNvSpPr txBox="1"/>
            <p:nvPr isPhoto="0" userDrawn="0"/>
          </p:nvSpPr>
          <p:spPr bwMode="auto">
            <a:xfrm>
              <a:off x="9511025" y="2696948"/>
              <a:ext cx="1218982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Yangzhou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793170134" name="弧形 104" hidden="0"/>
            <p:cNvSpPr/>
            <p:nvPr isPhoto="0" userDrawn="0"/>
          </p:nvSpPr>
          <p:spPr bwMode="auto">
            <a:xfrm flipV="1">
              <a:off x="8401718" y="498911"/>
              <a:ext cx="1030951" cy="2102565"/>
            </a:xfrm>
            <a:prstGeom prst="arc">
              <a:avLst>
                <a:gd name="adj1" fmla="val 16259690"/>
                <a:gd name="adj2" fmla="val 5337276"/>
              </a:avLst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323">
                <a:defRPr/>
              </a:pPr>
              <a:endParaRPr lang="zh-CN" sz="1350">
                <a:latin typeface="黑体"/>
                <a:ea typeface="黑体"/>
              </a:endParaRPr>
            </a:p>
          </p:txBody>
        </p:sp>
        <p:sp>
          <p:nvSpPr>
            <p:cNvPr id="1618452211" name="矩形: 圆角 17" hidden="0"/>
            <p:cNvSpPr/>
            <p:nvPr isPhoto="0" userDrawn="0"/>
          </p:nvSpPr>
          <p:spPr bwMode="auto">
            <a:xfrm>
              <a:off x="5783232" y="273857"/>
              <a:ext cx="2802114" cy="3138815"/>
            </a:xfrm>
            <a:prstGeom prst="roundRect">
              <a:avLst>
                <a:gd name="adj" fmla="val 9645"/>
              </a:avLst>
            </a:prstGeom>
            <a:noFill/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433429246" name="矩形: 圆角 18" hidden="0"/>
            <p:cNvSpPr/>
            <p:nvPr isPhoto="0" userDrawn="0"/>
          </p:nvSpPr>
          <p:spPr bwMode="auto">
            <a:xfrm>
              <a:off x="5891486" y="192867"/>
              <a:ext cx="1734432" cy="387271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53978" rIns="80967" anchor="ctr"/>
            <a:lstStyle/>
            <a:p>
              <a:pPr algn="ctr"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Equipment Room in </a:t>
              </a:r>
              <a:r>
                <a:rPr lang="en-US" sz="1100" b="1">
                  <a:solidFill>
                    <a:schemeClr val="bg1"/>
                  </a:solidFill>
                </a:rPr>
                <a:t>NanJing</a:t>
              </a:r>
              <a:endParaRPr lang="zh-CN" sz="1100" b="1">
                <a:solidFill>
                  <a:schemeClr val="bg1"/>
                </a:solidFill>
              </a:endParaRPr>
            </a:p>
          </p:txBody>
        </p:sp>
        <p:pic>
          <p:nvPicPr>
            <p:cNvPr id="329267237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7235213" y="695754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3469165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114241" y="58440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995879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114241" y="2607698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9150629" name="矩形 110" hidden="0"/>
            <p:cNvSpPr/>
            <p:nvPr isPhoto="0" userDrawn="0"/>
          </p:nvSpPr>
          <p:spPr bwMode="auto">
            <a:xfrm>
              <a:off x="6464936" y="686626"/>
              <a:ext cx="805595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DIP</a:t>
              </a:r>
              <a:endParaRPr/>
            </a:p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Router</a:t>
              </a:r>
              <a:endParaRPr lang="zh-CN" sz="140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cxnSp>
          <p:nvCxnSpPr>
            <p:cNvPr id="2022436339" name="直接箭头连接符 308" hidden="0"/>
            <p:cNvCxnSpPr>
              <a:cxnSpLocks/>
            </p:cNvCxnSpPr>
            <p:nvPr isPhoto="0" userDrawn="0"/>
          </p:nvCxnSpPr>
          <p:spPr bwMode="auto">
            <a:xfrm flipV="1">
              <a:off x="7844669" y="2409482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040244" name="直接箭头连接符 309" hidden="0"/>
            <p:cNvCxnSpPr>
              <a:cxnSpLocks/>
            </p:cNvCxnSpPr>
            <p:nvPr isPhoto="0" userDrawn="0"/>
          </p:nvCxnSpPr>
          <p:spPr bwMode="auto">
            <a:xfrm flipV="1">
              <a:off x="7844669" y="2535191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81420" name="直接箭头连接符 310" hidden="0"/>
            <p:cNvCxnSpPr>
              <a:cxnSpLocks/>
            </p:cNvCxnSpPr>
            <p:nvPr isPhoto="0" userDrawn="0"/>
          </p:nvCxnSpPr>
          <p:spPr bwMode="auto">
            <a:xfrm flipV="1">
              <a:off x="7844669" y="2160800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5189241" name="直线箭头连接符 126" hidden="0"/>
            <p:cNvCxnSpPr>
              <a:cxnSpLocks/>
            </p:cNvCxnSpPr>
            <p:nvPr isPhoto="0" userDrawn="0"/>
          </p:nvCxnSpPr>
          <p:spPr bwMode="auto">
            <a:xfrm flipV="1">
              <a:off x="7844669" y="2286510"/>
              <a:ext cx="3277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2575966" name="直接箭头连接符 308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574402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11052" name="直接箭头连接符 309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448693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09050" name="直接箭头连接符 310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823084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478955" name="直线箭头连接符 126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697374"/>
              <a:ext cx="3277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8306742" name="弧形 122" hidden="0"/>
            <p:cNvSpPr/>
            <p:nvPr isPhoto="0" userDrawn="0"/>
          </p:nvSpPr>
          <p:spPr bwMode="auto">
            <a:xfrm rot="10799989" flipV="1">
              <a:off x="5924327" y="882534"/>
              <a:ext cx="771660" cy="1465397"/>
            </a:xfrm>
            <a:prstGeom prst="arc">
              <a:avLst>
                <a:gd name="adj1" fmla="val 16259690"/>
                <a:gd name="adj2" fmla="val 5596643"/>
              </a:avLst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323">
                <a:defRPr/>
              </a:pPr>
              <a:endParaRPr lang="zh-CN" sz="1350">
                <a:latin typeface="黑体"/>
                <a:ea typeface="黑体"/>
              </a:endParaRPr>
            </a:p>
          </p:txBody>
        </p:sp>
        <p:cxnSp>
          <p:nvCxnSpPr>
            <p:cNvPr id="1009415401" name="直接连接符 125" hidden="0"/>
            <p:cNvCxnSpPr>
              <a:cxnSpLocks/>
              <a:stCxn id="329267237" idx="2"/>
              <a:endCxn id="650678668" idx="2"/>
            </p:cNvCxnSpPr>
            <p:nvPr isPhoto="0" userDrawn="0"/>
          </p:nvCxnSpPr>
          <p:spPr bwMode="auto">
            <a:xfrm flipH="1">
              <a:off x="7431595" y="1117621"/>
              <a:ext cx="637" cy="12746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085981" name="直接连接符 127" hidden="0"/>
            <p:cNvCxnSpPr>
              <a:cxnSpLocks/>
              <a:stCxn id="329267237" idx="3"/>
              <a:endCxn id="1863469165" idx="1"/>
            </p:cNvCxnSpPr>
            <p:nvPr isPhoto="0" userDrawn="0"/>
          </p:nvCxnSpPr>
          <p:spPr bwMode="auto">
            <a:xfrm flipV="1">
              <a:off x="7629251" y="269374"/>
              <a:ext cx="1484989" cy="6373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654420" name="直接连接符 130" hidden="0"/>
            <p:cNvCxnSpPr>
              <a:cxnSpLocks/>
              <a:stCxn id="650678668" idx="3"/>
              <a:endCxn id="243995879" idx="1"/>
            </p:cNvCxnSpPr>
            <p:nvPr isPhoto="0" userDrawn="0"/>
          </p:nvCxnSpPr>
          <p:spPr bwMode="auto">
            <a:xfrm>
              <a:off x="7627977" y="2181317"/>
              <a:ext cx="1486263" cy="6373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8935993" name="弧形 140" hidden="0"/>
            <p:cNvSpPr/>
            <p:nvPr isPhoto="0" userDrawn="0"/>
          </p:nvSpPr>
          <p:spPr bwMode="auto">
            <a:xfrm>
              <a:off x="8785911" y="302527"/>
              <a:ext cx="1318978" cy="2550342"/>
            </a:xfrm>
            <a:prstGeom prst="arc">
              <a:avLst>
                <a:gd name="adj1" fmla="val 16200000"/>
                <a:gd name="adj2" fmla="val 539089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pic>
          <p:nvPicPr>
            <p:cNvPr id="853779913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874078" y="1333069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210416" name="流程图: 接点 6" hidden="0"/>
            <p:cNvSpPr/>
            <p:nvPr isPhoto="0" userDrawn="0"/>
          </p:nvSpPr>
          <p:spPr bwMode="auto">
            <a:xfrm>
              <a:off x="305735" y="1466697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1325549682" name="流程图: 接点 7" hidden="0"/>
            <p:cNvSpPr/>
            <p:nvPr isPhoto="0" userDrawn="0"/>
          </p:nvSpPr>
          <p:spPr bwMode="auto">
            <a:xfrm>
              <a:off x="1290590" y="737575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1557490399" name="流程图: 接点 8" hidden="0"/>
            <p:cNvSpPr/>
            <p:nvPr isPhoto="0" userDrawn="0"/>
          </p:nvSpPr>
          <p:spPr bwMode="auto">
            <a:xfrm>
              <a:off x="2091704" y="591683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b="1"/>
            </a:p>
          </p:txBody>
        </p:sp>
        <p:sp>
          <p:nvSpPr>
            <p:cNvPr id="375304340" name="流程图: 接点 13" hidden="0"/>
            <p:cNvSpPr/>
            <p:nvPr isPhoto="0" userDrawn="0"/>
          </p:nvSpPr>
          <p:spPr bwMode="auto">
            <a:xfrm>
              <a:off x="4553844" y="3233813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cxnSp>
          <p:nvCxnSpPr>
            <p:cNvPr id="984355791" name="直接连接符 16" hidden="0"/>
            <p:cNvCxnSpPr>
              <a:cxnSpLocks/>
              <a:stCxn id="183210416" idx="7"/>
              <a:endCxn id="1325549682" idx="2"/>
            </p:cNvCxnSpPr>
            <p:nvPr isPhoto="0" userDrawn="0"/>
          </p:nvCxnSpPr>
          <p:spPr bwMode="auto">
            <a:xfrm flipV="1">
              <a:off x="534447" y="893942"/>
              <a:ext cx="756143" cy="61855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8168817" name="直接连接符 19" hidden="0"/>
            <p:cNvCxnSpPr>
              <a:cxnSpLocks/>
              <a:stCxn id="1557490399" idx="2"/>
              <a:endCxn id="1325549682" idx="7"/>
            </p:cNvCxnSpPr>
            <p:nvPr isPhoto="0" userDrawn="0"/>
          </p:nvCxnSpPr>
          <p:spPr bwMode="auto">
            <a:xfrm flipH="1">
              <a:off x="1519302" y="748049"/>
              <a:ext cx="572401" cy="353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989327" name="直接连接符 22" hidden="0"/>
            <p:cNvCxnSpPr>
              <a:cxnSpLocks/>
              <a:stCxn id="375304340" idx="0"/>
              <a:endCxn id="1557490399" idx="5"/>
            </p:cNvCxnSpPr>
            <p:nvPr isPhoto="0" userDrawn="0"/>
          </p:nvCxnSpPr>
          <p:spPr bwMode="auto">
            <a:xfrm flipH="1" flipV="1">
              <a:off x="2320416" y="858618"/>
              <a:ext cx="2367404" cy="237519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4763439" name="直接连接符 32" hidden="0"/>
            <p:cNvCxnSpPr>
              <a:cxnSpLocks/>
              <a:stCxn id="183210416" idx="5"/>
              <a:endCxn id="375304340" idx="2"/>
            </p:cNvCxnSpPr>
            <p:nvPr isPhoto="0" userDrawn="0"/>
          </p:nvCxnSpPr>
          <p:spPr bwMode="auto">
            <a:xfrm>
              <a:off x="534447" y="1733632"/>
              <a:ext cx="4019397" cy="165654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6556007" name="文本框 94" hidden="0"/>
            <p:cNvSpPr txBox="1"/>
            <p:nvPr isPhoto="0" userDrawn="0"/>
          </p:nvSpPr>
          <p:spPr bwMode="auto">
            <a:xfrm>
              <a:off x="4209513" y="136139"/>
              <a:ext cx="1416899" cy="33531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2700">
              <a:solidFill>
                <a:srgbClr val="41D2EA"/>
              </a:solidFill>
              <a:prstDash val="lgDash"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1200km Geo Distance</a:t>
              </a:r>
              <a:endParaRPr/>
            </a:p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10Gbps</a:t>
              </a:r>
              <a:r>
                <a:rPr lang="zh-CN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 </a:t>
              </a: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Fiber</a:t>
              </a:r>
              <a:endParaRPr lang="zh-CN" sz="800">
                <a:solidFill>
                  <a:schemeClr val="bg1"/>
                </a:solidFill>
                <a:latin typeface="Source Han Sans CN"/>
                <a:ea typeface="Source Han Sans CN"/>
              </a:endParaRPr>
            </a:p>
          </p:txBody>
        </p:sp>
        <p:sp>
          <p:nvSpPr>
            <p:cNvPr id="1080684608" name="文本框 101" hidden="0"/>
            <p:cNvSpPr txBox="1"/>
            <p:nvPr isPhoto="0" userDrawn="0"/>
          </p:nvSpPr>
          <p:spPr bwMode="auto">
            <a:xfrm>
              <a:off x="1862782" y="229453"/>
              <a:ext cx="915299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Taizhou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774806282" name="文本框 95" hidden="0"/>
            <p:cNvSpPr txBox="1"/>
            <p:nvPr isPhoto="0" userDrawn="0"/>
          </p:nvSpPr>
          <p:spPr bwMode="auto">
            <a:xfrm>
              <a:off x="4295309" y="3493857"/>
              <a:ext cx="1053008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Shanghai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629645149" name="文本框 102" hidden="0"/>
            <p:cNvSpPr txBox="1"/>
            <p:nvPr isPhoto="0" userDrawn="0"/>
          </p:nvSpPr>
          <p:spPr bwMode="auto">
            <a:xfrm>
              <a:off x="815074" y="386502"/>
              <a:ext cx="1219021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Yangzhou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655101653" name="文本框 102" hidden="0"/>
            <p:cNvSpPr txBox="1"/>
            <p:nvPr isPhoto="0" userDrawn="0"/>
          </p:nvSpPr>
          <p:spPr bwMode="auto">
            <a:xfrm>
              <a:off x="0" y="1733632"/>
              <a:ext cx="1219406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NanJing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</p:grpSp>
      <p:sp>
        <p:nvSpPr>
          <p:cNvPr id="1903842009" name="矩形 84" hidden="0"/>
          <p:cNvSpPr/>
          <p:nvPr isPhoto="0" userDrawn="0"/>
        </p:nvSpPr>
        <p:spPr bwMode="auto">
          <a:xfrm>
            <a:off x="7105178" y="5227563"/>
            <a:ext cx="4555434" cy="64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Target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Flow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1Packet/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10</a:t>
            </a:r>
            <a:r>
              <a:rPr lang="el-GR" sz="1200">
                <a:solidFill>
                  <a:srgbClr val="FF0000"/>
                </a:solidFill>
                <a:latin typeface="微软雅黑"/>
                <a:ea typeface="微软雅黑"/>
              </a:rPr>
              <a:t>μ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s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&amp; pktsize 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is 1500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Interference flow</a:t>
            </a:r>
            <a:r>
              <a:rPr 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128Packets/1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ms  &amp; 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pktsize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 is 1500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6481498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1550" y="2673291"/>
            <a:ext cx="6432112" cy="3503671"/>
          </a:xfrm>
          <a:prstGeom prst="rect">
            <a:avLst/>
          </a:prstGeom>
        </p:spPr>
      </p:pic>
      <p:pic>
        <p:nvPicPr>
          <p:cNvPr id="174800467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574719" y="2128425"/>
            <a:ext cx="5445477" cy="4270962"/>
          </a:xfrm>
          <a:prstGeom prst="rect">
            <a:avLst/>
          </a:prstGeom>
        </p:spPr>
      </p:pic>
      <p:sp>
        <p:nvSpPr>
          <p:cNvPr id="121168484" name="标题 2" hidden="0"/>
          <p:cNvSpPr>
            <a:spLocks noGrp="1"/>
          </p:cNvSpPr>
          <p:nvPr isPhoto="0" userDrawn="0"/>
        </p:nvSpPr>
        <p:spPr bwMode="auto">
          <a:xfrm flipH="0" flipV="0">
            <a:off x="464067" y="200494"/>
            <a:ext cx="10515600" cy="987188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/>
              <a:t>CENI TCQF (“DIP”) Testbed 2020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355614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Scalability and TCQF</a:t>
            </a:r>
            <a:endParaRPr/>
          </a:p>
        </p:txBody>
      </p:sp>
      <p:sp>
        <p:nvSpPr>
          <p:cNvPr id="2135962531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64021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Scalability</a:t>
            </a:r>
            <a:endParaRPr/>
          </a:p>
        </p:txBody>
      </p:sp>
      <p:sp>
        <p:nvSpPr>
          <p:cNvPr id="9503139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With N edge nodes, we want less than O(N</a:t>
            </a:r>
            <a:r>
              <a:rPr baseline="30000"/>
              <a:t>^2</a:t>
            </a:r>
            <a:r>
              <a:rPr/>
              <a:t>) state in the core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O(N</a:t>
            </a:r>
            <a:r>
              <a:rPr lang="en-US" sz="2400" b="0" i="0" u="none" strike="noStrike" cap="none" spc="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^2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: Every combination ingres to egres edge-node</a:t>
            </a:r>
            <a:endParaRPr/>
          </a:p>
          <a:p>
            <a:pPr lvl="1">
              <a:defRPr/>
            </a:pPr>
            <a:r>
              <a:rPr/>
              <a:t>Hardware &amp; control scale challenges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 do not want to update core-node forwarding plane state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When flows change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Too much control plane change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 big Service Provider Networks shy away from this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Reason for “stateless” forwarding, e.g.: MPLS, Segment Routing</a:t>
            </a:r>
            <a:b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Instead of per-flow traffci steering (e.g.: RSVP-TE).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created xsi:type="dcterms:W3CDTF">2012-12-03T06:56:55Z</dcterms:created>
  <dcterms:modified xsi:type="dcterms:W3CDTF">2023-04-24T19:48:39Z</dcterms:modified>
  <cp:category/>
  <cp:contentStatus/>
  <cp:version/>
</cp:coreProperties>
</file>