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74" r:id="rId5"/>
    <p:sldId id="275" r:id="rId6"/>
    <p:sldId id="276" r:id="rId7"/>
    <p:sldId id="277" r:id="rId8"/>
    <p:sldId id="278"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13"/>
    <p:restoredTop sz="94643"/>
  </p:normalViewPr>
  <p:slideViewPr>
    <p:cSldViewPr snapToGrid="0" snapToObjects="1">
      <p:cViewPr>
        <p:scale>
          <a:sx n="125" d="100"/>
          <a:sy n="125" d="100"/>
        </p:scale>
        <p:origin x="160" y="21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604EB9-FB6B-E741-877A-F33C41A2A998}"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182374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04EB9-FB6B-E741-877A-F33C41A2A998}"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1168557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04EB9-FB6B-E741-877A-F33C41A2A998}"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120719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04EB9-FB6B-E741-877A-F33C41A2A998}"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114567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604EB9-FB6B-E741-877A-F33C41A2A998}"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201919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604EB9-FB6B-E741-877A-F33C41A2A998}"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200293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604EB9-FB6B-E741-877A-F33C41A2A998}" type="datetimeFigureOut">
              <a:rPr lang="en-US" smtClean="0"/>
              <a:t>11/13/17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149886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604EB9-FB6B-E741-877A-F33C41A2A998}" type="datetimeFigureOut">
              <a:rPr lang="en-US" smtClean="0"/>
              <a:t>11/13/17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144561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04EB9-FB6B-E741-877A-F33C41A2A998}" type="datetimeFigureOut">
              <a:rPr lang="en-US" smtClean="0"/>
              <a:t>11/13/17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197324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604EB9-FB6B-E741-877A-F33C41A2A998}"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71416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604EB9-FB6B-E741-877A-F33C41A2A998}"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29F883-9EDF-CA4D-8368-F32B79FC144B}" type="slidenum">
              <a:rPr lang="en-US" smtClean="0"/>
              <a:t>‹#›</a:t>
            </a:fld>
            <a:endParaRPr lang="en-US"/>
          </a:p>
        </p:txBody>
      </p:sp>
    </p:spTree>
    <p:extLst>
      <p:ext uri="{BB962C8B-B14F-4D97-AF65-F5344CB8AC3E}">
        <p14:creationId xmlns:p14="http://schemas.microsoft.com/office/powerpoint/2010/main" val="6974554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04EB9-FB6B-E741-877A-F33C41A2A998}" type="datetimeFigureOut">
              <a:rPr lang="en-US" smtClean="0"/>
              <a:t>11/13/17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9F883-9EDF-CA4D-8368-F32B79FC144B}" type="slidenum">
              <a:rPr lang="en-US" smtClean="0"/>
              <a:t>‹#›</a:t>
            </a:fld>
            <a:endParaRPr lang="en-US"/>
          </a:p>
        </p:txBody>
      </p:sp>
    </p:spTree>
    <p:extLst>
      <p:ext uri="{BB962C8B-B14F-4D97-AF65-F5344CB8AC3E}">
        <p14:creationId xmlns:p14="http://schemas.microsoft.com/office/powerpoint/2010/main" val="1151216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tracker.ietf.org/doc/draft-ietf-mboned-interdomain-peering-bcp/ball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ols.ietf.org/tools/rfcdiff/rfcdiff.pyht?url1=https://raw.githubusercontent.com/toerless/peering-bcp/master/draft-ietf-mboned-interdomain-peering-bcp-12.txt&amp;url2=https://tools.ietf.org/id/draft-ietf-mboned-interdomain-peering-bcp-14.t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471" y="1419820"/>
            <a:ext cx="11314323" cy="1642871"/>
          </a:xfrm>
        </p:spPr>
        <p:txBody>
          <a:bodyPr>
            <a:normAutofit fontScale="90000"/>
          </a:bodyPr>
          <a:lstStyle/>
          <a:p>
            <a:r>
              <a:rPr lang="en-US" sz="5300" dirty="0" smtClean="0"/>
              <a:t>draft-ietf-</a:t>
            </a:r>
            <a:r>
              <a:rPr lang="en-US" sz="5300" dirty="0" err="1" smtClean="0"/>
              <a:t>mboned</a:t>
            </a:r>
            <a:r>
              <a:rPr lang="en-US" sz="5300" dirty="0" smtClean="0"/>
              <a:t>-</a:t>
            </a:r>
            <a:r>
              <a:rPr lang="en-US" sz="5300" dirty="0" err="1" smtClean="0"/>
              <a:t>interdomain</a:t>
            </a:r>
            <a:r>
              <a:rPr lang="en-US" sz="5300" dirty="0" smtClean="0"/>
              <a:t>-peering-</a:t>
            </a:r>
            <a:r>
              <a:rPr lang="en-US" sz="5300" dirty="0" err="1" smtClean="0"/>
              <a:t>bcp</a:t>
            </a:r>
            <a:r>
              <a:rPr lang="en-US" dirty="0" smtClean="0"/>
              <a:t/>
            </a:r>
            <a:br>
              <a:rPr lang="en-US" dirty="0" smtClean="0"/>
            </a:br>
            <a:r>
              <a:rPr lang="en-US" sz="4000" dirty="0" smtClean="0"/>
              <a:t>09 </a:t>
            </a:r>
            <a:r>
              <a:rPr lang="en-US" sz="4000" dirty="0" smtClean="0"/>
              <a:t>(</a:t>
            </a:r>
            <a:r>
              <a:rPr lang="en-US" sz="4000" dirty="0" err="1" smtClean="0"/>
              <a:t>prague</a:t>
            </a:r>
            <a:r>
              <a:rPr lang="en-US" sz="4000" dirty="0" smtClean="0"/>
              <a:t>) – </a:t>
            </a:r>
            <a:r>
              <a:rPr lang="en-US" sz="4000" dirty="0" smtClean="0"/>
              <a:t>14 </a:t>
            </a:r>
            <a:r>
              <a:rPr lang="en-US" sz="4000" dirty="0" smtClean="0"/>
              <a:t>(</a:t>
            </a:r>
            <a:r>
              <a:rPr lang="en-US" sz="4000" dirty="0" err="1" smtClean="0"/>
              <a:t>singapore</a:t>
            </a:r>
            <a:r>
              <a:rPr lang="en-US" sz="4000" dirty="0" smtClean="0"/>
              <a:t>)</a:t>
            </a:r>
            <a:br>
              <a:rPr lang="en-US" sz="4000" dirty="0" smtClean="0"/>
            </a:br>
            <a:r>
              <a:rPr lang="en-US" sz="4000" dirty="0" smtClean="0"/>
              <a:t/>
            </a:r>
            <a:br>
              <a:rPr lang="en-US" sz="4000" dirty="0" smtClean="0"/>
            </a:br>
            <a:r>
              <a:rPr lang="en-US" sz="3600" dirty="0" smtClean="0"/>
              <a:t>P. </a:t>
            </a:r>
            <a:r>
              <a:rPr lang="en-US" sz="3600" dirty="0" err="1" smtClean="0"/>
              <a:t>Tarapore</a:t>
            </a:r>
            <a:r>
              <a:rPr lang="en-US" sz="3600" dirty="0" smtClean="0"/>
              <a:t>, R. </a:t>
            </a:r>
            <a:r>
              <a:rPr lang="en-US" sz="3600" dirty="0" err="1" smtClean="0"/>
              <a:t>Sayko</a:t>
            </a:r>
            <a:r>
              <a:rPr lang="en-US" sz="3600" dirty="0" smtClean="0"/>
              <a:t>, G. Shepherd, T. Eckert, R. Krishnan</a:t>
            </a:r>
            <a:endParaRPr lang="en-US" sz="3600" b="1" dirty="0"/>
          </a:p>
        </p:txBody>
      </p:sp>
      <p:sp>
        <p:nvSpPr>
          <p:cNvPr id="3" name="Subtitle 2"/>
          <p:cNvSpPr>
            <a:spLocks noGrp="1"/>
          </p:cNvSpPr>
          <p:nvPr>
            <p:ph type="subTitle" idx="1"/>
          </p:nvPr>
        </p:nvSpPr>
        <p:spPr>
          <a:xfrm>
            <a:off x="1524000" y="3404212"/>
            <a:ext cx="9144000" cy="3316077"/>
          </a:xfrm>
        </p:spPr>
        <p:txBody>
          <a:bodyPr>
            <a:normAutofit/>
          </a:bodyPr>
          <a:lstStyle/>
          <a:p>
            <a:r>
              <a:rPr lang="en-US" sz="3200" dirty="0" smtClean="0"/>
              <a:t>IETF’100 Singapore, November 2017</a:t>
            </a:r>
          </a:p>
          <a:p>
            <a:endParaRPr lang="en-US" sz="3200" dirty="0" smtClean="0"/>
          </a:p>
          <a:p>
            <a:r>
              <a:rPr lang="en-US" sz="3200" dirty="0" smtClean="0"/>
              <a:t>Toerless </a:t>
            </a:r>
            <a:r>
              <a:rPr lang="en-US" sz="3200" dirty="0" smtClean="0"/>
              <a:t>Eckert, Huawei (</a:t>
            </a:r>
            <a:r>
              <a:rPr lang="en-US" sz="3200" dirty="0" err="1" smtClean="0"/>
              <a:t>Futurewei</a:t>
            </a:r>
            <a:r>
              <a:rPr lang="en-US" sz="3200" dirty="0" smtClean="0"/>
              <a:t> Technologies USA)</a:t>
            </a:r>
          </a:p>
          <a:p>
            <a:r>
              <a:rPr lang="en-US" sz="3200" dirty="0" err="1"/>
              <a:t>t</a:t>
            </a:r>
            <a:r>
              <a:rPr lang="en-US" sz="3200" dirty="0" err="1" smtClean="0"/>
              <a:t>te+ietf@cs.fau.de</a:t>
            </a:r>
            <a:endParaRPr lang="en-US" sz="3200" dirty="0" smtClean="0"/>
          </a:p>
          <a:p>
            <a:endParaRPr lang="en-US" sz="3200" dirty="0"/>
          </a:p>
        </p:txBody>
      </p:sp>
    </p:spTree>
    <p:extLst>
      <p:ext uri="{BB962C8B-B14F-4D97-AF65-F5344CB8AC3E}">
        <p14:creationId xmlns:p14="http://schemas.microsoft.com/office/powerpoint/2010/main" val="589179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714"/>
          </a:xfrm>
        </p:spPr>
        <p:txBody>
          <a:bodyPr/>
          <a:lstStyle/>
          <a:p>
            <a:r>
              <a:rPr lang="en-US" dirty="0" smtClean="0"/>
              <a:t>Changes</a:t>
            </a:r>
            <a:endParaRPr lang="en-US" dirty="0"/>
          </a:p>
        </p:txBody>
      </p:sp>
      <p:sp>
        <p:nvSpPr>
          <p:cNvPr id="3" name="Content Placeholder 2"/>
          <p:cNvSpPr>
            <a:spLocks noGrp="1"/>
          </p:cNvSpPr>
          <p:nvPr>
            <p:ph idx="1"/>
          </p:nvPr>
        </p:nvSpPr>
        <p:spPr>
          <a:xfrm>
            <a:off x="838200" y="1200840"/>
            <a:ext cx="10515600" cy="5657160"/>
          </a:xfrm>
        </p:spPr>
        <p:txBody>
          <a:bodyPr>
            <a:normAutofit lnSpcReduction="10000"/>
          </a:bodyPr>
          <a:lstStyle/>
          <a:p>
            <a:r>
              <a:rPr lang="en-US" dirty="0" smtClean="0"/>
              <a:t>09 – 11:</a:t>
            </a:r>
          </a:p>
          <a:p>
            <a:pPr lvl="1"/>
            <a:r>
              <a:rPr lang="en-US" dirty="0" smtClean="0"/>
              <a:t>Mentioned transit domains are out of scope, some textual refinements,  mentioning BR with tunnels (GRE/AMT) can be anywhere in domain, reference updates. </a:t>
            </a:r>
          </a:p>
          <a:p>
            <a:r>
              <a:rPr lang="en-US" dirty="0" smtClean="0"/>
              <a:t>-11 passed to IESG for review</a:t>
            </a:r>
          </a:p>
          <a:p>
            <a:pPr lvl="1"/>
            <a:r>
              <a:rPr lang="en-US" dirty="0">
                <a:hlinkClick r:id="rId2"/>
              </a:rPr>
              <a:t>https://datatracker.ietf.org/doc/draft-ietf-mboned-interdomain-peering-bcp/ballot</a:t>
            </a:r>
            <a:r>
              <a:rPr lang="en-US" dirty="0" smtClean="0">
                <a:hlinkClick r:id="rId2"/>
              </a:rPr>
              <a:t>/</a:t>
            </a:r>
            <a:endParaRPr lang="en-US" dirty="0" smtClean="0"/>
          </a:p>
          <a:p>
            <a:pPr lvl="2"/>
            <a:r>
              <a:rPr lang="en-US" dirty="0" smtClean="0"/>
              <a:t>Results in a long list of DISCUS from Alissa Cooper, Ben Campbell, Spencer Dawkins, </a:t>
            </a:r>
            <a:r>
              <a:rPr lang="en-US" dirty="0" err="1" smtClean="0"/>
              <a:t>Mirja</a:t>
            </a:r>
            <a:r>
              <a:rPr lang="en-US" dirty="0" smtClean="0"/>
              <a:t> </a:t>
            </a:r>
            <a:r>
              <a:rPr lang="en-US" dirty="0" err="1" smtClean="0"/>
              <a:t>Kuehlewind</a:t>
            </a:r>
            <a:r>
              <a:rPr lang="en-US" dirty="0" smtClean="0"/>
              <a:t>, Kathleen Moriarty, comments (no discus, minor) from Adam Roach, Eric </a:t>
            </a:r>
            <a:r>
              <a:rPr lang="en-US" dirty="0" err="1" smtClean="0"/>
              <a:t>Rescorla</a:t>
            </a:r>
            <a:endParaRPr lang="en-US" dirty="0" smtClean="0"/>
          </a:p>
          <a:p>
            <a:r>
              <a:rPr lang="en-US" dirty="0" smtClean="0"/>
              <a:t>-12 converted -11 into XML</a:t>
            </a:r>
            <a:r>
              <a:rPr lang="en-US" dirty="0"/>
              <a:t> </a:t>
            </a:r>
            <a:r>
              <a:rPr lang="en-US" dirty="0" smtClean="0"/>
              <a:t>and </a:t>
            </a:r>
            <a:r>
              <a:rPr lang="en-US" dirty="0" err="1" smtClean="0"/>
              <a:t>github</a:t>
            </a:r>
            <a:r>
              <a:rPr lang="en-US" dirty="0" smtClean="0"/>
              <a:t> </a:t>
            </a:r>
          </a:p>
          <a:p>
            <a:pPr lvl="1"/>
            <a:r>
              <a:rPr lang="en-US" dirty="0"/>
              <a:t>N</a:t>
            </a:r>
            <a:r>
              <a:rPr lang="en-US" dirty="0" smtClean="0"/>
              <a:t>o content changes, but lots of format changes</a:t>
            </a:r>
          </a:p>
          <a:p>
            <a:pPr lvl="1"/>
            <a:r>
              <a:rPr lang="en-US" dirty="0" smtClean="0"/>
              <a:t>Terrible work ‘txt2xml’ + lots of hand editing (thanks </a:t>
            </a:r>
            <a:r>
              <a:rPr lang="en-US" dirty="0"/>
              <a:t>Henrik </a:t>
            </a:r>
            <a:r>
              <a:rPr lang="en-US" dirty="0" err="1" smtClean="0"/>
              <a:t>Levkowetz</a:t>
            </a:r>
            <a:r>
              <a:rPr lang="en-US" dirty="0" smtClean="0"/>
              <a:t>)</a:t>
            </a:r>
          </a:p>
          <a:p>
            <a:pPr lvl="1"/>
            <a:r>
              <a:rPr lang="en-US" dirty="0" smtClean="0"/>
              <a:t>Always start with XML if you can in future drafts</a:t>
            </a:r>
            <a:r>
              <a:rPr lang="is-IS" dirty="0" smtClean="0"/>
              <a:t>…</a:t>
            </a:r>
          </a:p>
          <a:p>
            <a:pPr lvl="1"/>
            <a:r>
              <a:rPr lang="is-IS" dirty="0" smtClean="0"/>
              <a:t>XML: makes rfcdiff easier (important for reviewers to see diffs on their comments), hopefully also RFC editor queue processing faster</a:t>
            </a:r>
            <a:endParaRPr lang="en-US" dirty="0"/>
          </a:p>
        </p:txBody>
      </p:sp>
    </p:spTree>
    <p:extLst>
      <p:ext uri="{BB962C8B-B14F-4D97-AF65-F5344CB8AC3E}">
        <p14:creationId xmlns:p14="http://schemas.microsoft.com/office/powerpoint/2010/main" val="440142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4697"/>
          </a:xfrm>
        </p:spPr>
        <p:txBody>
          <a:bodyPr/>
          <a:lstStyle/>
          <a:p>
            <a:r>
              <a:rPr lang="en-US" smtClean="0"/>
              <a:t>Changes</a:t>
            </a:r>
            <a:endParaRPr lang="en-US" dirty="0"/>
          </a:p>
        </p:txBody>
      </p:sp>
      <p:sp>
        <p:nvSpPr>
          <p:cNvPr id="3" name="Content Placeholder 2"/>
          <p:cNvSpPr>
            <a:spLocks noGrp="1"/>
          </p:cNvSpPr>
          <p:nvPr>
            <p:ph idx="1"/>
          </p:nvPr>
        </p:nvSpPr>
        <p:spPr>
          <a:xfrm>
            <a:off x="838200" y="1189822"/>
            <a:ext cx="10515600" cy="4987141"/>
          </a:xfrm>
        </p:spPr>
        <p:txBody>
          <a:bodyPr>
            <a:normAutofit/>
          </a:bodyPr>
          <a:lstStyle/>
          <a:p>
            <a:r>
              <a:rPr lang="en-US" dirty="0" smtClean="0"/>
              <a:t>12 – 14: </a:t>
            </a:r>
            <a:r>
              <a:rPr lang="en-US" sz="1800" dirty="0" smtClean="0">
                <a:hlinkClick r:id="rId2"/>
              </a:rPr>
              <a:t>http</a:t>
            </a:r>
            <a:r>
              <a:rPr lang="en-US" sz="1800" dirty="0">
                <a:hlinkClick r:id="rId2"/>
              </a:rPr>
              <a:t>://</a:t>
            </a:r>
            <a:r>
              <a:rPr lang="en-US" sz="1800" dirty="0" smtClean="0">
                <a:hlinkClick r:id="rId2"/>
              </a:rPr>
              <a:t>tools.ietf.org/tools/rfcdiff/rfcdiff.pyht?url1=https</a:t>
            </a:r>
            <a:r>
              <a:rPr lang="en-US" sz="1800" dirty="0">
                <a:hlinkClick r:id="rId2"/>
              </a:rPr>
              <a:t>://</a:t>
            </a:r>
            <a:r>
              <a:rPr lang="en-US" sz="1800" dirty="0" smtClean="0">
                <a:hlinkClick r:id="rId2"/>
              </a:rPr>
              <a:t>raw.githubusercontent.com/toerless/peering-bcp/master/draft-ietf-mboned-interdomain-peering-bcp-12.txt&amp;url2=https</a:t>
            </a:r>
            <a:r>
              <a:rPr lang="en-US" sz="1800" dirty="0">
                <a:hlinkClick r:id="rId2"/>
              </a:rPr>
              <a:t>://</a:t>
            </a:r>
            <a:r>
              <a:rPr lang="en-US" sz="1800" dirty="0" smtClean="0">
                <a:hlinkClick r:id="rId2"/>
              </a:rPr>
              <a:t>tools.ietf.org/id/draft-ietf-mboned-interdomain-peering-bcp-14.txt</a:t>
            </a:r>
            <a:endParaRPr lang="en-US" sz="1800" dirty="0" smtClean="0"/>
          </a:p>
          <a:p>
            <a:endParaRPr lang="en-US" sz="2000" dirty="0" smtClean="0"/>
          </a:p>
          <a:p>
            <a:r>
              <a:rPr lang="en-US" sz="2000" dirty="0" smtClean="0"/>
              <a:t>Clarified scope &amp; assumptions in intro, refer to p2p “private peering” as default case, PIM-SSM/BGP +AMT/GRE as the </a:t>
            </a:r>
            <a:r>
              <a:rPr lang="en-US" sz="2000" dirty="0" err="1" smtClean="0"/>
              <a:t>sete</a:t>
            </a:r>
            <a:r>
              <a:rPr lang="en-US" sz="2000" dirty="0" smtClean="0"/>
              <a:t> of protocols used across peering.</a:t>
            </a:r>
          </a:p>
          <a:p>
            <a:r>
              <a:rPr lang="en-US" sz="2000" dirty="0" smtClean="0"/>
              <a:t>Tunnel benefits: partial upgrade, incremental extensions, 3.4 – ability to introduce multicast without AD-2 support, </a:t>
            </a:r>
            <a:r>
              <a:rPr lang="is-IS" sz="2000" dirty="0" smtClean="0"/>
              <a:t>…</a:t>
            </a:r>
          </a:p>
          <a:p>
            <a:r>
              <a:rPr lang="is-IS" sz="2000" dirty="0" smtClean="0"/>
              <a:t>Detailing how AMT relay discovery/selection is still ongoing work</a:t>
            </a:r>
          </a:p>
          <a:p>
            <a:r>
              <a:rPr lang="is-IS" sz="2000" dirty="0" smtClean="0"/>
              <a:t>Various other textual improvements through review questions...</a:t>
            </a:r>
            <a:endParaRPr lang="en-US" sz="2000" dirty="0" smtClean="0"/>
          </a:p>
          <a:p>
            <a:endParaRPr lang="en-US" dirty="0" smtClean="0"/>
          </a:p>
          <a:p>
            <a:endParaRPr lang="en-US" dirty="0"/>
          </a:p>
        </p:txBody>
      </p:sp>
    </p:spTree>
    <p:extLst>
      <p:ext uri="{BB962C8B-B14F-4D97-AF65-F5344CB8AC3E}">
        <p14:creationId xmlns:p14="http://schemas.microsoft.com/office/powerpoint/2010/main" val="1860737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494"/>
          </a:xfrm>
        </p:spPr>
        <p:txBody>
          <a:bodyPr>
            <a:normAutofit fontScale="90000"/>
          </a:bodyPr>
          <a:lstStyle/>
          <a:p>
            <a:r>
              <a:rPr lang="en-US" dirty="0" smtClean="0"/>
              <a:t>ASCII graphics for every option now</a:t>
            </a:r>
            <a:endParaRPr lang="en-US" dirty="0"/>
          </a:p>
        </p:txBody>
      </p:sp>
      <p:sp>
        <p:nvSpPr>
          <p:cNvPr id="3" name="Content Placeholder 2"/>
          <p:cNvSpPr>
            <a:spLocks noGrp="1"/>
          </p:cNvSpPr>
          <p:nvPr>
            <p:ph idx="1"/>
          </p:nvPr>
        </p:nvSpPr>
        <p:spPr>
          <a:xfrm>
            <a:off x="-142301" y="1195331"/>
            <a:ext cx="6322764" cy="5662669"/>
          </a:xfrm>
        </p:spPr>
        <p:txBody>
          <a:bodyPr>
            <a:noAutofit/>
          </a:bodyPr>
          <a:lstStyle/>
          <a:p>
            <a:pPr marL="0" indent="0">
              <a:spcBef>
                <a:spcPts val="0"/>
              </a:spcBef>
              <a:buNone/>
            </a:pPr>
            <a:endParaRPr lang="en-US" sz="1100" dirty="0" smtClean="0">
              <a:latin typeface="Courier" charset="0"/>
              <a:ea typeface="Courier" charset="0"/>
              <a:cs typeface="Courier" charset="0"/>
            </a:endParaRPr>
          </a:p>
          <a:p>
            <a:pPr marL="0" indent="0">
              <a:spcBef>
                <a:spcPts val="0"/>
              </a:spcBef>
              <a:buNone/>
            </a:pPr>
            <a:endParaRPr lang="en-US" sz="1100" dirty="0">
              <a:latin typeface="Courier" charset="0"/>
              <a:ea typeface="Courier" charset="0"/>
              <a:cs typeface="Courier" charset="0"/>
            </a:endParaRPr>
          </a:p>
          <a:p>
            <a:pPr marL="0" indent="0">
              <a:spcBef>
                <a:spcPts val="0"/>
              </a:spcBef>
              <a:buNone/>
            </a:pPr>
            <a:endParaRPr lang="en-US" sz="1100" dirty="0" smtClean="0">
              <a:latin typeface="Courier" charset="0"/>
              <a:ea typeface="Courier" charset="0"/>
              <a:cs typeface="Courier" charset="0"/>
            </a:endParaRPr>
          </a:p>
          <a:p>
            <a:pPr marL="0" indent="0">
              <a:spcBef>
                <a:spcPts val="0"/>
              </a:spcBef>
              <a:buNone/>
            </a:pPr>
            <a:endParaRPr lang="en-US" sz="1100" dirty="0">
              <a:latin typeface="Courier" charset="0"/>
              <a:ea typeface="Courier" charset="0"/>
              <a:cs typeface="Courier" charset="0"/>
            </a:endParaRPr>
          </a:p>
          <a:p>
            <a:pPr marL="0" indent="0">
              <a:spcBef>
                <a:spcPts val="0"/>
              </a:spcBef>
              <a:buNone/>
            </a:pPr>
            <a:r>
              <a:rPr lang="en-US" sz="1100" dirty="0" smtClean="0">
                <a:latin typeface="Courier" charset="0"/>
                <a:ea typeface="Courier" charset="0"/>
                <a:cs typeface="Courier" charset="0"/>
              </a:rPr>
              <a:t>       -------------------              </a:t>
            </a:r>
            <a:r>
              <a:rPr lang="en-US" sz="1100" dirty="0">
                <a:latin typeface="Courier" charset="0"/>
                <a:ea typeface="Courier" charset="0"/>
                <a:cs typeface="Courier" charset="0"/>
              </a:rPr>
              <a:t>-------------------</a:t>
            </a:r>
          </a:p>
          <a:p>
            <a:pPr marL="0" indent="0">
              <a:spcBef>
                <a:spcPts val="0"/>
              </a:spcBef>
              <a:buNone/>
            </a:pPr>
            <a:r>
              <a:rPr lang="de-DE" sz="1100" dirty="0">
                <a:latin typeface="Courier" charset="0"/>
                <a:ea typeface="Courier" charset="0"/>
                <a:cs typeface="Courier" charset="0"/>
              </a:rPr>
              <a:t>      /       AD-1        \            /        AD-2       \</a:t>
            </a:r>
          </a:p>
          <a:p>
            <a:pPr marL="0" indent="0">
              <a:spcBef>
                <a:spcPts val="0"/>
              </a:spcBef>
              <a:buNone/>
            </a:pPr>
            <a:r>
              <a:rPr lang="de-DE" sz="1100" dirty="0">
                <a:latin typeface="Courier" charset="0"/>
                <a:ea typeface="Courier" charset="0"/>
                <a:cs typeface="Courier" charset="0"/>
              </a:rPr>
              <a:t>     / (Multicast Enabled) \          / (Multicast Enabled) \</a:t>
            </a:r>
          </a:p>
          <a:p>
            <a:pPr marL="0" indent="0">
              <a:spcBef>
                <a:spcPts val="0"/>
              </a:spcBef>
              <a:buNone/>
            </a:pPr>
            <a:r>
              <a:rPr lang="de-DE" sz="1100" dirty="0">
                <a:latin typeface="Courier" charset="0"/>
                <a:ea typeface="Courier" charset="0"/>
                <a:cs typeface="Courier" charset="0"/>
              </a:rPr>
              <a:t>    /                       \        /                       \</a:t>
            </a:r>
          </a:p>
          <a:p>
            <a:pPr marL="0" indent="0">
              <a:spcBef>
                <a:spcPts val="0"/>
              </a:spcBef>
              <a:buNone/>
            </a:pPr>
            <a:r>
              <a:rPr lang="de-DE" sz="1100" dirty="0">
                <a:latin typeface="Courier" charset="0"/>
                <a:ea typeface="Courier" charset="0"/>
                <a:cs typeface="Courier" charset="0"/>
              </a:rPr>
              <a:t>    | +----+          +---+ |  (I1)  | +---+                 |</a:t>
            </a:r>
          </a:p>
          <a:p>
            <a:pPr marL="0" indent="0">
              <a:spcBef>
                <a:spcPts val="0"/>
              </a:spcBef>
              <a:buNone/>
            </a:pPr>
            <a:r>
              <a:rPr lang="de-DE" sz="1100" dirty="0">
                <a:latin typeface="Courier" charset="0"/>
                <a:ea typeface="Courier" charset="0"/>
                <a:cs typeface="Courier" charset="0"/>
              </a:rPr>
              <a:t>    | |    |   +--+   |</a:t>
            </a:r>
            <a:r>
              <a:rPr lang="de-DE" sz="1100" dirty="0" err="1">
                <a:latin typeface="Courier" charset="0"/>
                <a:ea typeface="Courier" charset="0"/>
                <a:cs typeface="Courier" charset="0"/>
              </a:rPr>
              <a:t>uBR</a:t>
            </a:r>
            <a:r>
              <a:rPr lang="de-DE" sz="1100" dirty="0">
                <a:latin typeface="Courier" charset="0"/>
                <a:ea typeface="Courier" charset="0"/>
                <a:cs typeface="Courier" charset="0"/>
              </a:rPr>
              <a:t>|-|--------|-|</a:t>
            </a:r>
            <a:r>
              <a:rPr lang="de-DE" sz="1100" dirty="0" err="1">
                <a:latin typeface="Courier" charset="0"/>
                <a:ea typeface="Courier" charset="0"/>
                <a:cs typeface="Courier" charset="0"/>
              </a:rPr>
              <a:t>uBR</a:t>
            </a:r>
            <a:r>
              <a:rPr lang="de-DE" sz="1100" dirty="0">
                <a:latin typeface="Courier" charset="0"/>
                <a:ea typeface="Courier" charset="0"/>
                <a:cs typeface="Courier" charset="0"/>
              </a:rPr>
              <a:t>|   +--+          |   +----+</a:t>
            </a:r>
          </a:p>
          <a:p>
            <a:pPr marL="0" indent="0">
              <a:spcBef>
                <a:spcPts val="0"/>
              </a:spcBef>
              <a:buNone/>
            </a:pPr>
            <a:r>
              <a:rPr lang="en-US" sz="1100" dirty="0">
                <a:latin typeface="Courier" charset="0"/>
                <a:ea typeface="Courier" charset="0"/>
                <a:cs typeface="Courier" charset="0"/>
              </a:rPr>
              <a:t>    | | AS |--&gt;|BR|   +---+-|        | +---+   |BR| --------&gt;|--&gt;| EU |</a:t>
            </a:r>
          </a:p>
          <a:p>
            <a:pPr marL="0" indent="0">
              <a:spcBef>
                <a:spcPts val="0"/>
              </a:spcBef>
              <a:buNone/>
            </a:pPr>
            <a:r>
              <a:rPr lang="de-DE" sz="1100" dirty="0">
                <a:latin typeface="Courier" charset="0"/>
                <a:ea typeface="Courier" charset="0"/>
                <a:cs typeface="Courier" charset="0"/>
              </a:rPr>
              <a:t>    | |    |   +--+ &lt;.......|........|........&gt;+--+          |I2 +----+</a:t>
            </a:r>
          </a:p>
          <a:p>
            <a:pPr marL="0" indent="0">
              <a:spcBef>
                <a:spcPts val="0"/>
              </a:spcBef>
              <a:buNone/>
            </a:pPr>
            <a:r>
              <a:rPr lang="de-DE" sz="1100" dirty="0">
                <a:latin typeface="Courier" charset="0"/>
                <a:ea typeface="Courier" charset="0"/>
                <a:cs typeface="Courier" charset="0"/>
              </a:rPr>
              <a:t>    \ +----+                /   I1   \                       /</a:t>
            </a:r>
          </a:p>
          <a:p>
            <a:pPr marL="0" indent="0">
              <a:spcBef>
                <a:spcPts val="0"/>
              </a:spcBef>
              <a:buNone/>
            </a:pPr>
            <a:r>
              <a:rPr lang="de-DE" sz="1100" dirty="0">
                <a:latin typeface="Courier" charset="0"/>
                <a:ea typeface="Courier" charset="0"/>
                <a:cs typeface="Courier" charset="0"/>
              </a:rPr>
              <a:t>     \                     /   GRE    \                     /</a:t>
            </a:r>
          </a:p>
          <a:p>
            <a:pPr marL="0" indent="0">
              <a:spcBef>
                <a:spcPts val="0"/>
              </a:spcBef>
              <a:buNone/>
            </a:pPr>
            <a:r>
              <a:rPr lang="de-DE" sz="1100" dirty="0">
                <a:latin typeface="Courier" charset="0"/>
                <a:ea typeface="Courier" charset="0"/>
                <a:cs typeface="Courier" charset="0"/>
              </a:rPr>
              <a:t>      \                   /   Tunnel   \                   /</a:t>
            </a:r>
          </a:p>
          <a:p>
            <a:pPr marL="0" indent="0">
              <a:spcBef>
                <a:spcPts val="0"/>
              </a:spcBef>
              <a:buNone/>
            </a:pPr>
            <a:r>
              <a:rPr lang="en-US" sz="1100" dirty="0">
                <a:latin typeface="Courier" charset="0"/>
                <a:ea typeface="Courier" charset="0"/>
                <a:cs typeface="Courier" charset="0"/>
              </a:rPr>
              <a:t>       -------------------              -------------------</a:t>
            </a:r>
          </a:p>
          <a:p>
            <a:pPr marL="0" indent="0">
              <a:spcBef>
                <a:spcPts val="0"/>
              </a:spcBef>
              <a:buNone/>
            </a:pPr>
            <a:endParaRPr lang="en-US" sz="1100" dirty="0">
              <a:latin typeface="Courier" charset="0"/>
              <a:ea typeface="Courier" charset="0"/>
              <a:cs typeface="Courier" charset="0"/>
            </a:endParaRPr>
          </a:p>
          <a:p>
            <a:pPr marL="0" indent="0">
              <a:spcBef>
                <a:spcPts val="0"/>
              </a:spcBef>
              <a:buNone/>
            </a:pPr>
            <a:r>
              <a:rPr lang="en-US" sz="1100" dirty="0">
                <a:latin typeface="Courier" charset="0"/>
                <a:ea typeface="Courier" charset="0"/>
                <a:cs typeface="Courier" charset="0"/>
              </a:rPr>
              <a:t>   </a:t>
            </a:r>
            <a:endParaRPr lang="en-US" sz="1100" dirty="0">
              <a:latin typeface="Courier" charset="0"/>
              <a:ea typeface="Courier" charset="0"/>
              <a:cs typeface="Courier" charset="0"/>
            </a:endParaRPr>
          </a:p>
          <a:p>
            <a:pPr marL="0" indent="0">
              <a:spcBef>
                <a:spcPts val="0"/>
              </a:spcBef>
              <a:buNone/>
            </a:pPr>
            <a:r>
              <a:rPr lang="en-US" sz="1100" dirty="0">
                <a:latin typeface="Courier" charset="0"/>
                <a:ea typeface="Courier" charset="0"/>
                <a:cs typeface="Courier" charset="0"/>
              </a:rPr>
              <a:t> </a:t>
            </a:r>
            <a:r>
              <a:rPr lang="en-US" sz="1100" dirty="0" smtClean="0">
                <a:latin typeface="Courier" charset="0"/>
                <a:ea typeface="Courier" charset="0"/>
                <a:cs typeface="Courier" charset="0"/>
              </a:rPr>
              <a:t>     -------------------               </a:t>
            </a:r>
            <a:r>
              <a:rPr lang="en-US" sz="1100" dirty="0">
                <a:latin typeface="Courier" charset="0"/>
                <a:ea typeface="Courier" charset="0"/>
                <a:cs typeface="Courier" charset="0"/>
              </a:rPr>
              <a:t>-------------------</a:t>
            </a:r>
          </a:p>
          <a:p>
            <a:pPr marL="0" indent="0">
              <a:spcBef>
                <a:spcPts val="0"/>
              </a:spcBef>
              <a:buNone/>
            </a:pPr>
            <a:r>
              <a:rPr lang="de-DE" sz="1100" dirty="0">
                <a:latin typeface="Courier" charset="0"/>
                <a:ea typeface="Courier" charset="0"/>
                <a:cs typeface="Courier" charset="0"/>
              </a:rPr>
              <a:t> </a:t>
            </a:r>
            <a:r>
              <a:rPr lang="de-DE" sz="1100" dirty="0" smtClean="0">
                <a:latin typeface="Courier" charset="0"/>
                <a:ea typeface="Courier" charset="0"/>
                <a:cs typeface="Courier" charset="0"/>
              </a:rPr>
              <a:t>     </a:t>
            </a:r>
            <a:r>
              <a:rPr lang="de-DE" sz="1100" dirty="0">
                <a:latin typeface="Courier" charset="0"/>
                <a:ea typeface="Courier" charset="0"/>
                <a:cs typeface="Courier" charset="0"/>
              </a:rPr>
              <a:t>/       AD-1        \            /        AD-2       \</a:t>
            </a:r>
          </a:p>
          <a:p>
            <a:pPr marL="0" indent="0">
              <a:spcBef>
                <a:spcPts val="0"/>
              </a:spcBef>
              <a:buNone/>
            </a:pPr>
            <a:r>
              <a:rPr lang="it-IT" sz="1100" dirty="0">
                <a:latin typeface="Courier" charset="0"/>
                <a:ea typeface="Courier" charset="0"/>
                <a:cs typeface="Courier" charset="0"/>
              </a:rPr>
              <a:t>     / (Multicast </a:t>
            </a:r>
            <a:r>
              <a:rPr lang="it-IT" sz="1100" dirty="0" err="1">
                <a:latin typeface="Courier" charset="0"/>
                <a:ea typeface="Courier" charset="0"/>
                <a:cs typeface="Courier" charset="0"/>
              </a:rPr>
              <a:t>Enabled</a:t>
            </a:r>
            <a:r>
              <a:rPr lang="it-IT" sz="1100" dirty="0">
                <a:latin typeface="Courier" charset="0"/>
                <a:ea typeface="Courier" charset="0"/>
                <a:cs typeface="Courier" charset="0"/>
              </a:rPr>
              <a:t>) \          / (Non Multicast      \</a:t>
            </a:r>
          </a:p>
          <a:p>
            <a:pPr marL="0" indent="0">
              <a:spcBef>
                <a:spcPts val="0"/>
              </a:spcBef>
              <a:buNone/>
            </a:pPr>
            <a:r>
              <a:rPr lang="de-DE" sz="1100" dirty="0">
                <a:latin typeface="Courier" charset="0"/>
                <a:ea typeface="Courier" charset="0"/>
                <a:cs typeface="Courier" charset="0"/>
              </a:rPr>
              <a:t>    /                       \        /              Enabled) \ N(large)</a:t>
            </a:r>
          </a:p>
          <a:p>
            <a:pPr marL="0" indent="0">
              <a:spcBef>
                <a:spcPts val="0"/>
              </a:spcBef>
              <a:buNone/>
            </a:pPr>
            <a:r>
              <a:rPr lang="de-DE" sz="1100" dirty="0">
                <a:latin typeface="Courier" charset="0"/>
                <a:ea typeface="Courier" charset="0"/>
                <a:cs typeface="Courier" charset="0"/>
              </a:rPr>
              <a:t>    | +----+          +---+ |        | +---+                 |  #EU</a:t>
            </a:r>
          </a:p>
          <a:p>
            <a:pPr marL="0" indent="0">
              <a:spcBef>
                <a:spcPts val="0"/>
              </a:spcBef>
              <a:buNone/>
            </a:pPr>
            <a:r>
              <a:rPr lang="de-DE" sz="1100" dirty="0">
                <a:latin typeface="Courier" charset="0"/>
                <a:ea typeface="Courier" charset="0"/>
                <a:cs typeface="Courier" charset="0"/>
              </a:rPr>
              <a:t>    | |    |   +--+   |</a:t>
            </a:r>
            <a:r>
              <a:rPr lang="de-DE" sz="1100" dirty="0" err="1">
                <a:latin typeface="Courier" charset="0"/>
                <a:ea typeface="Courier" charset="0"/>
                <a:cs typeface="Courier" charset="0"/>
              </a:rPr>
              <a:t>uBR</a:t>
            </a:r>
            <a:r>
              <a:rPr lang="de-DE" sz="1100" dirty="0">
                <a:latin typeface="Courier" charset="0"/>
                <a:ea typeface="Courier" charset="0"/>
                <a:cs typeface="Courier" charset="0"/>
              </a:rPr>
              <a:t>|-|--------|-|</a:t>
            </a:r>
            <a:r>
              <a:rPr lang="de-DE" sz="1100" dirty="0" err="1">
                <a:latin typeface="Courier" charset="0"/>
                <a:ea typeface="Courier" charset="0"/>
                <a:cs typeface="Courier" charset="0"/>
              </a:rPr>
              <a:t>uBR</a:t>
            </a:r>
            <a:r>
              <a:rPr lang="de-DE" sz="1100" dirty="0">
                <a:latin typeface="Courier" charset="0"/>
                <a:ea typeface="Courier" charset="0"/>
                <a:cs typeface="Courier" charset="0"/>
              </a:rPr>
              <a:t>|                 |   +----+</a:t>
            </a:r>
          </a:p>
          <a:p>
            <a:pPr marL="0" indent="0">
              <a:spcBef>
                <a:spcPts val="0"/>
              </a:spcBef>
              <a:buNone/>
            </a:pPr>
            <a:r>
              <a:rPr lang="hr-HR" sz="1100" dirty="0">
                <a:latin typeface="Courier" charset="0"/>
                <a:ea typeface="Courier" charset="0"/>
                <a:cs typeface="Courier" charset="0"/>
              </a:rPr>
              <a:t>    | | AS |--&gt;|AR|   +---+-|        | +---+    ................&gt;|EU/G|</a:t>
            </a:r>
          </a:p>
          <a:p>
            <a:pPr marL="0" indent="0">
              <a:spcBef>
                <a:spcPts val="0"/>
              </a:spcBef>
              <a:buNone/>
            </a:pPr>
            <a:r>
              <a:rPr lang="de-DE" sz="1100" dirty="0">
                <a:latin typeface="Courier" charset="0"/>
                <a:ea typeface="Courier" charset="0"/>
                <a:cs typeface="Courier" charset="0"/>
              </a:rPr>
              <a:t>    | |    |   +--+ &lt;.......|........|...........            |I2 +----+</a:t>
            </a:r>
          </a:p>
          <a:p>
            <a:pPr marL="0" indent="0">
              <a:spcBef>
                <a:spcPts val="0"/>
              </a:spcBef>
              <a:buNone/>
            </a:pPr>
            <a:r>
              <a:rPr lang="de-DE" sz="1100" dirty="0">
                <a:latin typeface="Courier" charset="0"/>
                <a:ea typeface="Courier" charset="0"/>
                <a:cs typeface="Courier" charset="0"/>
              </a:rPr>
              <a:t>    \ +----+                / N x AMT\                       /</a:t>
            </a:r>
          </a:p>
          <a:p>
            <a:pPr marL="0" indent="0">
              <a:spcBef>
                <a:spcPts val="0"/>
              </a:spcBef>
              <a:buNone/>
            </a:pPr>
            <a:r>
              <a:rPr lang="de-DE" sz="1100" dirty="0">
                <a:latin typeface="Courier" charset="0"/>
                <a:ea typeface="Courier" charset="0"/>
                <a:cs typeface="Courier" charset="0"/>
              </a:rPr>
              <a:t>     \                     /  Tunnel  \                     /</a:t>
            </a:r>
          </a:p>
          <a:p>
            <a:pPr marL="0" indent="0">
              <a:spcBef>
                <a:spcPts val="0"/>
              </a:spcBef>
              <a:buNone/>
            </a:pPr>
            <a:r>
              <a:rPr lang="de-DE" sz="1100" dirty="0">
                <a:latin typeface="Courier" charset="0"/>
                <a:ea typeface="Courier" charset="0"/>
                <a:cs typeface="Courier" charset="0"/>
              </a:rPr>
              <a:t>      \                   /            \                   /</a:t>
            </a:r>
          </a:p>
          <a:p>
            <a:pPr marL="0" indent="0">
              <a:spcBef>
                <a:spcPts val="0"/>
              </a:spcBef>
              <a:buNone/>
            </a:pPr>
            <a:r>
              <a:rPr lang="en-US" sz="1100" dirty="0">
                <a:latin typeface="Courier" charset="0"/>
                <a:ea typeface="Courier" charset="0"/>
                <a:cs typeface="Courier" charset="0"/>
              </a:rPr>
              <a:t>       -------------------              -------------------</a:t>
            </a:r>
          </a:p>
          <a:p>
            <a:pPr marL="0" indent="0">
              <a:spcBef>
                <a:spcPts val="0"/>
              </a:spcBef>
              <a:buNone/>
            </a:pPr>
            <a:endParaRPr lang="en-US" sz="1100" dirty="0">
              <a:latin typeface="Courier" charset="0"/>
              <a:ea typeface="Courier" charset="0"/>
              <a:cs typeface="Courier" charset="0"/>
            </a:endParaRPr>
          </a:p>
          <a:p>
            <a:pPr marL="0" indent="0">
              <a:spcBef>
                <a:spcPts val="0"/>
              </a:spcBef>
              <a:buNone/>
            </a:pPr>
            <a:r>
              <a:rPr lang="en-US" sz="1100" dirty="0">
                <a:latin typeface="Courier" charset="0"/>
                <a:ea typeface="Courier" charset="0"/>
                <a:cs typeface="Courier" charset="0"/>
              </a:rPr>
              <a:t> </a:t>
            </a:r>
            <a:endParaRPr lang="en-US" sz="1100" dirty="0">
              <a:latin typeface="Courier" charset="0"/>
              <a:ea typeface="Courier" charset="0"/>
              <a:cs typeface="Courier" charset="0"/>
            </a:endParaRPr>
          </a:p>
        </p:txBody>
      </p:sp>
      <p:sp>
        <p:nvSpPr>
          <p:cNvPr id="4" name="Content Placeholder 2"/>
          <p:cNvSpPr txBox="1">
            <a:spLocks/>
          </p:cNvSpPr>
          <p:nvPr/>
        </p:nvSpPr>
        <p:spPr>
          <a:xfrm>
            <a:off x="5924320" y="969485"/>
            <a:ext cx="6322764" cy="5662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Font typeface="Arial"/>
              <a:buNone/>
            </a:pPr>
            <a:endParaRPr lang="en-US" sz="1100" dirty="0" smtClean="0">
              <a:latin typeface="Courier" charset="0"/>
              <a:ea typeface="Courier" charset="0"/>
              <a:cs typeface="Courier" charset="0"/>
            </a:endParaRPr>
          </a:p>
          <a:p>
            <a:pPr marL="0" indent="0">
              <a:spcBef>
                <a:spcPts val="0"/>
              </a:spcBef>
              <a:buFont typeface="Arial"/>
              <a:buNone/>
            </a:pPr>
            <a:r>
              <a:rPr lang="en-US" sz="1100" dirty="0" smtClean="0">
                <a:latin typeface="Courier" charset="0"/>
                <a:ea typeface="Courier" charset="0"/>
                <a:cs typeface="Courier" charset="0"/>
              </a:rPr>
              <a:t>   </a:t>
            </a:r>
          </a:p>
          <a:p>
            <a:pPr marL="0" indent="0">
              <a:spcBef>
                <a:spcPts val="0"/>
              </a:spcBef>
              <a:buFont typeface="Arial"/>
              <a:buNone/>
            </a:pPr>
            <a:endParaRPr lang="en-US" sz="1100" dirty="0">
              <a:latin typeface="Courier" charset="0"/>
              <a:ea typeface="Courier" charset="0"/>
              <a:cs typeface="Courier" charset="0"/>
            </a:endParaRPr>
          </a:p>
          <a:p>
            <a:pPr marL="0" indent="0">
              <a:spcBef>
                <a:spcPts val="0"/>
              </a:spcBef>
              <a:buFont typeface="Arial"/>
              <a:buNone/>
            </a:pPr>
            <a:endParaRPr lang="en-US" sz="1100" dirty="0" smtClean="0">
              <a:latin typeface="Courier" charset="0"/>
              <a:ea typeface="Courier" charset="0"/>
              <a:cs typeface="Courier" charset="0"/>
            </a:endParaRPr>
          </a:p>
          <a:p>
            <a:pPr marL="0" indent="0">
              <a:spcBef>
                <a:spcPts val="0"/>
              </a:spcBef>
              <a:buFont typeface="Arial"/>
              <a:buNone/>
            </a:pPr>
            <a:endParaRPr lang="en-US" sz="1100" dirty="0">
              <a:latin typeface="Courier" charset="0"/>
              <a:ea typeface="Courier" charset="0"/>
              <a:cs typeface="Courier" charset="0"/>
            </a:endParaRPr>
          </a:p>
          <a:p>
            <a:pPr marL="0" indent="0">
              <a:spcBef>
                <a:spcPts val="0"/>
              </a:spcBef>
              <a:buFont typeface="Arial"/>
              <a:buNone/>
            </a:pPr>
            <a:endParaRPr lang="en-US" sz="1100" dirty="0" smtClean="0">
              <a:latin typeface="Courier" charset="0"/>
              <a:ea typeface="Courier" charset="0"/>
              <a:cs typeface="Courier" charset="0"/>
            </a:endParaRPr>
          </a:p>
          <a:p>
            <a:pPr marL="0" indent="0">
              <a:spcBef>
                <a:spcPts val="0"/>
              </a:spcBef>
              <a:buFont typeface="Arial"/>
              <a:buNone/>
            </a:pPr>
            <a:r>
              <a:rPr lang="en-US" sz="1100" dirty="0" smtClean="0">
                <a:latin typeface="Courier" charset="0"/>
                <a:ea typeface="Courier" charset="0"/>
                <a:cs typeface="Courier" charset="0"/>
              </a:rPr>
              <a:t>   AD = Administrative Domain (Independent Autonomous System)</a:t>
            </a:r>
          </a:p>
          <a:p>
            <a:pPr marL="0" indent="0">
              <a:spcBef>
                <a:spcPts val="0"/>
              </a:spcBef>
              <a:buFont typeface="Arial"/>
              <a:buNone/>
            </a:pPr>
            <a:r>
              <a:rPr lang="en-US" sz="1100" dirty="0" smtClean="0">
                <a:latin typeface="Courier" charset="0"/>
                <a:ea typeface="Courier" charset="0"/>
                <a:cs typeface="Courier" charset="0"/>
              </a:rPr>
              <a:t>   AS = Application (e.g., Content) Multicast Source</a:t>
            </a:r>
          </a:p>
          <a:p>
            <a:pPr marL="0" indent="0">
              <a:spcBef>
                <a:spcPts val="0"/>
              </a:spcBef>
              <a:buFont typeface="Arial"/>
              <a:buNone/>
            </a:pPr>
            <a:r>
              <a:rPr lang="en-US" sz="1100" dirty="0" smtClean="0">
                <a:latin typeface="Courier" charset="0"/>
                <a:ea typeface="Courier" charset="0"/>
                <a:cs typeface="Courier" charset="0"/>
              </a:rPr>
              <a:t>   </a:t>
            </a:r>
            <a:r>
              <a:rPr lang="en-US" sz="1100" dirty="0" err="1" smtClean="0">
                <a:latin typeface="Courier" charset="0"/>
                <a:ea typeface="Courier" charset="0"/>
                <a:cs typeface="Courier" charset="0"/>
              </a:rPr>
              <a:t>uBR</a:t>
            </a:r>
            <a:r>
              <a:rPr lang="en-US" sz="1100" dirty="0" smtClean="0">
                <a:latin typeface="Courier" charset="0"/>
                <a:ea typeface="Courier" charset="0"/>
                <a:cs typeface="Courier" charset="0"/>
              </a:rPr>
              <a:t> = unicast Border Router - not necessarily multicast enabled</a:t>
            </a:r>
          </a:p>
          <a:p>
            <a:pPr marL="0" indent="0">
              <a:spcBef>
                <a:spcPts val="0"/>
              </a:spcBef>
              <a:buFont typeface="Arial"/>
              <a:buNone/>
            </a:pPr>
            <a:r>
              <a:rPr lang="en-US" sz="1100" dirty="0" smtClean="0">
                <a:latin typeface="Courier" charset="0"/>
                <a:ea typeface="Courier" charset="0"/>
                <a:cs typeface="Courier" charset="0"/>
              </a:rPr>
              <a:t>         may be the same router as BR</a:t>
            </a:r>
          </a:p>
          <a:p>
            <a:pPr marL="0" indent="0">
              <a:spcBef>
                <a:spcPts val="0"/>
              </a:spcBef>
              <a:buFont typeface="Arial"/>
              <a:buNone/>
            </a:pPr>
            <a:r>
              <a:rPr lang="en-US" sz="1100" dirty="0" smtClean="0">
                <a:latin typeface="Courier" charset="0"/>
                <a:ea typeface="Courier" charset="0"/>
                <a:cs typeface="Courier" charset="0"/>
              </a:rPr>
              <a:t>   BR = Border Router - for multicast</a:t>
            </a:r>
          </a:p>
          <a:p>
            <a:pPr marL="0" indent="0">
              <a:spcBef>
                <a:spcPts val="0"/>
              </a:spcBef>
              <a:buFont typeface="Arial"/>
              <a:buNone/>
            </a:pPr>
            <a:r>
              <a:rPr lang="en-US" sz="1100" dirty="0" smtClean="0">
                <a:latin typeface="Courier" charset="0"/>
                <a:ea typeface="Courier" charset="0"/>
                <a:cs typeface="Courier" charset="0"/>
              </a:rPr>
              <a:t>   I1 = AD-1 and AD-2 Multicast Interconnection (e.g., MBGP)</a:t>
            </a:r>
          </a:p>
          <a:p>
            <a:pPr marL="0" indent="0">
              <a:spcBef>
                <a:spcPts val="0"/>
              </a:spcBef>
              <a:buFont typeface="Arial"/>
              <a:buNone/>
            </a:pPr>
            <a:r>
              <a:rPr lang="en-US" sz="1100" dirty="0" smtClean="0">
                <a:latin typeface="Courier" charset="0"/>
                <a:ea typeface="Courier" charset="0"/>
                <a:cs typeface="Courier" charset="0"/>
              </a:rPr>
              <a:t>   I2 = AD-2 and EU Multicast Connection</a:t>
            </a:r>
          </a:p>
          <a:p>
            <a:pPr marL="0" indent="0">
              <a:spcBef>
                <a:spcPts val="0"/>
              </a:spcBef>
              <a:buFont typeface="Arial"/>
              <a:buNone/>
            </a:pPr>
            <a:endParaRPr lang="en-US" sz="1100" dirty="0" smtClean="0">
              <a:latin typeface="Courier" charset="0"/>
              <a:ea typeface="Courier" charset="0"/>
              <a:cs typeface="Courier" charset="0"/>
            </a:endParaRPr>
          </a:p>
          <a:p>
            <a:pPr marL="0" indent="0">
              <a:spcBef>
                <a:spcPts val="0"/>
              </a:spcBef>
              <a:buFont typeface="Arial"/>
              <a:buNone/>
            </a:pPr>
            <a:r>
              <a:rPr lang="en-US" sz="1100" dirty="0" smtClean="0">
                <a:latin typeface="Courier" charset="0"/>
                <a:ea typeface="Courier" charset="0"/>
                <a:cs typeface="Courier" charset="0"/>
              </a:rPr>
              <a:t> </a:t>
            </a:r>
          </a:p>
          <a:p>
            <a:pPr marL="0" indent="0">
              <a:spcBef>
                <a:spcPts val="0"/>
              </a:spcBef>
              <a:buFont typeface="Arial"/>
              <a:buNone/>
            </a:pPr>
            <a:endParaRPr lang="en-US" sz="1100" dirty="0">
              <a:latin typeface="Courier" charset="0"/>
              <a:ea typeface="Courier" charset="0"/>
              <a:cs typeface="Courier" charset="0"/>
            </a:endParaRPr>
          </a:p>
          <a:p>
            <a:pPr marL="0" indent="0">
              <a:spcBef>
                <a:spcPts val="0"/>
              </a:spcBef>
              <a:buFont typeface="Arial"/>
              <a:buNone/>
            </a:pPr>
            <a:endParaRPr lang="en-US" sz="1100" dirty="0" smtClean="0">
              <a:latin typeface="Courier" charset="0"/>
              <a:ea typeface="Courier" charset="0"/>
              <a:cs typeface="Courier" charset="0"/>
            </a:endParaRPr>
          </a:p>
          <a:p>
            <a:pPr marL="0" indent="0">
              <a:spcBef>
                <a:spcPts val="0"/>
              </a:spcBef>
              <a:buFont typeface="Arial"/>
              <a:buNone/>
            </a:pPr>
            <a:endParaRPr lang="en-US" sz="1100" dirty="0">
              <a:latin typeface="Courier" charset="0"/>
              <a:ea typeface="Courier" charset="0"/>
              <a:cs typeface="Courier" charset="0"/>
            </a:endParaRPr>
          </a:p>
          <a:p>
            <a:pPr marL="0" indent="0">
              <a:spcBef>
                <a:spcPts val="0"/>
              </a:spcBef>
              <a:buFont typeface="Arial"/>
              <a:buNone/>
            </a:pPr>
            <a:endParaRPr lang="en-US" sz="1100" dirty="0" smtClean="0">
              <a:latin typeface="Courier" charset="0"/>
              <a:ea typeface="Courier" charset="0"/>
              <a:cs typeface="Courier" charset="0"/>
            </a:endParaRPr>
          </a:p>
          <a:p>
            <a:pPr marL="0" indent="0">
              <a:spcBef>
                <a:spcPts val="0"/>
              </a:spcBef>
              <a:buFont typeface="Arial"/>
              <a:buNone/>
            </a:pPr>
            <a:endParaRPr lang="en-US" sz="1100" dirty="0">
              <a:latin typeface="Courier" charset="0"/>
              <a:ea typeface="Courier" charset="0"/>
              <a:cs typeface="Courier" charset="0"/>
            </a:endParaRPr>
          </a:p>
          <a:p>
            <a:pPr marL="0" indent="0">
              <a:spcBef>
                <a:spcPts val="0"/>
              </a:spcBef>
              <a:buFont typeface="Arial"/>
              <a:buNone/>
            </a:pPr>
            <a:endParaRPr lang="en-US" sz="1100" dirty="0" smtClean="0">
              <a:latin typeface="Courier" charset="0"/>
              <a:ea typeface="Courier" charset="0"/>
              <a:cs typeface="Courier" charset="0"/>
            </a:endParaRPr>
          </a:p>
          <a:p>
            <a:pPr marL="0" indent="0">
              <a:spcBef>
                <a:spcPts val="0"/>
              </a:spcBef>
              <a:buFont typeface="Arial"/>
              <a:buNone/>
            </a:pPr>
            <a:endParaRPr lang="en-US" sz="1100" dirty="0" smtClean="0">
              <a:latin typeface="Courier" charset="0"/>
              <a:ea typeface="Courier" charset="0"/>
              <a:cs typeface="Courier" charset="0"/>
            </a:endParaRPr>
          </a:p>
          <a:p>
            <a:pPr marL="0" indent="0">
              <a:spcBef>
                <a:spcPts val="0"/>
              </a:spcBef>
              <a:buFont typeface="Arial"/>
              <a:buNone/>
            </a:pPr>
            <a:r>
              <a:rPr lang="en-US" sz="1100" dirty="0" smtClean="0">
                <a:latin typeface="Courier" charset="0"/>
                <a:ea typeface="Courier" charset="0"/>
                <a:cs typeface="Courier" charset="0"/>
              </a:rPr>
              <a:t>   AS = Application Multicast Source</a:t>
            </a:r>
          </a:p>
          <a:p>
            <a:pPr marL="0" indent="0">
              <a:spcBef>
                <a:spcPts val="0"/>
              </a:spcBef>
              <a:buFont typeface="Arial"/>
              <a:buNone/>
            </a:pPr>
            <a:r>
              <a:rPr lang="en-US" sz="1100" dirty="0" smtClean="0">
                <a:latin typeface="Courier" charset="0"/>
                <a:ea typeface="Courier" charset="0"/>
                <a:cs typeface="Courier" charset="0"/>
              </a:rPr>
              <a:t>   </a:t>
            </a:r>
            <a:r>
              <a:rPr lang="en-US" sz="1100" dirty="0" err="1" smtClean="0">
                <a:latin typeface="Courier" charset="0"/>
                <a:ea typeface="Courier" charset="0"/>
                <a:cs typeface="Courier" charset="0"/>
              </a:rPr>
              <a:t>uBR</a:t>
            </a:r>
            <a:r>
              <a:rPr lang="en-US" sz="1100" dirty="0" smtClean="0">
                <a:latin typeface="Courier" charset="0"/>
                <a:ea typeface="Courier" charset="0"/>
                <a:cs typeface="Courier" charset="0"/>
              </a:rPr>
              <a:t> = unicast Border Router - not multicast enabled,</a:t>
            </a:r>
          </a:p>
          <a:p>
            <a:pPr marL="0" indent="0">
              <a:spcBef>
                <a:spcPts val="0"/>
              </a:spcBef>
              <a:buFont typeface="Arial"/>
              <a:buNone/>
            </a:pPr>
            <a:r>
              <a:rPr lang="en-US" sz="1100" dirty="0" smtClean="0">
                <a:latin typeface="Courier" charset="0"/>
                <a:ea typeface="Courier" charset="0"/>
                <a:cs typeface="Courier" charset="0"/>
              </a:rPr>
              <a:t>         otherwise AR = </a:t>
            </a:r>
            <a:r>
              <a:rPr lang="en-US" sz="1100" dirty="0" err="1" smtClean="0">
                <a:latin typeface="Courier" charset="0"/>
                <a:ea typeface="Courier" charset="0"/>
                <a:cs typeface="Courier" charset="0"/>
              </a:rPr>
              <a:t>uBR</a:t>
            </a:r>
            <a:r>
              <a:rPr lang="en-US" sz="1100" dirty="0" smtClean="0">
                <a:latin typeface="Courier" charset="0"/>
                <a:ea typeface="Courier" charset="0"/>
                <a:cs typeface="Courier" charset="0"/>
              </a:rPr>
              <a:t> (in AD-1).</a:t>
            </a:r>
          </a:p>
          <a:p>
            <a:pPr marL="0" indent="0">
              <a:spcBef>
                <a:spcPts val="0"/>
              </a:spcBef>
              <a:buFont typeface="Arial"/>
              <a:buNone/>
            </a:pPr>
            <a:r>
              <a:rPr lang="en-US" sz="1100" dirty="0" smtClean="0">
                <a:latin typeface="Courier" charset="0"/>
                <a:ea typeface="Courier" charset="0"/>
                <a:cs typeface="Courier" charset="0"/>
              </a:rPr>
              <a:t>   AR = AMT Relay</a:t>
            </a:r>
          </a:p>
          <a:p>
            <a:pPr marL="0" indent="0">
              <a:spcBef>
                <a:spcPts val="0"/>
              </a:spcBef>
              <a:buFont typeface="Arial"/>
              <a:buNone/>
            </a:pPr>
            <a:r>
              <a:rPr lang="en-US" sz="1100" dirty="0" smtClean="0">
                <a:latin typeface="Courier" charset="0"/>
                <a:ea typeface="Courier" charset="0"/>
                <a:cs typeface="Courier" charset="0"/>
              </a:rPr>
              <a:t>   EU/G = Gateway client embedded in EU device</a:t>
            </a:r>
          </a:p>
          <a:p>
            <a:pPr marL="0" indent="0">
              <a:spcBef>
                <a:spcPts val="0"/>
              </a:spcBef>
              <a:buFont typeface="Arial"/>
              <a:buNone/>
            </a:pPr>
            <a:r>
              <a:rPr lang="en-US" sz="1100" dirty="0" smtClean="0">
                <a:latin typeface="Courier" charset="0"/>
                <a:ea typeface="Courier" charset="0"/>
                <a:cs typeface="Courier" charset="0"/>
              </a:rPr>
              <a:t>   I2 = AMT Tunnel Connecting EU/G to AR in AD-1 through Non-Multicast</a:t>
            </a:r>
          </a:p>
          <a:p>
            <a:pPr marL="0" indent="0">
              <a:spcBef>
                <a:spcPts val="0"/>
              </a:spcBef>
              <a:buFont typeface="Arial"/>
              <a:buNone/>
            </a:pPr>
            <a:r>
              <a:rPr lang="en-US" sz="1100" dirty="0" smtClean="0">
                <a:latin typeface="Courier" charset="0"/>
                <a:ea typeface="Courier" charset="0"/>
                <a:cs typeface="Courier" charset="0"/>
              </a:rPr>
              <a:t>      Enabled AD-2.</a:t>
            </a:r>
            <a:endParaRPr lang="en-US" sz="1100" dirty="0">
              <a:latin typeface="Courier" charset="0"/>
              <a:ea typeface="Courier" charset="0"/>
              <a:cs typeface="Courier" charset="0"/>
            </a:endParaRPr>
          </a:p>
        </p:txBody>
      </p:sp>
    </p:spTree>
    <p:extLst>
      <p:ext uri="{BB962C8B-B14F-4D97-AF65-F5344CB8AC3E}">
        <p14:creationId xmlns:p14="http://schemas.microsoft.com/office/powerpoint/2010/main" val="9951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395"/>
          </a:xfrm>
        </p:spPr>
        <p:txBody>
          <a:bodyPr>
            <a:normAutofit fontScale="90000"/>
          </a:bodyPr>
          <a:lstStyle/>
          <a:p>
            <a:r>
              <a:rPr lang="en-US" smtClean="0"/>
              <a:t>Changes</a:t>
            </a:r>
            <a:endParaRPr lang="en-US"/>
          </a:p>
        </p:txBody>
      </p:sp>
      <p:sp>
        <p:nvSpPr>
          <p:cNvPr id="3" name="Content Placeholder 2"/>
          <p:cNvSpPr>
            <a:spLocks noGrp="1"/>
          </p:cNvSpPr>
          <p:nvPr>
            <p:ph idx="1"/>
          </p:nvPr>
        </p:nvSpPr>
        <p:spPr>
          <a:xfrm>
            <a:off x="838200" y="985520"/>
            <a:ext cx="10515600" cy="5191443"/>
          </a:xfrm>
        </p:spPr>
        <p:txBody>
          <a:bodyPr/>
          <a:lstStyle/>
          <a:p>
            <a:r>
              <a:rPr lang="en-US" dirty="0" smtClean="0"/>
              <a:t>4.1.1 bandwidth management </a:t>
            </a:r>
          </a:p>
          <a:p>
            <a:pPr lvl="1"/>
            <a:r>
              <a:rPr lang="en-US" dirty="0" smtClean="0"/>
              <a:t>TSV AD feedback response.</a:t>
            </a:r>
          </a:p>
          <a:p>
            <a:pPr lvl="1"/>
            <a:r>
              <a:rPr lang="en-US" dirty="0"/>
              <a:t>References to BCP41 and BCP145 (UDP multicast congestion control etc</a:t>
            </a:r>
            <a:r>
              <a:rPr lang="en-US" dirty="0" smtClean="0"/>
              <a:t>..)</a:t>
            </a:r>
          </a:p>
          <a:p>
            <a:pPr lvl="1"/>
            <a:r>
              <a:rPr lang="en-US" dirty="0" smtClean="0"/>
              <a:t>Description of controlled vs. non-controlled network</a:t>
            </a:r>
          </a:p>
          <a:p>
            <a:pPr lvl="1"/>
            <a:r>
              <a:rPr lang="en-US" dirty="0" smtClean="0"/>
              <a:t>Example risk with inelastic traffic when AD-1 assumes controlled network, but traffic is put into uncontrolled “best effort” in AD-2</a:t>
            </a:r>
          </a:p>
          <a:p>
            <a:pPr lvl="1"/>
            <a:r>
              <a:rPr lang="en-US" dirty="0" smtClean="0"/>
              <a:t>Noting this is not an IP multicast issue but a problem of inelastic video app (same if </a:t>
            </a:r>
            <a:r>
              <a:rPr lang="en-US" dirty="0" err="1" smtClean="0"/>
              <a:t>VoD</a:t>
            </a:r>
            <a:r>
              <a:rPr lang="en-US" dirty="0" smtClean="0"/>
              <a:t> unicast would be inelastic)</a:t>
            </a:r>
          </a:p>
          <a:p>
            <a:pPr lvl="1"/>
            <a:r>
              <a:rPr lang="en-US" dirty="0" smtClean="0"/>
              <a:t>Summarizing receiver rate adaption in multicast and risk of (S,G) changes create higher state maintenance performance requirements than traditional “inelastic IP multicast”.</a:t>
            </a:r>
          </a:p>
          <a:p>
            <a:pPr lvl="1"/>
            <a:r>
              <a:rPr lang="en-US" dirty="0" smtClean="0"/>
              <a:t>Tunnels across third-party AS -&gt; traffic MUST be rate adaptive unless third-party AS contracted for inelastic traffic.</a:t>
            </a:r>
            <a:endParaRPr lang="en-US" dirty="0"/>
          </a:p>
        </p:txBody>
      </p:sp>
    </p:spTree>
    <p:extLst>
      <p:ext uri="{BB962C8B-B14F-4D97-AF65-F5344CB8AC3E}">
        <p14:creationId xmlns:p14="http://schemas.microsoft.com/office/powerpoint/2010/main" val="152094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955"/>
          </a:xfrm>
        </p:spPr>
        <p:txBody>
          <a:bodyPr/>
          <a:lstStyle/>
          <a:p>
            <a:r>
              <a:rPr lang="en-US" dirty="0" smtClean="0"/>
              <a:t>Changes</a:t>
            </a:r>
            <a:endParaRPr lang="en-US" dirty="0"/>
          </a:p>
        </p:txBody>
      </p:sp>
      <p:sp>
        <p:nvSpPr>
          <p:cNvPr id="3" name="Content Placeholder 2"/>
          <p:cNvSpPr>
            <a:spLocks noGrp="1"/>
          </p:cNvSpPr>
          <p:nvPr>
            <p:ph idx="1"/>
          </p:nvPr>
        </p:nvSpPr>
        <p:spPr>
          <a:xfrm>
            <a:off x="838200" y="1148080"/>
            <a:ext cx="10515600" cy="5028883"/>
          </a:xfrm>
        </p:spPr>
        <p:txBody>
          <a:bodyPr/>
          <a:lstStyle/>
          <a:p>
            <a:r>
              <a:rPr lang="en-US" dirty="0" smtClean="0"/>
              <a:t>4.1.1 public peering – multiple AS connecting via L2 LAN</a:t>
            </a:r>
          </a:p>
          <a:p>
            <a:pPr lvl="1"/>
            <a:r>
              <a:rPr lang="en-US" dirty="0" smtClean="0"/>
              <a:t>Describe basic problem introduced by PIM assert</a:t>
            </a:r>
          </a:p>
          <a:p>
            <a:pPr lvl="1"/>
            <a:r>
              <a:rPr lang="en-US" dirty="0" smtClean="0"/>
              <a:t>Describe solutions (tunnel across LAN, single upstream AS, federated / coordinated upstream AS).</a:t>
            </a:r>
          </a:p>
          <a:p>
            <a:r>
              <a:rPr lang="en-US" dirty="0" smtClean="0"/>
              <a:t>4.3.2 / 4.3.3 / 4.6 inter-AS management interactions</a:t>
            </a:r>
          </a:p>
          <a:p>
            <a:pPr lvl="1"/>
            <a:r>
              <a:rPr lang="en-US" dirty="0" smtClean="0"/>
              <a:t>Clarified workflow: sub -&gt; AS1 -&gt; AS2</a:t>
            </a:r>
            <a:r>
              <a:rPr lang="is-IS" dirty="0" smtClean="0"/>
              <a:t>… why ? AS1 has content level relationship with sub, AS2 may not have any content level idea. Content relationship as keyword for no provider here is “spying more on sub data” than a unicast app provider would be able to do.</a:t>
            </a:r>
          </a:p>
          <a:p>
            <a:pPr lvl="1"/>
            <a:r>
              <a:rPr lang="en-US" dirty="0" smtClean="0"/>
              <a:t>AS1 needs to collect more info about multicast from AS2 than in unicast because it can not infer loss in AS2 like it can in unicast (no loss feedback like in TCP)</a:t>
            </a:r>
          </a:p>
          <a:p>
            <a:pPr lvl="1"/>
            <a:r>
              <a:rPr lang="en-US" dirty="0" smtClean="0"/>
              <a:t>Same concern for accounting (needs to happen after replication to sub)</a:t>
            </a:r>
            <a:endParaRPr lang="en-US" dirty="0"/>
          </a:p>
        </p:txBody>
      </p:sp>
    </p:spTree>
    <p:extLst>
      <p:ext uri="{BB962C8B-B14F-4D97-AF65-F5344CB8AC3E}">
        <p14:creationId xmlns:p14="http://schemas.microsoft.com/office/powerpoint/2010/main" val="90465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955"/>
          </a:xfrm>
        </p:spPr>
        <p:txBody>
          <a:bodyPr/>
          <a:lstStyle/>
          <a:p>
            <a:r>
              <a:rPr lang="en-US" dirty="0" smtClean="0"/>
              <a:t>Changes</a:t>
            </a:r>
            <a:endParaRPr lang="en-US" dirty="0"/>
          </a:p>
        </p:txBody>
      </p:sp>
      <p:sp>
        <p:nvSpPr>
          <p:cNvPr id="3" name="Content Placeholder 2"/>
          <p:cNvSpPr>
            <a:spLocks noGrp="1"/>
          </p:cNvSpPr>
          <p:nvPr>
            <p:ph idx="1"/>
          </p:nvPr>
        </p:nvSpPr>
        <p:spPr>
          <a:xfrm>
            <a:off x="838200" y="1148080"/>
            <a:ext cx="10515600" cy="5425440"/>
          </a:xfrm>
        </p:spPr>
        <p:txBody>
          <a:bodyPr>
            <a:normAutofit/>
          </a:bodyPr>
          <a:lstStyle/>
          <a:p>
            <a:r>
              <a:rPr lang="en-US" dirty="0" smtClean="0"/>
              <a:t>5. troubleshooting</a:t>
            </a:r>
          </a:p>
          <a:p>
            <a:pPr lvl="1"/>
            <a:r>
              <a:rPr lang="en-US" dirty="0" err="1" smtClean="0"/>
              <a:t>Mtrace</a:t>
            </a:r>
            <a:r>
              <a:rPr lang="en-US" dirty="0" smtClean="0"/>
              <a:t> / traceroute great </a:t>
            </a:r>
            <a:r>
              <a:rPr lang="is-IS" dirty="0" smtClean="0"/>
              <a:t>… alas, they do not go through AMT tunnel (bummer) - may need more troubleshooting via other means.</a:t>
            </a:r>
          </a:p>
          <a:p>
            <a:pPr lvl="1"/>
            <a:r>
              <a:rPr lang="is-IS" dirty="0" smtClean="0"/>
              <a:t>[ IMHO: If AMT becomes more widely deployed, bight want to think of mtrace over AMT spec extension ]</a:t>
            </a:r>
          </a:p>
          <a:p>
            <a:pPr lvl="1"/>
            <a:endParaRPr lang="is-IS" dirty="0"/>
          </a:p>
          <a:p>
            <a:pPr lvl="1"/>
            <a:endParaRPr lang="is-IS" dirty="0" smtClean="0"/>
          </a:p>
          <a:p>
            <a:r>
              <a:rPr lang="is-IS" dirty="0" smtClean="0"/>
              <a:t>Security considerations</a:t>
            </a:r>
          </a:p>
          <a:p>
            <a:pPr lvl="1"/>
            <a:r>
              <a:rPr lang="is-IS" dirty="0" smtClean="0"/>
              <a:t>DoS attacks against state/bandwidth</a:t>
            </a:r>
          </a:p>
          <a:p>
            <a:pPr lvl="2"/>
            <a:r>
              <a:rPr lang="en-US" dirty="0" smtClean="0"/>
              <a:t>S</a:t>
            </a:r>
            <a:r>
              <a:rPr lang="is-IS" dirty="0" smtClean="0"/>
              <a:t>ame as intradomain: limit amount of state/sub (good enough ?)</a:t>
            </a:r>
          </a:p>
          <a:p>
            <a:pPr lvl="2"/>
            <a:r>
              <a:rPr lang="en-US" dirty="0" smtClean="0"/>
              <a:t>M</a:t>
            </a:r>
            <a:r>
              <a:rPr lang="is-IS" dirty="0" smtClean="0"/>
              <a:t>ore difficult interdomain: Know which (S,G) are carrying valid traffic. May need to pass programming info from AS1 -&gt; AS2 administratively to be put into ACL in AS2</a:t>
            </a:r>
          </a:p>
        </p:txBody>
      </p:sp>
    </p:spTree>
    <p:extLst>
      <p:ext uri="{BB962C8B-B14F-4D97-AF65-F5344CB8AC3E}">
        <p14:creationId xmlns:p14="http://schemas.microsoft.com/office/powerpoint/2010/main" val="143614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955"/>
          </a:xfrm>
        </p:spPr>
        <p:txBody>
          <a:bodyPr/>
          <a:lstStyle/>
          <a:p>
            <a:r>
              <a:rPr lang="en-US" dirty="0" smtClean="0"/>
              <a:t>Changes</a:t>
            </a:r>
            <a:endParaRPr lang="en-US" dirty="0"/>
          </a:p>
        </p:txBody>
      </p:sp>
      <p:sp>
        <p:nvSpPr>
          <p:cNvPr id="3" name="Content Placeholder 2"/>
          <p:cNvSpPr>
            <a:spLocks noGrp="1"/>
          </p:cNvSpPr>
          <p:nvPr>
            <p:ph idx="1"/>
          </p:nvPr>
        </p:nvSpPr>
        <p:spPr>
          <a:xfrm>
            <a:off x="838200" y="1148080"/>
            <a:ext cx="10515600" cy="5425440"/>
          </a:xfrm>
        </p:spPr>
        <p:txBody>
          <a:bodyPr>
            <a:normAutofit lnSpcReduction="10000"/>
          </a:bodyPr>
          <a:lstStyle/>
          <a:p>
            <a:r>
              <a:rPr lang="is-IS" dirty="0" smtClean="0"/>
              <a:t>Security considerations</a:t>
            </a:r>
          </a:p>
          <a:p>
            <a:pPr lvl="1"/>
            <a:r>
              <a:rPr lang="is-IS" dirty="0" smtClean="0"/>
              <a:t>Content security</a:t>
            </a:r>
          </a:p>
          <a:p>
            <a:pPr lvl="2"/>
            <a:r>
              <a:rPr lang="is-IS" dirty="0" smtClean="0"/>
              <a:t>Not relevant for FTA content, but for content requiring DRM</a:t>
            </a:r>
          </a:p>
          <a:p>
            <a:pPr lvl="2"/>
            <a:r>
              <a:rPr lang="is-IS" dirty="0" smtClean="0"/>
              <a:t>Unicast: sender can prohibit receiver to get content (filter). Even with encrypted content, filtering is another key required security level – key can be cracked longer term or shared easily across network (like satellite TV keys are shared by hackers).</a:t>
            </a:r>
          </a:p>
          <a:p>
            <a:pPr lvl="2"/>
            <a:r>
              <a:rPr lang="is-IS" dirty="0" smtClean="0"/>
              <a:t>Intradomain solutions for filtering (S,G) per subscriber or sub-profile standard deployed in IPTV deployments. Interdomain solutions for this have not been well defined (not mentioned, but we tried to work on this 10 years ago in IETF).</a:t>
            </a:r>
          </a:p>
          <a:p>
            <a:pPr lvl="1"/>
            <a:r>
              <a:rPr lang="is-IS" dirty="0" smtClean="0"/>
              <a:t>Peering encryption</a:t>
            </a:r>
          </a:p>
          <a:p>
            <a:pPr lvl="2"/>
            <a:r>
              <a:rPr lang="en-US" dirty="0" smtClean="0"/>
              <a:t>P</a:t>
            </a:r>
            <a:r>
              <a:rPr lang="is-IS" dirty="0" smtClean="0"/>
              <a:t>rohibit leakage of content if risk of third party listening exists</a:t>
            </a:r>
          </a:p>
          <a:p>
            <a:pPr lvl="1"/>
            <a:r>
              <a:rPr lang="is-IS" dirty="0" smtClean="0"/>
              <a:t>Operational aspects</a:t>
            </a:r>
          </a:p>
          <a:p>
            <a:pPr lvl="2"/>
            <a:r>
              <a:rPr lang="is-IS" dirty="0" smtClean="0"/>
              <a:t>Info shared between AS1/AS2 may need to be protected: exposing (S,G) to content mappipng publically via databases may open additional attack vectors (eg.: DNS SSM mapping – not written into draft but not well secured exposure point).</a:t>
            </a:r>
          </a:p>
          <a:p>
            <a:pPr lvl="3"/>
            <a:r>
              <a:rPr lang="en-US" dirty="0" smtClean="0"/>
              <a:t>M</a:t>
            </a:r>
            <a:r>
              <a:rPr lang="is-IS" dirty="0" smtClean="0"/>
              <a:t>ake operational data goes ONLY across peering point, encrypt peering point (“inband with actual media).</a:t>
            </a:r>
          </a:p>
          <a:p>
            <a:pPr lvl="2"/>
            <a:r>
              <a:rPr lang="en-US" dirty="0" smtClean="0"/>
              <a:t>E</a:t>
            </a:r>
            <a:r>
              <a:rPr lang="is-IS" dirty="0" smtClean="0"/>
              <a:t>xisting text for token authentication, security breach mitigation plan</a:t>
            </a:r>
          </a:p>
        </p:txBody>
      </p:sp>
    </p:spTree>
    <p:extLst>
      <p:ext uri="{BB962C8B-B14F-4D97-AF65-F5344CB8AC3E}">
        <p14:creationId xmlns:p14="http://schemas.microsoft.com/office/powerpoint/2010/main" val="180588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2955"/>
          </a:xfrm>
        </p:spPr>
        <p:txBody>
          <a:bodyPr/>
          <a:lstStyle/>
          <a:p>
            <a:r>
              <a:rPr lang="en-US" dirty="0" smtClean="0"/>
              <a:t>Changes</a:t>
            </a:r>
            <a:endParaRPr lang="en-US" dirty="0"/>
          </a:p>
        </p:txBody>
      </p:sp>
      <p:sp>
        <p:nvSpPr>
          <p:cNvPr id="3" name="Content Placeholder 2"/>
          <p:cNvSpPr>
            <a:spLocks noGrp="1"/>
          </p:cNvSpPr>
          <p:nvPr>
            <p:ph idx="1"/>
          </p:nvPr>
        </p:nvSpPr>
        <p:spPr>
          <a:xfrm>
            <a:off x="838200" y="1148080"/>
            <a:ext cx="10515600" cy="5425440"/>
          </a:xfrm>
        </p:spPr>
        <p:txBody>
          <a:bodyPr>
            <a:normAutofit/>
          </a:bodyPr>
          <a:lstStyle/>
          <a:p>
            <a:r>
              <a:rPr lang="is-IS" dirty="0" smtClean="0"/>
              <a:t>Privacy considerations</a:t>
            </a:r>
          </a:p>
          <a:p>
            <a:pPr lvl="1"/>
            <a:r>
              <a:rPr lang="en-US" dirty="0" smtClean="0"/>
              <a:t>AS1 has content relationship, so even if it was doing only unicast, it would know a lot about subscriber behavior. Multicast does not change this.</a:t>
            </a:r>
          </a:p>
          <a:p>
            <a:pPr lvl="1"/>
            <a:r>
              <a:rPr lang="en-US" dirty="0" smtClean="0"/>
              <a:t>Only multicast novel privacy exposure: AS2 can likely deduce what content a subscriber watches if it wants (correlation based). In unicast it wouldn’t be able to know this.</a:t>
            </a:r>
          </a:p>
          <a:p>
            <a:pPr lvl="1"/>
            <a:r>
              <a:rPr lang="en-US" dirty="0" smtClean="0"/>
              <a:t>Is this bad or good ? Depends on content.</a:t>
            </a:r>
          </a:p>
          <a:p>
            <a:pPr lvl="2"/>
            <a:r>
              <a:rPr lang="en-US" dirty="0" smtClean="0"/>
              <a:t>Most content, subscriber would like to see AS2 to provide good quality for even OOT content from AS1 and AS1 might even explicitly share info with AS2 (programming info).</a:t>
            </a:r>
          </a:p>
          <a:p>
            <a:pPr lvl="2"/>
            <a:r>
              <a:rPr lang="en-US" dirty="0" smtClean="0"/>
              <a:t>Other type of content subscriber would not like this (e.g.: adult). Possible solution to bring multicast to same level of privacy as unicast: Make AMT tunnels encrypted, tunnel across AS2.</a:t>
            </a:r>
          </a:p>
          <a:p>
            <a:pPr lvl="1"/>
            <a:endParaRPr lang="en-US" dirty="0"/>
          </a:p>
          <a:p>
            <a:r>
              <a:rPr lang="en-US" dirty="0" smtClean="0"/>
              <a:t>THE END</a:t>
            </a:r>
          </a:p>
          <a:p>
            <a:pPr lvl="1"/>
            <a:endParaRPr lang="en-US" dirty="0" smtClean="0"/>
          </a:p>
          <a:p>
            <a:pPr lvl="1"/>
            <a:endParaRPr lang="is-IS" dirty="0" smtClean="0"/>
          </a:p>
        </p:txBody>
      </p:sp>
    </p:spTree>
    <p:extLst>
      <p:ext uri="{BB962C8B-B14F-4D97-AF65-F5344CB8AC3E}">
        <p14:creationId xmlns:p14="http://schemas.microsoft.com/office/powerpoint/2010/main" val="167717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5283</TotalTime>
  <Words>1280</Words>
  <Application>Microsoft Macintosh PowerPoint</Application>
  <PresentationFormat>Widescreen</PresentationFormat>
  <Paragraphs>133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Courier</vt:lpstr>
      <vt:lpstr>Arial</vt:lpstr>
      <vt:lpstr>Office Theme</vt:lpstr>
      <vt:lpstr>draft-ietf-mboned-interdomain-peering-bcp 09 (prague) – 14 (singapore)  P. Tarapore, R. Sayko, G. Shepherd, T. Eckert, R. Krishnan</vt:lpstr>
      <vt:lpstr>Changes</vt:lpstr>
      <vt:lpstr>Changes</vt:lpstr>
      <vt:lpstr>ASCII graphics for every option now</vt:lpstr>
      <vt:lpstr>Changes</vt:lpstr>
      <vt:lpstr>Changes</vt:lpstr>
      <vt:lpstr>Changes</vt:lpstr>
      <vt:lpstr>Changes</vt:lpstr>
      <vt:lpstr>Changes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and possible future work for ANIMA</dc:title>
  <dc:creator>Microsoft Office User</dc:creator>
  <cp:lastModifiedBy>Microsoft Office User</cp:lastModifiedBy>
  <cp:revision>55</cp:revision>
  <cp:lastPrinted>2017-11-12T09:02:10Z</cp:lastPrinted>
  <dcterms:created xsi:type="dcterms:W3CDTF">2017-06-12T21:02:16Z</dcterms:created>
  <dcterms:modified xsi:type="dcterms:W3CDTF">2017-11-13T13:50:37Z</dcterms:modified>
</cp:coreProperties>
</file>