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4" r:id="rId2"/>
    <p:sldMasterId id="2147483673" r:id="rId3"/>
  </p:sldMasterIdLst>
  <p:notesMasterIdLst>
    <p:notesMasterId r:id="rId25"/>
  </p:notesMasterIdLst>
  <p:handoutMasterIdLst>
    <p:handoutMasterId r:id="rId26"/>
  </p:handoutMasterIdLst>
  <p:sldIdLst>
    <p:sldId id="258" r:id="rId4"/>
    <p:sldId id="3992" r:id="rId5"/>
    <p:sldId id="3974" r:id="rId6"/>
    <p:sldId id="3872" r:id="rId7"/>
    <p:sldId id="3983" r:id="rId8"/>
    <p:sldId id="3875" r:id="rId9"/>
    <p:sldId id="3988" r:id="rId10"/>
    <p:sldId id="3880" r:id="rId11"/>
    <p:sldId id="3967" r:id="rId12"/>
    <p:sldId id="3883" r:id="rId13"/>
    <p:sldId id="299" r:id="rId14"/>
    <p:sldId id="326" r:id="rId15"/>
    <p:sldId id="385" r:id="rId16"/>
    <p:sldId id="3973" r:id="rId17"/>
    <p:sldId id="1625" r:id="rId18"/>
    <p:sldId id="3991" r:id="rId19"/>
    <p:sldId id="3990" r:id="rId20"/>
    <p:sldId id="3984" r:id="rId21"/>
    <p:sldId id="3986" r:id="rId22"/>
    <p:sldId id="3985" r:id="rId23"/>
    <p:sldId id="257" r:id="rId2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CAE3"/>
    <a:srgbClr val="A7BEE3"/>
    <a:srgbClr val="FF0000"/>
    <a:srgbClr val="000000"/>
    <a:srgbClr val="FFFFFF"/>
    <a:srgbClr val="E7D6D2"/>
    <a:srgbClr val="E46C0A"/>
    <a:srgbClr val="FFCB00"/>
    <a:srgbClr val="368A40"/>
    <a:srgbClr val="E4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77" autoAdjust="0"/>
    <p:restoredTop sz="96291" autoAdjust="0"/>
  </p:normalViewPr>
  <p:slideViewPr>
    <p:cSldViewPr snapToGrid="0" snapToObjects="1" showGuides="1">
      <p:cViewPr>
        <p:scale>
          <a:sx n="122" d="100"/>
          <a:sy n="122" d="100"/>
        </p:scale>
        <p:origin x="136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696"/>
    </p:cViewPr>
  </p:sorterViewPr>
  <p:notesViewPr>
    <p:cSldViewPr snapToGrid="0" snapToObjects="1">
      <p:cViewPr varScale="1">
        <p:scale>
          <a:sx n="65" d="100"/>
          <a:sy n="65" d="100"/>
        </p:scale>
        <p:origin x="267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5D226F8-6A03-4527-985B-51BA81A4C245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FEBE905-56B4-4DE6-81D1-1FDB08AB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26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6DC1A1B-4AF6-4DA8-A946-DA8F8820F2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7353D3C-1553-42DB-9FA9-191BA97A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3D3C-1553-42DB-9FA9-191BA97A86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1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3D3C-1553-42DB-9FA9-191BA97A86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9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00" y="4861156"/>
            <a:ext cx="5680103" cy="46058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Numbers based on full-parallax of 200x200 streams.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20506" y="9720674"/>
            <a:ext cx="3077137" cy="51230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3A2353D-15F4-41BD-A40E-D98131EE43C2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69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5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7561A0-D267-47BC-8307-425305DE941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285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3D3C-1553-42DB-9FA9-191BA97A86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63E4-F9BE-C24A-B4FF-309EB18B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0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63E4-F9BE-C24A-B4FF-309EB18B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2083"/>
            <a:ext cx="2743200" cy="5259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82083"/>
            <a:ext cx="8026400" cy="5259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63E4-F9BE-C24A-B4FF-309EB18B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2"/>
          <p:cNvSpPr>
            <a:spLocks noGrp="1"/>
          </p:cNvSpPr>
          <p:nvPr>
            <p:ph type="title"/>
          </p:nvPr>
        </p:nvSpPr>
        <p:spPr>
          <a:xfrm>
            <a:off x="339060" y="180053"/>
            <a:ext cx="1151388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80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9059" y="1600213"/>
            <a:ext cx="1151388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2"/>
          <p:cNvSpPr>
            <a:spLocks noGrp="1"/>
          </p:cNvSpPr>
          <p:nvPr>
            <p:ph type="title"/>
          </p:nvPr>
        </p:nvSpPr>
        <p:spPr>
          <a:xfrm>
            <a:off x="339060" y="180053"/>
            <a:ext cx="1151388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86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6比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3159"/>
            <a:ext cx="12192000" cy="377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458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161" y="2070568"/>
            <a:ext cx="7072059" cy="1308433"/>
          </a:xfrm>
          <a:prstGeom prst="rect">
            <a:avLst/>
          </a:prstGeom>
        </p:spPr>
        <p:txBody>
          <a:bodyPr lIns="87787" tIns="43892" rIns="87787" bIns="43892"/>
          <a:lstStyle>
            <a:lvl1pPr algn="ctr">
              <a:defRPr sz="3374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6458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603" y="3466006"/>
            <a:ext cx="7073645" cy="864987"/>
          </a:xfrm>
          <a:prstGeom prst="rect">
            <a:avLst/>
          </a:prstGeom>
        </p:spPr>
        <p:txBody>
          <a:bodyPr lIns="87787" tIns="43892" rIns="87787" bIns="43892"/>
          <a:lstStyle>
            <a:lvl1pPr marL="0" indent="0" algn="ctr">
              <a:buFont typeface="Wingdings" pitchFamily="2" charset="2"/>
              <a:buNone/>
              <a:defRPr sz="1725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pic>
        <p:nvPicPr>
          <p:cNvPr id="1273858" name="Picture 2" descr="\\Mac\Home\Desktop\Huawe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9043" y="5516930"/>
            <a:ext cx="877400" cy="88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4"/>
          <p:cNvSpPr txBox="1">
            <a:spLocks noChangeArrowheads="1"/>
          </p:cNvSpPr>
          <p:nvPr userDrawn="1"/>
        </p:nvSpPr>
        <p:spPr bwMode="auto">
          <a:xfrm>
            <a:off x="997009" y="6246848"/>
            <a:ext cx="41389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 defTabSz="7842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392113" algn="l" defTabSz="7842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784225" algn="l" defTabSz="7842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174750" algn="l" defTabSz="7842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566863" algn="l" defTabSz="7842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0240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4812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29384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3956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t">
              <a:defRPr/>
            </a:pPr>
            <a:r>
              <a:rPr lang="en-US" altLang="zh-CN" sz="1200" dirty="0">
                <a:latin typeface="Arial" pitchFamily="34" charset="0"/>
                <a:ea typeface="MS PGothic" pitchFamily="34" charset="-128"/>
                <a:cs typeface="Arial" pitchFamily="34" charset="0"/>
              </a:rPr>
              <a:t>HUAWEI TECHNOLOGIES CO., LTD.</a:t>
            </a:r>
            <a:endParaRPr lang="en-US" altLang="zh-CN" sz="2099" dirty="0"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78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9061" y="1600214"/>
            <a:ext cx="11513881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2"/>
          <p:cNvSpPr>
            <a:spLocks noGrp="1"/>
          </p:cNvSpPr>
          <p:nvPr>
            <p:ph type="title"/>
          </p:nvPr>
        </p:nvSpPr>
        <p:spPr>
          <a:xfrm>
            <a:off x="339060" y="180053"/>
            <a:ext cx="1151388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283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2"/>
          <p:cNvSpPr>
            <a:spLocks noGrp="1"/>
          </p:cNvSpPr>
          <p:nvPr>
            <p:ph type="title"/>
          </p:nvPr>
        </p:nvSpPr>
        <p:spPr>
          <a:xfrm>
            <a:off x="339060" y="180053"/>
            <a:ext cx="1151388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645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219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 descr="图片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448" b="30652"/>
          <a:stretch/>
        </p:blipFill>
        <p:spPr bwMode="auto">
          <a:xfrm>
            <a:off x="0" y="1608083"/>
            <a:ext cx="12192000" cy="3147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"/>
          <p:cNvSpPr txBox="1">
            <a:spLocks noChangeArrowheads="1"/>
          </p:cNvSpPr>
          <p:nvPr userDrawn="1"/>
        </p:nvSpPr>
        <p:spPr bwMode="auto">
          <a:xfrm>
            <a:off x="997009" y="6246848"/>
            <a:ext cx="41389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 defTabSz="7842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392113" algn="l" defTabSz="7842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784225" algn="l" defTabSz="7842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174750" algn="l" defTabSz="7842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566863" algn="l" defTabSz="7842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0240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4812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29384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3956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t">
              <a:defRPr/>
            </a:pPr>
            <a:r>
              <a:rPr lang="en-US" altLang="zh-CN" sz="1200" dirty="0">
                <a:latin typeface="Arial" pitchFamily="34" charset="0"/>
                <a:ea typeface="MS PGothic" pitchFamily="34" charset="-128"/>
                <a:cs typeface="Arial" pitchFamily="34" charset="0"/>
              </a:rPr>
              <a:t>HUAWEI TECHNOLOGIES CO., LTD.</a:t>
            </a:r>
            <a:endParaRPr lang="en-US" altLang="zh-CN" sz="2099" dirty="0"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pic>
        <p:nvPicPr>
          <p:cNvPr id="5" name="Picture 2" descr="\\Mac\Home\Desktop\Huawe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9043" y="5516930"/>
            <a:ext cx="877400" cy="88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080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996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63E4-F9BE-C24A-B4FF-309EB18B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4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036987" y="6381766"/>
            <a:ext cx="1409700" cy="11017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de-DE" altLang="en-US" dirty="0">
              <a:solidFill>
                <a:srgbClr val="000000"/>
              </a:solidFill>
            </a:endParaRPr>
          </a:p>
          <a:p>
            <a:r>
              <a:rPr lang="de-DE" altLang="en-US" dirty="0">
                <a:solidFill>
                  <a:srgbClr val="000000"/>
                </a:solidFill>
              </a:rPr>
              <a:t>Page </a:t>
            </a:r>
            <a:fld id="{869012EA-2CEF-41DB-9A26-48155313A7F8}" type="slidenum">
              <a:rPr lang="de-DE" altLang="en-US">
                <a:solidFill>
                  <a:srgbClr val="000000"/>
                </a:solidFill>
              </a:rPr>
              <a:pPr/>
              <a:t>‹#›</a:t>
            </a:fld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434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060" y="1945243"/>
            <a:ext cx="11513880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3919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30784" y="165102"/>
            <a:ext cx="11342600" cy="76414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99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Headline in Arial bold 40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30785" y="1143513"/>
            <a:ext cx="6248740" cy="485665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350" baseline="0">
                <a:solidFill>
                  <a:schemeClr val="bg1"/>
                </a:solidFill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bold 18-32 point 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0" hasCustomPrompt="1"/>
          </p:nvPr>
        </p:nvSpPr>
        <p:spPr>
          <a:xfrm>
            <a:off x="6893093" y="1141961"/>
            <a:ext cx="4880291" cy="48582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3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30561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58ED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63E4-F9BE-C24A-B4FF-309EB18B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2629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2629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63E4-F9BE-C24A-B4FF-309EB18B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5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6882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6882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59791" y="6141508"/>
            <a:ext cx="2844800" cy="365125"/>
          </a:xfrm>
        </p:spPr>
        <p:txBody>
          <a:bodyPr/>
          <a:lstStyle/>
          <a:p>
            <a:fld id="{283C63E4-F9BE-C24A-B4FF-309EB18B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5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63E4-F9BE-C24A-B4FF-309EB18B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63E4-F9BE-C24A-B4FF-309EB18B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03250"/>
            <a:ext cx="4011084" cy="831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03251"/>
            <a:ext cx="6815667" cy="51223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2904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63E4-F9BE-C24A-B4FF-309EB18B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4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50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63E4-F9BE-C24A-B4FF-309EB18B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5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jpe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theme" Target="../theme/theme2.xml"/><Relationship Id="rId10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3.xml"/><Relationship Id="rId3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7097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68501"/>
            <a:ext cx="10972800" cy="383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3600" y="617643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83C63E4-F9BE-C24A-B4FF-309EB18BA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3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2">
              <a:lumMod val="60000"/>
              <a:lumOff val="40000"/>
            </a:schemeClr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长条"/>
          <p:cNvPicPr>
            <a:picLocks noChangeAspect="1" noChangeArrowheads="1"/>
          </p:cNvPicPr>
          <p:nvPr/>
        </p:nvPicPr>
        <p:blipFill>
          <a:blip r:embed="rId11" cstate="print">
            <a:lum contrast="6000"/>
          </a:blip>
          <a:srcRect/>
          <a:stretch>
            <a:fillRect/>
          </a:stretch>
        </p:blipFill>
        <p:spPr bwMode="auto">
          <a:xfrm>
            <a:off x="0" y="6237324"/>
            <a:ext cx="12192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3604" name="Text Box 52"/>
          <p:cNvSpPr txBox="1">
            <a:spLocks noChangeArrowheads="1"/>
          </p:cNvSpPr>
          <p:nvPr/>
        </p:nvSpPr>
        <p:spPr bwMode="auto">
          <a:xfrm>
            <a:off x="841171" y="6456399"/>
            <a:ext cx="2080697" cy="19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737" tIns="29368" rIns="58737" bIns="29368">
            <a:spAutoFit/>
          </a:bodyPr>
          <a:lstStyle/>
          <a:p>
            <a:pPr defTabSz="587830" eaLnBrk="0" hangingPunct="0">
              <a:defRPr/>
            </a:pPr>
            <a:r>
              <a:rPr lang="en-US" altLang="zh-CN" sz="900" dirty="0">
                <a:solidFill>
                  <a:srgbClr val="080808"/>
                </a:solidFill>
                <a:latin typeface="Arial" charset="0"/>
                <a:ea typeface="ＭＳ Ｐゴシック" pitchFamily="34" charset="-128"/>
              </a:rPr>
              <a:t>HUAWEI TECHNOLOGIES CO., LTD.</a:t>
            </a:r>
          </a:p>
        </p:txBody>
      </p:sp>
      <p:sp>
        <p:nvSpPr>
          <p:cNvPr id="663605" name="Rectangle 53"/>
          <p:cNvSpPr>
            <a:spLocks noChangeArrowheads="1"/>
          </p:cNvSpPr>
          <p:nvPr/>
        </p:nvSpPr>
        <p:spPr bwMode="auto">
          <a:xfrm>
            <a:off x="7908455" y="6394459"/>
            <a:ext cx="1409333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587830" eaLnBrk="0" hangingPunct="0">
              <a:lnSpc>
                <a:spcPct val="85000"/>
              </a:lnSpc>
              <a:defRPr/>
            </a:pPr>
            <a:endParaRPr lang="de-DE" sz="675" b="0" dirty="0">
              <a:solidFill>
                <a:srgbClr val="080808"/>
              </a:solidFill>
              <a:latin typeface="Arial" charset="0"/>
              <a:ea typeface="ＭＳ Ｐゴシック" pitchFamily="34" charset="-128"/>
            </a:endParaRPr>
          </a:p>
          <a:p>
            <a:pPr defTabSz="587830" eaLnBrk="0" hangingPunct="0">
              <a:lnSpc>
                <a:spcPct val="85000"/>
              </a:lnSpc>
              <a:defRPr/>
            </a:pPr>
            <a:r>
              <a:rPr lang="de-DE" sz="675" b="0" dirty="0">
                <a:solidFill>
                  <a:srgbClr val="080808"/>
                </a:solidFill>
                <a:latin typeface="Arial" charset="0"/>
                <a:ea typeface="ＭＳ Ｐゴシック" pitchFamily="34" charset="-128"/>
              </a:rPr>
              <a:t>Page </a:t>
            </a:r>
            <a:fld id="{CA825B19-71A3-4AA3-8627-BD8F0BBECF7A}" type="slidenum">
              <a:rPr lang="de-DE" sz="675" b="0">
                <a:solidFill>
                  <a:srgbClr val="080808"/>
                </a:solidFill>
                <a:latin typeface="Arial" charset="0"/>
                <a:ea typeface="ＭＳ Ｐゴシック" pitchFamily="34" charset="-128"/>
              </a:rPr>
              <a:pPr defTabSz="587830" eaLnBrk="0" hangingPunct="0">
                <a:lnSpc>
                  <a:spcPct val="85000"/>
                </a:lnSpc>
                <a:defRPr/>
              </a:pPr>
              <a:t>‹#›</a:t>
            </a:fld>
            <a:endParaRPr lang="en-GB" sz="675" b="0" dirty="0">
              <a:solidFill>
                <a:srgbClr val="080808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3090" name="Picture 54" descr="图片3副本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79589" y="6384954"/>
            <a:ext cx="1295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39061" y="1600214"/>
            <a:ext cx="1151388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39060" y="180053"/>
            <a:ext cx="1151388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0"/>
    </p:custDataLst>
    <p:extLst>
      <p:ext uri="{BB962C8B-B14F-4D97-AF65-F5344CB8AC3E}">
        <p14:creationId xmlns:p14="http://schemas.microsoft.com/office/powerpoint/2010/main" val="104662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txStyles>
    <p:titleStyle>
      <a:lvl1pPr algn="ctr" defTabSz="656957" rtl="0" eaLnBrk="0" fontAlgn="base" hangingPunct="0">
        <a:spcBef>
          <a:spcPct val="0"/>
        </a:spcBef>
        <a:spcAft>
          <a:spcPct val="0"/>
        </a:spcAft>
        <a:defRPr sz="2474">
          <a:solidFill>
            <a:schemeClr val="accent6"/>
          </a:solidFill>
          <a:latin typeface="Arial" pitchFamily="34" charset="0"/>
          <a:ea typeface="Microsoft YaHei" pitchFamily="34" charset="-122"/>
          <a:cs typeface="Arial" pitchFamily="34" charset="0"/>
        </a:defRPr>
      </a:lvl1pPr>
      <a:lvl2pPr algn="l" defTabSz="656957" rtl="0" eaLnBrk="0" fontAlgn="base" hangingPunct="0">
        <a:spcBef>
          <a:spcPct val="0"/>
        </a:spcBef>
        <a:spcAft>
          <a:spcPct val="0"/>
        </a:spcAft>
        <a:defRPr sz="2474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656957" rtl="0" eaLnBrk="0" fontAlgn="base" hangingPunct="0">
        <a:spcBef>
          <a:spcPct val="0"/>
        </a:spcBef>
        <a:spcAft>
          <a:spcPct val="0"/>
        </a:spcAft>
        <a:defRPr sz="2474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656957" rtl="0" eaLnBrk="0" fontAlgn="base" hangingPunct="0">
        <a:spcBef>
          <a:spcPct val="0"/>
        </a:spcBef>
        <a:spcAft>
          <a:spcPct val="0"/>
        </a:spcAft>
        <a:defRPr sz="2474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656957" rtl="0" eaLnBrk="0" fontAlgn="base" hangingPunct="0">
        <a:spcBef>
          <a:spcPct val="0"/>
        </a:spcBef>
        <a:spcAft>
          <a:spcPct val="0"/>
        </a:spcAft>
        <a:defRPr sz="2474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342702" algn="l" defTabSz="658036" rtl="0" fontAlgn="base">
        <a:spcBef>
          <a:spcPct val="0"/>
        </a:spcBef>
        <a:spcAft>
          <a:spcPct val="0"/>
        </a:spcAft>
        <a:defRPr sz="2624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685405" algn="l" defTabSz="658036" rtl="0" fontAlgn="base">
        <a:spcBef>
          <a:spcPct val="0"/>
        </a:spcBef>
        <a:spcAft>
          <a:spcPct val="0"/>
        </a:spcAft>
        <a:defRPr sz="2624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028106" algn="l" defTabSz="658036" rtl="0" fontAlgn="base">
        <a:spcBef>
          <a:spcPct val="0"/>
        </a:spcBef>
        <a:spcAft>
          <a:spcPct val="0"/>
        </a:spcAft>
        <a:defRPr sz="2624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370808" algn="l" defTabSz="658036" rtl="0" fontAlgn="base">
        <a:spcBef>
          <a:spcPct val="0"/>
        </a:spcBef>
        <a:spcAft>
          <a:spcPct val="0"/>
        </a:spcAft>
        <a:defRPr sz="2624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245168" indent="-245168" algn="l" defTabSz="656957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accent6"/>
        </a:buClr>
        <a:buFont typeface="Wingdings" pitchFamily="2" charset="2"/>
        <a:buChar char="n"/>
        <a:defRPr sz="1575" b="1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1pPr>
      <a:lvl2pPr marL="534372" indent="-204704" algn="l" defTabSz="656957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Font typeface="FrutigerNext LT Regular" pitchFamily="34" charset="0"/>
        <a:buChar char="›"/>
        <a:defRPr sz="1275">
          <a:solidFill>
            <a:schemeClr val="bg2"/>
          </a:solidFill>
          <a:latin typeface="Arial" pitchFamily="34" charset="0"/>
          <a:ea typeface="微软雅黑" pitchFamily="34" charset="-122"/>
          <a:cs typeface="Arial" pitchFamily="34" charset="0"/>
        </a:defRPr>
      </a:lvl2pPr>
      <a:lvl3pPr marL="822387" indent="-164238" algn="l" defTabSz="656957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Light" pitchFamily="34" charset="0"/>
        <a:buChar char="»"/>
        <a:defRPr sz="1275">
          <a:solidFill>
            <a:schemeClr val="bg2"/>
          </a:solidFill>
          <a:latin typeface="Arial" pitchFamily="34" charset="0"/>
          <a:ea typeface="微软雅黑" pitchFamily="34" charset="-122"/>
          <a:cs typeface="Arial" pitchFamily="34" charset="0"/>
        </a:defRPr>
      </a:lvl3pPr>
      <a:lvl4pPr marL="1150865" indent="-164238" algn="l" defTabSz="656957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125">
          <a:solidFill>
            <a:schemeClr val="bg2"/>
          </a:solidFill>
          <a:latin typeface="Arial" pitchFamily="34" charset="0"/>
          <a:ea typeface="微软雅黑" pitchFamily="34" charset="-122"/>
          <a:cs typeface="Arial" pitchFamily="34" charset="0"/>
        </a:defRPr>
      </a:lvl4pPr>
      <a:lvl5pPr marL="1480533" indent="-164238" algn="l" defTabSz="656957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975">
          <a:solidFill>
            <a:schemeClr val="bg2"/>
          </a:solidFill>
          <a:latin typeface="Arial" pitchFamily="34" charset="0"/>
          <a:ea typeface="微软雅黑" pitchFamily="34" charset="-122"/>
          <a:cs typeface="Arial" pitchFamily="34" charset="0"/>
        </a:defRPr>
      </a:lvl5pPr>
      <a:lvl6pPr marL="1824174" indent="-165401" algn="l" defTabSz="658036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975">
          <a:solidFill>
            <a:srgbClr val="080808"/>
          </a:solidFill>
          <a:latin typeface="+mj-lt"/>
          <a:ea typeface="+mn-ea"/>
        </a:defRPr>
      </a:lvl6pPr>
      <a:lvl7pPr marL="2166877" indent="-165401" algn="l" defTabSz="658036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975">
          <a:solidFill>
            <a:srgbClr val="080808"/>
          </a:solidFill>
          <a:latin typeface="+mj-lt"/>
          <a:ea typeface="+mn-ea"/>
        </a:defRPr>
      </a:lvl7pPr>
      <a:lvl8pPr marL="2509579" indent="-165401" algn="l" defTabSz="658036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975">
          <a:solidFill>
            <a:srgbClr val="080808"/>
          </a:solidFill>
          <a:latin typeface="+mj-lt"/>
          <a:ea typeface="+mn-ea"/>
        </a:defRPr>
      </a:lvl8pPr>
      <a:lvl9pPr marL="2852280" indent="-165401" algn="l" defTabSz="658036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975">
          <a:solidFill>
            <a:srgbClr val="080808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685405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42702" algn="l" defTabSz="685405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85405" algn="l" defTabSz="685405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28106" algn="l" defTabSz="685405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370808" algn="l" defTabSz="685405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13510" algn="l" defTabSz="685405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056212" algn="l" defTabSz="685405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398914" algn="l" defTabSz="685405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41615" algn="l" defTabSz="685405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422630" y="6274713"/>
            <a:ext cx="2133044" cy="274573"/>
          </a:xfrm>
          <a:prstGeom prst="rect">
            <a:avLst/>
          </a:prstGeom>
        </p:spPr>
        <p:txBody>
          <a:bodyPr vert="horz" lIns="68562" tIns="34281" rIns="68562" bIns="3428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93BEC-2EA3-4415-A192-112BE42B330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3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7857"/>
            <a:ext cx="12224831" cy="68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8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 algn="ctr" defTabSz="914339" rtl="0" eaLnBrk="1" latinLnBrk="0" hangingPunct="1">
        <a:spcBef>
          <a:spcPct val="0"/>
        </a:spcBef>
        <a:buNone/>
        <a:defRPr sz="4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7" indent="-342877" algn="l" defTabSz="914339" rtl="0" eaLnBrk="1" latinLnBrk="0" hangingPunct="1">
        <a:spcBef>
          <a:spcPct val="20000"/>
        </a:spcBef>
        <a:buFont typeface="Arial" pitchFamily="34" charset="0"/>
        <a:buChar char="•"/>
        <a:defRPr sz="3224" kern="1200">
          <a:solidFill>
            <a:schemeClr val="tx1"/>
          </a:solidFill>
          <a:latin typeface="+mn-lt"/>
          <a:ea typeface="+mn-ea"/>
          <a:cs typeface="+mn-cs"/>
        </a:defRPr>
      </a:lvl1pPr>
      <a:lvl2pPr marL="742900" indent="-285731" algn="l" defTabSz="914339" rtl="0" eaLnBrk="1" latinLnBrk="0" hangingPunct="1">
        <a:spcBef>
          <a:spcPct val="20000"/>
        </a:spcBef>
        <a:buFont typeface="Arial" pitchFamily="34" charset="0"/>
        <a:buChar char="–"/>
        <a:defRPr sz="2774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4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3" indent="-228585" algn="l" defTabSz="914339" rtl="0" eaLnBrk="1" latinLnBrk="0" hangingPunct="1">
        <a:spcBef>
          <a:spcPct val="20000"/>
        </a:spcBef>
        <a:buFont typeface="Arial" pitchFamily="34" charset="0"/>
        <a:buChar char="–"/>
        <a:defRPr sz="2024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5" algn="l" defTabSz="914339" rtl="0" eaLnBrk="1" latinLnBrk="0" hangingPunct="1">
        <a:spcBef>
          <a:spcPct val="20000"/>
        </a:spcBef>
        <a:buFont typeface="Arial" pitchFamily="34" charset="0"/>
        <a:buChar char="»"/>
        <a:defRPr sz="2024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3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1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0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7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6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6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Relationship Id="rId3" Type="http://schemas.openxmlformats.org/officeDocument/2006/relationships/hyperlink" Target="mailto:Toerless.Eckert@futurewei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jpg"/><Relationship Id="rId12" Type="http://schemas.openxmlformats.org/officeDocument/2006/relationships/image" Target="../media/image38.png"/><Relationship Id="rId13" Type="http://schemas.openxmlformats.org/officeDocument/2006/relationships/image" Target="../media/image39.jpeg"/><Relationship Id="rId1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4" Type="http://schemas.openxmlformats.org/officeDocument/2006/relationships/image" Target="../media/image43.jpeg"/><Relationship Id="rId5" Type="http://schemas.openxmlformats.org/officeDocument/2006/relationships/image" Target="../media/image44.jpeg"/><Relationship Id="rId6" Type="http://schemas.openxmlformats.org/officeDocument/2006/relationships/image" Target="../media/image45.png"/><Relationship Id="rId7" Type="http://schemas.openxmlformats.org/officeDocument/2006/relationships/image" Target="../media/image46.jpeg"/><Relationship Id="rId8" Type="http://schemas.openxmlformats.org/officeDocument/2006/relationships/image" Target="../media/image47.jpeg"/><Relationship Id="rId9" Type="http://schemas.openxmlformats.org/officeDocument/2006/relationships/image" Target="../media/image48.jpe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tu.int/en/ITU-T/focusgroups/net2030/Documents/White_Paper.pdf" TargetMode="External"/><Relationship Id="rId3" Type="http://schemas.openxmlformats.org/officeDocument/2006/relationships/hyperlink" Target="NU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am03.safelinks.protection.outlook.com/?url=https://www.itu.int/itu-t/recommendations/rec.aspx?rec=13609&amp;data=02|01|toerless.eckert@futurewei.com|6e17f2690a814eb46edf08d76ef69712|0fee8ff2a3b240189c753a1d5591fedc|1|0|637099877694709354&amp;sdata=q9oON453lXQ/3dxYhy4nJQN4VUVk7Cv4VdKrbadcks0=&amp;reserved=0" TargetMode="External"/><Relationship Id="rId4" Type="http://schemas.openxmlformats.org/officeDocument/2006/relationships/hyperlink" Target="https://nam03.safelinks.protection.outlook.com/?url=https://www.itu.int/itu-t/recommendations/rec.aspx?rec=13894&amp;data=02|01|toerless.eckert@futurewei.com|6e17f2690a814eb46edf08d76ef69712|0fee8ff2a3b240189c753a1d5591fedc|1|0|637099877694709354&amp;sdata=hIffp14ZOVjNlhV1kIoEs+dM131ITEwLL3xqLigR6YE=&amp;reserved=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tu.int/itu-t/recommendations/rec.aspx?rec=13465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hyperlink" Target="https://www.itu.int/en/ITU-T/focusgroups/net2030/Pages/default.asp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itu.int/en/ITU-T/focusgroups/net2030/Pages/Past_meetings.aspx" TargetMode="Externa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g"/><Relationship Id="rId7" Type="http://schemas.openxmlformats.org/officeDocument/2006/relationships/image" Target="../media/image18.png"/><Relationship Id="rId8" Type="http://schemas.openxmlformats.org/officeDocument/2006/relationships/image" Target="../media/image19.gif"/><Relationship Id="rId9" Type="http://schemas.openxmlformats.org/officeDocument/2006/relationships/image" Target="../media/image20.jpg"/><Relationship Id="rId10" Type="http://schemas.openxmlformats.org/officeDocument/2006/relationships/image" Target="../media/image21.jpg"/><Relationship Id="rId11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96700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4800" dirty="0" smtClean="0">
                <a:solidFill>
                  <a:schemeClr val="tx2"/>
                </a:solidFill>
              </a:rPr>
              <a:t>Network 2030</a:t>
            </a:r>
          </a:p>
          <a:p>
            <a:r>
              <a:rPr lang="en-US" sz="4000" b="0" dirty="0" smtClean="0">
                <a:solidFill>
                  <a:schemeClr val="tx2"/>
                </a:solidFill>
              </a:rPr>
              <a:t>Focus Group at ITU-T for SG13</a:t>
            </a:r>
            <a:endParaRPr lang="en-US" sz="4000" b="0" dirty="0">
              <a:solidFill>
                <a:schemeClr val="tx2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14364" y="2587557"/>
            <a:ext cx="9623749" cy="348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2000" dirty="0" smtClean="0">
                <a:solidFill>
                  <a:schemeClr val="tx1"/>
                </a:solidFill>
                <a:hlinkClick r:id="rId3"/>
              </a:rPr>
              <a:t>Toerless.Eckert@futurewei.com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Distinguished Engineer, Futurewei Technologies, Inc., USA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i="1" dirty="0" smtClean="0">
                <a:solidFill>
                  <a:schemeClr val="tx1"/>
                </a:solidFill>
              </a:rPr>
              <a:t>On behalf of Richard </a:t>
            </a:r>
            <a:r>
              <a:rPr lang="en-US" sz="1800" i="1" dirty="0">
                <a:solidFill>
                  <a:schemeClr val="tx1"/>
                </a:solidFill>
              </a:rPr>
              <a:t>Li, </a:t>
            </a:r>
            <a:r>
              <a:rPr lang="en-US" sz="1800" i="1" dirty="0" smtClean="0">
                <a:solidFill>
                  <a:schemeClr val="tx1"/>
                </a:solidFill>
              </a:rPr>
              <a:t>Ph.D., </a:t>
            </a:r>
            <a:r>
              <a:rPr lang="en-US" sz="1600" i="1" dirty="0" smtClean="0">
                <a:solidFill>
                  <a:schemeClr val="tx1"/>
                </a:solidFill>
              </a:rPr>
              <a:t>Chairman</a:t>
            </a:r>
            <a:r>
              <a:rPr lang="en-US" sz="1600" i="1" dirty="0">
                <a:solidFill>
                  <a:schemeClr val="tx1"/>
                </a:solidFill>
              </a:rPr>
              <a:t>, ITU-T FG Network 2030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Chief Scientist and VP of Network Technologies, Futurewei Technologies, Inc., </a:t>
            </a:r>
            <a:r>
              <a:rPr lang="en-US" sz="1600" i="1" dirty="0" smtClean="0">
                <a:solidFill>
                  <a:schemeClr val="tx1"/>
                </a:solidFill>
              </a:rPr>
              <a:t>USA</a:t>
            </a:r>
            <a:endParaRPr lang="en-US" sz="2000" i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Presentation at 2nd Visions for Future Communications </a:t>
            </a:r>
            <a:r>
              <a:rPr lang="en-US" sz="2000" dirty="0" smtClean="0">
                <a:solidFill>
                  <a:schemeClr val="tx1"/>
                </a:solidFill>
              </a:rPr>
              <a:t>Summit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Lisbon, Portugal, November 27, </a:t>
            </a:r>
            <a:r>
              <a:rPr lang="en-US" sz="2000" dirty="0">
                <a:solidFill>
                  <a:schemeClr val="tx1"/>
                </a:solidFill>
              </a:rPr>
              <a:t>2019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411386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740038-4D19-4B1A-A502-1410FD11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38" y="129675"/>
            <a:ext cx="11753528" cy="9239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End-to-End </a:t>
            </a:r>
            <a:r>
              <a:rPr lang="en-US" sz="3600" dirty="0" smtClean="0"/>
              <a:t>Guarantees and Differentiation</a:t>
            </a:r>
            <a:br>
              <a:rPr lang="en-US" sz="3600" dirty="0" smtClean="0"/>
            </a:br>
            <a:r>
              <a:rPr lang="en-US" sz="4000" dirty="0" smtClean="0"/>
              <a:t>Throughput</a:t>
            </a:r>
            <a:r>
              <a:rPr lang="en-US" sz="4000" dirty="0"/>
              <a:t>, Latency, </a:t>
            </a:r>
            <a:r>
              <a:rPr lang="en-US" sz="4000" dirty="0" err="1" smtClean="0"/>
              <a:t>Losslessness</a:t>
            </a:r>
            <a:endParaRPr lang="en-US" sz="49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2BF46CB-2ABB-4AA7-95BC-319E223E4483}"/>
              </a:ext>
            </a:extLst>
          </p:cNvPr>
          <p:cNvGrpSpPr/>
          <p:nvPr/>
        </p:nvGrpSpPr>
        <p:grpSpPr>
          <a:xfrm>
            <a:off x="295439" y="1276348"/>
            <a:ext cx="9968854" cy="4956963"/>
            <a:chOff x="295439" y="1622029"/>
            <a:chExt cx="9968854" cy="4956963"/>
          </a:xfrm>
        </p:grpSpPr>
        <p:sp>
          <p:nvSpPr>
            <p:cNvPr id="4" name="Rounded Rectangle 5">
              <a:extLst>
                <a:ext uri="{FF2B5EF4-FFF2-40B4-BE49-F238E27FC236}">
                  <a16:creationId xmlns:a16="http://schemas.microsoft.com/office/drawing/2014/main" xmlns="" id="{21DFCBF5-135C-40B6-AFE0-4F079E4A6A64}"/>
                </a:ext>
              </a:extLst>
            </p:cNvPr>
            <p:cNvSpPr/>
            <p:nvPr/>
          </p:nvSpPr>
          <p:spPr>
            <a:xfrm>
              <a:off x="4605886" y="3589230"/>
              <a:ext cx="1071419" cy="313477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PDCP</a:t>
              </a:r>
            </a:p>
          </p:txBody>
        </p:sp>
        <p:sp>
          <p:nvSpPr>
            <p:cNvPr id="5" name="Rounded Rectangle 6">
              <a:extLst>
                <a:ext uri="{FF2B5EF4-FFF2-40B4-BE49-F238E27FC236}">
                  <a16:creationId xmlns:a16="http://schemas.microsoft.com/office/drawing/2014/main" xmlns="" id="{57D1B1A9-39F8-4B66-8D5E-CB438AA42090}"/>
                </a:ext>
              </a:extLst>
            </p:cNvPr>
            <p:cNvSpPr/>
            <p:nvPr/>
          </p:nvSpPr>
          <p:spPr>
            <a:xfrm>
              <a:off x="4599959" y="3904972"/>
              <a:ext cx="1071419" cy="313477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RLC</a:t>
              </a:r>
            </a:p>
          </p:txBody>
        </p:sp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xmlns="" id="{FBB3715B-714B-40F2-A233-854F8C2F64EE}"/>
                </a:ext>
              </a:extLst>
            </p:cNvPr>
            <p:cNvSpPr/>
            <p:nvPr/>
          </p:nvSpPr>
          <p:spPr>
            <a:xfrm>
              <a:off x="4599959" y="4228821"/>
              <a:ext cx="1071419" cy="313477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MAC</a:t>
              </a:r>
            </a:p>
          </p:txBody>
        </p:sp>
        <p:sp>
          <p:nvSpPr>
            <p:cNvPr id="7" name="Rounded Rectangle 8">
              <a:extLst>
                <a:ext uri="{FF2B5EF4-FFF2-40B4-BE49-F238E27FC236}">
                  <a16:creationId xmlns:a16="http://schemas.microsoft.com/office/drawing/2014/main" xmlns="" id="{7D6748FE-B5A7-4BF5-8E31-7BE895AD9F8C}"/>
                </a:ext>
              </a:extLst>
            </p:cNvPr>
            <p:cNvSpPr/>
            <p:nvPr/>
          </p:nvSpPr>
          <p:spPr>
            <a:xfrm>
              <a:off x="4599959" y="4555030"/>
              <a:ext cx="1081579" cy="313477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PHY</a:t>
              </a:r>
            </a:p>
          </p:txBody>
        </p:sp>
        <p:sp>
          <p:nvSpPr>
            <p:cNvPr id="8" name="Rounded Rectangle 9">
              <a:extLst>
                <a:ext uri="{FF2B5EF4-FFF2-40B4-BE49-F238E27FC236}">
                  <a16:creationId xmlns:a16="http://schemas.microsoft.com/office/drawing/2014/main" xmlns="" id="{281D0CAD-B987-46A0-9795-771DECBEC4B5}"/>
                </a:ext>
              </a:extLst>
            </p:cNvPr>
            <p:cNvSpPr/>
            <p:nvPr/>
          </p:nvSpPr>
          <p:spPr>
            <a:xfrm>
              <a:off x="5751567" y="3585778"/>
              <a:ext cx="1071419" cy="313477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GTP-U(S1)</a:t>
              </a:r>
            </a:p>
          </p:txBody>
        </p:sp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xmlns="" id="{AA249398-61DA-41C0-A8EB-7EE8EC0B15B2}"/>
                </a:ext>
              </a:extLst>
            </p:cNvPr>
            <p:cNvSpPr/>
            <p:nvPr/>
          </p:nvSpPr>
          <p:spPr>
            <a:xfrm>
              <a:off x="5751567" y="3910898"/>
              <a:ext cx="1071419" cy="313477"/>
            </a:xfrm>
            <a:prstGeom prst="roundRect">
              <a:avLst/>
            </a:prstGeom>
            <a:solidFill>
              <a:srgbClr val="4BACC6">
                <a:lumMod val="60000"/>
                <a:lumOff val="4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UDP(</a:t>
              </a:r>
              <a:r>
                <a:rPr kumimoji="0" lang="en-GB" sz="1333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Nwk</a:t>
              </a: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0" name="Rounded Rectangle 11">
              <a:extLst>
                <a:ext uri="{FF2B5EF4-FFF2-40B4-BE49-F238E27FC236}">
                  <a16:creationId xmlns:a16="http://schemas.microsoft.com/office/drawing/2014/main" xmlns="" id="{CE3BDD11-A692-4859-BCB6-F8BF9BEF34D6}"/>
                </a:ext>
              </a:extLst>
            </p:cNvPr>
            <p:cNvSpPr/>
            <p:nvPr/>
          </p:nvSpPr>
          <p:spPr>
            <a:xfrm>
              <a:off x="5751567" y="4234748"/>
              <a:ext cx="1071419" cy="313477"/>
            </a:xfrm>
            <a:prstGeom prst="roundRect">
              <a:avLst/>
            </a:prstGeom>
            <a:solidFill>
              <a:srgbClr val="4BACC6">
                <a:lumMod val="60000"/>
                <a:lumOff val="4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IP(Nwk)</a:t>
              </a:r>
            </a:p>
          </p:txBody>
        </p:sp>
        <p:sp>
          <p:nvSpPr>
            <p:cNvPr id="11" name="Rounded Rectangle 13">
              <a:extLst>
                <a:ext uri="{FF2B5EF4-FFF2-40B4-BE49-F238E27FC236}">
                  <a16:creationId xmlns:a16="http://schemas.microsoft.com/office/drawing/2014/main" xmlns="" id="{7B2F2D25-715E-4CC0-908E-7522359053B3}"/>
                </a:ext>
              </a:extLst>
            </p:cNvPr>
            <p:cNvSpPr/>
            <p:nvPr/>
          </p:nvSpPr>
          <p:spPr>
            <a:xfrm>
              <a:off x="5735066" y="5292767"/>
              <a:ext cx="1081579" cy="313477"/>
            </a:xfrm>
            <a:prstGeom prst="roundRect">
              <a:avLst/>
            </a:prstGeom>
            <a:solidFill>
              <a:srgbClr val="F79646">
                <a:lumMod val="60000"/>
                <a:lumOff val="4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Eth/Nwk</a:t>
              </a:r>
            </a:p>
          </p:txBody>
        </p:sp>
        <p:sp>
          <p:nvSpPr>
            <p:cNvPr id="12" name="Rounded Rectangle 14">
              <a:extLst>
                <a:ext uri="{FF2B5EF4-FFF2-40B4-BE49-F238E27FC236}">
                  <a16:creationId xmlns:a16="http://schemas.microsoft.com/office/drawing/2014/main" xmlns="" id="{64C43ADE-9780-48CC-81FB-CEE6F927ED69}"/>
                </a:ext>
              </a:extLst>
            </p:cNvPr>
            <p:cNvSpPr/>
            <p:nvPr/>
          </p:nvSpPr>
          <p:spPr>
            <a:xfrm>
              <a:off x="3084629" y="2569335"/>
              <a:ext cx="1060459" cy="313477"/>
            </a:xfrm>
            <a:prstGeom prst="roundRect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App(user)</a:t>
              </a:r>
            </a:p>
          </p:txBody>
        </p:sp>
        <p:sp>
          <p:nvSpPr>
            <p:cNvPr id="13" name="Rounded Rectangle 15">
              <a:extLst>
                <a:ext uri="{FF2B5EF4-FFF2-40B4-BE49-F238E27FC236}">
                  <a16:creationId xmlns:a16="http://schemas.microsoft.com/office/drawing/2014/main" xmlns="" id="{07A372A8-82B8-4BBE-98EB-E2B39062127F}"/>
                </a:ext>
              </a:extLst>
            </p:cNvPr>
            <p:cNvSpPr/>
            <p:nvPr/>
          </p:nvSpPr>
          <p:spPr>
            <a:xfrm>
              <a:off x="3084629" y="2892603"/>
              <a:ext cx="1060459" cy="313477"/>
            </a:xfrm>
            <a:prstGeom prst="roundRect">
              <a:avLst/>
            </a:prstGeom>
            <a:solidFill>
              <a:srgbClr val="4BACC6">
                <a:lumMod val="60000"/>
                <a:lumOff val="4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TCP(user)</a:t>
              </a:r>
            </a:p>
          </p:txBody>
        </p:sp>
        <p:sp>
          <p:nvSpPr>
            <p:cNvPr id="14" name="Rounded Rectangle 16">
              <a:extLst>
                <a:ext uri="{FF2B5EF4-FFF2-40B4-BE49-F238E27FC236}">
                  <a16:creationId xmlns:a16="http://schemas.microsoft.com/office/drawing/2014/main" xmlns="" id="{3D7D1CA1-BBCE-4C62-9098-EE4B2641CFA7}"/>
                </a:ext>
              </a:extLst>
            </p:cNvPr>
            <p:cNvSpPr/>
            <p:nvPr/>
          </p:nvSpPr>
          <p:spPr>
            <a:xfrm>
              <a:off x="3084629" y="3212406"/>
              <a:ext cx="1060459" cy="313477"/>
            </a:xfrm>
            <a:prstGeom prst="roundRect">
              <a:avLst/>
            </a:prstGeom>
            <a:solidFill>
              <a:srgbClr val="4BACC6">
                <a:lumMod val="60000"/>
                <a:lumOff val="4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IP(user)</a:t>
              </a:r>
            </a:p>
          </p:txBody>
        </p:sp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xmlns="" id="{DD11B044-9E1A-40DF-9B24-A80818F4D232}"/>
                </a:ext>
              </a:extLst>
            </p:cNvPr>
            <p:cNvSpPr/>
            <p:nvPr/>
          </p:nvSpPr>
          <p:spPr>
            <a:xfrm>
              <a:off x="3090556" y="3583573"/>
              <a:ext cx="1071419" cy="313477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PDCP</a:t>
              </a:r>
            </a:p>
          </p:txBody>
        </p:sp>
        <p:sp>
          <p:nvSpPr>
            <p:cNvPr id="16" name="Rounded Rectangle 18">
              <a:extLst>
                <a:ext uri="{FF2B5EF4-FFF2-40B4-BE49-F238E27FC236}">
                  <a16:creationId xmlns:a16="http://schemas.microsoft.com/office/drawing/2014/main" xmlns="" id="{107C5DDC-E3BB-4205-B4D5-D8E53C177635}"/>
                </a:ext>
              </a:extLst>
            </p:cNvPr>
            <p:cNvSpPr/>
            <p:nvPr/>
          </p:nvSpPr>
          <p:spPr>
            <a:xfrm>
              <a:off x="3084629" y="3899315"/>
              <a:ext cx="1071419" cy="313477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RLC</a:t>
              </a:r>
            </a:p>
          </p:txBody>
        </p:sp>
        <p:sp>
          <p:nvSpPr>
            <p:cNvPr id="17" name="Rounded Rectangle 19">
              <a:extLst>
                <a:ext uri="{FF2B5EF4-FFF2-40B4-BE49-F238E27FC236}">
                  <a16:creationId xmlns:a16="http://schemas.microsoft.com/office/drawing/2014/main" xmlns="" id="{26E7C3A2-2FC7-44F3-8F9F-453C906DF091}"/>
                </a:ext>
              </a:extLst>
            </p:cNvPr>
            <p:cNvSpPr/>
            <p:nvPr/>
          </p:nvSpPr>
          <p:spPr>
            <a:xfrm>
              <a:off x="3084629" y="4223164"/>
              <a:ext cx="1071419" cy="313477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MAC</a:t>
              </a:r>
            </a:p>
          </p:txBody>
        </p:sp>
        <p:sp>
          <p:nvSpPr>
            <p:cNvPr id="18" name="Rounded Rectangle 20">
              <a:extLst>
                <a:ext uri="{FF2B5EF4-FFF2-40B4-BE49-F238E27FC236}">
                  <a16:creationId xmlns:a16="http://schemas.microsoft.com/office/drawing/2014/main" xmlns="" id="{C3ECE2B9-6863-4DE0-B1DD-79037BF4F5B0}"/>
                </a:ext>
              </a:extLst>
            </p:cNvPr>
            <p:cNvSpPr/>
            <p:nvPr/>
          </p:nvSpPr>
          <p:spPr>
            <a:xfrm>
              <a:off x="3084629" y="4549373"/>
              <a:ext cx="1081579" cy="313477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PHY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843AE324-93C4-4549-80CF-EC2F2421A784}"/>
                </a:ext>
              </a:extLst>
            </p:cNvPr>
            <p:cNvCxnSpPr>
              <a:cxnSpLocks/>
              <a:stCxn id="15" idx="3"/>
              <a:endCxn id="4" idx="1"/>
            </p:cNvCxnSpPr>
            <p:nvPr/>
          </p:nvCxnSpPr>
          <p:spPr>
            <a:xfrm>
              <a:off x="4161975" y="3740312"/>
              <a:ext cx="443911" cy="565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20" name="Rounded Rectangle 22">
              <a:extLst>
                <a:ext uri="{FF2B5EF4-FFF2-40B4-BE49-F238E27FC236}">
                  <a16:creationId xmlns:a16="http://schemas.microsoft.com/office/drawing/2014/main" xmlns="" id="{BD7400A1-5E60-4E6A-A652-1A14EE056290}"/>
                </a:ext>
              </a:extLst>
            </p:cNvPr>
            <p:cNvSpPr/>
            <p:nvPr/>
          </p:nvSpPr>
          <p:spPr>
            <a:xfrm>
              <a:off x="9203834" y="2596099"/>
              <a:ext cx="1060459" cy="313477"/>
            </a:xfrm>
            <a:prstGeom prst="roundRect">
              <a:avLst>
                <a:gd name="adj" fmla="val 0"/>
              </a:avLst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App(server)</a:t>
              </a:r>
            </a:p>
          </p:txBody>
        </p:sp>
        <p:sp>
          <p:nvSpPr>
            <p:cNvPr id="21" name="Rounded Rectangle 23">
              <a:extLst>
                <a:ext uri="{FF2B5EF4-FFF2-40B4-BE49-F238E27FC236}">
                  <a16:creationId xmlns:a16="http://schemas.microsoft.com/office/drawing/2014/main" xmlns="" id="{B296E315-86BB-4C52-AC13-7EF7D1C07D31}"/>
                </a:ext>
              </a:extLst>
            </p:cNvPr>
            <p:cNvSpPr/>
            <p:nvPr/>
          </p:nvSpPr>
          <p:spPr>
            <a:xfrm>
              <a:off x="9203834" y="2919367"/>
              <a:ext cx="1060459" cy="313477"/>
            </a:xfrm>
            <a:prstGeom prst="roundRect">
              <a:avLst/>
            </a:prstGeom>
            <a:solidFill>
              <a:srgbClr val="4BACC6">
                <a:lumMod val="60000"/>
                <a:lumOff val="4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TCP(user)</a:t>
              </a:r>
            </a:p>
          </p:txBody>
        </p:sp>
        <p:sp>
          <p:nvSpPr>
            <p:cNvPr id="22" name="Rounded Rectangle 24">
              <a:extLst>
                <a:ext uri="{FF2B5EF4-FFF2-40B4-BE49-F238E27FC236}">
                  <a16:creationId xmlns:a16="http://schemas.microsoft.com/office/drawing/2014/main" xmlns="" id="{A32F5A58-F73B-449B-909A-216577972594}"/>
                </a:ext>
              </a:extLst>
            </p:cNvPr>
            <p:cNvSpPr/>
            <p:nvPr/>
          </p:nvSpPr>
          <p:spPr>
            <a:xfrm>
              <a:off x="9203834" y="3239170"/>
              <a:ext cx="1060459" cy="313477"/>
            </a:xfrm>
            <a:prstGeom prst="roundRect">
              <a:avLst/>
            </a:prstGeom>
            <a:solidFill>
              <a:srgbClr val="4BACC6">
                <a:lumMod val="60000"/>
                <a:lumOff val="4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IP(user)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F79337F7-9BF2-4C26-8BDA-CDE550595ED2}"/>
                </a:ext>
              </a:extLst>
            </p:cNvPr>
            <p:cNvCxnSpPr>
              <a:cxnSpLocks/>
              <a:stCxn id="12" idx="3"/>
              <a:endCxn id="20" idx="1"/>
            </p:cNvCxnSpPr>
            <p:nvPr/>
          </p:nvCxnSpPr>
          <p:spPr>
            <a:xfrm>
              <a:off x="4145088" y="2726074"/>
              <a:ext cx="5058746" cy="26764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8FD7D6A-0810-421C-95F0-F025E9B88345}"/>
                </a:ext>
              </a:extLst>
            </p:cNvPr>
            <p:cNvSpPr/>
            <p:nvPr/>
          </p:nvSpPr>
          <p:spPr>
            <a:xfrm>
              <a:off x="419925" y="4013317"/>
              <a:ext cx="259173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Delay variations: Radio retransmissions are not synchronized with TCP flow control, </a:t>
              </a:r>
              <a:r>
                <a:rPr lang="en-GB" kern="0" dirty="0" err="1">
                  <a:solidFill>
                    <a:prstClr val="black"/>
                  </a:solidFill>
                  <a:latin typeface="Arial" charset="0"/>
                  <a:cs typeface="Arial" charset="0"/>
                </a:rPr>
                <a:t>caus</a:t>
              </a:r>
              <a:r>
                <a:rPr kumimoji="0" lang="en-GB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ing</a:t>
              </a: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 TCP to wastefully retransmit packets</a:t>
              </a:r>
            </a:p>
          </p:txBody>
        </p:sp>
        <p:sp>
          <p:nvSpPr>
            <p:cNvPr id="25" name="Rounded Rectangle 31">
              <a:extLst>
                <a:ext uri="{FF2B5EF4-FFF2-40B4-BE49-F238E27FC236}">
                  <a16:creationId xmlns:a16="http://schemas.microsoft.com/office/drawing/2014/main" xmlns="" id="{ED9AC6D7-E322-4F06-9E5E-726EC7EE3360}"/>
                </a:ext>
              </a:extLst>
            </p:cNvPr>
            <p:cNvSpPr/>
            <p:nvPr/>
          </p:nvSpPr>
          <p:spPr>
            <a:xfrm>
              <a:off x="5746581" y="4545534"/>
              <a:ext cx="1071419" cy="739380"/>
            </a:xfrm>
            <a:prstGeom prst="roundRect">
              <a:avLst>
                <a:gd name="adj" fmla="val 5733"/>
              </a:avLst>
            </a:prstGeom>
            <a:solidFill>
              <a:srgbClr val="9BBB59">
                <a:lumMod val="60000"/>
                <a:lumOff val="40000"/>
              </a:srgbClr>
            </a:solidFill>
            <a:ln w="9525" cap="flat" cmpd="sng" algn="ctr">
              <a:solidFill>
                <a:srgbClr val="0070C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IP/MPLS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Backhaul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8EBBD231-D7B8-4DE6-8DD7-AAE0A6DE22EC}"/>
                </a:ext>
              </a:extLst>
            </p:cNvPr>
            <p:cNvSpPr/>
            <p:nvPr/>
          </p:nvSpPr>
          <p:spPr>
            <a:xfrm>
              <a:off x="295439" y="1622029"/>
              <a:ext cx="365069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Throughput and latency are not guaranteed by the current </a:t>
              </a: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/>
              </a:r>
              <a:b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</a:b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End-to-end Internet </a:t>
              </a: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TCP/IP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F704F397-1BD4-49A5-ABF3-3D2A6B7C67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9926" y="1810139"/>
              <a:ext cx="9605" cy="4413464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dash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5C0D72C-F3B6-4B22-B6E1-08F6A7362E93}"/>
                </a:ext>
              </a:extLst>
            </p:cNvPr>
            <p:cNvSpPr txBox="1"/>
            <p:nvPr/>
          </p:nvSpPr>
          <p:spPr>
            <a:xfrm>
              <a:off x="3433882" y="6239887"/>
              <a:ext cx="1547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Cellular network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5CD6E6A-55DC-43C6-8E9C-F576128E97B5}"/>
                </a:ext>
              </a:extLst>
            </p:cNvPr>
            <p:cNvSpPr txBox="1"/>
            <p:nvPr/>
          </p:nvSpPr>
          <p:spPr>
            <a:xfrm>
              <a:off x="5766847" y="6271215"/>
              <a:ext cx="2762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Fixed, IP based </a:t>
              </a:r>
              <a:r>
                <a:rPr kumimoji="0" lang="en-US" altLang="zh-CN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wireline 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network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CF309828-1FE1-4A44-BCAC-CF8557B32285}"/>
                </a:ext>
              </a:extLst>
            </p:cNvPr>
            <p:cNvGrpSpPr/>
            <p:nvPr/>
          </p:nvGrpSpPr>
          <p:grpSpPr>
            <a:xfrm flipH="1">
              <a:off x="3892972" y="1997372"/>
              <a:ext cx="790426" cy="742084"/>
              <a:chOff x="6680201" y="2017003"/>
              <a:chExt cx="1262229" cy="74208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xmlns="" id="{3B6C9C60-03A3-43BA-A427-F4A48C1559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80201" y="2017003"/>
                <a:ext cx="333617" cy="742084"/>
              </a:xfrm>
              <a:prstGeom prst="line">
                <a:avLst/>
              </a:prstGeom>
              <a:noFill/>
              <a:ln w="38100" cap="flat" cmpd="sng" algn="ctr">
                <a:solidFill>
                  <a:srgbClr val="EEECE1">
                    <a:lumMod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xmlns="" id="{1FC1C4FE-164B-4033-8487-9FCEA390D1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82785" y="2022111"/>
                <a:ext cx="125964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EEECE1">
                    <a:lumMod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A533C78E-F621-4728-B911-0FF95333ADD5}"/>
                </a:ext>
              </a:extLst>
            </p:cNvPr>
            <p:cNvGrpSpPr/>
            <p:nvPr/>
          </p:nvGrpSpPr>
          <p:grpSpPr>
            <a:xfrm>
              <a:off x="3048710" y="3750232"/>
              <a:ext cx="1381689" cy="1318903"/>
              <a:chOff x="5310311" y="1876519"/>
              <a:chExt cx="1381689" cy="1318903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xmlns="" id="{E39667FC-4B54-431A-90EA-351ECC04AC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2635" y="1876519"/>
                <a:ext cx="149365" cy="1318902"/>
              </a:xfrm>
              <a:prstGeom prst="line">
                <a:avLst/>
              </a:prstGeom>
              <a:noFill/>
              <a:ln w="38100" cap="flat" cmpd="sng" algn="ctr">
                <a:solidFill>
                  <a:srgbClr val="EEECE1">
                    <a:lumMod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xmlns="" id="{B6690A71-D959-462E-BADA-7788237659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10311" y="3183096"/>
                <a:ext cx="1227339" cy="12326"/>
              </a:xfrm>
              <a:prstGeom prst="line">
                <a:avLst/>
              </a:prstGeom>
              <a:noFill/>
              <a:ln w="28575" cap="flat" cmpd="sng" algn="ctr">
                <a:solidFill>
                  <a:srgbClr val="EEECE1">
                    <a:lumMod val="50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35" name="Rounded Rectangle 50">
              <a:extLst>
                <a:ext uri="{FF2B5EF4-FFF2-40B4-BE49-F238E27FC236}">
                  <a16:creationId xmlns:a16="http://schemas.microsoft.com/office/drawing/2014/main" xmlns="" id="{06B91DC8-AC15-497E-8AC1-84A4E4B53EDD}"/>
                </a:ext>
              </a:extLst>
            </p:cNvPr>
            <p:cNvSpPr/>
            <p:nvPr/>
          </p:nvSpPr>
          <p:spPr>
            <a:xfrm>
              <a:off x="7359559" y="3579551"/>
              <a:ext cx="1071419" cy="313477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GTP-U(S1)</a:t>
              </a:r>
            </a:p>
          </p:txBody>
        </p:sp>
        <p:sp>
          <p:nvSpPr>
            <p:cNvPr id="36" name="Rounded Rectangle 51">
              <a:extLst>
                <a:ext uri="{FF2B5EF4-FFF2-40B4-BE49-F238E27FC236}">
                  <a16:creationId xmlns:a16="http://schemas.microsoft.com/office/drawing/2014/main" xmlns="" id="{D0E1E1E2-5FF4-475F-8575-1A9D7205AA4A}"/>
                </a:ext>
              </a:extLst>
            </p:cNvPr>
            <p:cNvSpPr/>
            <p:nvPr/>
          </p:nvSpPr>
          <p:spPr>
            <a:xfrm>
              <a:off x="7359559" y="3904671"/>
              <a:ext cx="1071419" cy="313477"/>
            </a:xfrm>
            <a:prstGeom prst="roundRect">
              <a:avLst/>
            </a:prstGeom>
            <a:solidFill>
              <a:srgbClr val="4BACC6">
                <a:lumMod val="60000"/>
                <a:lumOff val="4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UDP(Nwk)</a:t>
              </a:r>
            </a:p>
          </p:txBody>
        </p:sp>
        <p:sp>
          <p:nvSpPr>
            <p:cNvPr id="37" name="Rounded Rectangle 52">
              <a:extLst>
                <a:ext uri="{FF2B5EF4-FFF2-40B4-BE49-F238E27FC236}">
                  <a16:creationId xmlns:a16="http://schemas.microsoft.com/office/drawing/2014/main" xmlns="" id="{4B0EFFF3-B36F-4A9D-BFFF-A53C079D84F7}"/>
                </a:ext>
              </a:extLst>
            </p:cNvPr>
            <p:cNvSpPr/>
            <p:nvPr/>
          </p:nvSpPr>
          <p:spPr>
            <a:xfrm>
              <a:off x="7359559" y="4228521"/>
              <a:ext cx="1071419" cy="313477"/>
            </a:xfrm>
            <a:prstGeom prst="roundRect">
              <a:avLst/>
            </a:prstGeom>
            <a:solidFill>
              <a:srgbClr val="4BACC6">
                <a:lumMod val="60000"/>
                <a:lumOff val="4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IP(Nwk)</a:t>
              </a:r>
            </a:p>
          </p:txBody>
        </p:sp>
        <p:sp>
          <p:nvSpPr>
            <p:cNvPr id="38" name="Rounded Rectangle 53">
              <a:extLst>
                <a:ext uri="{FF2B5EF4-FFF2-40B4-BE49-F238E27FC236}">
                  <a16:creationId xmlns:a16="http://schemas.microsoft.com/office/drawing/2014/main" xmlns="" id="{E2D6CCE7-6E02-482C-8AFB-D94BDCB2BF9A}"/>
                </a:ext>
              </a:extLst>
            </p:cNvPr>
            <p:cNvSpPr/>
            <p:nvPr/>
          </p:nvSpPr>
          <p:spPr>
            <a:xfrm>
              <a:off x="7343058" y="5284914"/>
              <a:ext cx="1081579" cy="313477"/>
            </a:xfrm>
            <a:prstGeom prst="roundRect">
              <a:avLst/>
            </a:prstGeom>
            <a:solidFill>
              <a:srgbClr val="F79646">
                <a:lumMod val="60000"/>
                <a:lumOff val="4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Eth/Nwk</a:t>
              </a:r>
            </a:p>
          </p:txBody>
        </p:sp>
        <p:sp>
          <p:nvSpPr>
            <p:cNvPr id="39" name="Rounded Rectangle 54">
              <a:extLst>
                <a:ext uri="{FF2B5EF4-FFF2-40B4-BE49-F238E27FC236}">
                  <a16:creationId xmlns:a16="http://schemas.microsoft.com/office/drawing/2014/main" xmlns="" id="{17E3B6B9-84F1-4CE8-83F1-2BA2A8A7F624}"/>
                </a:ext>
              </a:extLst>
            </p:cNvPr>
            <p:cNvSpPr/>
            <p:nvPr/>
          </p:nvSpPr>
          <p:spPr>
            <a:xfrm>
              <a:off x="7354573" y="4539306"/>
              <a:ext cx="1071419" cy="745608"/>
            </a:xfrm>
            <a:prstGeom prst="roundRect">
              <a:avLst>
                <a:gd name="adj" fmla="val 5733"/>
              </a:avLst>
            </a:prstGeom>
            <a:solidFill>
              <a:srgbClr val="9BBB59">
                <a:lumMod val="60000"/>
                <a:lumOff val="40000"/>
              </a:srgbClr>
            </a:solidFill>
            <a:ln w="9525" cap="flat" cmpd="sng" algn="ctr">
              <a:solidFill>
                <a:srgbClr val="0070C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IP/MPLS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Backhaul</a:t>
              </a:r>
            </a:p>
          </p:txBody>
        </p:sp>
        <p:sp>
          <p:nvSpPr>
            <p:cNvPr id="42" name="Rounded Rectangle 59">
              <a:extLst>
                <a:ext uri="{FF2B5EF4-FFF2-40B4-BE49-F238E27FC236}">
                  <a16:creationId xmlns:a16="http://schemas.microsoft.com/office/drawing/2014/main" xmlns="" id="{E6403411-9B0C-40B6-95DB-5EBB7612EADA}"/>
                </a:ext>
              </a:extLst>
            </p:cNvPr>
            <p:cNvSpPr/>
            <p:nvPr/>
          </p:nvSpPr>
          <p:spPr>
            <a:xfrm>
              <a:off x="4617967" y="2563108"/>
              <a:ext cx="1060459" cy="313477"/>
            </a:xfrm>
            <a:prstGeom prst="roundRect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App(user)</a:t>
              </a:r>
            </a:p>
          </p:txBody>
        </p:sp>
        <p:sp>
          <p:nvSpPr>
            <p:cNvPr id="43" name="Rounded Rectangle 60">
              <a:extLst>
                <a:ext uri="{FF2B5EF4-FFF2-40B4-BE49-F238E27FC236}">
                  <a16:creationId xmlns:a16="http://schemas.microsoft.com/office/drawing/2014/main" xmlns="" id="{7E3DCAD4-6812-4151-AD63-DF529D007034}"/>
                </a:ext>
              </a:extLst>
            </p:cNvPr>
            <p:cNvSpPr/>
            <p:nvPr/>
          </p:nvSpPr>
          <p:spPr>
            <a:xfrm>
              <a:off x="4617967" y="2886376"/>
              <a:ext cx="1060459" cy="313477"/>
            </a:xfrm>
            <a:prstGeom prst="roundRect">
              <a:avLst/>
            </a:prstGeom>
            <a:solidFill>
              <a:srgbClr val="4BACC6">
                <a:lumMod val="60000"/>
                <a:lumOff val="4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TCP(user)</a:t>
              </a:r>
            </a:p>
          </p:txBody>
        </p:sp>
        <p:sp>
          <p:nvSpPr>
            <p:cNvPr id="44" name="Rounded Rectangle 61">
              <a:extLst>
                <a:ext uri="{FF2B5EF4-FFF2-40B4-BE49-F238E27FC236}">
                  <a16:creationId xmlns:a16="http://schemas.microsoft.com/office/drawing/2014/main" xmlns="" id="{DA72CC7C-584D-4627-8DA5-6090CFF88265}"/>
                </a:ext>
              </a:extLst>
            </p:cNvPr>
            <p:cNvSpPr/>
            <p:nvPr/>
          </p:nvSpPr>
          <p:spPr>
            <a:xfrm>
              <a:off x="4617967" y="3206179"/>
              <a:ext cx="1060459" cy="313477"/>
            </a:xfrm>
            <a:prstGeom prst="roundRect">
              <a:avLst/>
            </a:prstGeom>
            <a:solidFill>
              <a:srgbClr val="4BACC6">
                <a:lumMod val="60000"/>
                <a:lumOff val="4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IP(user)</a:t>
              </a:r>
            </a:p>
          </p:txBody>
        </p:sp>
        <p:sp>
          <p:nvSpPr>
            <p:cNvPr id="45" name="Rounded Rectangle 62">
              <a:extLst>
                <a:ext uri="{FF2B5EF4-FFF2-40B4-BE49-F238E27FC236}">
                  <a16:creationId xmlns:a16="http://schemas.microsoft.com/office/drawing/2014/main" xmlns="" id="{DFD3EA5D-23CB-4344-80A3-CB7512343473}"/>
                </a:ext>
              </a:extLst>
            </p:cNvPr>
            <p:cNvSpPr/>
            <p:nvPr/>
          </p:nvSpPr>
          <p:spPr>
            <a:xfrm>
              <a:off x="5750086" y="2575543"/>
              <a:ext cx="1060459" cy="313477"/>
            </a:xfrm>
            <a:prstGeom prst="roundRect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App(user)</a:t>
              </a:r>
            </a:p>
          </p:txBody>
        </p:sp>
        <p:sp>
          <p:nvSpPr>
            <p:cNvPr id="46" name="Rounded Rectangle 63">
              <a:extLst>
                <a:ext uri="{FF2B5EF4-FFF2-40B4-BE49-F238E27FC236}">
                  <a16:creationId xmlns:a16="http://schemas.microsoft.com/office/drawing/2014/main" xmlns="" id="{11DF5DA8-280A-4203-8F5D-68CC2BE3695C}"/>
                </a:ext>
              </a:extLst>
            </p:cNvPr>
            <p:cNvSpPr/>
            <p:nvPr/>
          </p:nvSpPr>
          <p:spPr>
            <a:xfrm>
              <a:off x="5750086" y="2898811"/>
              <a:ext cx="1060459" cy="313477"/>
            </a:xfrm>
            <a:prstGeom prst="roundRect">
              <a:avLst/>
            </a:prstGeom>
            <a:solidFill>
              <a:srgbClr val="4BACC6">
                <a:lumMod val="60000"/>
                <a:lumOff val="4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TCP(user)</a:t>
              </a:r>
            </a:p>
          </p:txBody>
        </p:sp>
        <p:sp>
          <p:nvSpPr>
            <p:cNvPr id="47" name="Rounded Rectangle 64">
              <a:extLst>
                <a:ext uri="{FF2B5EF4-FFF2-40B4-BE49-F238E27FC236}">
                  <a16:creationId xmlns:a16="http://schemas.microsoft.com/office/drawing/2014/main" xmlns="" id="{08BCC85E-5250-407B-A338-4144C402C6B6}"/>
                </a:ext>
              </a:extLst>
            </p:cNvPr>
            <p:cNvSpPr/>
            <p:nvPr/>
          </p:nvSpPr>
          <p:spPr>
            <a:xfrm>
              <a:off x="5750086" y="3218614"/>
              <a:ext cx="1060459" cy="313477"/>
            </a:xfrm>
            <a:prstGeom prst="roundRect">
              <a:avLst/>
            </a:prstGeom>
            <a:solidFill>
              <a:srgbClr val="4BACC6">
                <a:lumMod val="60000"/>
                <a:lumOff val="4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IP(user)</a:t>
              </a:r>
            </a:p>
          </p:txBody>
        </p:sp>
        <p:sp>
          <p:nvSpPr>
            <p:cNvPr id="48" name="Rounded Rectangle 65">
              <a:extLst>
                <a:ext uri="{FF2B5EF4-FFF2-40B4-BE49-F238E27FC236}">
                  <a16:creationId xmlns:a16="http://schemas.microsoft.com/office/drawing/2014/main" xmlns="" id="{D3263A2C-CA7A-449E-AE4F-0CE4177B034E}"/>
                </a:ext>
              </a:extLst>
            </p:cNvPr>
            <p:cNvSpPr/>
            <p:nvPr/>
          </p:nvSpPr>
          <p:spPr>
            <a:xfrm>
              <a:off x="7367394" y="2578647"/>
              <a:ext cx="1060459" cy="313477"/>
            </a:xfrm>
            <a:prstGeom prst="roundRect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App(user)</a:t>
              </a:r>
            </a:p>
          </p:txBody>
        </p:sp>
        <p:sp>
          <p:nvSpPr>
            <p:cNvPr id="49" name="Rounded Rectangle 66">
              <a:extLst>
                <a:ext uri="{FF2B5EF4-FFF2-40B4-BE49-F238E27FC236}">
                  <a16:creationId xmlns:a16="http://schemas.microsoft.com/office/drawing/2014/main" xmlns="" id="{17734C80-8476-45FE-AC1F-2EC3F978EF5E}"/>
                </a:ext>
              </a:extLst>
            </p:cNvPr>
            <p:cNvSpPr/>
            <p:nvPr/>
          </p:nvSpPr>
          <p:spPr>
            <a:xfrm>
              <a:off x="7367394" y="2901915"/>
              <a:ext cx="1060459" cy="313477"/>
            </a:xfrm>
            <a:prstGeom prst="roundRect">
              <a:avLst/>
            </a:prstGeom>
            <a:solidFill>
              <a:srgbClr val="4BACC6">
                <a:lumMod val="60000"/>
                <a:lumOff val="4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TCP(user)</a:t>
              </a:r>
            </a:p>
          </p:txBody>
        </p:sp>
        <p:sp>
          <p:nvSpPr>
            <p:cNvPr id="50" name="Rounded Rectangle 67">
              <a:extLst>
                <a:ext uri="{FF2B5EF4-FFF2-40B4-BE49-F238E27FC236}">
                  <a16:creationId xmlns:a16="http://schemas.microsoft.com/office/drawing/2014/main" xmlns="" id="{C96C7F15-CFEE-40B0-9A73-C8AF009847ED}"/>
                </a:ext>
              </a:extLst>
            </p:cNvPr>
            <p:cNvSpPr/>
            <p:nvPr/>
          </p:nvSpPr>
          <p:spPr>
            <a:xfrm>
              <a:off x="7367394" y="3221718"/>
              <a:ext cx="1060459" cy="313477"/>
            </a:xfrm>
            <a:prstGeom prst="roundRect">
              <a:avLst/>
            </a:prstGeom>
            <a:solidFill>
              <a:srgbClr val="4BACC6">
                <a:lumMod val="60000"/>
                <a:lumOff val="4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3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IP(user)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10400178-CB65-459A-9E17-240AD4C535A5}"/>
              </a:ext>
            </a:extLst>
          </p:cNvPr>
          <p:cNvSpPr/>
          <p:nvPr/>
        </p:nvSpPr>
        <p:spPr>
          <a:xfrm>
            <a:off x="8774668" y="3577452"/>
            <a:ext cx="34173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1600" kern="0" dirty="0">
                <a:solidFill>
                  <a:prstClr val="black"/>
                </a:solidFill>
                <a:latin typeface="Arial" charset="0"/>
                <a:cs typeface="Arial" charset="0"/>
              </a:rPr>
              <a:t>Not suitable for </a:t>
            </a:r>
            <a:r>
              <a:rPr lang="en-GB" sz="1600" kern="0" dirty="0" err="1">
                <a:solidFill>
                  <a:prstClr val="black"/>
                </a:solidFill>
                <a:latin typeface="Arial" charset="0"/>
                <a:cs typeface="Arial" charset="0"/>
              </a:rPr>
              <a:t>mMTC</a:t>
            </a:r>
            <a:r>
              <a:rPr lang="en-GB" sz="1600" kern="0" dirty="0">
                <a:solidFill>
                  <a:prstClr val="black"/>
                </a:solidFill>
                <a:latin typeface="Arial" charset="0"/>
                <a:cs typeface="Arial" charset="0"/>
              </a:rPr>
              <a:t> and </a:t>
            </a:r>
            <a:r>
              <a:rPr lang="en-GB" sz="1600" kern="0" dirty="0" err="1">
                <a:solidFill>
                  <a:prstClr val="black"/>
                </a:solidFill>
                <a:latin typeface="Arial" charset="0"/>
                <a:cs typeface="Arial" charset="0"/>
              </a:rPr>
              <a:t>uRLLC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kern="0" dirty="0">
                <a:solidFill>
                  <a:prstClr val="black"/>
                </a:solidFill>
                <a:latin typeface="Arial" charset="0"/>
                <a:cs typeface="Arial" charset="0"/>
              </a:rPr>
              <a:t>User payload efficiency is too low,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 making it unsuitable for </a:t>
            </a: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mMTC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 and short</a:t>
            </a:r>
            <a:r>
              <a:rPr kumimoji="0" lang="en-GB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 messages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kern="0" dirty="0">
                <a:solidFill>
                  <a:prstClr val="black"/>
                </a:solidFill>
                <a:latin typeface="Arial" charset="0"/>
                <a:cs typeface="Arial" charset="0"/>
              </a:rPr>
              <a:t>No end-to-end </a:t>
            </a:r>
            <a:r>
              <a:rPr lang="en-GB" sz="1600" kern="0" dirty="0" err="1">
                <a:solidFill>
                  <a:prstClr val="black"/>
                </a:solidFill>
                <a:latin typeface="Arial" charset="0"/>
                <a:cs typeface="Arial" charset="0"/>
              </a:rPr>
              <a:t>QoS</a:t>
            </a:r>
            <a:r>
              <a:rPr lang="en-GB" sz="1600" kern="0" dirty="0">
                <a:solidFill>
                  <a:prstClr val="black"/>
                </a:solidFill>
                <a:latin typeface="Arial" charset="0"/>
                <a:cs typeface="Arial" charset="0"/>
              </a:rPr>
              <a:t>, making it unsuitable for </a:t>
            </a:r>
            <a:r>
              <a:rPr lang="en-GB" sz="1600" kern="0" dirty="0" err="1">
                <a:solidFill>
                  <a:prstClr val="black"/>
                </a:solidFill>
                <a:latin typeface="Arial" charset="0"/>
                <a:cs typeface="Arial" charset="0"/>
              </a:rPr>
              <a:t>uRLLC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49B20109-11A3-47F8-8ED8-B9F2E93263DD}"/>
              </a:ext>
            </a:extLst>
          </p:cNvPr>
          <p:cNvSpPr/>
          <p:nvPr/>
        </p:nvSpPr>
        <p:spPr>
          <a:xfrm>
            <a:off x="7936088" y="1194048"/>
            <a:ext cx="43413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Inefficient use of protocols</a:t>
            </a: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Tunnels over tunnels</a:t>
            </a: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kern="0" noProof="0" dirty="0">
                <a:solidFill>
                  <a:prstClr val="black"/>
                </a:solidFill>
                <a:latin typeface="Arial" charset="0"/>
                <a:cs typeface="Arial" charset="0"/>
              </a:rPr>
              <a:t>Some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 header fields </a:t>
            </a:r>
            <a:r>
              <a:rPr lang="en-GB" sz="1600" kern="0" dirty="0">
                <a:solidFill>
                  <a:prstClr val="black"/>
                </a:solidFill>
                <a:latin typeface="Arial" charset="0"/>
                <a:cs typeface="Arial" charset="0"/>
              </a:rPr>
              <a:t>repeat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 each other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B23BC2E4-AB56-46B5-B2D7-B2349BBB2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126" y="4950848"/>
            <a:ext cx="668367" cy="83659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973FE963-DAB1-4FCA-A49A-565C285B6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209" y="4860853"/>
            <a:ext cx="845901" cy="10260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E47C60CD-3FA6-49B1-BA49-90FA32AE06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9898" y="5350609"/>
            <a:ext cx="731881" cy="536340"/>
          </a:xfrm>
          <a:prstGeom prst="rect">
            <a:avLst/>
          </a:prstGeom>
          <a:solidFill>
            <a:srgbClr val="05A0FF"/>
          </a:solidFill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788059F6-FC80-4080-92CC-E5D09CD24BF6}"/>
              </a:ext>
            </a:extLst>
          </p:cNvPr>
          <p:cNvCxnSpPr>
            <a:cxnSpLocks/>
          </p:cNvCxnSpPr>
          <p:nvPr/>
        </p:nvCxnSpPr>
        <p:spPr>
          <a:xfrm flipV="1">
            <a:off x="8743980" y="2071045"/>
            <a:ext cx="23701" cy="1925598"/>
          </a:xfrm>
          <a:prstGeom prst="line">
            <a:avLst/>
          </a:prstGeom>
          <a:noFill/>
          <a:ln w="38100" cap="flat" cmpd="sng" algn="ctr">
            <a:solidFill>
              <a:srgbClr val="EEECE1">
                <a:lumMod val="50000"/>
              </a:srgbClr>
            </a:solidFill>
            <a:prstDash val="soli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5CFACC50-49FB-421A-92E8-8DBC4454DD10}"/>
              </a:ext>
            </a:extLst>
          </p:cNvPr>
          <p:cNvCxnSpPr>
            <a:cxnSpLocks/>
          </p:cNvCxnSpPr>
          <p:nvPr/>
        </p:nvCxnSpPr>
        <p:spPr>
          <a:xfrm flipH="1">
            <a:off x="8424638" y="3995376"/>
            <a:ext cx="319341" cy="554500"/>
          </a:xfrm>
          <a:prstGeom prst="line">
            <a:avLst/>
          </a:prstGeom>
          <a:noFill/>
          <a:ln w="28575" cap="flat" cmpd="sng" algn="ctr">
            <a:solidFill>
              <a:srgbClr val="EEECE1">
                <a:lumMod val="50000"/>
              </a:srgbClr>
            </a:solidFill>
            <a:prstDash val="soli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E32F873A-2C21-4E55-A9BF-110B08B1A0CB}"/>
              </a:ext>
            </a:extLst>
          </p:cNvPr>
          <p:cNvCxnSpPr>
            <a:cxnSpLocks/>
          </p:cNvCxnSpPr>
          <p:nvPr/>
        </p:nvCxnSpPr>
        <p:spPr>
          <a:xfrm>
            <a:off x="8743979" y="2055822"/>
            <a:ext cx="2920197" cy="0"/>
          </a:xfrm>
          <a:prstGeom prst="line">
            <a:avLst/>
          </a:prstGeom>
          <a:noFill/>
          <a:ln w="38100" cap="flat" cmpd="sng" algn="ctr">
            <a:solidFill>
              <a:srgbClr val="EEECE1">
                <a:lumMod val="50000"/>
              </a:srgbClr>
            </a:solidFill>
            <a:prstDash val="solid"/>
          </a:ln>
          <a:effectLst/>
        </p:spPr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86309BD1-9C6B-42A0-A2DF-BEDF5D7DD6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9572" y="5357866"/>
            <a:ext cx="731881" cy="53634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B1F09003-854A-4205-8C9E-F9AEB728A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4285" y="5105502"/>
            <a:ext cx="1112136" cy="8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19639"/>
            <a:ext cx="12192000" cy="80277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a typeface="+mj-ea"/>
              </a:rPr>
              <a:t>(Video) Holograms </a:t>
            </a:r>
            <a:r>
              <a:rPr lang="en-US" sz="3600" b="1" dirty="0">
                <a:ea typeface="+mj-ea"/>
              </a:rPr>
              <a:t>and Holographic Type Communications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752E8CD-1B99-9247-A2EF-FB6B49604F04}"/>
              </a:ext>
            </a:extLst>
          </p:cNvPr>
          <p:cNvSpPr txBox="1"/>
          <p:nvPr/>
        </p:nvSpPr>
        <p:spPr>
          <a:xfrm>
            <a:off x="122449" y="5406017"/>
            <a:ext cx="7042956" cy="830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348" indent="-171348" algn="r" defTabSz="91412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Raw data; no optimization or compression.</a:t>
            </a:r>
          </a:p>
          <a:p>
            <a:pPr marL="171348" indent="-171348" algn="r" defTabSz="91412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color, FP (full parallax), 30 fps</a:t>
            </a:r>
          </a:p>
          <a:p>
            <a:pPr algn="r" defTabSz="914126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(reference: 3D Holographic Display and Its Data Transmission Requirement, 10.1109/IPOC.2011.6122872), derived from for ‘Holographic three-dimensional telepresence’; N. </a:t>
            </a:r>
            <a:r>
              <a:rPr lang="en-US" sz="1200" b="1" i="1" dirty="0" err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Peyghambarian</a:t>
            </a:r>
            <a:r>
              <a:rPr lang="en-US" sz="1200" b="1" i="1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, University of Arizona)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294F9E5-5258-9542-B64F-DEB866EEEB4C}"/>
              </a:ext>
            </a:extLst>
          </p:cNvPr>
          <p:cNvSpPr txBox="1"/>
          <p:nvPr/>
        </p:nvSpPr>
        <p:spPr>
          <a:xfrm>
            <a:off x="4467362" y="1620022"/>
            <a:ext cx="496398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宋体" pitchFamily="2" charset="-122"/>
              </a:rPr>
              <a:t>4”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99B088CD-7750-7548-8B19-E5D904762058}"/>
              </a:ext>
            </a:extLst>
          </p:cNvPr>
          <p:cNvSpPr/>
          <p:nvPr/>
        </p:nvSpPr>
        <p:spPr bwMode="auto">
          <a:xfrm>
            <a:off x="4418015" y="1937444"/>
            <a:ext cx="320587" cy="320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15" tIns="34257" rIns="68515" bIns="34257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65784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748A925-55C2-4348-B331-453C80E3B910}"/>
              </a:ext>
            </a:extLst>
          </p:cNvPr>
          <p:cNvSpPr txBox="1"/>
          <p:nvPr/>
        </p:nvSpPr>
        <p:spPr>
          <a:xfrm>
            <a:off x="4080301" y="1979875"/>
            <a:ext cx="419114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宋体" pitchFamily="2" charset="-122"/>
              </a:rPr>
              <a:t>4”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3429F320-3716-B043-B59A-C883B19A2A15}"/>
              </a:ext>
            </a:extLst>
          </p:cNvPr>
          <p:cNvCxnSpPr>
            <a:cxnSpLocks/>
          </p:cNvCxnSpPr>
          <p:nvPr/>
        </p:nvCxnSpPr>
        <p:spPr bwMode="auto">
          <a:xfrm>
            <a:off x="5078958" y="1111350"/>
            <a:ext cx="15581" cy="4259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8037444-FFD3-FC4F-ABEC-A9A097DE7D43}"/>
              </a:ext>
            </a:extLst>
          </p:cNvPr>
          <p:cNvSpPr txBox="1"/>
          <p:nvPr/>
        </p:nvSpPr>
        <p:spPr>
          <a:xfrm rot="16200000">
            <a:off x="4218762" y="3207514"/>
            <a:ext cx="125633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宋体" pitchFamily="2" charset="-122"/>
              </a:rPr>
              <a:t>6’0” tall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64913" y="1563262"/>
            <a:ext cx="210005" cy="2972463"/>
            <a:chOff x="10743197" y="1716024"/>
            <a:chExt cx="210115" cy="297401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C531F46F-8E91-C942-834E-C2E5E1D28954}"/>
                </a:ext>
              </a:extLst>
            </p:cNvPr>
            <p:cNvSpPr/>
            <p:nvPr/>
          </p:nvSpPr>
          <p:spPr bwMode="auto">
            <a:xfrm>
              <a:off x="10743197" y="2901961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10548E75-0CB1-D246-9D70-171F52F45ABA}"/>
                </a:ext>
              </a:extLst>
            </p:cNvPr>
            <p:cNvSpPr/>
            <p:nvPr/>
          </p:nvSpPr>
          <p:spPr bwMode="auto">
            <a:xfrm>
              <a:off x="10743197" y="3050203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E6EEDCC7-7C58-B74D-9C25-6043CAB16E21}"/>
                </a:ext>
              </a:extLst>
            </p:cNvPr>
            <p:cNvSpPr/>
            <p:nvPr/>
          </p:nvSpPr>
          <p:spPr bwMode="auto">
            <a:xfrm>
              <a:off x="10743197" y="3203030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5AF5B5FA-DFB8-4547-ADEE-104165D88BBD}"/>
                </a:ext>
              </a:extLst>
            </p:cNvPr>
            <p:cNvSpPr/>
            <p:nvPr/>
          </p:nvSpPr>
          <p:spPr bwMode="auto">
            <a:xfrm>
              <a:off x="10743197" y="3355856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F115E058-470D-5943-BB4A-B7963D724C07}"/>
                </a:ext>
              </a:extLst>
            </p:cNvPr>
            <p:cNvSpPr/>
            <p:nvPr/>
          </p:nvSpPr>
          <p:spPr bwMode="auto">
            <a:xfrm>
              <a:off x="10743197" y="2308992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0C7BE3E1-C443-6B41-AB21-CD075F42FE10}"/>
                </a:ext>
              </a:extLst>
            </p:cNvPr>
            <p:cNvSpPr/>
            <p:nvPr/>
          </p:nvSpPr>
          <p:spPr bwMode="auto">
            <a:xfrm>
              <a:off x="10743197" y="2457234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E438F59D-8281-C540-8507-EE944E5FD3A8}"/>
                </a:ext>
              </a:extLst>
            </p:cNvPr>
            <p:cNvSpPr/>
            <p:nvPr/>
          </p:nvSpPr>
          <p:spPr bwMode="auto">
            <a:xfrm>
              <a:off x="10743197" y="2605476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CE0F6A76-D189-BD4E-81DB-976271937648}"/>
                </a:ext>
              </a:extLst>
            </p:cNvPr>
            <p:cNvSpPr/>
            <p:nvPr/>
          </p:nvSpPr>
          <p:spPr bwMode="auto">
            <a:xfrm>
              <a:off x="10743197" y="2753719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4D17A131-7C15-F44F-A934-698EBB83C975}"/>
                </a:ext>
              </a:extLst>
            </p:cNvPr>
            <p:cNvSpPr/>
            <p:nvPr/>
          </p:nvSpPr>
          <p:spPr bwMode="auto">
            <a:xfrm>
              <a:off x="10743197" y="1716024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B290364F-AD51-ED4F-8FEC-2CB6862263AA}"/>
                </a:ext>
              </a:extLst>
            </p:cNvPr>
            <p:cNvSpPr/>
            <p:nvPr/>
          </p:nvSpPr>
          <p:spPr bwMode="auto">
            <a:xfrm>
              <a:off x="10743197" y="1864266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A5F69B14-504A-644C-BD73-EBC4D5E1FAD4}"/>
                </a:ext>
              </a:extLst>
            </p:cNvPr>
            <p:cNvSpPr/>
            <p:nvPr/>
          </p:nvSpPr>
          <p:spPr bwMode="auto">
            <a:xfrm>
              <a:off x="10743197" y="2012508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CD79E46D-D254-5649-BE75-82FE1886120A}"/>
                </a:ext>
              </a:extLst>
            </p:cNvPr>
            <p:cNvSpPr/>
            <p:nvPr/>
          </p:nvSpPr>
          <p:spPr bwMode="auto">
            <a:xfrm>
              <a:off x="10743197" y="2160750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57E66E87-747E-8541-A7B5-619AA64E10A2}"/>
                </a:ext>
              </a:extLst>
            </p:cNvPr>
            <p:cNvSpPr/>
            <p:nvPr/>
          </p:nvSpPr>
          <p:spPr bwMode="auto">
            <a:xfrm>
              <a:off x="10743197" y="4087897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650A8518-C949-1149-86FD-64A33D5C6C0D}"/>
                </a:ext>
              </a:extLst>
            </p:cNvPr>
            <p:cNvSpPr/>
            <p:nvPr/>
          </p:nvSpPr>
          <p:spPr bwMode="auto">
            <a:xfrm>
              <a:off x="10743197" y="4236139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E9D46F8A-CB7B-D44E-A88E-4E51D9D0158B}"/>
                </a:ext>
              </a:extLst>
            </p:cNvPr>
            <p:cNvSpPr/>
            <p:nvPr/>
          </p:nvSpPr>
          <p:spPr bwMode="auto">
            <a:xfrm>
              <a:off x="10743197" y="4388966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88B1B476-F8B8-6E4E-A802-E1BBA349E322}"/>
                </a:ext>
              </a:extLst>
            </p:cNvPr>
            <p:cNvSpPr/>
            <p:nvPr/>
          </p:nvSpPr>
          <p:spPr bwMode="auto">
            <a:xfrm>
              <a:off x="10743197" y="4541793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9F23B792-9F2C-C24D-9C31-A2EA446506D9}"/>
                </a:ext>
              </a:extLst>
            </p:cNvPr>
            <p:cNvSpPr/>
            <p:nvPr/>
          </p:nvSpPr>
          <p:spPr bwMode="auto">
            <a:xfrm>
              <a:off x="10743197" y="3494929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6817119E-B301-8D42-8C7D-D36FC84F4B8B}"/>
                </a:ext>
              </a:extLst>
            </p:cNvPr>
            <p:cNvSpPr/>
            <p:nvPr/>
          </p:nvSpPr>
          <p:spPr bwMode="auto">
            <a:xfrm>
              <a:off x="10743197" y="3643171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B9F0F2A9-6580-4D4C-82EB-12AB769CF0E4}"/>
                </a:ext>
              </a:extLst>
            </p:cNvPr>
            <p:cNvSpPr/>
            <p:nvPr/>
          </p:nvSpPr>
          <p:spPr bwMode="auto">
            <a:xfrm>
              <a:off x="10743197" y="3791413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57275DC2-773B-3148-9928-C752DAEA24FA}"/>
                </a:ext>
              </a:extLst>
            </p:cNvPr>
            <p:cNvSpPr/>
            <p:nvPr/>
          </p:nvSpPr>
          <p:spPr bwMode="auto">
            <a:xfrm>
              <a:off x="10743197" y="3939655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32811" y="1559923"/>
            <a:ext cx="210005" cy="2972463"/>
            <a:chOff x="10911182" y="1712684"/>
            <a:chExt cx="210115" cy="297401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E80AB657-BD9D-2E46-B008-9F622AA80D94}"/>
                </a:ext>
              </a:extLst>
            </p:cNvPr>
            <p:cNvSpPr/>
            <p:nvPr/>
          </p:nvSpPr>
          <p:spPr bwMode="auto">
            <a:xfrm>
              <a:off x="10911182" y="2898621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7F6EE523-6F4C-EA47-92C5-72BB366C777E}"/>
                </a:ext>
              </a:extLst>
            </p:cNvPr>
            <p:cNvSpPr/>
            <p:nvPr/>
          </p:nvSpPr>
          <p:spPr bwMode="auto">
            <a:xfrm>
              <a:off x="10911182" y="3046863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19825709-93DC-3E4D-86BB-6F45A4810DB4}"/>
                </a:ext>
              </a:extLst>
            </p:cNvPr>
            <p:cNvSpPr/>
            <p:nvPr/>
          </p:nvSpPr>
          <p:spPr bwMode="auto">
            <a:xfrm>
              <a:off x="10911182" y="3199690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C244FEDD-2C70-5948-8F72-FFAC0B9F602E}"/>
                </a:ext>
              </a:extLst>
            </p:cNvPr>
            <p:cNvSpPr/>
            <p:nvPr/>
          </p:nvSpPr>
          <p:spPr bwMode="auto">
            <a:xfrm>
              <a:off x="10911182" y="3352516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D98C01D9-6121-CA41-85EC-086F955DB81C}"/>
                </a:ext>
              </a:extLst>
            </p:cNvPr>
            <p:cNvSpPr/>
            <p:nvPr/>
          </p:nvSpPr>
          <p:spPr bwMode="auto">
            <a:xfrm>
              <a:off x="10911182" y="2305652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B08E875D-B4AF-AD4A-A3C1-CD599EAE8CA3}"/>
                </a:ext>
              </a:extLst>
            </p:cNvPr>
            <p:cNvSpPr/>
            <p:nvPr/>
          </p:nvSpPr>
          <p:spPr bwMode="auto">
            <a:xfrm>
              <a:off x="10911182" y="2453894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0C8B83E8-D835-5942-BDA8-2C7191D44E4D}"/>
                </a:ext>
              </a:extLst>
            </p:cNvPr>
            <p:cNvSpPr/>
            <p:nvPr/>
          </p:nvSpPr>
          <p:spPr bwMode="auto">
            <a:xfrm>
              <a:off x="10911182" y="2602136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F8619130-E69C-214E-B59B-704CE6E51DA1}"/>
                </a:ext>
              </a:extLst>
            </p:cNvPr>
            <p:cNvSpPr/>
            <p:nvPr/>
          </p:nvSpPr>
          <p:spPr bwMode="auto">
            <a:xfrm>
              <a:off x="10911182" y="2750379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975D40B9-A48C-014A-A5F0-7E94FB6D2599}"/>
                </a:ext>
              </a:extLst>
            </p:cNvPr>
            <p:cNvSpPr/>
            <p:nvPr/>
          </p:nvSpPr>
          <p:spPr bwMode="auto">
            <a:xfrm>
              <a:off x="10911182" y="1712684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A7EE28BC-9F6E-6D47-8D40-0DB3763C273D}"/>
                </a:ext>
              </a:extLst>
            </p:cNvPr>
            <p:cNvSpPr/>
            <p:nvPr/>
          </p:nvSpPr>
          <p:spPr bwMode="auto">
            <a:xfrm>
              <a:off x="10911182" y="1860926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xmlns="" id="{0E6F6B21-1FE6-0D40-9812-87B4D32AED70}"/>
                </a:ext>
              </a:extLst>
            </p:cNvPr>
            <p:cNvSpPr/>
            <p:nvPr/>
          </p:nvSpPr>
          <p:spPr bwMode="auto">
            <a:xfrm>
              <a:off x="10911182" y="2009168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CB4EA529-3A59-8549-9E1B-017393B31E03}"/>
                </a:ext>
              </a:extLst>
            </p:cNvPr>
            <p:cNvSpPr/>
            <p:nvPr/>
          </p:nvSpPr>
          <p:spPr bwMode="auto">
            <a:xfrm>
              <a:off x="10911182" y="2157410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xmlns="" id="{93DFB102-6DCF-884C-985B-2EC344281141}"/>
                </a:ext>
              </a:extLst>
            </p:cNvPr>
            <p:cNvSpPr/>
            <p:nvPr/>
          </p:nvSpPr>
          <p:spPr bwMode="auto">
            <a:xfrm>
              <a:off x="10911182" y="4084557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2A0B0AB0-66F0-204D-894F-5ADFE8D1790D}"/>
                </a:ext>
              </a:extLst>
            </p:cNvPr>
            <p:cNvSpPr/>
            <p:nvPr/>
          </p:nvSpPr>
          <p:spPr bwMode="auto">
            <a:xfrm>
              <a:off x="10911182" y="4232799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9C1185F7-D795-A549-8F16-832D83B4E99A}"/>
                </a:ext>
              </a:extLst>
            </p:cNvPr>
            <p:cNvSpPr/>
            <p:nvPr/>
          </p:nvSpPr>
          <p:spPr bwMode="auto">
            <a:xfrm>
              <a:off x="10911182" y="4385626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00F8984E-1209-C94D-8A2E-A326511EB71C}"/>
                </a:ext>
              </a:extLst>
            </p:cNvPr>
            <p:cNvSpPr/>
            <p:nvPr/>
          </p:nvSpPr>
          <p:spPr bwMode="auto">
            <a:xfrm>
              <a:off x="10911182" y="4538453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BC60CE2C-118E-E04E-B854-0CF58768A197}"/>
                </a:ext>
              </a:extLst>
            </p:cNvPr>
            <p:cNvSpPr/>
            <p:nvPr/>
          </p:nvSpPr>
          <p:spPr bwMode="auto">
            <a:xfrm>
              <a:off x="10911182" y="3491589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xmlns="" id="{DF1DC172-FDA7-9B4F-8BFF-E432EE2DCD54}"/>
                </a:ext>
              </a:extLst>
            </p:cNvPr>
            <p:cNvSpPr/>
            <p:nvPr/>
          </p:nvSpPr>
          <p:spPr bwMode="auto">
            <a:xfrm>
              <a:off x="10911182" y="3639831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5D2DA6F5-8EB3-A944-8657-FBDA9BD7661D}"/>
                </a:ext>
              </a:extLst>
            </p:cNvPr>
            <p:cNvSpPr/>
            <p:nvPr/>
          </p:nvSpPr>
          <p:spPr bwMode="auto">
            <a:xfrm>
              <a:off x="10911182" y="3788073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7A703EBD-4216-434B-A715-768F762AD823}"/>
                </a:ext>
              </a:extLst>
            </p:cNvPr>
            <p:cNvSpPr/>
            <p:nvPr/>
          </p:nvSpPr>
          <p:spPr bwMode="auto">
            <a:xfrm>
              <a:off x="10911182" y="3936315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92158" y="1559923"/>
            <a:ext cx="210005" cy="2972463"/>
            <a:chOff x="10570352" y="1712684"/>
            <a:chExt cx="210115" cy="2974011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C1EA9D79-1962-7943-AB48-4E96C8D3C768}"/>
                </a:ext>
              </a:extLst>
            </p:cNvPr>
            <p:cNvSpPr/>
            <p:nvPr/>
          </p:nvSpPr>
          <p:spPr bwMode="auto">
            <a:xfrm>
              <a:off x="10570352" y="2898621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140B01F3-6FC0-1A4F-BD06-EDF550C72545}"/>
                </a:ext>
              </a:extLst>
            </p:cNvPr>
            <p:cNvSpPr/>
            <p:nvPr/>
          </p:nvSpPr>
          <p:spPr bwMode="auto">
            <a:xfrm>
              <a:off x="10570352" y="3046863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70E1FBBC-5985-094E-8604-3444A0B52258}"/>
                </a:ext>
              </a:extLst>
            </p:cNvPr>
            <p:cNvSpPr/>
            <p:nvPr/>
          </p:nvSpPr>
          <p:spPr bwMode="auto">
            <a:xfrm>
              <a:off x="10570352" y="3199690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546AEB29-88E4-3049-B3E7-911F5113CAE9}"/>
                </a:ext>
              </a:extLst>
            </p:cNvPr>
            <p:cNvSpPr/>
            <p:nvPr/>
          </p:nvSpPr>
          <p:spPr bwMode="auto">
            <a:xfrm>
              <a:off x="10570352" y="3352516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AACD37B0-FDB6-444B-BD67-91545FFFA31E}"/>
                </a:ext>
              </a:extLst>
            </p:cNvPr>
            <p:cNvSpPr/>
            <p:nvPr/>
          </p:nvSpPr>
          <p:spPr bwMode="auto">
            <a:xfrm>
              <a:off x="10570352" y="2305652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C804355E-117C-EA47-A337-1C708F21D5E1}"/>
                </a:ext>
              </a:extLst>
            </p:cNvPr>
            <p:cNvSpPr/>
            <p:nvPr/>
          </p:nvSpPr>
          <p:spPr bwMode="auto">
            <a:xfrm>
              <a:off x="10570352" y="2453894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C11555C5-703C-C642-85A3-510DEFB3C10F}"/>
                </a:ext>
              </a:extLst>
            </p:cNvPr>
            <p:cNvSpPr/>
            <p:nvPr/>
          </p:nvSpPr>
          <p:spPr bwMode="auto">
            <a:xfrm>
              <a:off x="10570352" y="2602136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12B34289-9C5A-8B4B-B82B-67CCD95F08E1}"/>
                </a:ext>
              </a:extLst>
            </p:cNvPr>
            <p:cNvSpPr/>
            <p:nvPr/>
          </p:nvSpPr>
          <p:spPr bwMode="auto">
            <a:xfrm>
              <a:off x="10570352" y="2750379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EDDB8DEA-2922-F949-840E-E895173BCD88}"/>
                </a:ext>
              </a:extLst>
            </p:cNvPr>
            <p:cNvSpPr/>
            <p:nvPr/>
          </p:nvSpPr>
          <p:spPr bwMode="auto">
            <a:xfrm>
              <a:off x="10570352" y="1712684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860DABE3-CC7B-6C4D-85F1-23665A5988FC}"/>
                </a:ext>
              </a:extLst>
            </p:cNvPr>
            <p:cNvSpPr/>
            <p:nvPr/>
          </p:nvSpPr>
          <p:spPr bwMode="auto">
            <a:xfrm>
              <a:off x="10570352" y="1860926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B68EFF82-86E4-FA44-9C64-CA1D227D4127}"/>
                </a:ext>
              </a:extLst>
            </p:cNvPr>
            <p:cNvSpPr/>
            <p:nvPr/>
          </p:nvSpPr>
          <p:spPr bwMode="auto">
            <a:xfrm>
              <a:off x="10570352" y="2009168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34FDFF96-D712-9E42-8FAF-22AD3DB92206}"/>
                </a:ext>
              </a:extLst>
            </p:cNvPr>
            <p:cNvSpPr/>
            <p:nvPr/>
          </p:nvSpPr>
          <p:spPr bwMode="auto">
            <a:xfrm>
              <a:off x="10570352" y="2157410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5A83DC04-901C-2A4C-A29C-41AE70CDD8B7}"/>
                </a:ext>
              </a:extLst>
            </p:cNvPr>
            <p:cNvSpPr/>
            <p:nvPr/>
          </p:nvSpPr>
          <p:spPr bwMode="auto">
            <a:xfrm>
              <a:off x="10570352" y="4084557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87A88EFB-3017-5D40-B09C-E42D173BB05C}"/>
                </a:ext>
              </a:extLst>
            </p:cNvPr>
            <p:cNvSpPr/>
            <p:nvPr/>
          </p:nvSpPr>
          <p:spPr bwMode="auto">
            <a:xfrm>
              <a:off x="10570352" y="4232799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C5EFDAD7-9263-DA4E-B9C6-DC3BB3A4E8F7}"/>
                </a:ext>
              </a:extLst>
            </p:cNvPr>
            <p:cNvSpPr/>
            <p:nvPr/>
          </p:nvSpPr>
          <p:spPr bwMode="auto">
            <a:xfrm>
              <a:off x="10570352" y="4385626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D20AEBB0-E19D-EB44-A413-C282F588C845}"/>
                </a:ext>
              </a:extLst>
            </p:cNvPr>
            <p:cNvSpPr/>
            <p:nvPr/>
          </p:nvSpPr>
          <p:spPr bwMode="auto">
            <a:xfrm>
              <a:off x="10570352" y="4538453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B39221AE-4A42-A548-95C7-658508BD5944}"/>
                </a:ext>
              </a:extLst>
            </p:cNvPr>
            <p:cNvSpPr/>
            <p:nvPr/>
          </p:nvSpPr>
          <p:spPr bwMode="auto">
            <a:xfrm>
              <a:off x="10570352" y="3491589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xmlns="" id="{5FF157A1-9A64-3441-A225-6B67FB12C66F}"/>
                </a:ext>
              </a:extLst>
            </p:cNvPr>
            <p:cNvSpPr/>
            <p:nvPr/>
          </p:nvSpPr>
          <p:spPr bwMode="auto">
            <a:xfrm>
              <a:off x="10570352" y="3639831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2E298CAF-1D29-A24D-A967-4166185D3F6F}"/>
                </a:ext>
              </a:extLst>
            </p:cNvPr>
            <p:cNvSpPr/>
            <p:nvPr/>
          </p:nvSpPr>
          <p:spPr bwMode="auto">
            <a:xfrm>
              <a:off x="10570352" y="3788073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8344625B-76F2-004C-B06B-6FBE500B4BDF}"/>
                </a:ext>
              </a:extLst>
            </p:cNvPr>
            <p:cNvSpPr/>
            <p:nvPr/>
          </p:nvSpPr>
          <p:spPr bwMode="auto">
            <a:xfrm>
              <a:off x="10570352" y="3936315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xmlns="" id="{D68EB7A3-2335-6E4A-ABDB-9970C90B1189}"/>
              </a:ext>
            </a:extLst>
          </p:cNvPr>
          <p:cNvCxnSpPr>
            <a:cxnSpLocks/>
          </p:cNvCxnSpPr>
          <p:nvPr/>
        </p:nvCxnSpPr>
        <p:spPr bwMode="auto">
          <a:xfrm>
            <a:off x="5078958" y="972288"/>
            <a:ext cx="202894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E97A49FA-8349-C043-AB71-39733A4C1173}"/>
              </a:ext>
            </a:extLst>
          </p:cNvPr>
          <p:cNvSpPr txBox="1"/>
          <p:nvPr/>
        </p:nvSpPr>
        <p:spPr>
          <a:xfrm>
            <a:off x="5755637" y="705883"/>
            <a:ext cx="902409" cy="27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ea typeface="宋体" pitchFamily="2" charset="-122"/>
              </a:rPr>
              <a:t>20” wide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00708" y="1563262"/>
            <a:ext cx="210005" cy="2972463"/>
            <a:chOff x="11079167" y="1716024"/>
            <a:chExt cx="210115" cy="2974011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E63EECC6-D7CB-B547-8E24-D8153EED32B8}"/>
                </a:ext>
              </a:extLst>
            </p:cNvPr>
            <p:cNvSpPr/>
            <p:nvPr/>
          </p:nvSpPr>
          <p:spPr bwMode="auto">
            <a:xfrm>
              <a:off x="11079167" y="2901961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5F15DC18-AC65-5A4A-BB62-31FCE91436C4}"/>
                </a:ext>
              </a:extLst>
            </p:cNvPr>
            <p:cNvSpPr/>
            <p:nvPr/>
          </p:nvSpPr>
          <p:spPr bwMode="auto">
            <a:xfrm>
              <a:off x="11079167" y="3050203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D3951CB4-56B1-4F4E-81DD-781CB53C908B}"/>
                </a:ext>
              </a:extLst>
            </p:cNvPr>
            <p:cNvSpPr/>
            <p:nvPr/>
          </p:nvSpPr>
          <p:spPr bwMode="auto">
            <a:xfrm>
              <a:off x="11079167" y="3203030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xmlns="" id="{1C8BAED6-9B6E-E347-92DF-946F8C4290B6}"/>
                </a:ext>
              </a:extLst>
            </p:cNvPr>
            <p:cNvSpPr/>
            <p:nvPr/>
          </p:nvSpPr>
          <p:spPr bwMode="auto">
            <a:xfrm>
              <a:off x="11079167" y="3355856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50C12875-D5DE-7A47-9057-F175205CB2F3}"/>
                </a:ext>
              </a:extLst>
            </p:cNvPr>
            <p:cNvSpPr/>
            <p:nvPr/>
          </p:nvSpPr>
          <p:spPr bwMode="auto">
            <a:xfrm>
              <a:off x="11079167" y="2308992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1064096E-6BEC-3C47-9B1D-0786CBCCCB9F}"/>
                </a:ext>
              </a:extLst>
            </p:cNvPr>
            <p:cNvSpPr/>
            <p:nvPr/>
          </p:nvSpPr>
          <p:spPr bwMode="auto">
            <a:xfrm>
              <a:off x="11079167" y="2457234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BF4A8AF3-679F-D34A-9DB9-37C02B74FAFF}"/>
                </a:ext>
              </a:extLst>
            </p:cNvPr>
            <p:cNvSpPr/>
            <p:nvPr/>
          </p:nvSpPr>
          <p:spPr bwMode="auto">
            <a:xfrm>
              <a:off x="11079167" y="2605476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157C0EC3-9C95-0F4A-98E3-19D4832511B8}"/>
                </a:ext>
              </a:extLst>
            </p:cNvPr>
            <p:cNvSpPr/>
            <p:nvPr/>
          </p:nvSpPr>
          <p:spPr bwMode="auto">
            <a:xfrm>
              <a:off x="11079167" y="2753719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0DE5357E-5922-B84D-8D1E-0305FDAB891C}"/>
                </a:ext>
              </a:extLst>
            </p:cNvPr>
            <p:cNvSpPr/>
            <p:nvPr/>
          </p:nvSpPr>
          <p:spPr bwMode="auto">
            <a:xfrm>
              <a:off x="11079167" y="1716024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xmlns="" id="{B32EA698-8A93-974A-B672-63C6EAC452C8}"/>
                </a:ext>
              </a:extLst>
            </p:cNvPr>
            <p:cNvSpPr/>
            <p:nvPr/>
          </p:nvSpPr>
          <p:spPr bwMode="auto">
            <a:xfrm>
              <a:off x="11079167" y="1864266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xmlns="" id="{C88E6575-E0EB-4543-8134-7D282878E15B}"/>
                </a:ext>
              </a:extLst>
            </p:cNvPr>
            <p:cNvSpPr/>
            <p:nvPr/>
          </p:nvSpPr>
          <p:spPr bwMode="auto">
            <a:xfrm>
              <a:off x="11079167" y="2012508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xmlns="" id="{54C99006-56E2-F141-A26A-AB25C179C8B0}"/>
                </a:ext>
              </a:extLst>
            </p:cNvPr>
            <p:cNvSpPr/>
            <p:nvPr/>
          </p:nvSpPr>
          <p:spPr bwMode="auto">
            <a:xfrm>
              <a:off x="11079167" y="2160750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935C5A57-5407-C648-A4FD-2A79A1AC045E}"/>
                </a:ext>
              </a:extLst>
            </p:cNvPr>
            <p:cNvSpPr/>
            <p:nvPr/>
          </p:nvSpPr>
          <p:spPr bwMode="auto">
            <a:xfrm>
              <a:off x="11079167" y="4087897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5467B831-998D-AD4C-B107-42A63DB91941}"/>
                </a:ext>
              </a:extLst>
            </p:cNvPr>
            <p:cNvSpPr/>
            <p:nvPr/>
          </p:nvSpPr>
          <p:spPr bwMode="auto">
            <a:xfrm>
              <a:off x="11079167" y="4236139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869E718C-BC18-9648-92F1-761392DD50EA}"/>
                </a:ext>
              </a:extLst>
            </p:cNvPr>
            <p:cNvSpPr/>
            <p:nvPr/>
          </p:nvSpPr>
          <p:spPr bwMode="auto">
            <a:xfrm>
              <a:off x="11079167" y="4388966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4B7FB44D-CF6F-FC4C-B095-9B2109A939BE}"/>
                </a:ext>
              </a:extLst>
            </p:cNvPr>
            <p:cNvSpPr/>
            <p:nvPr/>
          </p:nvSpPr>
          <p:spPr bwMode="auto">
            <a:xfrm>
              <a:off x="11079167" y="4541793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0CB63F87-A427-FA4B-B476-4E884192444B}"/>
                </a:ext>
              </a:extLst>
            </p:cNvPr>
            <p:cNvSpPr/>
            <p:nvPr/>
          </p:nvSpPr>
          <p:spPr bwMode="auto">
            <a:xfrm>
              <a:off x="11079167" y="3494929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58884DEC-CCF8-AD48-927F-2C54F6AF7FBD}"/>
                </a:ext>
              </a:extLst>
            </p:cNvPr>
            <p:cNvSpPr/>
            <p:nvPr/>
          </p:nvSpPr>
          <p:spPr bwMode="auto">
            <a:xfrm>
              <a:off x="11079167" y="3643171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E5CC7407-EC80-9349-B254-8FE25B063BE3}"/>
                </a:ext>
              </a:extLst>
            </p:cNvPr>
            <p:cNvSpPr/>
            <p:nvPr/>
          </p:nvSpPr>
          <p:spPr bwMode="auto">
            <a:xfrm>
              <a:off x="11079167" y="3791413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6F1E5F60-E621-6549-B1BE-38B4D6BF7640}"/>
                </a:ext>
              </a:extLst>
            </p:cNvPr>
            <p:cNvSpPr/>
            <p:nvPr/>
          </p:nvSpPr>
          <p:spPr bwMode="auto">
            <a:xfrm>
              <a:off x="11079167" y="3939655"/>
              <a:ext cx="210115" cy="14824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15" tIns="34257" rIns="68515" bIns="34257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578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</p:grpSp>
      <p:pic>
        <p:nvPicPr>
          <p:cNvPr id="178" name="Picture 177">
            <a:extLst>
              <a:ext uri="{FF2B5EF4-FFF2-40B4-BE49-F238E27FC236}">
                <a16:creationId xmlns:a16="http://schemas.microsoft.com/office/drawing/2014/main" xmlns="" id="{0C6A3226-2FF2-B84E-997F-642EFD08ED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5207" y="1028461"/>
            <a:ext cx="2110196" cy="4395079"/>
          </a:xfrm>
          <a:prstGeom prst="rect">
            <a:avLst/>
          </a:prstGeom>
        </p:spPr>
      </p:pic>
      <p:graphicFrame>
        <p:nvGraphicFramePr>
          <p:cNvPr id="179" name="Table 178">
            <a:extLst>
              <a:ext uri="{FF2B5EF4-FFF2-40B4-BE49-F238E27FC236}">
                <a16:creationId xmlns:a16="http://schemas.microsoft.com/office/drawing/2014/main" xmlns="" id="{C7242093-CAA6-EB41-95CF-7D2F3E57B76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7038" y="4307176"/>
          <a:ext cx="3085752" cy="12723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1299">
                  <a:extLst>
                    <a:ext uri="{9D8B030D-6E8A-4147-A177-3AD203B41FA5}">
                      <a16:colId xmlns:a16="http://schemas.microsoft.com/office/drawing/2014/main" xmlns="" val="2867419241"/>
                    </a:ext>
                  </a:extLst>
                </a:gridCol>
                <a:gridCol w="1222550">
                  <a:extLst>
                    <a:ext uri="{9D8B030D-6E8A-4147-A177-3AD203B41FA5}">
                      <a16:colId xmlns:a16="http://schemas.microsoft.com/office/drawing/2014/main" xmlns="" val="228053076"/>
                    </a:ext>
                  </a:extLst>
                </a:gridCol>
                <a:gridCol w="1091903">
                  <a:extLst>
                    <a:ext uri="{9D8B030D-6E8A-4147-A177-3AD203B41FA5}">
                      <a16:colId xmlns:a16="http://schemas.microsoft.com/office/drawing/2014/main" xmlns="" val="760792690"/>
                    </a:ext>
                  </a:extLst>
                </a:gridCol>
              </a:tblGrid>
              <a:tr h="472017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26" marR="68526" marT="34263" marB="3426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Dimensions</a:t>
                      </a:r>
                    </a:p>
                  </a:txBody>
                  <a:tcPr marL="68526" marR="68526" marT="34263" marB="3426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Bandwidth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26" marR="68526" marT="34263" marB="34263"/>
                </a:tc>
                <a:extLst>
                  <a:ext uri="{0D108BD9-81ED-4DB2-BD59-A6C34878D82A}">
                    <a16:rowId xmlns:a16="http://schemas.microsoft.com/office/drawing/2014/main" xmlns="" val="4107830217"/>
                  </a:ext>
                </a:extLst>
              </a:tr>
              <a:tr h="35212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Tile</a:t>
                      </a:r>
                    </a:p>
                  </a:txBody>
                  <a:tcPr marL="68526" marR="68526" marT="34263" marB="3426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x 4 inches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26" marR="68526" marT="34263" marB="3426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 Gbps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26" marR="68526" marT="34263" marB="34263" anchor="ctr"/>
                </a:tc>
                <a:extLst>
                  <a:ext uri="{0D108BD9-81ED-4DB2-BD59-A6C34878D82A}">
                    <a16:rowId xmlns:a16="http://schemas.microsoft.com/office/drawing/2014/main" xmlns="" val="2104238354"/>
                  </a:ext>
                </a:extLst>
              </a:tr>
              <a:tr h="44816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68526" marR="68526" marT="34263" marB="3426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 x 20 inch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26" marR="68526" marT="34263" marB="3426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4.32 Tbps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26" marR="68526" marT="34263" marB="34263" anchor="ctr"/>
                </a:tc>
                <a:extLst>
                  <a:ext uri="{0D108BD9-81ED-4DB2-BD59-A6C34878D82A}">
                    <a16:rowId xmlns:a16="http://schemas.microsoft.com/office/drawing/2014/main" xmlns="" val="3830457755"/>
                  </a:ext>
                </a:extLst>
              </a:tr>
            </a:tbl>
          </a:graphicData>
        </a:graphic>
      </p:graphicFrame>
      <p:sp>
        <p:nvSpPr>
          <p:cNvPr id="180" name="Oval 179">
            <a:extLst>
              <a:ext uri="{FF2B5EF4-FFF2-40B4-BE49-F238E27FC236}">
                <a16:creationId xmlns:a16="http://schemas.microsoft.com/office/drawing/2014/main" xmlns="" id="{0D291A72-D5E4-8D47-A0B5-B1072568261B}"/>
              </a:ext>
            </a:extLst>
          </p:cNvPr>
          <p:cNvSpPr/>
          <p:nvPr/>
        </p:nvSpPr>
        <p:spPr bwMode="auto">
          <a:xfrm>
            <a:off x="1686014" y="5154373"/>
            <a:ext cx="2644153" cy="336795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15" tIns="34257" rIns="68515" bIns="34257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65784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C00000"/>
              </a:solidFill>
              <a:latin typeface="FrutigerNext LT Regular" pitchFamily="34" charset="0"/>
              <a:ea typeface="ＭＳ Ｐゴシック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9A99716-DAD2-4308-90BE-47C280AAD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38" y="832679"/>
            <a:ext cx="4200060" cy="3162151"/>
          </a:xfrm>
          <a:prstGeom prst="rect">
            <a:avLst/>
          </a:prstGeom>
        </p:spPr>
      </p:pic>
      <p:sp>
        <p:nvSpPr>
          <p:cNvPr id="113" name="圆角矩形 24">
            <a:extLst>
              <a:ext uri="{FF2B5EF4-FFF2-40B4-BE49-F238E27FC236}">
                <a16:creationId xmlns:a16="http://schemas.microsoft.com/office/drawing/2014/main" xmlns="" id="{657BCCC1-841F-44E9-9573-9175DDDDD9BC}"/>
              </a:ext>
            </a:extLst>
          </p:cNvPr>
          <p:cNvSpPr/>
          <p:nvPr/>
        </p:nvSpPr>
        <p:spPr>
          <a:xfrm>
            <a:off x="7333302" y="3116142"/>
            <a:ext cx="4505966" cy="1045519"/>
          </a:xfrm>
          <a:prstGeom prst="roundRect">
            <a:avLst>
              <a:gd name="adj" fmla="val 631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91379" tIns="45689" rIns="91379" bIns="45689" rtlCol="0" anchor="ctr">
            <a:normAutofit/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b="1" kern="0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34" name="矩形 80">
            <a:extLst>
              <a:ext uri="{FF2B5EF4-FFF2-40B4-BE49-F238E27FC236}">
                <a16:creationId xmlns:a16="http://schemas.microsoft.com/office/drawing/2014/main" xmlns="" id="{2F933EFA-C118-44DC-B13F-C62FF255187E}"/>
              </a:ext>
            </a:extLst>
          </p:cNvPr>
          <p:cNvSpPr/>
          <p:nvPr/>
        </p:nvSpPr>
        <p:spPr>
          <a:xfrm>
            <a:off x="8857920" y="3304146"/>
            <a:ext cx="1025325" cy="31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712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/>
            </a:pPr>
            <a:r>
              <a:rPr kumimoji="1" lang="en-US" altLang="zh-CN" sz="1200" b="1" dirty="0">
                <a:solidFill>
                  <a:srgbClr val="5B9BD5"/>
                </a:solidFill>
                <a:ea typeface="微软雅黑" pitchFamily="34" charset="-122"/>
                <a:cs typeface="Arial"/>
              </a:rPr>
              <a:t>VR/AR</a:t>
            </a:r>
            <a:endParaRPr kumimoji="1" lang="zh-CN" altLang="en-US" sz="1200" b="1" dirty="0">
              <a:solidFill>
                <a:srgbClr val="5B9BD5"/>
              </a:solidFill>
              <a:ea typeface="微软雅黑" pitchFamily="34" charset="-122"/>
              <a:cs typeface="Arial"/>
            </a:endParaRPr>
          </a:p>
        </p:txBody>
      </p:sp>
      <p:sp>
        <p:nvSpPr>
          <p:cNvPr id="157" name="矩形 80">
            <a:extLst>
              <a:ext uri="{FF2B5EF4-FFF2-40B4-BE49-F238E27FC236}">
                <a16:creationId xmlns:a16="http://schemas.microsoft.com/office/drawing/2014/main" xmlns="" id="{006ECF34-4118-48BD-B1E9-E9B685DCD66C}"/>
              </a:ext>
            </a:extLst>
          </p:cNvPr>
          <p:cNvSpPr/>
          <p:nvPr/>
        </p:nvSpPr>
        <p:spPr>
          <a:xfrm>
            <a:off x="10647694" y="3294164"/>
            <a:ext cx="1047633" cy="31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712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/>
            </a:pPr>
            <a:r>
              <a:rPr kumimoji="1" lang="en-US" altLang="zh-CN" sz="1200" b="1" dirty="0">
                <a:solidFill>
                  <a:srgbClr val="5B9BD5"/>
                </a:solidFill>
                <a:ea typeface="微软雅黑" pitchFamily="34" charset="-122"/>
                <a:cs typeface="Arial"/>
              </a:rPr>
              <a:t>Hologram</a:t>
            </a:r>
            <a:endParaRPr kumimoji="1" lang="zh-CN" altLang="en-US" sz="1200" b="1" dirty="0">
              <a:solidFill>
                <a:srgbClr val="5B9BD5"/>
              </a:solidFill>
              <a:ea typeface="微软雅黑" pitchFamily="34" charset="-122"/>
              <a:cs typeface="Arial"/>
            </a:endParaRPr>
          </a:p>
        </p:txBody>
      </p:sp>
      <p:sp>
        <p:nvSpPr>
          <p:cNvPr id="181" name="圆角矩形 78">
            <a:extLst>
              <a:ext uri="{FF2B5EF4-FFF2-40B4-BE49-F238E27FC236}">
                <a16:creationId xmlns:a16="http://schemas.microsoft.com/office/drawing/2014/main" xmlns="" id="{7E77A4E9-BE7F-46C7-A4CF-E5933B9233EF}"/>
              </a:ext>
            </a:extLst>
          </p:cNvPr>
          <p:cNvSpPr/>
          <p:nvPr/>
        </p:nvSpPr>
        <p:spPr>
          <a:xfrm>
            <a:off x="9197384" y="3618741"/>
            <a:ext cx="886431" cy="359997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91379" tIns="45689" rIns="91379" bIns="45689" rtlCol="0" anchor="ctr">
            <a:normAutofit/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00" b="1" kern="0" dirty="0">
                <a:solidFill>
                  <a:prstClr val="black"/>
                </a:solidFill>
                <a:ea typeface="Segoe UI Symbol" panose="020B0502040204020203" pitchFamily="34" charset="0"/>
                <a:cs typeface="Arial" panose="020B0604020202020204" pitchFamily="34" charset="0"/>
              </a:rPr>
              <a:t>5 ms~7 </a:t>
            </a:r>
            <a:r>
              <a:rPr kumimoji="1" lang="en-US" altLang="zh-CN" sz="1000" b="1" kern="0" dirty="0" err="1">
                <a:solidFill>
                  <a:prstClr val="black"/>
                </a:solidFill>
                <a:ea typeface="Segoe UI Symbol" panose="020B0502040204020203" pitchFamily="34" charset="0"/>
                <a:cs typeface="Arial" panose="020B0604020202020204" pitchFamily="34" charset="0"/>
              </a:rPr>
              <a:t>ms</a:t>
            </a:r>
            <a:endParaRPr kumimoji="1" lang="zh-CN" altLang="en-US" sz="1000" b="1" kern="0" dirty="0" err="1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xmlns="" id="{094B829D-2062-4ABE-B194-355727DF23BD}"/>
              </a:ext>
            </a:extLst>
          </p:cNvPr>
          <p:cNvGrpSpPr/>
          <p:nvPr/>
        </p:nvGrpSpPr>
        <p:grpSpPr>
          <a:xfrm>
            <a:off x="10138838" y="3510076"/>
            <a:ext cx="620264" cy="577327"/>
            <a:chOff x="9875825" y="3527052"/>
            <a:chExt cx="620588" cy="542548"/>
          </a:xfrm>
        </p:grpSpPr>
        <p:sp>
          <p:nvSpPr>
            <p:cNvPr id="183" name="右箭头 80">
              <a:extLst>
                <a:ext uri="{FF2B5EF4-FFF2-40B4-BE49-F238E27FC236}">
                  <a16:creationId xmlns:a16="http://schemas.microsoft.com/office/drawing/2014/main" xmlns="" id="{2EB3D273-4669-430D-BC51-6F9D11EB3714}"/>
                </a:ext>
              </a:extLst>
            </p:cNvPr>
            <p:cNvSpPr/>
            <p:nvPr/>
          </p:nvSpPr>
          <p:spPr>
            <a:xfrm>
              <a:off x="9959175" y="3527052"/>
              <a:ext cx="537238" cy="542548"/>
            </a:xfrm>
            <a:prstGeom prst="rightArrow">
              <a:avLst/>
            </a:prstGeom>
            <a:solidFill>
              <a:srgbClr val="5B9BD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wrap="none" lIns="91379" tIns="45689" rIns="91379" bIns="45689" rtlCol="0" anchor="ctr">
              <a:normAutofit/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900" b="1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84" name="矩形 80">
              <a:extLst>
                <a:ext uri="{FF2B5EF4-FFF2-40B4-BE49-F238E27FC236}">
                  <a16:creationId xmlns:a16="http://schemas.microsoft.com/office/drawing/2014/main" xmlns="" id="{117A1375-2B9A-41D8-B11C-1F3EA358DC04}"/>
                </a:ext>
              </a:extLst>
            </p:cNvPr>
            <p:cNvSpPr/>
            <p:nvPr/>
          </p:nvSpPr>
          <p:spPr>
            <a:xfrm>
              <a:off x="9875825" y="3676281"/>
              <a:ext cx="615610" cy="242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71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kumimoji="1" lang="en-US" altLang="zh-CN" sz="900" b="1" dirty="0">
                  <a:solidFill>
                    <a:srgbClr val="FFFFFF"/>
                  </a:solidFill>
                  <a:ea typeface="微软雅黑" pitchFamily="34" charset="-122"/>
                  <a:cs typeface="Arial"/>
                </a:rPr>
                <a:t>delay</a:t>
              </a:r>
              <a:endParaRPr kumimoji="1" lang="zh-CN" altLang="en-US" sz="900" b="1" dirty="0">
                <a:solidFill>
                  <a:srgbClr val="FFFFFF"/>
                </a:solidFill>
                <a:ea typeface="微软雅黑" pitchFamily="34" charset="-122"/>
                <a:cs typeface="Arial"/>
              </a:endParaRPr>
            </a:p>
          </p:txBody>
        </p:sp>
      </p:grpSp>
      <p:sp>
        <p:nvSpPr>
          <p:cNvPr id="185" name="圆角矩形 82">
            <a:extLst>
              <a:ext uri="{FF2B5EF4-FFF2-40B4-BE49-F238E27FC236}">
                <a16:creationId xmlns:a16="http://schemas.microsoft.com/office/drawing/2014/main" xmlns="" id="{BDA4D7B9-E898-4B85-B9A6-29422CA1F198}"/>
              </a:ext>
            </a:extLst>
          </p:cNvPr>
          <p:cNvSpPr/>
          <p:nvPr/>
        </p:nvSpPr>
        <p:spPr>
          <a:xfrm>
            <a:off x="10814125" y="3618741"/>
            <a:ext cx="881201" cy="359997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91379" tIns="45689" rIns="91379" bIns="45689" rtlCol="0" anchor="ctr">
            <a:normAutofit/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00" b="1" kern="0" dirty="0">
                <a:solidFill>
                  <a:prstClr val="black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Sub ms~7ms</a:t>
            </a:r>
            <a:r>
              <a:rPr kumimoji="1" lang="en-US" altLang="zh-CN" sz="800" b="1" kern="0" dirty="0">
                <a:solidFill>
                  <a:prstClr val="black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kumimoji="1" lang="zh-CN" altLang="en-US" sz="800" b="1" kern="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6" name="矩形 80">
            <a:extLst>
              <a:ext uri="{FF2B5EF4-FFF2-40B4-BE49-F238E27FC236}">
                <a16:creationId xmlns:a16="http://schemas.microsoft.com/office/drawing/2014/main" xmlns="" id="{3FDCDD0D-A04F-4E7A-AE2A-1AC0D3AEDC96}"/>
              </a:ext>
            </a:extLst>
          </p:cNvPr>
          <p:cNvSpPr/>
          <p:nvPr/>
        </p:nvSpPr>
        <p:spPr>
          <a:xfrm>
            <a:off x="7299671" y="3324106"/>
            <a:ext cx="1153451" cy="31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712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/>
            </a:pPr>
            <a:r>
              <a:rPr kumimoji="1" lang="en-US" altLang="zh-CN" sz="1200" b="1" dirty="0">
                <a:solidFill>
                  <a:srgbClr val="5B9BD5"/>
                </a:solidFill>
                <a:ea typeface="微软雅黑" pitchFamily="34" charset="-122"/>
                <a:cs typeface="Arial"/>
              </a:rPr>
              <a:t>4K/8K HD</a:t>
            </a:r>
            <a:endParaRPr kumimoji="1" lang="zh-CN" altLang="en-US" sz="1200" b="1" dirty="0">
              <a:solidFill>
                <a:srgbClr val="5B9BD5"/>
              </a:solidFill>
              <a:ea typeface="微软雅黑" pitchFamily="34" charset="-122"/>
              <a:cs typeface="Arial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xmlns="" id="{76C32443-1CC1-47B6-ACFA-42CBFDFC66D4}"/>
              </a:ext>
            </a:extLst>
          </p:cNvPr>
          <p:cNvGrpSpPr/>
          <p:nvPr/>
        </p:nvGrpSpPr>
        <p:grpSpPr>
          <a:xfrm>
            <a:off x="8454080" y="3527606"/>
            <a:ext cx="688281" cy="542266"/>
            <a:chOff x="7867300" y="3513103"/>
            <a:chExt cx="634367" cy="542548"/>
          </a:xfrm>
        </p:grpSpPr>
        <p:sp>
          <p:nvSpPr>
            <p:cNvPr id="188" name="右箭头 41">
              <a:extLst>
                <a:ext uri="{FF2B5EF4-FFF2-40B4-BE49-F238E27FC236}">
                  <a16:creationId xmlns:a16="http://schemas.microsoft.com/office/drawing/2014/main" xmlns="" id="{EEAD640A-0DCD-43A3-938A-5CE5864696B6}"/>
                </a:ext>
              </a:extLst>
            </p:cNvPr>
            <p:cNvSpPr/>
            <p:nvPr/>
          </p:nvSpPr>
          <p:spPr>
            <a:xfrm>
              <a:off x="7964429" y="3513103"/>
              <a:ext cx="537238" cy="542548"/>
            </a:xfrm>
            <a:prstGeom prst="rightArrow">
              <a:avLst/>
            </a:prstGeom>
            <a:solidFill>
              <a:srgbClr val="5B9BD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wrap="none" lIns="91379" tIns="45689" rIns="91379" bIns="45689" rtlCol="0" anchor="ctr">
              <a:normAutofit/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900" b="1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89" name="矩形 80">
              <a:extLst>
                <a:ext uri="{FF2B5EF4-FFF2-40B4-BE49-F238E27FC236}">
                  <a16:creationId xmlns:a16="http://schemas.microsoft.com/office/drawing/2014/main" xmlns="" id="{D07020BF-0C6A-4AB2-B146-901060CC0544}"/>
                </a:ext>
              </a:extLst>
            </p:cNvPr>
            <p:cNvSpPr/>
            <p:nvPr/>
          </p:nvSpPr>
          <p:spPr>
            <a:xfrm>
              <a:off x="7867300" y="3640643"/>
              <a:ext cx="615610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712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kumimoji="1" lang="en-US" altLang="zh-CN" sz="900" b="1" dirty="0">
                  <a:solidFill>
                    <a:srgbClr val="FFFFFF"/>
                  </a:solidFill>
                  <a:ea typeface="微软雅黑" pitchFamily="34" charset="-122"/>
                  <a:cs typeface="Arial"/>
                </a:rPr>
                <a:t>delay</a:t>
              </a:r>
              <a:endParaRPr kumimoji="1" lang="zh-CN" altLang="en-US" sz="900" b="1" dirty="0">
                <a:solidFill>
                  <a:srgbClr val="FFFFFF"/>
                </a:solidFill>
                <a:ea typeface="微软雅黑" pitchFamily="34" charset="-122"/>
                <a:cs typeface="Arial"/>
              </a:endParaRPr>
            </a:p>
          </p:txBody>
        </p:sp>
      </p:grpSp>
      <p:sp>
        <p:nvSpPr>
          <p:cNvPr id="190" name="圆角矩形 44">
            <a:extLst>
              <a:ext uri="{FF2B5EF4-FFF2-40B4-BE49-F238E27FC236}">
                <a16:creationId xmlns:a16="http://schemas.microsoft.com/office/drawing/2014/main" xmlns="" id="{8FEA53C2-5668-4621-93AE-B415FF0F75B0}"/>
              </a:ext>
            </a:extLst>
          </p:cNvPr>
          <p:cNvSpPr/>
          <p:nvPr/>
        </p:nvSpPr>
        <p:spPr>
          <a:xfrm>
            <a:off x="7372476" y="3618741"/>
            <a:ext cx="1026582" cy="359997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91379" tIns="45689" rIns="91379" bIns="45689" rtlCol="0" anchor="ctr">
            <a:normAutofit/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00" b="1" kern="0" dirty="0">
                <a:solidFill>
                  <a:prstClr val="black"/>
                </a:solidFill>
                <a:ea typeface="Segoe UI Symbol" panose="020B0502040204020203" pitchFamily="34" charset="0"/>
                <a:cs typeface="Arial" panose="020B0604020202020204" pitchFamily="34" charset="0"/>
              </a:rPr>
              <a:t>15 ms~35 </a:t>
            </a:r>
            <a:r>
              <a:rPr kumimoji="1" lang="en-US" altLang="zh-CN" sz="1000" b="1" kern="0" dirty="0" err="1">
                <a:solidFill>
                  <a:prstClr val="black"/>
                </a:solidFill>
                <a:ea typeface="Segoe UI Symbol" panose="020B0502040204020203" pitchFamily="34" charset="0"/>
                <a:cs typeface="Arial" panose="020B0604020202020204" pitchFamily="34" charset="0"/>
              </a:rPr>
              <a:t>ms</a:t>
            </a:r>
            <a:endParaRPr kumimoji="1" lang="zh-CN" altLang="en-US" sz="1000" b="1" kern="0" dirty="0" err="1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1" name="矩形 80">
            <a:extLst>
              <a:ext uri="{FF2B5EF4-FFF2-40B4-BE49-F238E27FC236}">
                <a16:creationId xmlns:a16="http://schemas.microsoft.com/office/drawing/2014/main" xmlns="" id="{B8634FEF-39EE-4246-8A0A-4FB878392028}"/>
              </a:ext>
            </a:extLst>
          </p:cNvPr>
          <p:cNvSpPr/>
          <p:nvPr/>
        </p:nvSpPr>
        <p:spPr>
          <a:xfrm>
            <a:off x="7316013" y="2659476"/>
            <a:ext cx="4534142" cy="505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218712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/>
            </a:pPr>
            <a:r>
              <a:rPr kumimoji="1" lang="en-US" altLang="zh-CN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/>
              </a:rPr>
              <a:t>Holographic Twin: Latency falls down</a:t>
            </a:r>
            <a:endParaRPr kumimoji="1" lang="zh-CN" altLang="en-US" sz="16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  <a:cs typeface="Arial"/>
            </a:endParaRPr>
          </a:p>
        </p:txBody>
      </p:sp>
      <p:sp>
        <p:nvSpPr>
          <p:cNvPr id="192" name="圆角矩形 24">
            <a:extLst>
              <a:ext uri="{FF2B5EF4-FFF2-40B4-BE49-F238E27FC236}">
                <a16:creationId xmlns:a16="http://schemas.microsoft.com/office/drawing/2014/main" xmlns="" id="{A39AC92D-E797-499C-9E3C-FF319734967A}"/>
              </a:ext>
            </a:extLst>
          </p:cNvPr>
          <p:cNvSpPr/>
          <p:nvPr/>
        </p:nvSpPr>
        <p:spPr>
          <a:xfrm>
            <a:off x="7368919" y="1460818"/>
            <a:ext cx="4484722" cy="1026773"/>
          </a:xfrm>
          <a:prstGeom prst="roundRect">
            <a:avLst>
              <a:gd name="adj" fmla="val 846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91379" tIns="45689" rIns="91379" bIns="45689" rtlCol="0" anchor="ctr">
            <a:normAutofit/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b="1" kern="0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93" name="圆角矩形 25">
            <a:extLst>
              <a:ext uri="{FF2B5EF4-FFF2-40B4-BE49-F238E27FC236}">
                <a16:creationId xmlns:a16="http://schemas.microsoft.com/office/drawing/2014/main" xmlns="" id="{33B0E41E-54BE-4252-A23C-34034B002B89}"/>
              </a:ext>
            </a:extLst>
          </p:cNvPr>
          <p:cNvSpPr/>
          <p:nvPr/>
        </p:nvSpPr>
        <p:spPr>
          <a:xfrm>
            <a:off x="9077455" y="1974213"/>
            <a:ext cx="971686" cy="359997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91379" tIns="45689" rIns="91379" bIns="45689" rtlCol="0" anchor="ctr">
            <a:normAutofit/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00" b="1" kern="0" dirty="0">
                <a:solidFill>
                  <a:prstClr val="black"/>
                </a:solidFill>
                <a:ea typeface="Segoe UI Symbol" panose="020B0502040204020203" pitchFamily="34" charset="0"/>
                <a:cs typeface="Arial" panose="020B0604020202020204" pitchFamily="34" charset="0"/>
              </a:rPr>
              <a:t>25Mbps~5Gbps</a:t>
            </a:r>
            <a:endParaRPr kumimoji="1" lang="zh-CN" altLang="en-US" sz="1000" b="1" kern="0" dirty="0" err="1">
              <a:solidFill>
                <a:prstClr val="black"/>
              </a:solidFill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94" name="矩形 80">
            <a:extLst>
              <a:ext uri="{FF2B5EF4-FFF2-40B4-BE49-F238E27FC236}">
                <a16:creationId xmlns:a16="http://schemas.microsoft.com/office/drawing/2014/main" xmlns="" id="{B63FD3C4-F38A-4D4B-8768-CA92854BF420}"/>
              </a:ext>
            </a:extLst>
          </p:cNvPr>
          <p:cNvSpPr/>
          <p:nvPr/>
        </p:nvSpPr>
        <p:spPr>
          <a:xfrm>
            <a:off x="8956735" y="1595830"/>
            <a:ext cx="1025325" cy="31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712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/>
            </a:pPr>
            <a:r>
              <a:rPr kumimoji="1" lang="en-US" altLang="zh-CN" sz="1200" b="1" dirty="0">
                <a:solidFill>
                  <a:srgbClr val="5B9BD5"/>
                </a:solidFill>
                <a:ea typeface="微软雅黑" pitchFamily="34" charset="-122"/>
                <a:cs typeface="Arial"/>
              </a:rPr>
              <a:t>VR/AR</a:t>
            </a:r>
            <a:endParaRPr kumimoji="1" lang="zh-CN" altLang="en-US" sz="1200" b="1" dirty="0">
              <a:solidFill>
                <a:srgbClr val="5B9BD5"/>
              </a:solidFill>
              <a:ea typeface="微软雅黑" pitchFamily="34" charset="-122"/>
              <a:cs typeface="Arial"/>
            </a:endParaRPr>
          </a:p>
        </p:txBody>
      </p:sp>
      <p:sp>
        <p:nvSpPr>
          <p:cNvPr id="195" name="矩形 80">
            <a:extLst>
              <a:ext uri="{FF2B5EF4-FFF2-40B4-BE49-F238E27FC236}">
                <a16:creationId xmlns:a16="http://schemas.microsoft.com/office/drawing/2014/main" xmlns="" id="{FDE9F2CF-DD5F-43CF-9152-520399F3709A}"/>
              </a:ext>
            </a:extLst>
          </p:cNvPr>
          <p:cNvSpPr/>
          <p:nvPr/>
        </p:nvSpPr>
        <p:spPr>
          <a:xfrm>
            <a:off x="10379558" y="1613039"/>
            <a:ext cx="1417953" cy="31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712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/>
            </a:pPr>
            <a:r>
              <a:rPr kumimoji="1" lang="en-US" altLang="zh-CN" sz="1200" b="1" dirty="0">
                <a:solidFill>
                  <a:srgbClr val="5B9BD5"/>
                </a:solidFill>
                <a:ea typeface="微软雅黑" pitchFamily="34" charset="-122"/>
                <a:cs typeface="Arial"/>
              </a:rPr>
              <a:t>Hologram</a:t>
            </a:r>
            <a:endParaRPr kumimoji="1" lang="zh-CN" altLang="en-US" sz="1200" b="1" dirty="0">
              <a:solidFill>
                <a:srgbClr val="5B9BD5"/>
              </a:solidFill>
              <a:ea typeface="微软雅黑" pitchFamily="34" charset="-122"/>
              <a:cs typeface="Arial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xmlns="" id="{795BBEAC-58F6-4170-8A0A-E43F8913ECFA}"/>
              </a:ext>
            </a:extLst>
          </p:cNvPr>
          <p:cNvGrpSpPr/>
          <p:nvPr/>
        </p:nvGrpSpPr>
        <p:grpSpPr>
          <a:xfrm>
            <a:off x="10063192" y="1883078"/>
            <a:ext cx="626531" cy="542266"/>
            <a:chOff x="9869556" y="2713286"/>
            <a:chExt cx="626857" cy="542548"/>
          </a:xfrm>
        </p:grpSpPr>
        <p:sp>
          <p:nvSpPr>
            <p:cNvPr id="197" name="右箭头 33">
              <a:extLst>
                <a:ext uri="{FF2B5EF4-FFF2-40B4-BE49-F238E27FC236}">
                  <a16:creationId xmlns:a16="http://schemas.microsoft.com/office/drawing/2014/main" xmlns="" id="{0E2A95CF-E16A-4588-B21F-58CD84CBB944}"/>
                </a:ext>
              </a:extLst>
            </p:cNvPr>
            <p:cNvSpPr/>
            <p:nvPr/>
          </p:nvSpPr>
          <p:spPr>
            <a:xfrm>
              <a:off x="9959175" y="2713286"/>
              <a:ext cx="537238" cy="542548"/>
            </a:xfrm>
            <a:prstGeom prst="rightArrow">
              <a:avLst/>
            </a:prstGeom>
            <a:solidFill>
              <a:srgbClr val="5B9BD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wrap="none" lIns="91379" tIns="45689" rIns="91379" bIns="45689" rtlCol="0" anchor="ctr">
              <a:normAutofit/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900" b="1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98" name="矩形 80">
              <a:extLst>
                <a:ext uri="{FF2B5EF4-FFF2-40B4-BE49-F238E27FC236}">
                  <a16:creationId xmlns:a16="http://schemas.microsoft.com/office/drawing/2014/main" xmlns="" id="{7FEDC50F-34B9-4F90-878F-24BD4B027C57}"/>
                </a:ext>
              </a:extLst>
            </p:cNvPr>
            <p:cNvSpPr/>
            <p:nvPr/>
          </p:nvSpPr>
          <p:spPr>
            <a:xfrm>
              <a:off x="9869556" y="2846254"/>
              <a:ext cx="615610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defTabSz="1218712" fontAlgn="base"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kumimoji="1" lang="en-US" altLang="zh-CN" sz="900" b="1" dirty="0">
                  <a:solidFill>
                    <a:srgbClr val="FFFFFF"/>
                  </a:solidFill>
                  <a:ea typeface="微软雅黑" pitchFamily="34" charset="-122"/>
                  <a:cs typeface="Arial"/>
                </a:rPr>
                <a:t>band</a:t>
              </a:r>
            </a:p>
            <a:p>
              <a:pPr algn="ctr" defTabSz="1218712" fontAlgn="base"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kumimoji="1" lang="en-US" altLang="zh-CN" sz="900" b="1" dirty="0">
                  <a:solidFill>
                    <a:srgbClr val="FFFFFF"/>
                  </a:solidFill>
                  <a:ea typeface="微软雅黑" pitchFamily="34" charset="-122"/>
                  <a:cs typeface="Arial"/>
                </a:rPr>
                <a:t>width</a:t>
              </a:r>
              <a:endParaRPr kumimoji="1" lang="zh-CN" altLang="en-US" sz="900" b="1" dirty="0">
                <a:solidFill>
                  <a:srgbClr val="FFFFFF"/>
                </a:solidFill>
                <a:ea typeface="微软雅黑" pitchFamily="34" charset="-122"/>
                <a:cs typeface="Arial"/>
              </a:endParaRPr>
            </a:p>
          </p:txBody>
        </p:sp>
      </p:grpSp>
      <p:sp>
        <p:nvSpPr>
          <p:cNvPr id="199" name="圆角矩形 77">
            <a:extLst>
              <a:ext uri="{FF2B5EF4-FFF2-40B4-BE49-F238E27FC236}">
                <a16:creationId xmlns:a16="http://schemas.microsoft.com/office/drawing/2014/main" xmlns="" id="{AF6B5973-43B0-4BAC-8CDD-EF74C3B48659}"/>
              </a:ext>
            </a:extLst>
          </p:cNvPr>
          <p:cNvSpPr/>
          <p:nvPr/>
        </p:nvSpPr>
        <p:spPr>
          <a:xfrm>
            <a:off x="10703774" y="1974213"/>
            <a:ext cx="1072914" cy="359997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91379" tIns="45689" rIns="91379" bIns="45689" rtlCol="0" anchor="ctr">
            <a:normAutofit/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00" b="1" kern="0" dirty="0">
                <a:solidFill>
                  <a:prstClr val="black"/>
                </a:solidFill>
                <a:ea typeface="Segoe UI Symbol" panose="020B0502040204020203" pitchFamily="34" charset="0"/>
                <a:cs typeface="Arial" panose="020B0604020202020204" pitchFamily="34" charset="0"/>
              </a:rPr>
              <a:t>2 Tbps~10 </a:t>
            </a:r>
            <a:r>
              <a:rPr kumimoji="1" lang="en-US" altLang="zh-CN" sz="1000" b="1" kern="0" dirty="0" err="1">
                <a:solidFill>
                  <a:prstClr val="black"/>
                </a:solidFill>
                <a:ea typeface="Segoe UI Symbol" panose="020B0502040204020203" pitchFamily="34" charset="0"/>
                <a:cs typeface="Arial" panose="020B0604020202020204" pitchFamily="34" charset="0"/>
              </a:rPr>
              <a:t>Tbps</a:t>
            </a:r>
            <a:endParaRPr kumimoji="1" lang="zh-CN" altLang="en-US" sz="1000" b="1" kern="0" dirty="0" err="1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0" name="矩形 80">
            <a:extLst>
              <a:ext uri="{FF2B5EF4-FFF2-40B4-BE49-F238E27FC236}">
                <a16:creationId xmlns:a16="http://schemas.microsoft.com/office/drawing/2014/main" xmlns="" id="{044E463C-E319-4E89-B3D4-B93B174AF5F1}"/>
              </a:ext>
            </a:extLst>
          </p:cNvPr>
          <p:cNvSpPr/>
          <p:nvPr/>
        </p:nvSpPr>
        <p:spPr>
          <a:xfrm>
            <a:off x="7349451" y="1589710"/>
            <a:ext cx="1153451" cy="31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712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/>
            </a:pPr>
            <a:r>
              <a:rPr kumimoji="1" lang="en-US" altLang="zh-CN" sz="1200" b="1" dirty="0">
                <a:solidFill>
                  <a:srgbClr val="5B9BD5"/>
                </a:solidFill>
                <a:ea typeface="微软雅黑" pitchFamily="34" charset="-122"/>
                <a:cs typeface="Arial"/>
              </a:rPr>
              <a:t>4K/8K HD</a:t>
            </a:r>
            <a:endParaRPr kumimoji="1" lang="zh-CN" altLang="en-US" sz="1200" b="1" dirty="0">
              <a:solidFill>
                <a:srgbClr val="5B9BD5"/>
              </a:solidFill>
              <a:ea typeface="微软雅黑" pitchFamily="34" charset="-122"/>
              <a:cs typeface="Arial"/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xmlns="" id="{460D3E1D-22F6-43CD-8A21-4A5ECEC51B8B}"/>
              </a:ext>
            </a:extLst>
          </p:cNvPr>
          <p:cNvGrpSpPr/>
          <p:nvPr/>
        </p:nvGrpSpPr>
        <p:grpSpPr>
          <a:xfrm>
            <a:off x="8446088" y="1883078"/>
            <a:ext cx="617316" cy="542266"/>
            <a:chOff x="7612533" y="2699337"/>
            <a:chExt cx="617638" cy="542548"/>
          </a:xfrm>
        </p:grpSpPr>
        <p:sp>
          <p:nvSpPr>
            <p:cNvPr id="202" name="右箭头 38">
              <a:extLst>
                <a:ext uri="{FF2B5EF4-FFF2-40B4-BE49-F238E27FC236}">
                  <a16:creationId xmlns:a16="http://schemas.microsoft.com/office/drawing/2014/main" xmlns="" id="{6F13CBCB-574A-46C6-BC93-C8EF97AEFF4E}"/>
                </a:ext>
              </a:extLst>
            </p:cNvPr>
            <p:cNvSpPr/>
            <p:nvPr/>
          </p:nvSpPr>
          <p:spPr>
            <a:xfrm>
              <a:off x="7692933" y="2699337"/>
              <a:ext cx="537238" cy="542548"/>
            </a:xfrm>
            <a:prstGeom prst="rightArrow">
              <a:avLst/>
            </a:prstGeom>
            <a:solidFill>
              <a:srgbClr val="5B9BD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wrap="none" lIns="91379" tIns="45689" rIns="91379" bIns="45689" rtlCol="0" anchor="ctr">
              <a:normAutofit/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900" b="1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03" name="矩形 80">
              <a:extLst>
                <a:ext uri="{FF2B5EF4-FFF2-40B4-BE49-F238E27FC236}">
                  <a16:creationId xmlns:a16="http://schemas.microsoft.com/office/drawing/2014/main" xmlns="" id="{C5B7469B-2318-48B7-AF63-F5E3CD80EA8B}"/>
                </a:ext>
              </a:extLst>
            </p:cNvPr>
            <p:cNvSpPr/>
            <p:nvPr/>
          </p:nvSpPr>
          <p:spPr>
            <a:xfrm>
              <a:off x="7612533" y="2839628"/>
              <a:ext cx="615610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defTabSz="1218712" fontAlgn="base"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kumimoji="1" lang="en-US" altLang="zh-CN" sz="900" b="1" dirty="0">
                  <a:solidFill>
                    <a:srgbClr val="FFFFFF"/>
                  </a:solidFill>
                  <a:ea typeface="微软雅黑" pitchFamily="34" charset="-122"/>
                  <a:cs typeface="Arial"/>
                </a:rPr>
                <a:t>band</a:t>
              </a:r>
            </a:p>
            <a:p>
              <a:pPr algn="ctr" defTabSz="1218712" fontAlgn="base"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kumimoji="1" lang="en-US" altLang="zh-CN" sz="900" b="1" dirty="0">
                  <a:solidFill>
                    <a:srgbClr val="FFFFFF"/>
                  </a:solidFill>
                  <a:ea typeface="微软雅黑" pitchFamily="34" charset="-122"/>
                  <a:cs typeface="Arial"/>
                </a:rPr>
                <a:t>width</a:t>
              </a:r>
              <a:endParaRPr kumimoji="1" lang="zh-CN" altLang="en-US" sz="900" b="1" dirty="0">
                <a:solidFill>
                  <a:srgbClr val="FFFFFF"/>
                </a:solidFill>
                <a:ea typeface="微软雅黑" pitchFamily="34" charset="-122"/>
                <a:cs typeface="Arial"/>
              </a:endParaRPr>
            </a:p>
          </p:txBody>
        </p:sp>
      </p:grpSp>
      <p:sp>
        <p:nvSpPr>
          <p:cNvPr id="204" name="圆角矩形 43">
            <a:extLst>
              <a:ext uri="{FF2B5EF4-FFF2-40B4-BE49-F238E27FC236}">
                <a16:creationId xmlns:a16="http://schemas.microsoft.com/office/drawing/2014/main" xmlns="" id="{3F8D6AB0-A10D-4CE9-BCFC-736B0623B6CD}"/>
              </a:ext>
            </a:extLst>
          </p:cNvPr>
          <p:cNvSpPr/>
          <p:nvPr/>
        </p:nvSpPr>
        <p:spPr>
          <a:xfrm>
            <a:off x="7349451" y="1974213"/>
            <a:ext cx="1082585" cy="359997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91379" tIns="45689" rIns="91379" bIns="45689" rtlCol="0" anchor="ctr">
            <a:normAutofit/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00" b="1" kern="0" dirty="0">
                <a:solidFill>
                  <a:prstClr val="black"/>
                </a:solidFill>
                <a:ea typeface="Segoe UI Symbol" panose="020B0502040204020203" pitchFamily="34" charset="0"/>
                <a:cs typeface="Arial" panose="020B0604020202020204" pitchFamily="34" charset="0"/>
              </a:rPr>
              <a:t>35Mbps~140Mbps</a:t>
            </a:r>
            <a:endParaRPr kumimoji="1" lang="zh-CN" altLang="en-US" sz="1000" b="1" kern="0" dirty="0" err="1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5" name="矩形 80">
            <a:extLst>
              <a:ext uri="{FF2B5EF4-FFF2-40B4-BE49-F238E27FC236}">
                <a16:creationId xmlns:a16="http://schemas.microsoft.com/office/drawing/2014/main" xmlns="" id="{2F699DC7-8597-41AE-84D6-DE22F899D489}"/>
              </a:ext>
            </a:extLst>
          </p:cNvPr>
          <p:cNvSpPr/>
          <p:nvPr/>
        </p:nvSpPr>
        <p:spPr>
          <a:xfrm>
            <a:off x="7368920" y="957027"/>
            <a:ext cx="4534142" cy="505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218712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/>
            </a:pPr>
            <a:r>
              <a:rPr kumimoji="1" lang="en-US" altLang="zh-CN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/>
              </a:rPr>
              <a:t>Throughput goes up</a:t>
            </a:r>
          </a:p>
        </p:txBody>
      </p:sp>
      <p:sp>
        <p:nvSpPr>
          <p:cNvPr id="206" name="圆角矩形 24">
            <a:extLst>
              <a:ext uri="{FF2B5EF4-FFF2-40B4-BE49-F238E27FC236}">
                <a16:creationId xmlns:a16="http://schemas.microsoft.com/office/drawing/2014/main" xmlns="" id="{CBD86FE9-F7AD-4B98-9A3A-258B786B8143}"/>
              </a:ext>
            </a:extLst>
          </p:cNvPr>
          <p:cNvSpPr/>
          <p:nvPr/>
        </p:nvSpPr>
        <p:spPr>
          <a:xfrm>
            <a:off x="7299670" y="4843434"/>
            <a:ext cx="4534142" cy="1179020"/>
          </a:xfrm>
          <a:prstGeom prst="roundRect">
            <a:avLst>
              <a:gd name="adj" fmla="val 7487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379" tIns="45689" rIns="91379" bIns="45689" rtlCol="0" anchor="ctr">
            <a:normAutofit/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b="1" kern="0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07" name="圆角矩形 25">
            <a:extLst>
              <a:ext uri="{FF2B5EF4-FFF2-40B4-BE49-F238E27FC236}">
                <a16:creationId xmlns:a16="http://schemas.microsoft.com/office/drawing/2014/main" xmlns="" id="{A38C24FF-68A9-41C2-B61A-729F2932C481}"/>
              </a:ext>
            </a:extLst>
          </p:cNvPr>
          <p:cNvSpPr/>
          <p:nvPr/>
        </p:nvSpPr>
        <p:spPr>
          <a:xfrm>
            <a:off x="9067591" y="5379034"/>
            <a:ext cx="971686" cy="359997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91379" tIns="45689" rIns="91379" bIns="45689" rtlCol="0" anchor="ctr">
            <a:normAutofit/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00" b="1" kern="0" dirty="0">
                <a:solidFill>
                  <a:prstClr val="black"/>
                </a:solidFill>
                <a:ea typeface="Segoe UI Symbol" panose="020B0502040204020203" pitchFamily="34" charset="0"/>
                <a:cs typeface="Arial" panose="020B0604020202020204" pitchFamily="34" charset="0"/>
              </a:rPr>
              <a:t>Multiple tiles (12)</a:t>
            </a:r>
            <a:endParaRPr kumimoji="1" lang="zh-CN" altLang="en-US" sz="1000" b="1" kern="0" dirty="0" err="1">
              <a:solidFill>
                <a:prstClr val="black"/>
              </a:solidFill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08" name="矩形 80">
            <a:extLst>
              <a:ext uri="{FF2B5EF4-FFF2-40B4-BE49-F238E27FC236}">
                <a16:creationId xmlns:a16="http://schemas.microsoft.com/office/drawing/2014/main" xmlns="" id="{E876A3F4-01F5-4E0B-8C11-48A4DACEB01B}"/>
              </a:ext>
            </a:extLst>
          </p:cNvPr>
          <p:cNvSpPr/>
          <p:nvPr/>
        </p:nvSpPr>
        <p:spPr>
          <a:xfrm>
            <a:off x="9029842" y="5044295"/>
            <a:ext cx="937746" cy="31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712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/>
            </a:pPr>
            <a:r>
              <a:rPr kumimoji="1" lang="en-US" altLang="zh-CN" sz="1200" b="1" dirty="0">
                <a:solidFill>
                  <a:srgbClr val="5B9BD5"/>
                </a:solidFill>
                <a:ea typeface="微软雅黑" pitchFamily="34" charset="-122"/>
                <a:cs typeface="Arial"/>
              </a:rPr>
              <a:t>VR/AR</a:t>
            </a:r>
            <a:endParaRPr kumimoji="1" lang="zh-CN" altLang="en-US" sz="1200" b="1" dirty="0">
              <a:solidFill>
                <a:srgbClr val="5B9BD5"/>
              </a:solidFill>
              <a:ea typeface="微软雅黑" pitchFamily="34" charset="-122"/>
              <a:cs typeface="Arial"/>
            </a:endParaRPr>
          </a:p>
        </p:txBody>
      </p:sp>
      <p:sp>
        <p:nvSpPr>
          <p:cNvPr id="209" name="矩形 80">
            <a:extLst>
              <a:ext uri="{FF2B5EF4-FFF2-40B4-BE49-F238E27FC236}">
                <a16:creationId xmlns:a16="http://schemas.microsoft.com/office/drawing/2014/main" xmlns="" id="{30A565BC-287F-4EE8-A57E-B5092947BAC3}"/>
              </a:ext>
            </a:extLst>
          </p:cNvPr>
          <p:cNvSpPr/>
          <p:nvPr/>
        </p:nvSpPr>
        <p:spPr>
          <a:xfrm>
            <a:off x="10486202" y="5044295"/>
            <a:ext cx="1296836" cy="31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712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/>
            </a:pPr>
            <a:r>
              <a:rPr kumimoji="1" lang="en-US" altLang="zh-CN" sz="1200" b="1" dirty="0">
                <a:solidFill>
                  <a:srgbClr val="5B9BD5"/>
                </a:solidFill>
                <a:ea typeface="微软雅黑" pitchFamily="34" charset="-122"/>
                <a:cs typeface="Arial"/>
              </a:rPr>
              <a:t>Hologram</a:t>
            </a:r>
            <a:endParaRPr kumimoji="1" lang="zh-CN" altLang="en-US" sz="1200" b="1" dirty="0">
              <a:solidFill>
                <a:srgbClr val="5B9BD5"/>
              </a:solidFill>
              <a:ea typeface="微软雅黑" pitchFamily="34" charset="-122"/>
              <a:cs typeface="Arial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xmlns="" id="{7286E14E-126E-4EFC-B469-981BE8E3C753}"/>
              </a:ext>
            </a:extLst>
          </p:cNvPr>
          <p:cNvGrpSpPr/>
          <p:nvPr/>
        </p:nvGrpSpPr>
        <p:grpSpPr>
          <a:xfrm>
            <a:off x="10056642" y="5287898"/>
            <a:ext cx="615290" cy="542266"/>
            <a:chOff x="9910104" y="2713286"/>
            <a:chExt cx="615610" cy="542548"/>
          </a:xfrm>
        </p:grpSpPr>
        <p:sp>
          <p:nvSpPr>
            <p:cNvPr id="211" name="右箭头 33">
              <a:extLst>
                <a:ext uri="{FF2B5EF4-FFF2-40B4-BE49-F238E27FC236}">
                  <a16:creationId xmlns:a16="http://schemas.microsoft.com/office/drawing/2014/main" xmlns="" id="{EC8A6617-EE26-4E7A-B40A-B85E6D937A3D}"/>
                </a:ext>
              </a:extLst>
            </p:cNvPr>
            <p:cNvSpPr/>
            <p:nvPr/>
          </p:nvSpPr>
          <p:spPr>
            <a:xfrm>
              <a:off x="9959175" y="2713286"/>
              <a:ext cx="537238" cy="542548"/>
            </a:xfrm>
            <a:prstGeom prst="rightArrow">
              <a:avLst/>
            </a:prstGeom>
            <a:solidFill>
              <a:srgbClr val="5B9BD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wrap="none" lIns="91379" tIns="45689" rIns="91379" bIns="45689" rtlCol="0" anchor="ctr">
              <a:normAutofit/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900" b="1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12" name="矩形 80">
              <a:extLst>
                <a:ext uri="{FF2B5EF4-FFF2-40B4-BE49-F238E27FC236}">
                  <a16:creationId xmlns:a16="http://schemas.microsoft.com/office/drawing/2014/main" xmlns="" id="{1AE44954-B63B-47EF-9433-1F6294CC34A8}"/>
                </a:ext>
              </a:extLst>
            </p:cNvPr>
            <p:cNvSpPr/>
            <p:nvPr/>
          </p:nvSpPr>
          <p:spPr>
            <a:xfrm>
              <a:off x="9910104" y="2913427"/>
              <a:ext cx="615610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defTabSz="1218712" fontAlgn="base"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kumimoji="1" lang="en-US" altLang="zh-CN" sz="900" b="1" dirty="0">
                  <a:solidFill>
                    <a:srgbClr val="FFFFFF"/>
                  </a:solidFill>
                  <a:ea typeface="微软雅黑" pitchFamily="34" charset="-122"/>
                  <a:cs typeface="Arial"/>
                </a:rPr>
                <a:t>streams</a:t>
              </a:r>
              <a:endParaRPr kumimoji="1" lang="zh-CN" altLang="en-US" sz="900" b="1" dirty="0">
                <a:solidFill>
                  <a:srgbClr val="FFFFFF"/>
                </a:solidFill>
                <a:ea typeface="微软雅黑" pitchFamily="34" charset="-122"/>
                <a:cs typeface="Arial"/>
              </a:endParaRPr>
            </a:p>
          </p:txBody>
        </p:sp>
      </p:grpSp>
      <p:sp>
        <p:nvSpPr>
          <p:cNvPr id="213" name="圆角矩形 77">
            <a:extLst>
              <a:ext uri="{FF2B5EF4-FFF2-40B4-BE49-F238E27FC236}">
                <a16:creationId xmlns:a16="http://schemas.microsoft.com/office/drawing/2014/main" xmlns="" id="{C1C53888-D0B9-4886-84C1-A78498829768}"/>
              </a:ext>
            </a:extLst>
          </p:cNvPr>
          <p:cNvSpPr/>
          <p:nvPr/>
        </p:nvSpPr>
        <p:spPr>
          <a:xfrm>
            <a:off x="10689301" y="5379034"/>
            <a:ext cx="1072914" cy="359997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square" lIns="91379" tIns="45689" rIns="91379" bIns="45689" rtlCol="0" anchor="ctr">
            <a:noAutofit/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00" b="1" kern="0" dirty="0">
                <a:solidFill>
                  <a:prstClr val="black"/>
                </a:solidFill>
                <a:ea typeface="Segoe UI Symbol" panose="020B0502040204020203" pitchFamily="34" charset="0"/>
                <a:cs typeface="Arial" panose="020B0604020202020204" pitchFamily="34" charset="0"/>
              </a:rPr>
              <a:t>~thousands (view-angles)</a:t>
            </a:r>
            <a:endParaRPr kumimoji="1" lang="zh-CN" altLang="en-US" sz="1000" b="1" kern="0" dirty="0" err="1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4" name="矩形 80">
            <a:extLst>
              <a:ext uri="{FF2B5EF4-FFF2-40B4-BE49-F238E27FC236}">
                <a16:creationId xmlns:a16="http://schemas.microsoft.com/office/drawing/2014/main" xmlns="" id="{036BE187-F341-44F5-A570-CAB29AE6F238}"/>
              </a:ext>
            </a:extLst>
          </p:cNvPr>
          <p:cNvSpPr/>
          <p:nvPr/>
        </p:nvSpPr>
        <p:spPr>
          <a:xfrm>
            <a:off x="7364952" y="5033199"/>
            <a:ext cx="1054927" cy="31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712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/>
            </a:pPr>
            <a:r>
              <a:rPr kumimoji="1" lang="en-US" altLang="zh-CN" sz="1200" b="1" dirty="0">
                <a:solidFill>
                  <a:srgbClr val="5B9BD5"/>
                </a:solidFill>
                <a:ea typeface="微软雅黑" pitchFamily="34" charset="-122"/>
                <a:cs typeface="Arial"/>
              </a:rPr>
              <a:t>4K/8K HD</a:t>
            </a:r>
            <a:endParaRPr kumimoji="1" lang="zh-CN" altLang="en-US" sz="1200" b="1" dirty="0">
              <a:solidFill>
                <a:srgbClr val="5B9BD5"/>
              </a:solidFill>
              <a:ea typeface="微软雅黑" pitchFamily="34" charset="-122"/>
              <a:cs typeface="Arial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xmlns="" id="{F1EC5C30-731B-478E-989E-BCBE61787847}"/>
              </a:ext>
            </a:extLst>
          </p:cNvPr>
          <p:cNvGrpSpPr/>
          <p:nvPr/>
        </p:nvGrpSpPr>
        <p:grpSpPr>
          <a:xfrm>
            <a:off x="8434931" y="5287898"/>
            <a:ext cx="615290" cy="542266"/>
            <a:chOff x="7632373" y="2699337"/>
            <a:chExt cx="615610" cy="542548"/>
          </a:xfrm>
        </p:grpSpPr>
        <p:sp>
          <p:nvSpPr>
            <p:cNvPr id="216" name="右箭头 38">
              <a:extLst>
                <a:ext uri="{FF2B5EF4-FFF2-40B4-BE49-F238E27FC236}">
                  <a16:creationId xmlns:a16="http://schemas.microsoft.com/office/drawing/2014/main" xmlns="" id="{9803FC15-D6F5-45A1-836B-346B0CB2E633}"/>
                </a:ext>
              </a:extLst>
            </p:cNvPr>
            <p:cNvSpPr/>
            <p:nvPr/>
          </p:nvSpPr>
          <p:spPr>
            <a:xfrm>
              <a:off x="7692933" y="2699337"/>
              <a:ext cx="537238" cy="542548"/>
            </a:xfrm>
            <a:prstGeom prst="rightArrow">
              <a:avLst/>
            </a:prstGeom>
            <a:solidFill>
              <a:srgbClr val="5B9BD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wrap="none" lIns="91379" tIns="45689" rIns="91379" bIns="45689" rtlCol="0" anchor="ctr">
              <a:normAutofit/>
            </a:bodyPr>
            <a:lstStyle/>
            <a:p>
              <a:pPr algn="ctr" defTabSz="914126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900" b="1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17" name="矩形 80">
              <a:extLst>
                <a:ext uri="{FF2B5EF4-FFF2-40B4-BE49-F238E27FC236}">
                  <a16:creationId xmlns:a16="http://schemas.microsoft.com/office/drawing/2014/main" xmlns="" id="{4002B6A7-9F80-44DD-B39A-FBA9083AD0A2}"/>
                </a:ext>
              </a:extLst>
            </p:cNvPr>
            <p:cNvSpPr/>
            <p:nvPr/>
          </p:nvSpPr>
          <p:spPr>
            <a:xfrm>
              <a:off x="7632373" y="2897226"/>
              <a:ext cx="615610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defTabSz="1218712" fontAlgn="base"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kumimoji="1" lang="en-US" altLang="zh-CN" sz="900" b="1" dirty="0">
                  <a:solidFill>
                    <a:srgbClr val="FFFFFF"/>
                  </a:solidFill>
                  <a:ea typeface="微软雅黑" pitchFamily="34" charset="-122"/>
                  <a:cs typeface="Arial"/>
                </a:rPr>
                <a:t>streams</a:t>
              </a:r>
              <a:endParaRPr kumimoji="1" lang="zh-CN" altLang="en-US" sz="900" b="1" dirty="0">
                <a:solidFill>
                  <a:srgbClr val="FFFFFF"/>
                </a:solidFill>
                <a:ea typeface="微软雅黑" pitchFamily="34" charset="-122"/>
                <a:cs typeface="Arial"/>
              </a:endParaRPr>
            </a:p>
          </p:txBody>
        </p:sp>
      </p:grpSp>
      <p:sp>
        <p:nvSpPr>
          <p:cNvPr id="218" name="圆角矩形 43">
            <a:extLst>
              <a:ext uri="{FF2B5EF4-FFF2-40B4-BE49-F238E27FC236}">
                <a16:creationId xmlns:a16="http://schemas.microsoft.com/office/drawing/2014/main" xmlns="" id="{1985ABB5-F8F0-46AB-A2B3-4EEF07D24197}"/>
              </a:ext>
            </a:extLst>
          </p:cNvPr>
          <p:cNvSpPr/>
          <p:nvPr/>
        </p:nvSpPr>
        <p:spPr>
          <a:xfrm>
            <a:off x="7334979" y="5379034"/>
            <a:ext cx="1082585" cy="359997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91379" tIns="45689" rIns="91379" bIns="45689" rtlCol="0" anchor="ctr">
            <a:normAutofit/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00" b="1" kern="0" dirty="0">
                <a:solidFill>
                  <a:prstClr val="black"/>
                </a:solidFill>
                <a:ea typeface="Segoe UI Symbol" panose="020B0502040204020203" pitchFamily="34" charset="0"/>
                <a:cs typeface="Arial" panose="020B0604020202020204" pitchFamily="34" charset="0"/>
              </a:rPr>
              <a:t>Audio/Video(2)</a:t>
            </a:r>
            <a:endParaRPr kumimoji="1" lang="zh-CN" altLang="en-US" sz="1000" b="1" kern="0" dirty="0" err="1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9" name="矩形 80">
            <a:extLst>
              <a:ext uri="{FF2B5EF4-FFF2-40B4-BE49-F238E27FC236}">
                <a16:creationId xmlns:a16="http://schemas.microsoft.com/office/drawing/2014/main" xmlns="" id="{9FB7E1F0-EBA9-4264-B3A3-2B9FAC34E724}"/>
              </a:ext>
            </a:extLst>
          </p:cNvPr>
          <p:cNvSpPr/>
          <p:nvPr/>
        </p:nvSpPr>
        <p:spPr>
          <a:xfrm>
            <a:off x="7272802" y="4364388"/>
            <a:ext cx="4534142" cy="505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218712" fontAlgn="base"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/>
            </a:pPr>
            <a:r>
              <a:rPr kumimoji="1" lang="en-US" altLang="zh-CN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/>
              </a:rPr>
              <a:t>Synchronization of parallel streams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963760" y="1028461"/>
            <a:ext cx="0" cy="4395079"/>
          </a:xfrm>
          <a:prstGeom prst="straightConnector1">
            <a:avLst/>
          </a:prstGeom>
          <a:noFill/>
          <a:ln w="9525" cap="rnd" cmpd="sng" algn="ctr">
            <a:solidFill>
              <a:schemeClr val="bg2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5564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55664"/>
            <a:ext cx="12192000" cy="850141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Digital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Senses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Holographic 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Type Communications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2063" y="2376950"/>
            <a:ext cx="6858169" cy="3686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lIns="91403" tIns="45701" rIns="91403" bIns="45701" rtlCol="0" anchor="ctr">
            <a:normAutofit/>
          </a:bodyPr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400" b="1" kern="0" dirty="0" err="1">
              <a:solidFill>
                <a:srgbClr val="FFFFFF"/>
              </a:solidFill>
              <a:latin typeface="微软雅黑" panose="020B0503020204020204" pitchFamily="34" charset="-122"/>
              <a:ea typeface="宋体" pitchFamily="2" charset="-122"/>
              <a:cs typeface="Arial" pitchFamily="34" charset="0"/>
            </a:endParaRPr>
          </a:p>
        </p:txBody>
      </p:sp>
      <p:graphicFrame>
        <p:nvGraphicFramePr>
          <p:cNvPr id="98" name="表格 97"/>
          <p:cNvGraphicFramePr>
            <a:graphicFrameLocks noGrp="1"/>
          </p:cNvGraphicFramePr>
          <p:nvPr>
            <p:extLst/>
          </p:nvPr>
        </p:nvGraphicFramePr>
        <p:xfrm>
          <a:off x="3749855" y="3045274"/>
          <a:ext cx="3328140" cy="2520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5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5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5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0162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162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0162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0162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0162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0162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91416" marR="91416" marT="45708" marB="457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00" name="图片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6322" y="5684305"/>
            <a:ext cx="314894" cy="314894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1525" y="5607289"/>
            <a:ext cx="454637" cy="454637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2129" y="5633316"/>
            <a:ext cx="392267" cy="392267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272" y="5663952"/>
            <a:ext cx="349246" cy="349246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3532" y="5671173"/>
            <a:ext cx="355878" cy="355878"/>
          </a:xfrm>
          <a:prstGeom prst="rect">
            <a:avLst/>
          </a:prstGeom>
        </p:spPr>
      </p:pic>
      <p:sp>
        <p:nvSpPr>
          <p:cNvPr id="114" name="Text Box 90"/>
          <p:cNvSpPr txBox="1">
            <a:spLocks noChangeArrowheads="1"/>
          </p:cNvSpPr>
          <p:nvPr/>
        </p:nvSpPr>
        <p:spPr bwMode="gray">
          <a:xfrm>
            <a:off x="3000462" y="3502091"/>
            <a:ext cx="662189" cy="2769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871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Arial"/>
              </a:rPr>
              <a:t>AR/VR</a:t>
            </a:r>
          </a:p>
        </p:txBody>
      </p:sp>
      <p:sp>
        <p:nvSpPr>
          <p:cNvPr id="115" name="Text Box 90"/>
          <p:cNvSpPr txBox="1">
            <a:spLocks noChangeArrowheads="1"/>
          </p:cNvSpPr>
          <p:nvPr/>
        </p:nvSpPr>
        <p:spPr bwMode="gray">
          <a:xfrm>
            <a:off x="2889768" y="3070155"/>
            <a:ext cx="902576" cy="2769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871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8A0000">
                    <a:lumMod val="60000"/>
                    <a:lumOff val="40000"/>
                  </a:srgbClr>
                </a:solidFill>
                <a:latin typeface="Arial"/>
                <a:ea typeface="宋体" pitchFamily="2" charset="-122"/>
              </a:rPr>
              <a:t>Hologram</a:t>
            </a:r>
          </a:p>
        </p:txBody>
      </p:sp>
      <p:cxnSp>
        <p:nvCxnSpPr>
          <p:cNvPr id="116" name="直接箭头连接符 115"/>
          <p:cNvCxnSpPr/>
          <p:nvPr/>
        </p:nvCxnSpPr>
        <p:spPr bwMode="auto">
          <a:xfrm>
            <a:off x="3749855" y="5567095"/>
            <a:ext cx="349797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17" name="直接箭头连接符 116"/>
          <p:cNvCxnSpPr/>
          <p:nvPr/>
        </p:nvCxnSpPr>
        <p:spPr bwMode="auto">
          <a:xfrm flipV="1">
            <a:off x="3753854" y="2833230"/>
            <a:ext cx="0" cy="27338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18" name="Text Box 90"/>
          <p:cNvSpPr txBox="1">
            <a:spLocks noChangeArrowheads="1"/>
          </p:cNvSpPr>
          <p:nvPr/>
        </p:nvSpPr>
        <p:spPr bwMode="gray">
          <a:xfrm>
            <a:off x="2883267" y="2568532"/>
            <a:ext cx="1367326" cy="2769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871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0000"/>
                </a:solidFill>
                <a:latin typeface="Arial"/>
                <a:ea typeface="宋体" pitchFamily="2" charset="-122"/>
              </a:rPr>
              <a:t>Media Evolution</a:t>
            </a:r>
          </a:p>
        </p:txBody>
      </p:sp>
      <p:sp>
        <p:nvSpPr>
          <p:cNvPr id="128" name="Text Box 90"/>
          <p:cNvSpPr txBox="1">
            <a:spLocks noChangeArrowheads="1"/>
          </p:cNvSpPr>
          <p:nvPr/>
        </p:nvSpPr>
        <p:spPr bwMode="gray">
          <a:xfrm>
            <a:off x="3088827" y="5229833"/>
            <a:ext cx="500327" cy="2769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871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Arial"/>
              </a:rPr>
              <a:t>Text</a:t>
            </a:r>
          </a:p>
        </p:txBody>
      </p:sp>
      <p:sp>
        <p:nvSpPr>
          <p:cNvPr id="129" name="Text Box 90"/>
          <p:cNvSpPr txBox="1">
            <a:spLocks noChangeArrowheads="1"/>
          </p:cNvSpPr>
          <p:nvPr/>
        </p:nvSpPr>
        <p:spPr bwMode="gray">
          <a:xfrm>
            <a:off x="3020485" y="4778157"/>
            <a:ext cx="628533" cy="2769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871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Arial"/>
              </a:rPr>
              <a:t>Image</a:t>
            </a:r>
          </a:p>
        </p:txBody>
      </p:sp>
      <p:sp>
        <p:nvSpPr>
          <p:cNvPr id="130" name="Text Box 90"/>
          <p:cNvSpPr txBox="1">
            <a:spLocks noChangeArrowheads="1"/>
          </p:cNvSpPr>
          <p:nvPr/>
        </p:nvSpPr>
        <p:spPr bwMode="gray">
          <a:xfrm>
            <a:off x="3027930" y="4366808"/>
            <a:ext cx="622123" cy="2769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871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Arial"/>
              </a:rPr>
              <a:t>Audio</a:t>
            </a:r>
          </a:p>
        </p:txBody>
      </p:sp>
      <p:sp>
        <p:nvSpPr>
          <p:cNvPr id="131" name="Text Box 90"/>
          <p:cNvSpPr txBox="1">
            <a:spLocks noChangeArrowheads="1"/>
          </p:cNvSpPr>
          <p:nvPr/>
        </p:nvSpPr>
        <p:spPr bwMode="gray">
          <a:xfrm>
            <a:off x="3036744" y="3934026"/>
            <a:ext cx="604496" cy="2769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871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Arial"/>
              </a:rPr>
              <a:t>Video</a:t>
            </a:r>
          </a:p>
        </p:txBody>
      </p:sp>
      <p:pic>
        <p:nvPicPr>
          <p:cNvPr id="132" name="图片 1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0232" y="1043783"/>
            <a:ext cx="1305392" cy="1162726"/>
          </a:xfrm>
          <a:prstGeom prst="rect">
            <a:avLst/>
          </a:prstGeom>
          <a:effectLst>
            <a:softEdge rad="114300"/>
          </a:effectLst>
        </p:spPr>
      </p:pic>
      <p:pic>
        <p:nvPicPr>
          <p:cNvPr id="133" name="图片 1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8554" y="1227266"/>
            <a:ext cx="1207392" cy="923874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34" name="图片 1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1918" y="1190524"/>
            <a:ext cx="406844" cy="9417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7694" y="1004664"/>
            <a:ext cx="2035511" cy="1290454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150" name="图片 1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2452" y="1385556"/>
            <a:ext cx="551666" cy="551666"/>
          </a:xfrm>
          <a:prstGeom prst="rect">
            <a:avLst/>
          </a:prstGeom>
        </p:spPr>
      </p:pic>
      <p:pic>
        <p:nvPicPr>
          <p:cNvPr id="2050" name="Picture 2" descr="âwhatsappâçå¾çæç´¢ç»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349" y="1161494"/>
            <a:ext cx="1627417" cy="96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603599" y="5383888"/>
            <a:ext cx="329691" cy="21874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3599" y="5332713"/>
            <a:ext cx="329691" cy="21874"/>
          </a:xfrm>
          <a:prstGeom prst="rect">
            <a:avLst/>
          </a:prstGeom>
          <a:pattFill prst="narVert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3599" y="5281551"/>
            <a:ext cx="329691" cy="21874"/>
          </a:xfrm>
          <a:prstGeom prst="rect">
            <a:avLst/>
          </a:prstGeom>
          <a:pattFill prst="narVert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3599" y="5230392"/>
            <a:ext cx="329691" cy="21874"/>
          </a:xfrm>
          <a:prstGeom prst="rect">
            <a:avLst/>
          </a:prstGeom>
          <a:pattFill prst="narVert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3599" y="5178646"/>
            <a:ext cx="329691" cy="21874"/>
          </a:xfrm>
          <a:prstGeom prst="rect">
            <a:avLst/>
          </a:prstGeom>
          <a:pattFill prst="narVert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03599" y="5127450"/>
            <a:ext cx="329691" cy="21874"/>
          </a:xfrm>
          <a:prstGeom prst="rect">
            <a:avLst/>
          </a:prstGeom>
          <a:pattFill prst="narVert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3599" y="5076311"/>
            <a:ext cx="329691" cy="21874"/>
          </a:xfrm>
          <a:prstGeom prst="rect">
            <a:avLst/>
          </a:prstGeom>
          <a:pattFill prst="narVert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3599" y="5025272"/>
            <a:ext cx="329691" cy="21874"/>
          </a:xfrm>
          <a:prstGeom prst="rect">
            <a:avLst/>
          </a:prstGeom>
          <a:pattFill prst="narVert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78647" y="5038637"/>
            <a:ext cx="1805848" cy="33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itchFamily="34" charset="0"/>
                <a:ea typeface="宋体" pitchFamily="2" charset="-122"/>
              </a:rPr>
              <a:t>64k/s          50ms</a:t>
            </a:r>
            <a:endParaRPr lang="zh-CN" altLang="en-US" sz="1600" b="1" dirty="0">
              <a:solidFill>
                <a:srgbClr val="000000">
                  <a:lumMod val="50000"/>
                  <a:lumOff val="50000"/>
                </a:srgb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饼形 45"/>
          <p:cNvSpPr/>
          <p:nvPr/>
        </p:nvSpPr>
        <p:spPr>
          <a:xfrm>
            <a:off x="1730753" y="5044967"/>
            <a:ext cx="329030" cy="329030"/>
          </a:xfrm>
          <a:prstGeom prst="pie">
            <a:avLst>
              <a:gd name="adj1" fmla="val 16175866"/>
              <a:gd name="adj2" fmla="val 13450625"/>
            </a:avLst>
          </a:prstGeom>
          <a:solidFill>
            <a:srgbClr val="990000"/>
          </a:solidFill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730753" y="5041742"/>
            <a:ext cx="329030" cy="329030"/>
          </a:xfrm>
          <a:prstGeom prst="ellipse">
            <a:avLst/>
          </a:prstGeom>
          <a:noFill/>
          <a:ln w="63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000" b="1">
              <a:solidFill>
                <a:srgbClr val="99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3599" y="4499473"/>
            <a:ext cx="329691" cy="21874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3599" y="4448297"/>
            <a:ext cx="329691" cy="21874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3599" y="4397135"/>
            <a:ext cx="329691" cy="21874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03599" y="4345977"/>
            <a:ext cx="329691" cy="21874"/>
          </a:xfrm>
          <a:prstGeom prst="rect">
            <a:avLst/>
          </a:prstGeom>
          <a:pattFill prst="narVert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3599" y="4294230"/>
            <a:ext cx="329691" cy="21874"/>
          </a:xfrm>
          <a:prstGeom prst="rect">
            <a:avLst/>
          </a:prstGeom>
          <a:pattFill prst="narVert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3599" y="4243034"/>
            <a:ext cx="329691" cy="21874"/>
          </a:xfrm>
          <a:prstGeom prst="rect">
            <a:avLst/>
          </a:prstGeom>
          <a:pattFill prst="narVert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03599" y="4191896"/>
            <a:ext cx="329691" cy="21874"/>
          </a:xfrm>
          <a:prstGeom prst="rect">
            <a:avLst/>
          </a:prstGeom>
          <a:pattFill prst="narVert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03599" y="4140856"/>
            <a:ext cx="329691" cy="21874"/>
          </a:xfrm>
          <a:prstGeom prst="rect">
            <a:avLst/>
          </a:prstGeom>
          <a:pattFill prst="narVert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78647" y="4154221"/>
            <a:ext cx="1805848" cy="33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itchFamily="34" charset="0"/>
                <a:ea typeface="宋体" pitchFamily="2" charset="-122"/>
              </a:rPr>
              <a:t>100M/s       33ms</a:t>
            </a:r>
            <a:endParaRPr lang="zh-CN" altLang="en-US" sz="1600" b="1" dirty="0">
              <a:solidFill>
                <a:srgbClr val="000000">
                  <a:lumMod val="50000"/>
                  <a:lumOff val="50000"/>
                </a:srgb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8" name="饼形 57"/>
          <p:cNvSpPr/>
          <p:nvPr/>
        </p:nvSpPr>
        <p:spPr>
          <a:xfrm>
            <a:off x="1740450" y="4160551"/>
            <a:ext cx="329030" cy="329030"/>
          </a:xfrm>
          <a:prstGeom prst="pie">
            <a:avLst>
              <a:gd name="adj1" fmla="val 16175866"/>
              <a:gd name="adj2" fmla="val 6689482"/>
            </a:avLst>
          </a:prstGeom>
          <a:solidFill>
            <a:srgbClr val="990000"/>
          </a:solidFill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740450" y="4157327"/>
            <a:ext cx="329030" cy="329030"/>
          </a:xfrm>
          <a:prstGeom prst="ellipse">
            <a:avLst/>
          </a:prstGeom>
          <a:noFill/>
          <a:ln w="63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000" b="1">
              <a:solidFill>
                <a:srgbClr val="99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03599" y="3944103"/>
            <a:ext cx="329691" cy="21874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3599" y="3892928"/>
            <a:ext cx="329691" cy="21874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03599" y="3841766"/>
            <a:ext cx="329691" cy="21874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03599" y="3790607"/>
            <a:ext cx="329691" cy="21874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3599" y="3738861"/>
            <a:ext cx="329691" cy="21874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03599" y="3687665"/>
            <a:ext cx="329691" cy="21874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3599" y="3636526"/>
            <a:ext cx="329691" cy="21874"/>
          </a:xfrm>
          <a:prstGeom prst="rect">
            <a:avLst/>
          </a:prstGeom>
          <a:pattFill prst="narVert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3599" y="3585487"/>
            <a:ext cx="329691" cy="21874"/>
          </a:xfrm>
          <a:prstGeom prst="rect">
            <a:avLst/>
          </a:prstGeom>
          <a:pattFill prst="narVert">
            <a:fgClr>
              <a:srgbClr val="0070C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78647" y="3598852"/>
            <a:ext cx="1805848" cy="33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itchFamily="34" charset="0"/>
                <a:ea typeface="宋体" pitchFamily="2" charset="-122"/>
              </a:rPr>
              <a:t>1G/s           17ms</a:t>
            </a:r>
            <a:endParaRPr lang="zh-CN" altLang="en-US" sz="1600" b="1" dirty="0">
              <a:solidFill>
                <a:srgbClr val="000000">
                  <a:lumMod val="50000"/>
                  <a:lumOff val="50000"/>
                </a:srgb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0" name="饼形 69"/>
          <p:cNvSpPr/>
          <p:nvPr/>
        </p:nvSpPr>
        <p:spPr>
          <a:xfrm>
            <a:off x="1714353" y="3615073"/>
            <a:ext cx="329030" cy="329030"/>
          </a:xfrm>
          <a:prstGeom prst="pie">
            <a:avLst>
              <a:gd name="adj1" fmla="val 16175866"/>
              <a:gd name="adj2" fmla="val 646692"/>
            </a:avLst>
          </a:prstGeom>
          <a:solidFill>
            <a:srgbClr val="990000"/>
          </a:solidFill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714353" y="3611849"/>
            <a:ext cx="329030" cy="329030"/>
          </a:xfrm>
          <a:prstGeom prst="ellipse">
            <a:avLst/>
          </a:prstGeom>
          <a:noFill/>
          <a:ln w="63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r" defTabSz="91412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990000"/>
                </a:solidFill>
              </a:rPr>
              <a:t>D</a:t>
            </a:r>
            <a:endParaRPr lang="zh-CN" altLang="en-US" sz="1000" b="1" dirty="0">
              <a:solidFill>
                <a:srgbClr val="99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03599" y="3385750"/>
            <a:ext cx="329691" cy="21874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03599" y="3334574"/>
            <a:ext cx="329691" cy="21874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3599" y="3283412"/>
            <a:ext cx="329691" cy="21874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03599" y="3232254"/>
            <a:ext cx="329691" cy="21874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3599" y="3180507"/>
            <a:ext cx="329691" cy="21874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3599" y="3129312"/>
            <a:ext cx="329691" cy="21874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3599" y="3078173"/>
            <a:ext cx="329691" cy="21874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03599" y="3027133"/>
            <a:ext cx="329691" cy="21874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978647" y="3040498"/>
            <a:ext cx="1805848" cy="33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1T/s</a:t>
            </a:r>
            <a:r>
              <a:rPr lang="en-US" altLang="zh-CN" sz="1600" b="1" dirty="0">
                <a:solidFill>
                  <a:srgbClr val="990000"/>
                </a:solidFill>
                <a:latin typeface="Arial" pitchFamily="34" charset="0"/>
                <a:ea typeface="宋体" pitchFamily="2" charset="-122"/>
              </a:rPr>
              <a:t>            1ms</a:t>
            </a:r>
            <a:endParaRPr lang="zh-CN" altLang="en-US" sz="1600" b="1" dirty="0">
              <a:solidFill>
                <a:srgbClr val="99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2" name="饼形 81"/>
          <p:cNvSpPr/>
          <p:nvPr/>
        </p:nvSpPr>
        <p:spPr>
          <a:xfrm>
            <a:off x="1714353" y="3056719"/>
            <a:ext cx="329030" cy="329030"/>
          </a:xfrm>
          <a:prstGeom prst="pie">
            <a:avLst>
              <a:gd name="adj1" fmla="val 16175866"/>
              <a:gd name="adj2" fmla="val 16928229"/>
            </a:avLst>
          </a:prstGeom>
          <a:solidFill>
            <a:srgbClr val="990000"/>
          </a:solidFill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 fontAlgn="base">
              <a:spcBef>
                <a:spcPct val="0"/>
              </a:spcBef>
              <a:spcAft>
                <a:spcPct val="0"/>
              </a:spcAft>
            </a:pPr>
            <a:endParaRPr lang="zh-CN" altLang="en-US" sz="1799" b="1">
              <a:solidFill>
                <a:srgbClr val="FFFFFF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714353" y="3053495"/>
            <a:ext cx="329030" cy="329030"/>
          </a:xfrm>
          <a:prstGeom prst="ellipse">
            <a:avLst/>
          </a:prstGeom>
          <a:noFill/>
          <a:ln w="63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r" defTabSz="914126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990000"/>
                </a:solidFill>
              </a:rPr>
              <a:t>D</a:t>
            </a:r>
            <a:endParaRPr lang="zh-CN" altLang="en-US" sz="1000" b="1" dirty="0">
              <a:solidFill>
                <a:srgbClr val="99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2784494" y="2341312"/>
            <a:ext cx="0" cy="369988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4981" y="2395999"/>
            <a:ext cx="4550382" cy="3648633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352443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073008" cy="87682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Quantitative </a:t>
            </a:r>
            <a:r>
              <a:rPr lang="en-US" sz="4000" dirty="0"/>
              <a:t>vs. </a:t>
            </a:r>
            <a:r>
              <a:rPr lang="en-US" sz="4000" b="1" dirty="0"/>
              <a:t>Qualitative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7908454" y="6402389"/>
            <a:ext cx="1409333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783990" rtl="0" eaLnBrk="0" latinLnBrk="0" hangingPunct="0">
              <a:lnSpc>
                <a:spcPct val="85000"/>
              </a:lnSpc>
              <a:buClrTx/>
              <a:buFontTx/>
              <a:buNone/>
              <a:defRPr sz="1000" b="0" kern="1200">
                <a:solidFill>
                  <a:schemeClr val="tx1"/>
                </a:solidFill>
                <a:latin typeface="FrutigerNext LT Medium" pitchFamily="34" charset="0"/>
                <a:ea typeface="ＭＳ Ｐゴシック" panose="020B0600070205080204" pitchFamily="34" charset="-128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altLang="en-US">
              <a:solidFill>
                <a:srgbClr val="000000"/>
              </a:solidFill>
            </a:endParaRPr>
          </a:p>
          <a:p>
            <a:r>
              <a:rPr lang="de-DE" altLang="en-US">
                <a:solidFill>
                  <a:srgbClr val="000000"/>
                </a:solidFill>
              </a:rPr>
              <a:t>Page </a:t>
            </a:r>
            <a:fld id="{A0331296-2CA3-4807-880A-62722264E72E}" type="slidenum">
              <a:rPr lang="de-DE" altLang="en-US" smtClean="0">
                <a:solidFill>
                  <a:srgbClr val="000000"/>
                </a:solidFill>
              </a:rPr>
              <a:pPr/>
              <a:t>13</a:t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256" y="1108676"/>
            <a:ext cx="442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</a:t>
            </a:r>
            <a:r>
              <a:rPr lang="en-US" dirty="0"/>
              <a:t>:    </a:t>
            </a:r>
            <a:r>
              <a:rPr lang="en-US" b="1" dirty="0">
                <a:solidFill>
                  <a:srgbClr val="C00000"/>
                </a:solidFill>
              </a:rPr>
              <a:t>Quantitative </a:t>
            </a:r>
            <a:r>
              <a:rPr lang="en-US" dirty="0"/>
              <a:t>Communications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8213" y="1155151"/>
            <a:ext cx="645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New</a:t>
            </a:r>
            <a:r>
              <a:rPr lang="en-US" dirty="0"/>
              <a:t>:  </a:t>
            </a:r>
            <a:r>
              <a:rPr lang="en-US" b="1" dirty="0">
                <a:solidFill>
                  <a:srgbClr val="C00000"/>
                </a:solidFill>
              </a:rPr>
              <a:t>Qualitative</a:t>
            </a:r>
            <a:r>
              <a:rPr lang="en-US" dirty="0"/>
              <a:t> Communications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B2241DC-779C-4D76-A38C-68AB3481BCF0}"/>
              </a:ext>
            </a:extLst>
          </p:cNvPr>
          <p:cNvSpPr/>
          <p:nvPr/>
        </p:nvSpPr>
        <p:spPr bwMode="auto">
          <a:xfrm>
            <a:off x="289400" y="1817215"/>
            <a:ext cx="4300823" cy="1798399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1" tIns="45700" rIns="91401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7762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59519" y="2337104"/>
            <a:ext cx="1505489" cy="1190477"/>
            <a:chOff x="459519" y="1899500"/>
            <a:chExt cx="1505489" cy="1190477"/>
          </a:xfrm>
        </p:grpSpPr>
        <p:sp>
          <p:nvSpPr>
            <p:cNvPr id="10" name="Rectangle 9"/>
            <p:cNvSpPr/>
            <p:nvPr/>
          </p:nvSpPr>
          <p:spPr>
            <a:xfrm>
              <a:off x="859381" y="2783778"/>
              <a:ext cx="649129" cy="19856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994065" y="2816414"/>
              <a:ext cx="125166" cy="127956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1358479" y="2817229"/>
              <a:ext cx="124578" cy="127956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4287" y="2915396"/>
              <a:ext cx="780431" cy="174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Packet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9519" y="1899500"/>
              <a:ext cx="1505489" cy="850956"/>
            </a:xfrm>
            <a:prstGeom prst="rect">
              <a:avLst/>
            </a:prstGeom>
          </p:spPr>
        </p:pic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1119231" y="2816781"/>
              <a:ext cx="125166" cy="127956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1233870" y="2816781"/>
              <a:ext cx="124578" cy="127956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872631" y="2816414"/>
              <a:ext cx="125166" cy="127956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285418" y="1548882"/>
            <a:ext cx="4400093" cy="457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n"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B2241DC-779C-4D76-A38C-68AB3481BCF0}"/>
              </a:ext>
            </a:extLst>
          </p:cNvPr>
          <p:cNvSpPr/>
          <p:nvPr/>
        </p:nvSpPr>
        <p:spPr bwMode="auto">
          <a:xfrm>
            <a:off x="341866" y="4021853"/>
            <a:ext cx="4248357" cy="2033713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1" tIns="45700" rIns="91401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7762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84415" y="5655206"/>
            <a:ext cx="649129" cy="19856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019099" y="5687842"/>
            <a:ext cx="125166" cy="12795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>
            <a:solidFill>
              <a:srgbClr val="1F497D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1383513" y="5688657"/>
            <a:ext cx="124578" cy="12795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>
            <a:solidFill>
              <a:srgbClr val="1F497D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9321" y="5777493"/>
            <a:ext cx="780431" cy="17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Packet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553" y="4770928"/>
            <a:ext cx="1505489" cy="85095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1320" y="4782579"/>
            <a:ext cx="1505489" cy="850956"/>
          </a:xfrm>
          <a:prstGeom prst="rect">
            <a:avLst/>
          </a:prstGeom>
        </p:spPr>
      </p:pic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1144265" y="5688209"/>
            <a:ext cx="125166" cy="12795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>
            <a:solidFill>
              <a:srgbClr val="1F497D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1258904" y="5688209"/>
            <a:ext cx="124578" cy="12795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>
            <a:solidFill>
              <a:srgbClr val="1F497D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897665" y="5687842"/>
            <a:ext cx="125166" cy="12795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>
            <a:solidFill>
              <a:srgbClr val="1F497D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15366" y="5674417"/>
            <a:ext cx="649129" cy="19856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150050" y="5707053"/>
            <a:ext cx="125166" cy="12795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>
            <a:solidFill>
              <a:srgbClr val="1F497D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3275216" y="5707420"/>
            <a:ext cx="125166" cy="12795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>
            <a:solidFill>
              <a:srgbClr val="1F497D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3389854" y="5707420"/>
            <a:ext cx="124578" cy="127956"/>
          </a:xfrm>
          <a:prstGeom prst="rect">
            <a:avLst/>
          </a:prstGeom>
          <a:solidFill>
            <a:srgbClr val="FF0000"/>
          </a:solidFill>
          <a:ln>
            <a:solidFill>
              <a:srgbClr val="1F497D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3028615" y="5707053"/>
            <a:ext cx="125166" cy="12795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>
            <a:solidFill>
              <a:srgbClr val="1F497D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3514389" y="5703659"/>
            <a:ext cx="124578" cy="12795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>
            <a:solidFill>
              <a:srgbClr val="1F497D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8876" y="148388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1180" y="148478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600533" y="2334444"/>
            <a:ext cx="1505489" cy="1190477"/>
            <a:chOff x="459519" y="1899500"/>
            <a:chExt cx="1505489" cy="1190477"/>
          </a:xfrm>
        </p:grpSpPr>
        <p:sp>
          <p:nvSpPr>
            <p:cNvPr id="52" name="Rectangle 51"/>
            <p:cNvSpPr/>
            <p:nvPr/>
          </p:nvSpPr>
          <p:spPr>
            <a:xfrm>
              <a:off x="859381" y="2783778"/>
              <a:ext cx="649129" cy="19856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18"/>
            <p:cNvSpPr>
              <a:spLocks noChangeArrowheads="1"/>
            </p:cNvSpPr>
            <p:nvPr/>
          </p:nvSpPr>
          <p:spPr bwMode="auto">
            <a:xfrm>
              <a:off x="994065" y="2816414"/>
              <a:ext cx="125166" cy="127956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1358479" y="2817229"/>
              <a:ext cx="124578" cy="127956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4287" y="2915396"/>
              <a:ext cx="780431" cy="174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Packet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9519" y="1899500"/>
              <a:ext cx="1505489" cy="850956"/>
            </a:xfrm>
            <a:prstGeom prst="rect">
              <a:avLst/>
            </a:prstGeom>
          </p:spPr>
        </p:pic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1119231" y="2816781"/>
              <a:ext cx="125166" cy="127956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1233870" y="2816781"/>
              <a:ext cx="124578" cy="127956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872631" y="2816414"/>
              <a:ext cx="125166" cy="127956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420177" y="5789383"/>
            <a:ext cx="1710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Corrupted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Packet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6500" y="4047424"/>
            <a:ext cx="433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they are not the same, the sender retransmits it until the receiver gets exactly the same copy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9518" y="1818252"/>
            <a:ext cx="3755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What is sent</a:t>
            </a:r>
            <a:r>
              <a:rPr lang="en-US" sz="2000" dirty="0">
                <a:solidFill>
                  <a:srgbClr val="FF0000"/>
                </a:solidFill>
              </a:rPr>
              <a:t>             </a:t>
            </a:r>
            <a:r>
              <a:rPr lang="en-US" sz="1600" dirty="0">
                <a:solidFill>
                  <a:srgbClr val="FF0000"/>
                </a:solidFill>
              </a:rPr>
              <a:t>What is received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278214" y="1580341"/>
            <a:ext cx="6484011" cy="457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n"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27072" y="4943229"/>
            <a:ext cx="1731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Qualitative Packet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7072" y="3866341"/>
            <a:ext cx="1773880" cy="87303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6226166" y="4771656"/>
            <a:ext cx="764853" cy="20372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6384861" y="4805139"/>
            <a:ext cx="147480" cy="131277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6814241" y="4805974"/>
            <a:ext cx="146788" cy="131277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6" name="Rectangle 22"/>
          <p:cNvSpPr>
            <a:spLocks noChangeArrowheads="1"/>
          </p:cNvSpPr>
          <p:nvPr/>
        </p:nvSpPr>
        <p:spPr bwMode="auto">
          <a:xfrm>
            <a:off x="6532341" y="4805515"/>
            <a:ext cx="147480" cy="131277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7" name="Rectangle 24"/>
          <p:cNvSpPr>
            <a:spLocks noChangeArrowheads="1"/>
          </p:cNvSpPr>
          <p:nvPr/>
        </p:nvSpPr>
        <p:spPr bwMode="auto">
          <a:xfrm>
            <a:off x="6667417" y="4805515"/>
            <a:ext cx="146788" cy="131277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8" name="Rectangle 18"/>
          <p:cNvSpPr>
            <a:spLocks noChangeArrowheads="1"/>
          </p:cNvSpPr>
          <p:nvPr/>
        </p:nvSpPr>
        <p:spPr bwMode="auto">
          <a:xfrm>
            <a:off x="6241778" y="4805139"/>
            <a:ext cx="147480" cy="131277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957749" y="1810123"/>
            <a:ext cx="51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= 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21035" y="1617896"/>
            <a:ext cx="64169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What is received is not required to be exactly the same as what is sent,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宋体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accepting partial or degraded, yet useful, delivery of a packet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What is received may be repaired and recovered before being rendered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Intermediate routers may drop less significant chunks to avoid being discarded when congested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8667" y="2603127"/>
            <a:ext cx="1418775" cy="670553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9988" y="2185376"/>
            <a:ext cx="523623" cy="48984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8667" y="5223711"/>
            <a:ext cx="1418774" cy="80202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8666" y="4279809"/>
            <a:ext cx="1418775" cy="79806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8667" y="3419950"/>
            <a:ext cx="1418775" cy="7980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8165" y="4043622"/>
            <a:ext cx="530398" cy="304826"/>
          </a:xfrm>
          <a:prstGeom prst="rect">
            <a:avLst/>
          </a:prstGeom>
        </p:spPr>
      </p:pic>
      <p:cxnSp>
        <p:nvCxnSpPr>
          <p:cNvPr id="95" name="Elbow Connector 94"/>
          <p:cNvCxnSpPr/>
          <p:nvPr/>
        </p:nvCxnSpPr>
        <p:spPr>
          <a:xfrm flipV="1">
            <a:off x="7500952" y="2887051"/>
            <a:ext cx="2243543" cy="128009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stealth" w="lg" len="lg"/>
          </a:ln>
          <a:effectLst/>
        </p:spPr>
      </p:cxnSp>
      <p:pic>
        <p:nvPicPr>
          <p:cNvPr id="104" name="Picture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7637" y="2504351"/>
            <a:ext cx="523623" cy="489841"/>
          </a:xfrm>
          <a:prstGeom prst="rect">
            <a:avLst/>
          </a:prstGeom>
        </p:spPr>
      </p:pic>
      <p:cxnSp>
        <p:nvCxnSpPr>
          <p:cNvPr id="108" name="Elbow Connector 107"/>
          <p:cNvCxnSpPr>
            <a:endCxn id="79" idx="1"/>
          </p:cNvCxnSpPr>
          <p:nvPr/>
        </p:nvCxnSpPr>
        <p:spPr>
          <a:xfrm>
            <a:off x="7490113" y="4393423"/>
            <a:ext cx="2258554" cy="1231299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0933" y="3060823"/>
            <a:ext cx="530398" cy="304826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6031" y="5488504"/>
            <a:ext cx="530398" cy="304826"/>
          </a:xfrm>
          <a:prstGeom prst="rect">
            <a:avLst/>
          </a:prstGeom>
        </p:spPr>
      </p:pic>
      <p:cxnSp>
        <p:nvCxnSpPr>
          <p:cNvPr id="112" name="Elbow Connector 111"/>
          <p:cNvCxnSpPr>
            <a:endCxn id="87" idx="1"/>
          </p:cNvCxnSpPr>
          <p:nvPr/>
        </p:nvCxnSpPr>
        <p:spPr>
          <a:xfrm flipV="1">
            <a:off x="7493387" y="3818981"/>
            <a:ext cx="2255280" cy="394644"/>
          </a:xfrm>
          <a:prstGeom prst="bentConnector3">
            <a:avLst>
              <a:gd name="adj1" fmla="val 53966"/>
            </a:avLst>
          </a:prstGeom>
          <a:noFill/>
          <a:ln w="28575" cap="flat" cmpd="sng" algn="ctr">
            <a:solidFill>
              <a:srgbClr val="DD4654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113" name="Elbow Connector 112"/>
          <p:cNvCxnSpPr>
            <a:stCxn id="72" idx="3"/>
            <a:endCxn id="119" idx="1"/>
          </p:cNvCxnSpPr>
          <p:nvPr/>
        </p:nvCxnSpPr>
        <p:spPr>
          <a:xfrm>
            <a:off x="7500952" y="4302860"/>
            <a:ext cx="2260473" cy="407211"/>
          </a:xfrm>
          <a:prstGeom prst="bentConnector3">
            <a:avLst>
              <a:gd name="adj1" fmla="val 53518"/>
            </a:avLst>
          </a:prstGeom>
          <a:ln w="28575">
            <a:solidFill>
              <a:schemeClr val="tx2">
                <a:lumMod val="20000"/>
                <a:lumOff val="8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 bwMode="auto">
          <a:xfrm>
            <a:off x="9761425" y="4321799"/>
            <a:ext cx="1413609" cy="7765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n"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5630" y="3311221"/>
            <a:ext cx="523623" cy="489841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57350" y="4274091"/>
            <a:ext cx="530398" cy="304826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1076" y="4588294"/>
            <a:ext cx="530398" cy="304826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06317" y="3657947"/>
            <a:ext cx="530398" cy="304826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8058341" y="3358077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53530"/>
                </a:solidFill>
              </a:rPr>
              <a:t>Noisy  link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402280" y="4523480"/>
            <a:ext cx="13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53530"/>
                </a:solidFill>
              </a:rPr>
              <a:t>Congested Node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545337" y="3960504"/>
            <a:ext cx="13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53530"/>
                </a:solidFill>
              </a:rPr>
              <a:t>Congested Node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529497" y="4964258"/>
            <a:ext cx="13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53530"/>
                </a:solidFill>
              </a:rPr>
              <a:t>Congested Node</a:t>
            </a:r>
          </a:p>
        </p:txBody>
      </p:sp>
      <p:sp>
        <p:nvSpPr>
          <p:cNvPr id="136" name="Freeform 135"/>
          <p:cNvSpPr/>
          <p:nvPr/>
        </p:nvSpPr>
        <p:spPr bwMode="auto">
          <a:xfrm>
            <a:off x="7370064" y="987135"/>
            <a:ext cx="1159433" cy="649641"/>
          </a:xfrm>
          <a:custGeom>
            <a:avLst/>
            <a:gdLst>
              <a:gd name="connsiteX0" fmla="*/ 365760 w 1243584"/>
              <a:gd name="connsiteY0" fmla="*/ 55281 h 649641"/>
              <a:gd name="connsiteX1" fmla="*/ 155448 w 1243584"/>
              <a:gd name="connsiteY1" fmla="*/ 36993 h 649641"/>
              <a:gd name="connsiteX2" fmla="*/ 64008 w 1243584"/>
              <a:gd name="connsiteY2" fmla="*/ 64425 h 649641"/>
              <a:gd name="connsiteX3" fmla="*/ 36576 w 1243584"/>
              <a:gd name="connsiteY3" fmla="*/ 73569 h 649641"/>
              <a:gd name="connsiteX4" fmla="*/ 18288 w 1243584"/>
              <a:gd name="connsiteY4" fmla="*/ 101001 h 649641"/>
              <a:gd name="connsiteX5" fmla="*/ 0 w 1243584"/>
              <a:gd name="connsiteY5" fmla="*/ 155865 h 649641"/>
              <a:gd name="connsiteX6" fmla="*/ 9144 w 1243584"/>
              <a:gd name="connsiteY6" fmla="*/ 338745 h 649641"/>
              <a:gd name="connsiteX7" fmla="*/ 36576 w 1243584"/>
              <a:gd name="connsiteY7" fmla="*/ 430185 h 649641"/>
              <a:gd name="connsiteX8" fmla="*/ 64008 w 1243584"/>
              <a:gd name="connsiteY8" fmla="*/ 457617 h 649641"/>
              <a:gd name="connsiteX9" fmla="*/ 91440 w 1243584"/>
              <a:gd name="connsiteY9" fmla="*/ 512481 h 649641"/>
              <a:gd name="connsiteX10" fmla="*/ 173736 w 1243584"/>
              <a:gd name="connsiteY10" fmla="*/ 558201 h 649641"/>
              <a:gd name="connsiteX11" fmla="*/ 210312 w 1243584"/>
              <a:gd name="connsiteY11" fmla="*/ 567345 h 649641"/>
              <a:gd name="connsiteX12" fmla="*/ 256032 w 1243584"/>
              <a:gd name="connsiteY12" fmla="*/ 585633 h 649641"/>
              <a:gd name="connsiteX13" fmla="*/ 292608 w 1243584"/>
              <a:gd name="connsiteY13" fmla="*/ 594777 h 649641"/>
              <a:gd name="connsiteX14" fmla="*/ 320040 w 1243584"/>
              <a:gd name="connsiteY14" fmla="*/ 603921 h 649641"/>
              <a:gd name="connsiteX15" fmla="*/ 466344 w 1243584"/>
              <a:gd name="connsiteY15" fmla="*/ 622209 h 649641"/>
              <a:gd name="connsiteX16" fmla="*/ 603504 w 1243584"/>
              <a:gd name="connsiteY16" fmla="*/ 640497 h 649641"/>
              <a:gd name="connsiteX17" fmla="*/ 649224 w 1243584"/>
              <a:gd name="connsiteY17" fmla="*/ 649641 h 649641"/>
              <a:gd name="connsiteX18" fmla="*/ 987552 w 1243584"/>
              <a:gd name="connsiteY18" fmla="*/ 631353 h 649641"/>
              <a:gd name="connsiteX19" fmla="*/ 1033272 w 1243584"/>
              <a:gd name="connsiteY19" fmla="*/ 622209 h 649641"/>
              <a:gd name="connsiteX20" fmla="*/ 1097280 w 1243584"/>
              <a:gd name="connsiteY20" fmla="*/ 613065 h 649641"/>
              <a:gd name="connsiteX21" fmla="*/ 1124712 w 1243584"/>
              <a:gd name="connsiteY21" fmla="*/ 603921 h 649641"/>
              <a:gd name="connsiteX22" fmla="*/ 1179576 w 1243584"/>
              <a:gd name="connsiteY22" fmla="*/ 549057 h 649641"/>
              <a:gd name="connsiteX23" fmla="*/ 1188720 w 1243584"/>
              <a:gd name="connsiteY23" fmla="*/ 521625 h 649641"/>
              <a:gd name="connsiteX24" fmla="*/ 1207008 w 1243584"/>
              <a:gd name="connsiteY24" fmla="*/ 494193 h 649641"/>
              <a:gd name="connsiteX25" fmla="*/ 1225296 w 1243584"/>
              <a:gd name="connsiteY25" fmla="*/ 411897 h 649641"/>
              <a:gd name="connsiteX26" fmla="*/ 1243584 w 1243584"/>
              <a:gd name="connsiteY26" fmla="*/ 384465 h 649641"/>
              <a:gd name="connsiteX27" fmla="*/ 1234440 w 1243584"/>
              <a:gd name="connsiteY27" fmla="*/ 283881 h 649641"/>
              <a:gd name="connsiteX28" fmla="*/ 1207008 w 1243584"/>
              <a:gd name="connsiteY28" fmla="*/ 256449 h 649641"/>
              <a:gd name="connsiteX29" fmla="*/ 1161288 w 1243584"/>
              <a:gd name="connsiteY29" fmla="*/ 201585 h 649641"/>
              <a:gd name="connsiteX30" fmla="*/ 1133856 w 1243584"/>
              <a:gd name="connsiteY30" fmla="*/ 192441 h 649641"/>
              <a:gd name="connsiteX31" fmla="*/ 1097280 w 1243584"/>
              <a:gd name="connsiteY31" fmla="*/ 165009 h 649641"/>
              <a:gd name="connsiteX32" fmla="*/ 1033272 w 1243584"/>
              <a:gd name="connsiteY32" fmla="*/ 146721 h 649641"/>
              <a:gd name="connsiteX33" fmla="*/ 987552 w 1243584"/>
              <a:gd name="connsiteY33" fmla="*/ 137577 h 649641"/>
              <a:gd name="connsiteX34" fmla="*/ 960120 w 1243584"/>
              <a:gd name="connsiteY34" fmla="*/ 128433 h 649641"/>
              <a:gd name="connsiteX35" fmla="*/ 859536 w 1243584"/>
              <a:gd name="connsiteY35" fmla="*/ 110145 h 649641"/>
              <a:gd name="connsiteX36" fmla="*/ 804672 w 1243584"/>
              <a:gd name="connsiteY36" fmla="*/ 91857 h 649641"/>
              <a:gd name="connsiteX37" fmla="*/ 777240 w 1243584"/>
              <a:gd name="connsiteY37" fmla="*/ 82713 h 649641"/>
              <a:gd name="connsiteX38" fmla="*/ 731520 w 1243584"/>
              <a:gd name="connsiteY38" fmla="*/ 73569 h 649641"/>
              <a:gd name="connsiteX39" fmla="*/ 676656 w 1243584"/>
              <a:gd name="connsiteY39" fmla="*/ 55281 h 649641"/>
              <a:gd name="connsiteX40" fmla="*/ 649224 w 1243584"/>
              <a:gd name="connsiteY40" fmla="*/ 46137 h 649641"/>
              <a:gd name="connsiteX41" fmla="*/ 502920 w 1243584"/>
              <a:gd name="connsiteY41" fmla="*/ 36993 h 649641"/>
              <a:gd name="connsiteX42" fmla="*/ 457200 w 1243584"/>
              <a:gd name="connsiteY42" fmla="*/ 27849 h 649641"/>
              <a:gd name="connsiteX43" fmla="*/ 393192 w 1243584"/>
              <a:gd name="connsiteY43" fmla="*/ 18705 h 649641"/>
              <a:gd name="connsiteX44" fmla="*/ 292608 w 1243584"/>
              <a:gd name="connsiteY44" fmla="*/ 417 h 64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43584" h="649641">
                <a:moveTo>
                  <a:pt x="365760" y="55281"/>
                </a:moveTo>
                <a:cubicBezTo>
                  <a:pt x="275940" y="1389"/>
                  <a:pt x="328455" y="21265"/>
                  <a:pt x="155448" y="36993"/>
                </a:cubicBezTo>
                <a:cubicBezTo>
                  <a:pt x="136446" y="38720"/>
                  <a:pt x="75150" y="60711"/>
                  <a:pt x="64008" y="64425"/>
                </a:cubicBezTo>
                <a:lnTo>
                  <a:pt x="36576" y="73569"/>
                </a:lnTo>
                <a:cubicBezTo>
                  <a:pt x="30480" y="82713"/>
                  <a:pt x="22751" y="90958"/>
                  <a:pt x="18288" y="101001"/>
                </a:cubicBezTo>
                <a:cubicBezTo>
                  <a:pt x="10459" y="118617"/>
                  <a:pt x="0" y="155865"/>
                  <a:pt x="0" y="155865"/>
                </a:cubicBezTo>
                <a:cubicBezTo>
                  <a:pt x="3048" y="216825"/>
                  <a:pt x="4075" y="277920"/>
                  <a:pt x="9144" y="338745"/>
                </a:cubicBezTo>
                <a:cubicBezTo>
                  <a:pt x="10274" y="352307"/>
                  <a:pt x="33778" y="427387"/>
                  <a:pt x="36576" y="430185"/>
                </a:cubicBezTo>
                <a:lnTo>
                  <a:pt x="64008" y="457617"/>
                </a:lnTo>
                <a:cubicBezTo>
                  <a:pt x="70531" y="477185"/>
                  <a:pt x="74757" y="497883"/>
                  <a:pt x="91440" y="512481"/>
                </a:cubicBezTo>
                <a:cubicBezTo>
                  <a:pt x="123195" y="540267"/>
                  <a:pt x="139103" y="548306"/>
                  <a:pt x="173736" y="558201"/>
                </a:cubicBezTo>
                <a:cubicBezTo>
                  <a:pt x="185820" y="561653"/>
                  <a:pt x="198390" y="563371"/>
                  <a:pt x="210312" y="567345"/>
                </a:cubicBezTo>
                <a:cubicBezTo>
                  <a:pt x="225884" y="572536"/>
                  <a:pt x="240460" y="580442"/>
                  <a:pt x="256032" y="585633"/>
                </a:cubicBezTo>
                <a:cubicBezTo>
                  <a:pt x="267954" y="589607"/>
                  <a:pt x="280524" y="591325"/>
                  <a:pt x="292608" y="594777"/>
                </a:cubicBezTo>
                <a:cubicBezTo>
                  <a:pt x="301876" y="597425"/>
                  <a:pt x="310519" y="602418"/>
                  <a:pt x="320040" y="603921"/>
                </a:cubicBezTo>
                <a:cubicBezTo>
                  <a:pt x="368586" y="611586"/>
                  <a:pt x="417576" y="616113"/>
                  <a:pt x="466344" y="622209"/>
                </a:cubicBezTo>
                <a:cubicBezTo>
                  <a:pt x="533581" y="644621"/>
                  <a:pt x="465186" y="624224"/>
                  <a:pt x="603504" y="640497"/>
                </a:cubicBezTo>
                <a:cubicBezTo>
                  <a:pt x="618939" y="642313"/>
                  <a:pt x="633984" y="646593"/>
                  <a:pt x="649224" y="649641"/>
                </a:cubicBezTo>
                <a:lnTo>
                  <a:pt x="987552" y="631353"/>
                </a:lnTo>
                <a:cubicBezTo>
                  <a:pt x="1003054" y="630246"/>
                  <a:pt x="1017942" y="624764"/>
                  <a:pt x="1033272" y="622209"/>
                </a:cubicBezTo>
                <a:cubicBezTo>
                  <a:pt x="1054531" y="618666"/>
                  <a:pt x="1075944" y="616113"/>
                  <a:pt x="1097280" y="613065"/>
                </a:cubicBezTo>
                <a:cubicBezTo>
                  <a:pt x="1106424" y="610017"/>
                  <a:pt x="1117104" y="609839"/>
                  <a:pt x="1124712" y="603921"/>
                </a:cubicBezTo>
                <a:cubicBezTo>
                  <a:pt x="1145127" y="588043"/>
                  <a:pt x="1179576" y="549057"/>
                  <a:pt x="1179576" y="549057"/>
                </a:cubicBezTo>
                <a:cubicBezTo>
                  <a:pt x="1182624" y="539913"/>
                  <a:pt x="1184409" y="530246"/>
                  <a:pt x="1188720" y="521625"/>
                </a:cubicBezTo>
                <a:cubicBezTo>
                  <a:pt x="1193635" y="511795"/>
                  <a:pt x="1202679" y="504294"/>
                  <a:pt x="1207008" y="494193"/>
                </a:cubicBezTo>
                <a:cubicBezTo>
                  <a:pt x="1221062" y="461400"/>
                  <a:pt x="1212277" y="446615"/>
                  <a:pt x="1225296" y="411897"/>
                </a:cubicBezTo>
                <a:cubicBezTo>
                  <a:pt x="1229155" y="401607"/>
                  <a:pt x="1237488" y="393609"/>
                  <a:pt x="1243584" y="384465"/>
                </a:cubicBezTo>
                <a:cubicBezTo>
                  <a:pt x="1240536" y="350937"/>
                  <a:pt x="1243689" y="316252"/>
                  <a:pt x="1234440" y="283881"/>
                </a:cubicBezTo>
                <a:cubicBezTo>
                  <a:pt x="1230887" y="271447"/>
                  <a:pt x="1215287" y="266383"/>
                  <a:pt x="1207008" y="256449"/>
                </a:cubicBezTo>
                <a:cubicBezTo>
                  <a:pt x="1185923" y="231147"/>
                  <a:pt x="1191342" y="221621"/>
                  <a:pt x="1161288" y="201585"/>
                </a:cubicBezTo>
                <a:cubicBezTo>
                  <a:pt x="1153268" y="196238"/>
                  <a:pt x="1143000" y="195489"/>
                  <a:pt x="1133856" y="192441"/>
                </a:cubicBezTo>
                <a:cubicBezTo>
                  <a:pt x="1121664" y="183297"/>
                  <a:pt x="1110512" y="172570"/>
                  <a:pt x="1097280" y="165009"/>
                </a:cubicBezTo>
                <a:cubicBezTo>
                  <a:pt x="1087560" y="159455"/>
                  <a:pt x="1040560" y="148341"/>
                  <a:pt x="1033272" y="146721"/>
                </a:cubicBezTo>
                <a:cubicBezTo>
                  <a:pt x="1018100" y="143350"/>
                  <a:pt x="1002630" y="141346"/>
                  <a:pt x="987552" y="137577"/>
                </a:cubicBezTo>
                <a:cubicBezTo>
                  <a:pt x="978201" y="135239"/>
                  <a:pt x="969529" y="130524"/>
                  <a:pt x="960120" y="128433"/>
                </a:cubicBezTo>
                <a:cubicBezTo>
                  <a:pt x="922481" y="120069"/>
                  <a:pt x="896146" y="120130"/>
                  <a:pt x="859536" y="110145"/>
                </a:cubicBezTo>
                <a:cubicBezTo>
                  <a:pt x="840938" y="105073"/>
                  <a:pt x="822960" y="97953"/>
                  <a:pt x="804672" y="91857"/>
                </a:cubicBezTo>
                <a:cubicBezTo>
                  <a:pt x="795528" y="88809"/>
                  <a:pt x="786691" y="84603"/>
                  <a:pt x="777240" y="82713"/>
                </a:cubicBezTo>
                <a:cubicBezTo>
                  <a:pt x="762000" y="79665"/>
                  <a:pt x="746514" y="77658"/>
                  <a:pt x="731520" y="73569"/>
                </a:cubicBezTo>
                <a:cubicBezTo>
                  <a:pt x="712922" y="68497"/>
                  <a:pt x="694944" y="61377"/>
                  <a:pt x="676656" y="55281"/>
                </a:cubicBezTo>
                <a:cubicBezTo>
                  <a:pt x="667512" y="52233"/>
                  <a:pt x="658844" y="46738"/>
                  <a:pt x="649224" y="46137"/>
                </a:cubicBezTo>
                <a:lnTo>
                  <a:pt x="502920" y="36993"/>
                </a:lnTo>
                <a:cubicBezTo>
                  <a:pt x="487680" y="33945"/>
                  <a:pt x="472530" y="30404"/>
                  <a:pt x="457200" y="27849"/>
                </a:cubicBezTo>
                <a:cubicBezTo>
                  <a:pt x="435941" y="24306"/>
                  <a:pt x="414193" y="23551"/>
                  <a:pt x="393192" y="18705"/>
                </a:cubicBezTo>
                <a:cubicBezTo>
                  <a:pt x="293060" y="-4402"/>
                  <a:pt x="381962" y="417"/>
                  <a:pt x="292608" y="417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n"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" name="Freeform 136"/>
          <p:cNvSpPr/>
          <p:nvPr/>
        </p:nvSpPr>
        <p:spPr bwMode="auto">
          <a:xfrm>
            <a:off x="1373101" y="1034493"/>
            <a:ext cx="1438343" cy="501699"/>
          </a:xfrm>
          <a:custGeom>
            <a:avLst/>
            <a:gdLst>
              <a:gd name="connsiteX0" fmla="*/ 128039 w 1463063"/>
              <a:gd name="connsiteY0" fmla="*/ 26211 h 501699"/>
              <a:gd name="connsiteX1" fmla="*/ 969287 w 1463063"/>
              <a:gd name="connsiteY1" fmla="*/ 26211 h 501699"/>
              <a:gd name="connsiteX2" fmla="*/ 996719 w 1463063"/>
              <a:gd name="connsiteY2" fmla="*/ 44499 h 501699"/>
              <a:gd name="connsiteX3" fmla="*/ 1024151 w 1463063"/>
              <a:gd name="connsiteY3" fmla="*/ 53643 h 501699"/>
              <a:gd name="connsiteX4" fmla="*/ 1069871 w 1463063"/>
              <a:gd name="connsiteY4" fmla="*/ 81075 h 501699"/>
              <a:gd name="connsiteX5" fmla="*/ 1124735 w 1463063"/>
              <a:gd name="connsiteY5" fmla="*/ 90219 h 501699"/>
              <a:gd name="connsiteX6" fmla="*/ 1152167 w 1463063"/>
              <a:gd name="connsiteY6" fmla="*/ 108507 h 501699"/>
              <a:gd name="connsiteX7" fmla="*/ 1179599 w 1463063"/>
              <a:gd name="connsiteY7" fmla="*/ 117651 h 501699"/>
              <a:gd name="connsiteX8" fmla="*/ 1216175 w 1463063"/>
              <a:gd name="connsiteY8" fmla="*/ 145083 h 501699"/>
              <a:gd name="connsiteX9" fmla="*/ 1243607 w 1463063"/>
              <a:gd name="connsiteY9" fmla="*/ 154227 h 501699"/>
              <a:gd name="connsiteX10" fmla="*/ 1298471 w 1463063"/>
              <a:gd name="connsiteY10" fmla="*/ 190803 h 501699"/>
              <a:gd name="connsiteX11" fmla="*/ 1389911 w 1463063"/>
              <a:gd name="connsiteY11" fmla="*/ 199947 h 501699"/>
              <a:gd name="connsiteX12" fmla="*/ 1426487 w 1463063"/>
              <a:gd name="connsiteY12" fmla="*/ 218235 h 501699"/>
              <a:gd name="connsiteX13" fmla="*/ 1463063 w 1463063"/>
              <a:gd name="connsiteY13" fmla="*/ 273099 h 501699"/>
              <a:gd name="connsiteX14" fmla="*/ 1453919 w 1463063"/>
              <a:gd name="connsiteY14" fmla="*/ 346251 h 501699"/>
              <a:gd name="connsiteX15" fmla="*/ 1408199 w 1463063"/>
              <a:gd name="connsiteY15" fmla="*/ 401115 h 501699"/>
              <a:gd name="connsiteX16" fmla="*/ 1362479 w 1463063"/>
              <a:gd name="connsiteY16" fmla="*/ 428547 h 501699"/>
              <a:gd name="connsiteX17" fmla="*/ 1298471 w 1463063"/>
              <a:gd name="connsiteY17" fmla="*/ 465123 h 501699"/>
              <a:gd name="connsiteX18" fmla="*/ 1225319 w 1463063"/>
              <a:gd name="connsiteY18" fmla="*/ 501699 h 501699"/>
              <a:gd name="connsiteX19" fmla="*/ 621815 w 1463063"/>
              <a:gd name="connsiteY19" fmla="*/ 492555 h 501699"/>
              <a:gd name="connsiteX20" fmla="*/ 539519 w 1463063"/>
              <a:gd name="connsiteY20" fmla="*/ 465123 h 501699"/>
              <a:gd name="connsiteX21" fmla="*/ 502943 w 1463063"/>
              <a:gd name="connsiteY21" fmla="*/ 455979 h 501699"/>
              <a:gd name="connsiteX22" fmla="*/ 429791 w 1463063"/>
              <a:gd name="connsiteY22" fmla="*/ 437691 h 501699"/>
              <a:gd name="connsiteX23" fmla="*/ 365783 w 1463063"/>
              <a:gd name="connsiteY23" fmla="*/ 419403 h 501699"/>
              <a:gd name="connsiteX24" fmla="*/ 301775 w 1463063"/>
              <a:gd name="connsiteY24" fmla="*/ 410259 h 501699"/>
              <a:gd name="connsiteX25" fmla="*/ 201191 w 1463063"/>
              <a:gd name="connsiteY25" fmla="*/ 382827 h 501699"/>
              <a:gd name="connsiteX26" fmla="*/ 164615 w 1463063"/>
              <a:gd name="connsiteY26" fmla="*/ 373683 h 501699"/>
              <a:gd name="connsiteX27" fmla="*/ 137183 w 1463063"/>
              <a:gd name="connsiteY27" fmla="*/ 355395 h 501699"/>
              <a:gd name="connsiteX28" fmla="*/ 82319 w 1463063"/>
              <a:gd name="connsiteY28" fmla="*/ 337107 h 501699"/>
              <a:gd name="connsiteX29" fmla="*/ 9167 w 1463063"/>
              <a:gd name="connsiteY29" fmla="*/ 254811 h 501699"/>
              <a:gd name="connsiteX30" fmla="*/ 23 w 1463063"/>
              <a:gd name="connsiteY30" fmla="*/ 218235 h 501699"/>
              <a:gd name="connsiteX31" fmla="*/ 9167 w 1463063"/>
              <a:gd name="connsiteY31" fmla="*/ 108507 h 501699"/>
              <a:gd name="connsiteX32" fmla="*/ 73175 w 1463063"/>
              <a:gd name="connsiteY32" fmla="*/ 71931 h 501699"/>
              <a:gd name="connsiteX33" fmla="*/ 210335 w 1463063"/>
              <a:gd name="connsiteY33" fmla="*/ 44499 h 501699"/>
              <a:gd name="connsiteX34" fmla="*/ 237767 w 1463063"/>
              <a:gd name="connsiteY34" fmla="*/ 35355 h 501699"/>
              <a:gd name="connsiteX35" fmla="*/ 246911 w 1463063"/>
              <a:gd name="connsiteY35" fmla="*/ 26211 h 50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63063" h="501699">
                <a:moveTo>
                  <a:pt x="128039" y="26211"/>
                </a:moveTo>
                <a:cubicBezTo>
                  <a:pt x="440157" y="-18377"/>
                  <a:pt x="271282" y="2415"/>
                  <a:pt x="969287" y="26211"/>
                </a:cubicBezTo>
                <a:cubicBezTo>
                  <a:pt x="980270" y="26585"/>
                  <a:pt x="986889" y="39584"/>
                  <a:pt x="996719" y="44499"/>
                </a:cubicBezTo>
                <a:cubicBezTo>
                  <a:pt x="1005340" y="48810"/>
                  <a:pt x="1015530" y="49332"/>
                  <a:pt x="1024151" y="53643"/>
                </a:cubicBezTo>
                <a:cubicBezTo>
                  <a:pt x="1040047" y="61591"/>
                  <a:pt x="1053168" y="75001"/>
                  <a:pt x="1069871" y="81075"/>
                </a:cubicBezTo>
                <a:cubicBezTo>
                  <a:pt x="1087295" y="87411"/>
                  <a:pt x="1106447" y="87171"/>
                  <a:pt x="1124735" y="90219"/>
                </a:cubicBezTo>
                <a:cubicBezTo>
                  <a:pt x="1133879" y="96315"/>
                  <a:pt x="1142337" y="103592"/>
                  <a:pt x="1152167" y="108507"/>
                </a:cubicBezTo>
                <a:cubicBezTo>
                  <a:pt x="1160788" y="112818"/>
                  <a:pt x="1171230" y="112869"/>
                  <a:pt x="1179599" y="117651"/>
                </a:cubicBezTo>
                <a:cubicBezTo>
                  <a:pt x="1192831" y="125212"/>
                  <a:pt x="1202943" y="137522"/>
                  <a:pt x="1216175" y="145083"/>
                </a:cubicBezTo>
                <a:cubicBezTo>
                  <a:pt x="1224544" y="149865"/>
                  <a:pt x="1235181" y="149546"/>
                  <a:pt x="1243607" y="154227"/>
                </a:cubicBezTo>
                <a:cubicBezTo>
                  <a:pt x="1262820" y="164901"/>
                  <a:pt x="1276601" y="188616"/>
                  <a:pt x="1298471" y="190803"/>
                </a:cubicBezTo>
                <a:lnTo>
                  <a:pt x="1389911" y="199947"/>
                </a:lnTo>
                <a:cubicBezTo>
                  <a:pt x="1402103" y="206043"/>
                  <a:pt x="1416848" y="208596"/>
                  <a:pt x="1426487" y="218235"/>
                </a:cubicBezTo>
                <a:cubicBezTo>
                  <a:pt x="1442029" y="233777"/>
                  <a:pt x="1463063" y="273099"/>
                  <a:pt x="1463063" y="273099"/>
                </a:cubicBezTo>
                <a:cubicBezTo>
                  <a:pt x="1460015" y="297483"/>
                  <a:pt x="1460385" y="322543"/>
                  <a:pt x="1453919" y="346251"/>
                </a:cubicBezTo>
                <a:cubicBezTo>
                  <a:pt x="1449936" y="360855"/>
                  <a:pt x="1418128" y="393668"/>
                  <a:pt x="1408199" y="401115"/>
                </a:cubicBezTo>
                <a:cubicBezTo>
                  <a:pt x="1393981" y="411779"/>
                  <a:pt x="1377550" y="419127"/>
                  <a:pt x="1362479" y="428547"/>
                </a:cubicBezTo>
                <a:cubicBezTo>
                  <a:pt x="1326269" y="451178"/>
                  <a:pt x="1341696" y="445912"/>
                  <a:pt x="1298471" y="465123"/>
                </a:cubicBezTo>
                <a:cubicBezTo>
                  <a:pt x="1231363" y="494949"/>
                  <a:pt x="1273897" y="469314"/>
                  <a:pt x="1225319" y="501699"/>
                </a:cubicBezTo>
                <a:lnTo>
                  <a:pt x="621815" y="492555"/>
                </a:lnTo>
                <a:cubicBezTo>
                  <a:pt x="571260" y="491131"/>
                  <a:pt x="582514" y="481246"/>
                  <a:pt x="539519" y="465123"/>
                </a:cubicBezTo>
                <a:cubicBezTo>
                  <a:pt x="527752" y="460710"/>
                  <a:pt x="515027" y="459431"/>
                  <a:pt x="502943" y="455979"/>
                </a:cubicBezTo>
                <a:cubicBezTo>
                  <a:pt x="356630" y="414175"/>
                  <a:pt x="652879" y="493463"/>
                  <a:pt x="429791" y="437691"/>
                </a:cubicBezTo>
                <a:cubicBezTo>
                  <a:pt x="377561" y="424634"/>
                  <a:pt x="428497" y="430806"/>
                  <a:pt x="365783" y="419403"/>
                </a:cubicBezTo>
                <a:cubicBezTo>
                  <a:pt x="344578" y="415548"/>
                  <a:pt x="323111" y="413307"/>
                  <a:pt x="301775" y="410259"/>
                </a:cubicBezTo>
                <a:cubicBezTo>
                  <a:pt x="250498" y="393167"/>
                  <a:pt x="283694" y="403453"/>
                  <a:pt x="201191" y="382827"/>
                </a:cubicBezTo>
                <a:lnTo>
                  <a:pt x="164615" y="373683"/>
                </a:lnTo>
                <a:cubicBezTo>
                  <a:pt x="155471" y="367587"/>
                  <a:pt x="147226" y="359858"/>
                  <a:pt x="137183" y="355395"/>
                </a:cubicBezTo>
                <a:cubicBezTo>
                  <a:pt x="119567" y="347566"/>
                  <a:pt x="82319" y="337107"/>
                  <a:pt x="82319" y="337107"/>
                </a:cubicBezTo>
                <a:cubicBezTo>
                  <a:pt x="19684" y="274472"/>
                  <a:pt x="41801" y="303762"/>
                  <a:pt x="9167" y="254811"/>
                </a:cubicBezTo>
                <a:cubicBezTo>
                  <a:pt x="6119" y="242619"/>
                  <a:pt x="23" y="230802"/>
                  <a:pt x="23" y="218235"/>
                </a:cubicBezTo>
                <a:cubicBezTo>
                  <a:pt x="23" y="181532"/>
                  <a:pt x="-916" y="143798"/>
                  <a:pt x="9167" y="108507"/>
                </a:cubicBezTo>
                <a:cubicBezTo>
                  <a:pt x="11263" y="101171"/>
                  <a:pt x="72263" y="72171"/>
                  <a:pt x="73175" y="71931"/>
                </a:cubicBezTo>
                <a:cubicBezTo>
                  <a:pt x="118265" y="60065"/>
                  <a:pt x="166102" y="59243"/>
                  <a:pt x="210335" y="44499"/>
                </a:cubicBezTo>
                <a:cubicBezTo>
                  <a:pt x="219479" y="41451"/>
                  <a:pt x="229146" y="39666"/>
                  <a:pt x="237767" y="35355"/>
                </a:cubicBezTo>
                <a:cubicBezTo>
                  <a:pt x="241622" y="33427"/>
                  <a:pt x="243863" y="29259"/>
                  <a:pt x="246911" y="2621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n"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244288" y="5166338"/>
            <a:ext cx="342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Bits and bytes are not equally significant 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35221" y="5127672"/>
            <a:ext cx="414508" cy="410278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 bwMode="auto">
          <a:xfrm>
            <a:off x="1360016" y="1489003"/>
            <a:ext cx="819144" cy="0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/>
          <p:cNvCxnSpPr/>
          <p:nvPr/>
        </p:nvCxnSpPr>
        <p:spPr bwMode="auto">
          <a:xfrm>
            <a:off x="1361584" y="1452863"/>
            <a:ext cx="819144" cy="0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>
            <a:off x="7370064" y="1509425"/>
            <a:ext cx="589311" cy="0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/>
          <p:nvPr/>
        </p:nvCxnSpPr>
        <p:spPr bwMode="auto">
          <a:xfrm flipV="1">
            <a:off x="7370064" y="1473285"/>
            <a:ext cx="590879" cy="4723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Flowchart: Extract 28"/>
          <p:cNvSpPr/>
          <p:nvPr/>
        </p:nvSpPr>
        <p:spPr bwMode="auto">
          <a:xfrm>
            <a:off x="4360326" y="811654"/>
            <a:ext cx="270250" cy="166667"/>
          </a:xfrm>
          <a:prstGeom prst="flowChartExtra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n"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" name="Flowchart: Extract 106"/>
          <p:cNvSpPr/>
          <p:nvPr/>
        </p:nvSpPr>
        <p:spPr bwMode="auto">
          <a:xfrm>
            <a:off x="4682412" y="813222"/>
            <a:ext cx="270250" cy="166667"/>
          </a:xfrm>
          <a:prstGeom prst="flowChartExtra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n"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" name="Flowchart: Extract 113"/>
          <p:cNvSpPr/>
          <p:nvPr/>
        </p:nvSpPr>
        <p:spPr bwMode="auto">
          <a:xfrm>
            <a:off x="5042204" y="814790"/>
            <a:ext cx="270250" cy="166667"/>
          </a:xfrm>
          <a:prstGeom prst="flowChartExtra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n"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17935" y="4271397"/>
            <a:ext cx="414508" cy="41027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5923" y="5180905"/>
            <a:ext cx="374919" cy="350731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3488" y="4282043"/>
            <a:ext cx="374919" cy="35073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567837" y="4784942"/>
            <a:ext cx="1528174" cy="839244"/>
            <a:chOff x="5397324" y="-645090"/>
            <a:chExt cx="2907432" cy="3029462"/>
          </a:xfrm>
          <a:solidFill>
            <a:srgbClr val="FF0000">
              <a:alpha val="34118"/>
            </a:srgbClr>
          </a:solidFill>
        </p:grpSpPr>
        <p:grpSp>
          <p:nvGrpSpPr>
            <p:cNvPr id="16" name="Group 15"/>
            <p:cNvGrpSpPr/>
            <p:nvPr/>
          </p:nvGrpSpPr>
          <p:grpSpPr>
            <a:xfrm>
              <a:off x="5409850" y="-632564"/>
              <a:ext cx="1466939" cy="1614021"/>
              <a:chOff x="5409850" y="-632564"/>
              <a:chExt cx="1466939" cy="1614021"/>
            </a:xfrm>
            <a:grpFill/>
          </p:grpSpPr>
          <p:sp>
            <p:nvSpPr>
              <p:cNvPr id="115" name="Flowchart: Extract 114"/>
              <p:cNvSpPr/>
              <p:nvPr/>
            </p:nvSpPr>
            <p:spPr bwMode="auto">
              <a:xfrm>
                <a:off x="5409850" y="814790"/>
                <a:ext cx="270250" cy="166667"/>
              </a:xfrm>
              <a:prstGeom prst="flowChartExtra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anose="05000000000000000000" pitchFamily="2" charset="2"/>
                  <a:buChar char="n"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448821" y="-626301"/>
                <a:ext cx="713984" cy="720246"/>
                <a:chOff x="5448821" y="-626301"/>
                <a:chExt cx="713984" cy="720246"/>
              </a:xfrm>
              <a:grpFill/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5448821" y="-626301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5799550" y="-269310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6162805" y="-632564"/>
                <a:ext cx="713984" cy="720246"/>
                <a:chOff x="5448821" y="-626301"/>
                <a:chExt cx="713984" cy="720246"/>
              </a:xfrm>
              <a:grpFill/>
            </p:grpSpPr>
            <p:sp>
              <p:nvSpPr>
                <p:cNvPr id="117" name="Rectangle 116"/>
                <p:cNvSpPr/>
                <p:nvPr/>
              </p:nvSpPr>
              <p:spPr>
                <a:xfrm>
                  <a:off x="5448821" y="-626301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5799550" y="-269310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5436295" y="68893"/>
                <a:ext cx="713984" cy="720246"/>
                <a:chOff x="5448821" y="-626301"/>
                <a:chExt cx="713984" cy="720246"/>
              </a:xfrm>
              <a:grpFill/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5448821" y="-626301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5799550" y="-269310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6150279" y="62630"/>
                <a:ext cx="713984" cy="720246"/>
                <a:chOff x="5448821" y="-626301"/>
                <a:chExt cx="713984" cy="720246"/>
              </a:xfrm>
              <a:grpFill/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5448821" y="-626301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5799550" y="-269310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9" name="Group 128"/>
            <p:cNvGrpSpPr/>
            <p:nvPr/>
          </p:nvGrpSpPr>
          <p:grpSpPr>
            <a:xfrm>
              <a:off x="6837817" y="-645090"/>
              <a:ext cx="1466939" cy="1614021"/>
              <a:chOff x="5409850" y="-632564"/>
              <a:chExt cx="1466939" cy="1614021"/>
            </a:xfrm>
            <a:grpFill/>
          </p:grpSpPr>
          <p:sp>
            <p:nvSpPr>
              <p:cNvPr id="130" name="Flowchart: Extract 114"/>
              <p:cNvSpPr/>
              <p:nvPr/>
            </p:nvSpPr>
            <p:spPr bwMode="auto">
              <a:xfrm>
                <a:off x="5409850" y="814790"/>
                <a:ext cx="270250" cy="166667"/>
              </a:xfrm>
              <a:prstGeom prst="flowChartExtra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anose="05000000000000000000" pitchFamily="2" charset="2"/>
                  <a:buChar char="n"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5448821" y="-626301"/>
                <a:ext cx="713984" cy="720246"/>
                <a:chOff x="5448821" y="-626301"/>
                <a:chExt cx="713984" cy="720246"/>
              </a:xfrm>
              <a:grpFill/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5448821" y="-626301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5799550" y="-269310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6162805" y="-632564"/>
                <a:ext cx="713984" cy="720246"/>
                <a:chOff x="5448821" y="-626301"/>
                <a:chExt cx="713984" cy="720246"/>
              </a:xfrm>
              <a:grpFill/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5448821" y="-626301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5799550" y="-269310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5436295" y="68893"/>
                <a:ext cx="713984" cy="720246"/>
                <a:chOff x="5448821" y="-626301"/>
                <a:chExt cx="713984" cy="720246"/>
              </a:xfrm>
              <a:grpFill/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5448821" y="-626301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5799550" y="-269310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6150279" y="62630"/>
                <a:ext cx="713984" cy="720246"/>
                <a:chOff x="5448821" y="-626301"/>
                <a:chExt cx="713984" cy="720246"/>
              </a:xfrm>
              <a:grpFill/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5448821" y="-626301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5799550" y="-269310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8" name="Group 147"/>
            <p:cNvGrpSpPr/>
            <p:nvPr/>
          </p:nvGrpSpPr>
          <p:grpSpPr>
            <a:xfrm>
              <a:off x="5397324" y="770351"/>
              <a:ext cx="1466939" cy="1614021"/>
              <a:chOff x="5409850" y="-632564"/>
              <a:chExt cx="1466939" cy="1614021"/>
            </a:xfrm>
            <a:grpFill/>
          </p:grpSpPr>
          <p:sp>
            <p:nvSpPr>
              <p:cNvPr id="149" name="Flowchart: Extract 114"/>
              <p:cNvSpPr/>
              <p:nvPr/>
            </p:nvSpPr>
            <p:spPr bwMode="auto">
              <a:xfrm>
                <a:off x="5409850" y="814790"/>
                <a:ext cx="270250" cy="166667"/>
              </a:xfrm>
              <a:prstGeom prst="flowChartExtra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anose="05000000000000000000" pitchFamily="2" charset="2"/>
                  <a:buChar char="n"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5448821" y="-626301"/>
                <a:ext cx="713984" cy="720246"/>
                <a:chOff x="5448821" y="-626301"/>
                <a:chExt cx="713984" cy="720246"/>
              </a:xfrm>
              <a:grpFill/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5448821" y="-626301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5799550" y="-269310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6162805" y="-632564"/>
                <a:ext cx="713984" cy="720246"/>
                <a:chOff x="5448821" y="-626301"/>
                <a:chExt cx="713984" cy="720246"/>
              </a:xfrm>
              <a:grpFill/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5448821" y="-626301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5799550" y="-269310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5436295" y="68893"/>
                <a:ext cx="713984" cy="720246"/>
                <a:chOff x="5448821" y="-626301"/>
                <a:chExt cx="713984" cy="720246"/>
              </a:xfrm>
              <a:grpFill/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5448821" y="-626301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5799550" y="-269310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6150279" y="62630"/>
                <a:ext cx="713984" cy="720246"/>
                <a:chOff x="5448821" y="-626301"/>
                <a:chExt cx="713984" cy="720246"/>
              </a:xfrm>
              <a:grpFill/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5448821" y="-626301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5799550" y="-269310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2" name="Group 161"/>
            <p:cNvGrpSpPr/>
            <p:nvPr/>
          </p:nvGrpSpPr>
          <p:grpSpPr>
            <a:xfrm>
              <a:off x="6825291" y="757825"/>
              <a:ext cx="1466939" cy="1614021"/>
              <a:chOff x="5409850" y="-632564"/>
              <a:chExt cx="1466939" cy="1614021"/>
            </a:xfrm>
            <a:grpFill/>
          </p:grpSpPr>
          <p:sp>
            <p:nvSpPr>
              <p:cNvPr id="163" name="Flowchart: Extract 114"/>
              <p:cNvSpPr/>
              <p:nvPr/>
            </p:nvSpPr>
            <p:spPr bwMode="auto">
              <a:xfrm>
                <a:off x="5409850" y="814790"/>
                <a:ext cx="270250" cy="166667"/>
              </a:xfrm>
              <a:prstGeom prst="flowChartExtra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anose="05000000000000000000" pitchFamily="2" charset="2"/>
                  <a:buChar char="n"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64" name="Group 163"/>
              <p:cNvGrpSpPr/>
              <p:nvPr/>
            </p:nvGrpSpPr>
            <p:grpSpPr>
              <a:xfrm>
                <a:off x="5448821" y="-626301"/>
                <a:ext cx="713984" cy="720246"/>
                <a:chOff x="5448821" y="-626301"/>
                <a:chExt cx="713984" cy="720246"/>
              </a:xfrm>
              <a:grpFill/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5448821" y="-626301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5799550" y="-269310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6162805" y="-632564"/>
                <a:ext cx="713984" cy="720246"/>
                <a:chOff x="5448821" y="-626301"/>
                <a:chExt cx="713984" cy="720246"/>
              </a:xfrm>
              <a:grpFill/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5448821" y="-626301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5799550" y="-269310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5436295" y="68893"/>
                <a:ext cx="713984" cy="720246"/>
                <a:chOff x="5448821" y="-626301"/>
                <a:chExt cx="713984" cy="720246"/>
              </a:xfrm>
              <a:grpFill/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5448821" y="-626301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5799550" y="-269310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6150279" y="62630"/>
                <a:ext cx="713984" cy="720246"/>
                <a:chOff x="5448821" y="-626301"/>
                <a:chExt cx="713984" cy="720246"/>
              </a:xfrm>
              <a:grpFill/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5448821" y="-626301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5799550" y="-269310"/>
                  <a:ext cx="363255" cy="3632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101" name="Picture 10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8121" y="4495202"/>
            <a:ext cx="514835" cy="50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3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E24BF0-1375-46DC-BCB9-2B234C66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04" y="450937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sz="2400" b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Study: Tele-Driving </a:t>
            </a:r>
            <a:r>
              <a:rPr lang="en-US" sz="2400" b="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at UCB</a:t>
            </a:r>
            <a:endParaRPr lang="en-US" sz="2000" b="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E96852A-E433-4B81-8B72-99472D211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10" y="1269198"/>
            <a:ext cx="4483066" cy="2721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4A7E5AE-EF0B-4ACE-96B0-8741E68F0644}"/>
              </a:ext>
            </a:extLst>
          </p:cNvPr>
          <p:cNvSpPr txBox="1"/>
          <p:nvPr/>
        </p:nvSpPr>
        <p:spPr>
          <a:xfrm>
            <a:off x="5565959" y="4027820"/>
            <a:ext cx="5921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78"/>
            <a:r>
              <a:rPr lang="en-US" dirty="0">
                <a:solidFill>
                  <a:srgbClr val="000000"/>
                </a:solidFill>
                <a:latin typeface="Arial"/>
                <a:ea typeface="华文细黑"/>
              </a:rPr>
              <a:t>Sensory Image Capture: 40ms</a:t>
            </a:r>
          </a:p>
          <a:p>
            <a:pPr defTabSz="914478"/>
            <a:r>
              <a:rPr lang="en-US" dirty="0">
                <a:solidFill>
                  <a:srgbClr val="000000"/>
                </a:solidFill>
                <a:latin typeface="Arial"/>
                <a:ea typeface="华文细黑"/>
              </a:rPr>
              <a:t>Framing + Encoding: 120 </a:t>
            </a:r>
            <a:r>
              <a:rPr lang="en-US" dirty="0" err="1">
                <a:solidFill>
                  <a:srgbClr val="000000"/>
                </a:solidFill>
                <a:latin typeface="Arial"/>
                <a:ea typeface="华文细黑"/>
              </a:rPr>
              <a:t>ms</a:t>
            </a:r>
            <a:endParaRPr lang="en-US" dirty="0">
              <a:solidFill>
                <a:srgbClr val="000000"/>
              </a:solidFill>
              <a:latin typeface="Arial"/>
              <a:ea typeface="华文细黑"/>
            </a:endParaRPr>
          </a:p>
          <a:p>
            <a:pPr defTabSz="914478"/>
            <a:r>
              <a:rPr lang="en-US" dirty="0">
                <a:solidFill>
                  <a:srgbClr val="000000"/>
                </a:solidFill>
                <a:latin typeface="Arial"/>
                <a:ea typeface="华文细黑"/>
              </a:rPr>
              <a:t>Decoding + Display: 100ms</a:t>
            </a:r>
          </a:p>
          <a:p>
            <a:pPr defTabSz="914478"/>
            <a:r>
              <a:rPr lang="en-US" dirty="0">
                <a:solidFill>
                  <a:srgbClr val="000000"/>
                </a:solidFill>
                <a:latin typeface="Arial"/>
                <a:ea typeface="华文细黑"/>
              </a:rPr>
              <a:t>RTT between Colombia to San Francisco:  300 – 400ms</a:t>
            </a:r>
          </a:p>
          <a:p>
            <a:pPr defTabSz="914478"/>
            <a:endParaRPr lang="en-US" dirty="0">
              <a:solidFill>
                <a:srgbClr val="000000"/>
              </a:solidFill>
              <a:latin typeface="Arial"/>
              <a:ea typeface="华文细黑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F8A71FB-A582-43B6-ADB4-06400105042E}"/>
              </a:ext>
            </a:extLst>
          </p:cNvPr>
          <p:cNvCxnSpPr>
            <a:cxnSpLocks/>
          </p:cNvCxnSpPr>
          <p:nvPr/>
        </p:nvCxnSpPr>
        <p:spPr>
          <a:xfrm>
            <a:off x="5459075" y="5234366"/>
            <a:ext cx="5950277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E8E88E-EED5-4568-89E7-8E126E785F0C}"/>
              </a:ext>
            </a:extLst>
          </p:cNvPr>
          <p:cNvSpPr txBox="1"/>
          <p:nvPr/>
        </p:nvSpPr>
        <p:spPr>
          <a:xfrm>
            <a:off x="5565959" y="5189750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78"/>
            <a:r>
              <a:rPr lang="en-US" dirty="0">
                <a:solidFill>
                  <a:srgbClr val="000000"/>
                </a:solidFill>
                <a:latin typeface="Arial"/>
                <a:ea typeface="华文细黑"/>
              </a:rPr>
              <a:t>Total: 560 – 660 </a:t>
            </a:r>
            <a:r>
              <a:rPr lang="en-US" dirty="0" err="1">
                <a:solidFill>
                  <a:srgbClr val="000000"/>
                </a:solidFill>
                <a:latin typeface="Arial"/>
                <a:ea typeface="华文细黑"/>
              </a:rPr>
              <a:t>ms</a:t>
            </a:r>
            <a:endParaRPr lang="en-US" dirty="0">
              <a:solidFill>
                <a:srgbClr val="000000"/>
              </a:solidFill>
              <a:latin typeface="Arial"/>
              <a:ea typeface="华文细黑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BD9FE5-ED32-4B52-B785-87779708BEF0}"/>
              </a:ext>
            </a:extLst>
          </p:cNvPr>
          <p:cNvSpPr txBox="1"/>
          <p:nvPr/>
        </p:nvSpPr>
        <p:spPr>
          <a:xfrm>
            <a:off x="821922" y="5423940"/>
            <a:ext cx="82816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78"/>
            <a:r>
              <a:rPr lang="en-US" sz="1600" dirty="0">
                <a:solidFill>
                  <a:srgbClr val="000000"/>
                </a:solidFill>
                <a:latin typeface="Arial"/>
                <a:ea typeface="华文细黑"/>
              </a:rPr>
              <a:t>CAD caused by RTT alone:</a:t>
            </a:r>
          </a:p>
          <a:p>
            <a:pPr marL="342900" indent="-342900" defTabSz="914478">
              <a:buFontTx/>
              <a:buAutoNum type="arabicParenR"/>
            </a:pPr>
            <a:r>
              <a:rPr lang="en-US" sz="1600" dirty="0">
                <a:solidFill>
                  <a:srgbClr val="000000"/>
                </a:solidFill>
                <a:latin typeface="Arial"/>
                <a:ea typeface="华文细黑"/>
              </a:rPr>
              <a:t>5 km/hour = 1.4m/sec. Crash-Avoidance Distance = 1.4m/sec x 660ms = 0.92m</a:t>
            </a:r>
          </a:p>
          <a:p>
            <a:pPr marL="342900" indent="-342900" defTabSz="914478">
              <a:buFontTx/>
              <a:buAutoNum type="arabicParenR"/>
            </a:pPr>
            <a:r>
              <a:rPr lang="en-US" sz="1600" dirty="0">
                <a:solidFill>
                  <a:srgbClr val="000000"/>
                </a:solidFill>
                <a:latin typeface="Arial"/>
                <a:ea typeface="华文细黑"/>
              </a:rPr>
              <a:t>30 km/hour = 8.4m/sec. Crash-Avoidance Distance = 8.4m/sec x 660ms = 5.54m</a:t>
            </a:r>
          </a:p>
          <a:p>
            <a:pPr marL="342900" indent="-342900" defTabSz="914478">
              <a:buFontTx/>
              <a:buAutoNum type="arabicParenR"/>
            </a:pPr>
            <a:r>
              <a:rPr lang="en-US" sz="1600" dirty="0">
                <a:solidFill>
                  <a:srgbClr val="000000"/>
                </a:solidFill>
                <a:latin typeface="Arial"/>
                <a:ea typeface="华文细黑"/>
              </a:rPr>
              <a:t>60 km/hour = 16.8m/sec. Crash-Avoidance Distance = 16.8m/sec x 660ms = 11.08m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099EBBD-80FA-42B5-AD63-3CE936557DF8}"/>
              </a:ext>
            </a:extLst>
          </p:cNvPr>
          <p:cNvSpPr/>
          <p:nvPr/>
        </p:nvSpPr>
        <p:spPr bwMode="auto">
          <a:xfrm>
            <a:off x="821922" y="4384394"/>
            <a:ext cx="4401783" cy="763252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002CF7B-C0E3-4C7A-BF89-340463D1D8FF}"/>
              </a:ext>
            </a:extLst>
          </p:cNvPr>
          <p:cNvSpPr/>
          <p:nvPr/>
        </p:nvSpPr>
        <p:spPr bwMode="auto">
          <a:xfrm>
            <a:off x="4421704" y="4133434"/>
            <a:ext cx="568713" cy="1290506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B6C25C15-6376-4BC6-9A3C-D91E30512F3C}"/>
              </a:ext>
            </a:extLst>
          </p:cNvPr>
          <p:cNvCxnSpPr/>
          <p:nvPr/>
        </p:nvCxnSpPr>
        <p:spPr bwMode="auto">
          <a:xfrm>
            <a:off x="1883716" y="4766020"/>
            <a:ext cx="1139097" cy="0"/>
          </a:xfrm>
          <a:prstGeom prst="straightConnector1">
            <a:avLst/>
          </a:prstGeom>
          <a:noFill/>
          <a:ln w="2857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triangle"/>
          </a:ln>
          <a:effectLst/>
          <a:extLst/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309CF2E-682E-459E-A796-AD2D892FE8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806" y="4482272"/>
            <a:ext cx="568713" cy="5736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338D221-12BF-42E9-9607-7B2E8D6339F6}"/>
              </a:ext>
            </a:extLst>
          </p:cNvPr>
          <p:cNvCxnSpPr/>
          <p:nvPr/>
        </p:nvCxnSpPr>
        <p:spPr bwMode="auto">
          <a:xfrm>
            <a:off x="3258727" y="4448819"/>
            <a:ext cx="632055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3590B11-35A1-4ACB-BF44-797F308AF6CA}"/>
              </a:ext>
            </a:extLst>
          </p:cNvPr>
          <p:cNvCxnSpPr/>
          <p:nvPr/>
        </p:nvCxnSpPr>
        <p:spPr bwMode="auto">
          <a:xfrm>
            <a:off x="3258730" y="4592536"/>
            <a:ext cx="632055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BD421402-D654-4948-9C27-54EDC36A5B3B}"/>
              </a:ext>
            </a:extLst>
          </p:cNvPr>
          <p:cNvCxnSpPr/>
          <p:nvPr/>
        </p:nvCxnSpPr>
        <p:spPr bwMode="auto">
          <a:xfrm>
            <a:off x="3258729" y="4752370"/>
            <a:ext cx="632055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F6F83B1-5598-410F-84FA-D69F30E646E9}"/>
              </a:ext>
            </a:extLst>
          </p:cNvPr>
          <p:cNvCxnSpPr/>
          <p:nvPr/>
        </p:nvCxnSpPr>
        <p:spPr bwMode="auto">
          <a:xfrm>
            <a:off x="3258731" y="5055950"/>
            <a:ext cx="632055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B0CE4F3-D3CB-40E1-B0E5-4174A0AFDABC}"/>
              </a:ext>
            </a:extLst>
          </p:cNvPr>
          <p:cNvCxnSpPr/>
          <p:nvPr/>
        </p:nvCxnSpPr>
        <p:spPr bwMode="auto">
          <a:xfrm>
            <a:off x="3258728" y="4894309"/>
            <a:ext cx="632055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FB82020-FA72-4D4C-9733-8751260785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7867" y="4519299"/>
            <a:ext cx="466141" cy="46614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2ADDEB08-4C48-4AAF-8274-DA58D6CA3663}"/>
              </a:ext>
            </a:extLst>
          </p:cNvPr>
          <p:cNvCxnSpPr>
            <a:cxnSpLocks/>
          </p:cNvCxnSpPr>
          <p:nvPr/>
        </p:nvCxnSpPr>
        <p:spPr bwMode="auto">
          <a:xfrm>
            <a:off x="4258536" y="4743718"/>
            <a:ext cx="847885" cy="0"/>
          </a:xfrm>
          <a:prstGeom prst="straightConnector1">
            <a:avLst/>
          </a:prstGeom>
          <a:noFill/>
          <a:ln w="2857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triangle"/>
          </a:ln>
          <a:effectLst/>
          <a:ex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8EA8583F-60E2-42E0-926D-350A2CFF96BF}"/>
              </a:ext>
            </a:extLst>
          </p:cNvPr>
          <p:cNvCxnSpPr>
            <a:cxnSpLocks/>
          </p:cNvCxnSpPr>
          <p:nvPr/>
        </p:nvCxnSpPr>
        <p:spPr bwMode="auto">
          <a:xfrm>
            <a:off x="4693041" y="4961801"/>
            <a:ext cx="0" cy="371689"/>
          </a:xfrm>
          <a:prstGeom prst="straightConnector1">
            <a:avLst/>
          </a:prstGeom>
          <a:noFill/>
          <a:ln w="2857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triangle"/>
          </a:ln>
          <a:effectLst/>
          <a:ex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FCE74C90-0BA0-4319-8BC6-ADACC518897F}"/>
              </a:ext>
            </a:extLst>
          </p:cNvPr>
          <p:cNvCxnSpPr>
            <a:cxnSpLocks/>
          </p:cNvCxnSpPr>
          <p:nvPr/>
        </p:nvCxnSpPr>
        <p:spPr bwMode="auto">
          <a:xfrm flipV="1">
            <a:off x="4697150" y="4170606"/>
            <a:ext cx="0" cy="278213"/>
          </a:xfrm>
          <a:prstGeom prst="straightConnector1">
            <a:avLst/>
          </a:prstGeom>
          <a:noFill/>
          <a:ln w="2857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triangle"/>
          </a:ln>
          <a:effectLst/>
          <a:extLst/>
        </p:spPr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E12022EB-97E5-4880-AB8C-1C836A6D7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69199"/>
            <a:ext cx="5119991" cy="272186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xmlns="" id="{3EE24BF0-1375-46DC-BCB9-2B234C6688DA}"/>
              </a:ext>
            </a:extLst>
          </p:cNvPr>
          <p:cNvSpPr txBox="1">
            <a:spLocks/>
          </p:cNvSpPr>
          <p:nvPr/>
        </p:nvSpPr>
        <p:spPr>
          <a:xfrm>
            <a:off x="446762" y="87682"/>
            <a:ext cx="10972800" cy="638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High Precision </a:t>
            </a:r>
            <a:r>
              <a:rPr lang="en-US" sz="3100" smtClean="0">
                <a:latin typeface="Arial" panose="020B0604020202020204" pitchFamily="34" charset="0"/>
                <a:cs typeface="Arial" panose="020B0604020202020204" pitchFamily="34" charset="0"/>
              </a:rPr>
              <a:t>Latency Services</a:t>
            </a:r>
            <a:endParaRPr lang="en-US" sz="2700" b="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30" y="222943"/>
            <a:ext cx="11513880" cy="791956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New Capabilities and Services Required from Networks</a:t>
            </a:r>
            <a:endParaRPr lang="en-US" sz="3600" dirty="0"/>
          </a:p>
        </p:txBody>
      </p:sp>
      <p:sp>
        <p:nvSpPr>
          <p:cNvPr id="35" name="矩形 49"/>
          <p:cNvSpPr/>
          <p:nvPr/>
        </p:nvSpPr>
        <p:spPr>
          <a:xfrm>
            <a:off x="8648777" y="3919929"/>
            <a:ext cx="2708338" cy="1114208"/>
          </a:xfrm>
          <a:prstGeom prst="roundRect">
            <a:avLst/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100000">
                <a:srgbClr val="BFBFBF">
                  <a:lumMod val="75000"/>
                </a:srgbClr>
              </a:gs>
            </a:gsLst>
            <a:lin ang="5400000" scaled="1"/>
          </a:gradFill>
          <a:ln>
            <a:noFill/>
          </a:ln>
        </p:spPr>
        <p:txBody>
          <a:bodyPr anchor="ctr"/>
          <a:lstStyle/>
          <a:p>
            <a:pPr algn="ctr" defTabSz="91385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600" b="1" kern="0" dirty="0">
              <a:solidFill>
                <a:srgbClr val="606060"/>
              </a:solidFill>
              <a:latin typeface="Arial"/>
              <a:ea typeface="微软雅黑" pitchFamily="34" charset="-122"/>
              <a:cs typeface="Times New Roman" pitchFamily="18" charset="0"/>
            </a:endParaRPr>
          </a:p>
          <a:p>
            <a:pPr algn="ctr" defTabSz="913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 err="1">
                <a:solidFill>
                  <a:srgbClr val="606060"/>
                </a:solidFill>
                <a:latin typeface="Arial"/>
                <a:ea typeface="微软雅黑" pitchFamily="34" charset="-122"/>
                <a:cs typeface="Times New Roman" pitchFamily="18" charset="0"/>
              </a:rPr>
              <a:t>Teledriving</a:t>
            </a:r>
            <a:endParaRPr lang="en-US" altLang="zh-CN" sz="1600" b="1" kern="0" dirty="0">
              <a:solidFill>
                <a:srgbClr val="606060"/>
              </a:solidFill>
              <a:latin typeface="Arial"/>
              <a:ea typeface="微软雅黑" pitchFamily="34" charset="-122"/>
              <a:cs typeface="Times New Roman" pitchFamily="18" charset="0"/>
            </a:endParaRPr>
          </a:p>
          <a:p>
            <a:pPr algn="ctr" defTabSz="913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rgbClr val="606060"/>
                </a:solidFill>
                <a:latin typeface="Arial"/>
                <a:ea typeface="微软雅黑" pitchFamily="34" charset="-122"/>
                <a:cs typeface="Times New Roman" pitchFamily="18" charset="0"/>
              </a:rPr>
              <a:t>Tactile Internet</a:t>
            </a:r>
          </a:p>
          <a:p>
            <a:pPr algn="ctr" defTabSz="913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rgbClr val="606060"/>
                </a:solidFill>
                <a:latin typeface="Arial"/>
                <a:ea typeface="微软雅黑" pitchFamily="34" charset="-122"/>
                <a:cs typeface="Times New Roman" pitchFamily="18" charset="0"/>
              </a:rPr>
              <a:t>Industrial Internet</a:t>
            </a:r>
          </a:p>
        </p:txBody>
      </p:sp>
      <p:sp>
        <p:nvSpPr>
          <p:cNvPr id="31" name="矩形 49"/>
          <p:cNvSpPr/>
          <p:nvPr/>
        </p:nvSpPr>
        <p:spPr>
          <a:xfrm>
            <a:off x="8883112" y="3491681"/>
            <a:ext cx="2828050" cy="648313"/>
          </a:xfrm>
          <a:prstGeom prst="roundRect">
            <a:avLst/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100000">
                <a:srgbClr val="BFBFBF">
                  <a:lumMod val="75000"/>
                </a:srgbClr>
              </a:gs>
            </a:gsLst>
            <a:lin ang="5400000" scaled="1"/>
          </a:gradFill>
          <a:ln>
            <a:noFill/>
          </a:ln>
        </p:spPr>
        <p:txBody>
          <a:bodyPr anchor="ctr"/>
          <a:lstStyle/>
          <a:p>
            <a:pPr algn="ctr" defTabSz="913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rgbClr val="606060"/>
                </a:solidFill>
                <a:latin typeface="Arial"/>
                <a:ea typeface="微软雅黑" pitchFamily="34" charset="-122"/>
                <a:cs typeface="Times New Roman" pitchFamily="18" charset="0"/>
              </a:rPr>
              <a:t>AR/VR, Industrial Internet</a:t>
            </a:r>
          </a:p>
          <a:p>
            <a:pPr algn="ctr" defTabSz="913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rgbClr val="606060"/>
                </a:solidFill>
                <a:latin typeface="Arial"/>
                <a:ea typeface="微软雅黑" pitchFamily="34" charset="-122"/>
                <a:cs typeface="Times New Roman" pitchFamily="18" charset="0"/>
              </a:rPr>
              <a:t>Autonomous Driving</a:t>
            </a:r>
          </a:p>
        </p:txBody>
      </p:sp>
      <p:sp>
        <p:nvSpPr>
          <p:cNvPr id="4" name="Freeform 3"/>
          <p:cNvSpPr/>
          <p:nvPr/>
        </p:nvSpPr>
        <p:spPr>
          <a:xfrm>
            <a:off x="2778291" y="1227311"/>
            <a:ext cx="5545175" cy="4606112"/>
          </a:xfrm>
          <a:custGeom>
            <a:avLst/>
            <a:gdLst>
              <a:gd name="connsiteX0" fmla="*/ 0 w 5486392"/>
              <a:gd name="connsiteY0" fmla="*/ 2579913 h 5159826"/>
              <a:gd name="connsiteX1" fmla="*/ 2743196 w 5486392"/>
              <a:gd name="connsiteY1" fmla="*/ 0 h 5159826"/>
              <a:gd name="connsiteX2" fmla="*/ 5486392 w 5486392"/>
              <a:gd name="connsiteY2" fmla="*/ 2579913 h 5159826"/>
              <a:gd name="connsiteX3" fmla="*/ 2743196 w 5486392"/>
              <a:gd name="connsiteY3" fmla="*/ 5159826 h 5159826"/>
              <a:gd name="connsiteX4" fmla="*/ 0 w 5486392"/>
              <a:gd name="connsiteY4" fmla="*/ 2579913 h 51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392" h="5159826">
                <a:moveTo>
                  <a:pt x="0" y="2579913"/>
                </a:moveTo>
                <a:cubicBezTo>
                  <a:pt x="0" y="1155066"/>
                  <a:pt x="1228171" y="0"/>
                  <a:pt x="2743196" y="0"/>
                </a:cubicBezTo>
                <a:cubicBezTo>
                  <a:pt x="4258221" y="0"/>
                  <a:pt x="5486392" y="1155066"/>
                  <a:pt x="5486392" y="2579913"/>
                </a:cubicBezTo>
                <a:cubicBezTo>
                  <a:pt x="5486392" y="4004760"/>
                  <a:pt x="4258221" y="5159826"/>
                  <a:pt x="2743196" y="5159826"/>
                </a:cubicBezTo>
                <a:cubicBezTo>
                  <a:pt x="1228171" y="5159826"/>
                  <a:pt x="0" y="4004760"/>
                  <a:pt x="0" y="2579913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FFFFFF"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FFFFFF"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1855771" tIns="400023" rIns="1855772" bIns="4525735" numCol="1" spcCol="1270" anchor="ctr" anchorCtr="0">
            <a:noAutofit/>
          </a:bodyPr>
          <a:lstStyle/>
          <a:p>
            <a:pPr algn="ctr" defTabSz="888466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998" b="1" kern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 pitchFamily="2" charset="-122"/>
            </a:endParaRPr>
          </a:p>
          <a:p>
            <a:pPr algn="ctr" defTabSz="888466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998" b="1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  <a:ea typeface="宋体" pitchFamily="2" charset="-122"/>
              </a:rPr>
              <a:t>Best Effort</a:t>
            </a:r>
          </a:p>
        </p:txBody>
      </p:sp>
      <p:sp>
        <p:nvSpPr>
          <p:cNvPr id="5" name="Freeform 4"/>
          <p:cNvSpPr/>
          <p:nvPr/>
        </p:nvSpPr>
        <p:spPr>
          <a:xfrm>
            <a:off x="3303008" y="1921295"/>
            <a:ext cx="4504793" cy="3912129"/>
          </a:xfrm>
          <a:custGeom>
            <a:avLst/>
            <a:gdLst>
              <a:gd name="connsiteX0" fmla="*/ 0 w 4385852"/>
              <a:gd name="connsiteY0" fmla="*/ 2192926 h 4385852"/>
              <a:gd name="connsiteX1" fmla="*/ 2192926 w 4385852"/>
              <a:gd name="connsiteY1" fmla="*/ 0 h 4385852"/>
              <a:gd name="connsiteX2" fmla="*/ 4385852 w 4385852"/>
              <a:gd name="connsiteY2" fmla="*/ 2192926 h 4385852"/>
              <a:gd name="connsiteX3" fmla="*/ 2192926 w 4385852"/>
              <a:gd name="connsiteY3" fmla="*/ 4385852 h 4385852"/>
              <a:gd name="connsiteX4" fmla="*/ 0 w 4385852"/>
              <a:gd name="connsiteY4" fmla="*/ 2192926 h 438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5852" h="4385852">
                <a:moveTo>
                  <a:pt x="0" y="2192926"/>
                </a:moveTo>
                <a:cubicBezTo>
                  <a:pt x="0" y="981806"/>
                  <a:pt x="981806" y="0"/>
                  <a:pt x="2192926" y="0"/>
                </a:cubicBezTo>
                <a:cubicBezTo>
                  <a:pt x="3404046" y="0"/>
                  <a:pt x="4385852" y="981806"/>
                  <a:pt x="4385852" y="2192926"/>
                </a:cubicBezTo>
                <a:cubicBezTo>
                  <a:pt x="4385852" y="3404046"/>
                  <a:pt x="3404046" y="4385852"/>
                  <a:pt x="2192926" y="4385852"/>
                </a:cubicBezTo>
                <a:cubicBezTo>
                  <a:pt x="981806" y="4385852"/>
                  <a:pt x="0" y="3404046"/>
                  <a:pt x="0" y="2192926"/>
                </a:cubicBezTo>
                <a:close/>
              </a:path>
            </a:pathLst>
          </a:custGeom>
          <a:solidFill>
            <a:srgbClr val="606060">
              <a:lumMod val="40000"/>
              <a:lumOff val="6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1388742" tIns="394220" rIns="1388743" bIns="3769569" numCol="1" spcCol="1270" anchor="ctr" anchorCtr="0">
            <a:noAutofit/>
          </a:bodyPr>
          <a:lstStyle/>
          <a:p>
            <a:pPr algn="ctr" defTabSz="888466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998" b="1" kern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 pitchFamily="2" charset="-122"/>
            </a:endParaRPr>
          </a:p>
          <a:p>
            <a:pPr algn="ctr" defTabSz="888466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998" b="1" kern="0" dirty="0" err="1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  <a:ea typeface="宋体" pitchFamily="2" charset="-122"/>
              </a:rPr>
              <a:t>DiffServ</a:t>
            </a:r>
            <a:endParaRPr lang="en-US" sz="1998" b="1" kern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 pitchFamily="2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734898" y="2738791"/>
            <a:ext cx="3709830" cy="3070742"/>
          </a:xfrm>
          <a:custGeom>
            <a:avLst/>
            <a:gdLst>
              <a:gd name="connsiteX0" fmla="*/ 0 w 3611878"/>
              <a:gd name="connsiteY0" fmla="*/ 1805939 h 3611878"/>
              <a:gd name="connsiteX1" fmla="*/ 1805939 w 3611878"/>
              <a:gd name="connsiteY1" fmla="*/ 0 h 3611878"/>
              <a:gd name="connsiteX2" fmla="*/ 3611878 w 3611878"/>
              <a:gd name="connsiteY2" fmla="*/ 1805939 h 3611878"/>
              <a:gd name="connsiteX3" fmla="*/ 1805939 w 3611878"/>
              <a:gd name="connsiteY3" fmla="*/ 3611878 h 3611878"/>
              <a:gd name="connsiteX4" fmla="*/ 0 w 3611878"/>
              <a:gd name="connsiteY4" fmla="*/ 1805939 h 361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1878" h="3611878">
                <a:moveTo>
                  <a:pt x="0" y="1805939"/>
                </a:moveTo>
                <a:cubicBezTo>
                  <a:pt x="0" y="808546"/>
                  <a:pt x="808546" y="0"/>
                  <a:pt x="1805939" y="0"/>
                </a:cubicBezTo>
                <a:cubicBezTo>
                  <a:pt x="2803332" y="0"/>
                  <a:pt x="3611878" y="808546"/>
                  <a:pt x="3611878" y="1805939"/>
                </a:cubicBezTo>
                <a:cubicBezTo>
                  <a:pt x="3611878" y="2803332"/>
                  <a:pt x="2803332" y="3611878"/>
                  <a:pt x="1805939" y="3611878"/>
                </a:cubicBezTo>
                <a:cubicBezTo>
                  <a:pt x="808546" y="3611878"/>
                  <a:pt x="0" y="2803332"/>
                  <a:pt x="0" y="1805939"/>
                </a:cubicBezTo>
                <a:close/>
              </a:path>
            </a:pathLst>
          </a:custGeom>
          <a:solidFill>
            <a:srgbClr val="BACAE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998861" tIns="377039" rIns="998862" bIns="2990678" numCol="1" spcCol="1270" anchor="ctr" anchorCtr="0">
            <a:noAutofit/>
          </a:bodyPr>
          <a:lstStyle/>
          <a:p>
            <a:pPr algn="ctr" defTabSz="79962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798" b="1" kern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 pitchFamily="2" charset="-122"/>
            </a:endParaRPr>
          </a:p>
          <a:p>
            <a:pPr algn="ctr" defTabSz="79962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798" b="1" kern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 pitchFamily="2" charset="-122"/>
            </a:endParaRPr>
          </a:p>
          <a:p>
            <a:pPr algn="ctr" defTabSz="79962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798" b="1" kern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  <a:ea typeface="宋体" pitchFamily="2" charset="-122"/>
              </a:rPr>
              <a:t>Service/Path Engineering (2010-2025?!)</a:t>
            </a:r>
            <a:endParaRPr lang="en-US" sz="1798" b="1" kern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 pitchFamily="2" charset="-122"/>
            </a:endParaRPr>
          </a:p>
        </p:txBody>
      </p:sp>
      <p:sp>
        <p:nvSpPr>
          <p:cNvPr id="9" name="矩形 49"/>
          <p:cNvSpPr/>
          <p:nvPr/>
        </p:nvSpPr>
        <p:spPr>
          <a:xfrm>
            <a:off x="8762033" y="2677523"/>
            <a:ext cx="2774437" cy="693990"/>
          </a:xfrm>
          <a:prstGeom prst="roundRect">
            <a:avLst/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100000">
                <a:srgbClr val="BFBFBF">
                  <a:lumMod val="75000"/>
                </a:srgbClr>
              </a:gs>
            </a:gsLst>
            <a:lin ang="5400000" scaled="1"/>
          </a:gradFill>
          <a:ln>
            <a:noFill/>
          </a:ln>
        </p:spPr>
        <p:txBody>
          <a:bodyPr anchor="ctr"/>
          <a:lstStyle/>
          <a:p>
            <a:pPr algn="ctr" defTabSz="913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 smtClean="0">
                <a:solidFill>
                  <a:srgbClr val="606060"/>
                </a:solidFill>
                <a:latin typeface="Arial"/>
                <a:ea typeface="微软雅黑" pitchFamily="34" charset="-122"/>
                <a:cs typeface="Times New Roman" pitchFamily="18" charset="0"/>
              </a:rPr>
              <a:t>Capacity Optimization</a:t>
            </a:r>
            <a:br>
              <a:rPr lang="en-US" altLang="zh-CN" sz="1600" b="1" kern="0" dirty="0" smtClean="0">
                <a:solidFill>
                  <a:srgbClr val="606060"/>
                </a:solidFill>
                <a:latin typeface="Arial"/>
                <a:ea typeface="微软雅黑" pitchFamily="34" charset="-122"/>
                <a:cs typeface="Times New Roman" pitchFamily="18" charset="0"/>
              </a:rPr>
            </a:br>
            <a:r>
              <a:rPr lang="en-US" altLang="zh-CN" sz="1600" b="1" kern="0" dirty="0" smtClean="0">
                <a:solidFill>
                  <a:srgbClr val="606060"/>
                </a:solidFill>
                <a:latin typeface="Arial"/>
                <a:ea typeface="微软雅黑" pitchFamily="34" charset="-122"/>
                <a:cs typeface="Times New Roman" pitchFamily="18" charset="0"/>
              </a:rPr>
              <a:t>VPN</a:t>
            </a:r>
            <a:r>
              <a:rPr lang="en-US" altLang="zh-CN" sz="1600" b="1" kern="0" dirty="0">
                <a:solidFill>
                  <a:srgbClr val="606060"/>
                </a:solidFill>
                <a:latin typeface="Arial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1" kern="0" dirty="0" smtClean="0">
                <a:solidFill>
                  <a:srgbClr val="606060"/>
                </a:solidFill>
                <a:latin typeface="Arial"/>
                <a:ea typeface="微软雅黑" pitchFamily="34" charset="-122"/>
                <a:cs typeface="Times New Roman" pitchFamily="18" charset="0"/>
              </a:rPr>
              <a:t>/ Leased </a:t>
            </a:r>
            <a:r>
              <a:rPr lang="en-US" altLang="zh-CN" sz="1600" b="1" kern="0" dirty="0">
                <a:solidFill>
                  <a:srgbClr val="606060"/>
                </a:solidFill>
                <a:latin typeface="Arial"/>
                <a:ea typeface="微软雅黑" pitchFamily="34" charset="-122"/>
                <a:cs typeface="Times New Roman" pitchFamily="18" charset="0"/>
              </a:rPr>
              <a:t>Line</a:t>
            </a:r>
          </a:p>
        </p:txBody>
      </p:sp>
      <p:sp>
        <p:nvSpPr>
          <p:cNvPr id="10" name="矩形 49"/>
          <p:cNvSpPr/>
          <p:nvPr/>
        </p:nvSpPr>
        <p:spPr>
          <a:xfrm>
            <a:off x="8555142" y="2173765"/>
            <a:ext cx="2455235" cy="483859"/>
          </a:xfrm>
          <a:prstGeom prst="roundRect">
            <a:avLst/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100000">
                <a:srgbClr val="BFBFBF">
                  <a:lumMod val="75000"/>
                </a:srgbClr>
              </a:gs>
            </a:gsLst>
            <a:lin ang="5400000" scaled="1"/>
          </a:gradFill>
          <a:ln>
            <a:noFill/>
          </a:ln>
        </p:spPr>
        <p:txBody>
          <a:bodyPr anchor="ctr"/>
          <a:lstStyle/>
          <a:p>
            <a:pPr algn="ctr" defTabSz="913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smtClean="0">
                <a:solidFill>
                  <a:srgbClr val="606060"/>
                </a:solidFill>
                <a:latin typeface="Arial"/>
                <a:ea typeface="微软雅黑" pitchFamily="34" charset="-122"/>
                <a:cs typeface="Times New Roman" pitchFamily="18" charset="0"/>
              </a:rPr>
              <a:t>{Legacy} Voice/video</a:t>
            </a:r>
            <a:endParaRPr lang="en-US" altLang="zh-CN" sz="1600" b="1" kern="0" dirty="0">
              <a:solidFill>
                <a:srgbClr val="606060"/>
              </a:solidFill>
              <a:latin typeface="Arial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49"/>
          <p:cNvSpPr/>
          <p:nvPr/>
        </p:nvSpPr>
        <p:spPr>
          <a:xfrm>
            <a:off x="8198927" y="1507643"/>
            <a:ext cx="2183307" cy="546164"/>
          </a:xfrm>
          <a:prstGeom prst="roundRect">
            <a:avLst/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100000">
                <a:srgbClr val="BFBFBF">
                  <a:lumMod val="75000"/>
                </a:srgbClr>
              </a:gs>
            </a:gsLst>
            <a:lin ang="5400000" scaled="1"/>
          </a:gradFill>
          <a:ln>
            <a:noFill/>
          </a:ln>
        </p:spPr>
        <p:txBody>
          <a:bodyPr anchor="ctr"/>
          <a:lstStyle/>
          <a:p>
            <a:pPr algn="ctr" defTabSz="913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rgbClr val="606060"/>
                </a:solidFill>
                <a:latin typeface="Arial"/>
                <a:ea typeface="微软雅黑" pitchFamily="34" charset="-122"/>
                <a:cs typeface="Times New Roman" pitchFamily="18" charset="0"/>
              </a:rPr>
              <a:t>Web, APP</a:t>
            </a:r>
          </a:p>
        </p:txBody>
      </p:sp>
      <p:cxnSp>
        <p:nvCxnSpPr>
          <p:cNvPr id="14" name="Elbow Connector 12"/>
          <p:cNvCxnSpPr>
            <a:cxnSpLocks noChangeShapeType="1"/>
          </p:cNvCxnSpPr>
          <p:nvPr/>
        </p:nvCxnSpPr>
        <p:spPr bwMode="auto">
          <a:xfrm>
            <a:off x="6300365" y="2395498"/>
            <a:ext cx="1899592" cy="1417"/>
          </a:xfrm>
          <a:prstGeom prst="straightConnector1">
            <a:avLst/>
          </a:prstGeom>
          <a:noFill/>
          <a:ln w="9525" cap="rnd">
            <a:solidFill>
              <a:srgbClr val="606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Elbow Connector 15"/>
          <p:cNvCxnSpPr>
            <a:cxnSpLocks noChangeShapeType="1"/>
          </p:cNvCxnSpPr>
          <p:nvPr/>
        </p:nvCxnSpPr>
        <p:spPr bwMode="auto">
          <a:xfrm flipV="1">
            <a:off x="6513534" y="3056034"/>
            <a:ext cx="2179684" cy="150629"/>
          </a:xfrm>
          <a:prstGeom prst="straightConnector1">
            <a:avLst/>
          </a:prstGeom>
          <a:noFill/>
          <a:ln w="9525" cap="rnd">
            <a:solidFill>
              <a:srgbClr val="606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Elbow Connector 78"/>
          <p:cNvCxnSpPr>
            <a:cxnSpLocks noChangeShapeType="1"/>
          </p:cNvCxnSpPr>
          <p:nvPr/>
        </p:nvCxnSpPr>
        <p:spPr bwMode="auto">
          <a:xfrm>
            <a:off x="6958910" y="1893151"/>
            <a:ext cx="1159322" cy="1417"/>
          </a:xfrm>
          <a:prstGeom prst="bentConnector3">
            <a:avLst>
              <a:gd name="adj1" fmla="val 50000"/>
            </a:avLst>
          </a:prstGeom>
          <a:noFill/>
          <a:ln w="9525" cap="rnd">
            <a:solidFill>
              <a:srgbClr val="606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矩形 49"/>
          <p:cNvSpPr/>
          <p:nvPr/>
        </p:nvSpPr>
        <p:spPr>
          <a:xfrm>
            <a:off x="7547680" y="5071682"/>
            <a:ext cx="3259850" cy="1100503"/>
          </a:xfrm>
          <a:prstGeom prst="roundRect">
            <a:avLst/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100000">
                <a:srgbClr val="BFBFBF">
                  <a:lumMod val="75000"/>
                </a:srgbClr>
              </a:gs>
            </a:gsLst>
            <a:lin ang="5400000" scaled="1"/>
          </a:gradFill>
          <a:ln>
            <a:noFill/>
          </a:ln>
        </p:spPr>
        <p:txBody>
          <a:bodyPr anchor="ctr"/>
          <a:lstStyle/>
          <a:p>
            <a:pPr algn="ctr" defTabSz="913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rgbClr val="606060"/>
                </a:solidFill>
                <a:latin typeface="Arial"/>
                <a:ea typeface="微软雅黑" pitchFamily="34" charset="-122"/>
                <a:cs typeface="Times New Roman" pitchFamily="18" charset="0"/>
              </a:rPr>
              <a:t>Digital Reality</a:t>
            </a:r>
          </a:p>
          <a:p>
            <a:pPr algn="ctr" defTabSz="913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rgbClr val="606060"/>
                </a:solidFill>
                <a:latin typeface="Arial"/>
                <a:ea typeface="微软雅黑" pitchFamily="34" charset="-122"/>
                <a:cs typeface="Times New Roman" pitchFamily="18" charset="0"/>
              </a:rPr>
              <a:t>Holographic Twin</a:t>
            </a:r>
          </a:p>
          <a:p>
            <a:pPr algn="ctr" defTabSz="913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rgbClr val="606060"/>
                </a:solidFill>
                <a:latin typeface="Arial"/>
                <a:ea typeface="微软雅黑" pitchFamily="34" charset="-122"/>
                <a:cs typeface="Times New Roman" pitchFamily="18" charset="0"/>
              </a:rPr>
              <a:t>Holographic Education</a:t>
            </a:r>
          </a:p>
          <a:p>
            <a:pPr algn="ctr" defTabSz="913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rgbClr val="606060"/>
                </a:solidFill>
                <a:latin typeface="Arial"/>
                <a:ea typeface="微软雅黑" pitchFamily="34" charset="-122"/>
                <a:cs typeface="Times New Roman" pitchFamily="18" charset="0"/>
              </a:rPr>
              <a:t>Holographic Healthcare</a:t>
            </a:r>
          </a:p>
        </p:txBody>
      </p:sp>
      <p:sp>
        <p:nvSpPr>
          <p:cNvPr id="8" name="Left Brace 7"/>
          <p:cNvSpPr/>
          <p:nvPr/>
        </p:nvSpPr>
        <p:spPr bwMode="auto">
          <a:xfrm>
            <a:off x="2860857" y="1227311"/>
            <a:ext cx="1055298" cy="147139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rtlCol="0" anchor="ctr"/>
          <a:lstStyle/>
          <a:p>
            <a:pPr algn="ctr" defTabSz="91385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98" b="1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Left Brace 23"/>
          <p:cNvSpPr/>
          <p:nvPr/>
        </p:nvSpPr>
        <p:spPr bwMode="auto">
          <a:xfrm>
            <a:off x="2256616" y="2270259"/>
            <a:ext cx="1563822" cy="1262081"/>
          </a:xfrm>
          <a:prstGeom prst="leftBrace">
            <a:avLst>
              <a:gd name="adj1" fmla="val 8333"/>
              <a:gd name="adj2" fmla="val 486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rtlCol="0" anchor="ctr"/>
          <a:lstStyle/>
          <a:p>
            <a:pPr algn="ctr" defTabSz="91385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98" b="1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8592" y="1739102"/>
            <a:ext cx="1422571" cy="52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98" b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IP(v4)</a:t>
            </a:r>
            <a:endParaRPr lang="en-US" sz="2798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0416" y="2413114"/>
            <a:ext cx="2755726" cy="9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98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MPLS / IPv6</a:t>
            </a:r>
          </a:p>
          <a:p>
            <a:pPr defTabSz="913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SR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(Segment Routing)</a:t>
            </a:r>
            <a:endParaRPr lang="en-US" sz="1600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110836" y="4495834"/>
            <a:ext cx="2603022" cy="95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98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New 2030 </a:t>
            </a:r>
            <a:endParaRPr lang="en-US" sz="2798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algn="ctr" defTabSz="913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98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Capabilities</a:t>
            </a:r>
          </a:p>
        </p:txBody>
      </p:sp>
      <p:cxnSp>
        <p:nvCxnSpPr>
          <p:cNvPr id="17" name="Elbow Connector 21"/>
          <p:cNvCxnSpPr>
            <a:cxnSpLocks noChangeShapeType="1"/>
          </p:cNvCxnSpPr>
          <p:nvPr/>
        </p:nvCxnSpPr>
        <p:spPr bwMode="auto">
          <a:xfrm flipV="1">
            <a:off x="7427934" y="4502933"/>
            <a:ext cx="1131160" cy="56541"/>
          </a:xfrm>
          <a:prstGeom prst="straightConnector1">
            <a:avLst/>
          </a:prstGeom>
          <a:noFill/>
          <a:ln w="9525" cap="rnd">
            <a:solidFill>
              <a:srgbClr val="606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Elbow Connector 18"/>
          <p:cNvCxnSpPr>
            <a:cxnSpLocks noChangeShapeType="1"/>
          </p:cNvCxnSpPr>
          <p:nvPr/>
        </p:nvCxnSpPr>
        <p:spPr bwMode="auto">
          <a:xfrm flipV="1">
            <a:off x="5473874" y="3858018"/>
            <a:ext cx="3371267" cy="237993"/>
          </a:xfrm>
          <a:prstGeom prst="straightConnector1">
            <a:avLst/>
          </a:prstGeom>
          <a:noFill/>
          <a:ln w="9525" cap="rnd">
            <a:solidFill>
              <a:srgbClr val="606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94439" y="1225534"/>
            <a:ext cx="2787588" cy="52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98" b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2020 Internet</a:t>
            </a:r>
            <a:endParaRPr lang="en-US" sz="2798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Left Brace 33"/>
          <p:cNvSpPr/>
          <p:nvPr/>
        </p:nvSpPr>
        <p:spPr bwMode="auto">
          <a:xfrm>
            <a:off x="3131507" y="1340285"/>
            <a:ext cx="1741118" cy="463463"/>
          </a:xfrm>
          <a:prstGeom prst="leftBrace">
            <a:avLst>
              <a:gd name="adj1" fmla="val 8333"/>
              <a:gd name="adj2" fmla="val 448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rtlCol="0" anchor="ctr"/>
          <a:lstStyle/>
          <a:p>
            <a:pPr algn="ctr" defTabSz="91385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98" b="1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812473" y="3768436"/>
            <a:ext cx="5430982" cy="2523696"/>
          </a:xfrm>
          <a:custGeom>
            <a:avLst/>
            <a:gdLst>
              <a:gd name="connsiteX0" fmla="*/ 0 w 3611878"/>
              <a:gd name="connsiteY0" fmla="*/ 1805939 h 3611878"/>
              <a:gd name="connsiteX1" fmla="*/ 1805939 w 3611878"/>
              <a:gd name="connsiteY1" fmla="*/ 0 h 3611878"/>
              <a:gd name="connsiteX2" fmla="*/ 3611878 w 3611878"/>
              <a:gd name="connsiteY2" fmla="*/ 1805939 h 3611878"/>
              <a:gd name="connsiteX3" fmla="*/ 1805939 w 3611878"/>
              <a:gd name="connsiteY3" fmla="*/ 3611878 h 3611878"/>
              <a:gd name="connsiteX4" fmla="*/ 0 w 3611878"/>
              <a:gd name="connsiteY4" fmla="*/ 1805939 h 361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1878" h="3611878">
                <a:moveTo>
                  <a:pt x="0" y="1805939"/>
                </a:moveTo>
                <a:cubicBezTo>
                  <a:pt x="0" y="808546"/>
                  <a:pt x="808546" y="0"/>
                  <a:pt x="1805939" y="0"/>
                </a:cubicBezTo>
                <a:cubicBezTo>
                  <a:pt x="2803332" y="0"/>
                  <a:pt x="3611878" y="808546"/>
                  <a:pt x="3611878" y="1805939"/>
                </a:cubicBezTo>
                <a:cubicBezTo>
                  <a:pt x="3611878" y="2803332"/>
                  <a:pt x="2803332" y="3611878"/>
                  <a:pt x="1805939" y="3611878"/>
                </a:cubicBezTo>
                <a:cubicBezTo>
                  <a:pt x="808546" y="3611878"/>
                  <a:pt x="0" y="2803332"/>
                  <a:pt x="0" y="180593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998861" tIns="377039" rIns="998862" bIns="2990678" numCol="1" spcCol="1270" anchor="ctr" anchorCtr="0">
            <a:noAutofit/>
          </a:bodyPr>
          <a:lstStyle/>
          <a:p>
            <a:pPr algn="ctr" defTabSz="79962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798" b="1" kern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 pitchFamily="2" charset="-122"/>
            </a:endParaRPr>
          </a:p>
          <a:p>
            <a:pPr algn="ctr" defTabSz="79962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798" b="1" kern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 pitchFamily="2" charset="-122"/>
            </a:endParaRPr>
          </a:p>
          <a:p>
            <a:pPr algn="ctr" defTabSz="79962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798" b="1" kern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 pitchFamily="2" charset="-12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343425" y="4196023"/>
            <a:ext cx="2734723" cy="1270838"/>
          </a:xfrm>
          <a:custGeom>
            <a:avLst/>
            <a:gdLst>
              <a:gd name="connsiteX0" fmla="*/ 0 w 2299053"/>
              <a:gd name="connsiteY0" fmla="*/ 1031965 h 2063930"/>
              <a:gd name="connsiteX1" fmla="*/ 1149527 w 2299053"/>
              <a:gd name="connsiteY1" fmla="*/ 0 h 2063930"/>
              <a:gd name="connsiteX2" fmla="*/ 2299054 w 2299053"/>
              <a:gd name="connsiteY2" fmla="*/ 1031965 h 2063930"/>
              <a:gd name="connsiteX3" fmla="*/ 1149527 w 2299053"/>
              <a:gd name="connsiteY3" fmla="*/ 2063930 h 2063930"/>
              <a:gd name="connsiteX4" fmla="*/ 0 w 2299053"/>
              <a:gd name="connsiteY4" fmla="*/ 1031965 h 206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9053" h="2063930">
                <a:moveTo>
                  <a:pt x="0" y="1031965"/>
                </a:moveTo>
                <a:cubicBezTo>
                  <a:pt x="0" y="462026"/>
                  <a:pt x="514661" y="0"/>
                  <a:pt x="1149527" y="0"/>
                </a:cubicBezTo>
                <a:cubicBezTo>
                  <a:pt x="1784393" y="0"/>
                  <a:pt x="2299054" y="462026"/>
                  <a:pt x="2299054" y="1031965"/>
                </a:cubicBezTo>
                <a:cubicBezTo>
                  <a:pt x="2299054" y="1601904"/>
                  <a:pt x="1784393" y="2063930"/>
                  <a:pt x="1149527" y="2063930"/>
                </a:cubicBezTo>
                <a:cubicBezTo>
                  <a:pt x="514661" y="2063930"/>
                  <a:pt x="0" y="1601904"/>
                  <a:pt x="0" y="103196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544291" tIns="400023" rIns="544290" bIns="1431451" numCol="1" spcCol="1270" anchor="ctr" anchorCtr="0">
            <a:noAutofit/>
          </a:bodyPr>
          <a:lstStyle/>
          <a:p>
            <a:pPr algn="ctr" defTabSz="888466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798" b="1" kern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宋体" pitchFamily="2" charset="-12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3087285" y="4220141"/>
            <a:ext cx="2571690" cy="1139868"/>
          </a:xfrm>
          <a:custGeom>
            <a:avLst/>
            <a:gdLst>
              <a:gd name="connsiteX0" fmla="*/ 0 w 1410786"/>
              <a:gd name="connsiteY0" fmla="*/ 644978 h 1289956"/>
              <a:gd name="connsiteX1" fmla="*/ 705393 w 1410786"/>
              <a:gd name="connsiteY1" fmla="*/ 0 h 1289956"/>
              <a:gd name="connsiteX2" fmla="*/ 1410786 w 1410786"/>
              <a:gd name="connsiteY2" fmla="*/ 644978 h 1289956"/>
              <a:gd name="connsiteX3" fmla="*/ 705393 w 1410786"/>
              <a:gd name="connsiteY3" fmla="*/ 1289956 h 1289956"/>
              <a:gd name="connsiteX4" fmla="*/ 0 w 1410786"/>
              <a:gd name="connsiteY4" fmla="*/ 644978 h 128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0786" h="1289956">
                <a:moveTo>
                  <a:pt x="0" y="644978"/>
                </a:moveTo>
                <a:cubicBezTo>
                  <a:pt x="0" y="288766"/>
                  <a:pt x="315815" y="0"/>
                  <a:pt x="705393" y="0"/>
                </a:cubicBezTo>
                <a:cubicBezTo>
                  <a:pt x="1094971" y="0"/>
                  <a:pt x="1410786" y="288766"/>
                  <a:pt x="1410786" y="644978"/>
                </a:cubicBezTo>
                <a:cubicBezTo>
                  <a:pt x="1410786" y="1001190"/>
                  <a:pt x="1094971" y="1289956"/>
                  <a:pt x="705393" y="1289956"/>
                </a:cubicBezTo>
                <a:cubicBezTo>
                  <a:pt x="315815" y="1289956"/>
                  <a:pt x="0" y="1001190"/>
                  <a:pt x="0" y="64497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334446" tIns="450271" rIns="334447" bIns="450271" numCol="1" spcCol="1270" anchor="ctr" anchorCtr="0">
            <a:noAutofit/>
          </a:bodyPr>
          <a:lstStyle/>
          <a:p>
            <a:pPr algn="ctr" defTabSz="79962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300" b="1" kern="0" dirty="0">
              <a:solidFill>
                <a:srgbClr val="FFFFFF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CBBBCE4-1EEC-428E-B12A-AB62A0ADDCE6}"/>
              </a:ext>
            </a:extLst>
          </p:cNvPr>
          <p:cNvSpPr txBox="1"/>
          <p:nvPr/>
        </p:nvSpPr>
        <p:spPr>
          <a:xfrm>
            <a:off x="5663953" y="4305603"/>
            <a:ext cx="2331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High-Precision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Communications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468126B-69F5-4151-8E05-7AFBCDAF54DA}"/>
              </a:ext>
            </a:extLst>
          </p:cNvPr>
          <p:cNvSpPr txBox="1"/>
          <p:nvPr/>
        </p:nvSpPr>
        <p:spPr>
          <a:xfrm>
            <a:off x="3158495" y="4331839"/>
            <a:ext cx="2286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9962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Arial"/>
                <a:ea typeface="宋体" pitchFamily="2" charset="-122"/>
              </a:rPr>
              <a:t>Qualitative</a:t>
            </a:r>
          </a:p>
          <a:p>
            <a:pPr algn="ctr" defTabSz="79962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Arial"/>
                <a:ea typeface="宋体" pitchFamily="2" charset="-122"/>
              </a:rPr>
              <a:t>Communications</a:t>
            </a:r>
          </a:p>
          <a:p>
            <a:endParaRPr lang="en-US" sz="1400" dirty="0"/>
          </a:p>
        </p:txBody>
      </p:sp>
      <p:cxnSp>
        <p:nvCxnSpPr>
          <p:cNvPr id="18" name="Elbow Connector 24"/>
          <p:cNvCxnSpPr>
            <a:cxnSpLocks noChangeShapeType="1"/>
          </p:cNvCxnSpPr>
          <p:nvPr/>
        </p:nvCxnSpPr>
        <p:spPr bwMode="auto">
          <a:xfrm>
            <a:off x="5094044" y="5482485"/>
            <a:ext cx="2861598" cy="129819"/>
          </a:xfrm>
          <a:prstGeom prst="straightConnector1">
            <a:avLst/>
          </a:prstGeom>
          <a:noFill/>
          <a:ln w="9525" cap="rnd">
            <a:solidFill>
              <a:srgbClr val="606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Freeform 29">
            <a:extLst>
              <a:ext uri="{FF2B5EF4-FFF2-40B4-BE49-F238E27FC236}">
                <a16:creationId xmlns:a16="http://schemas.microsoft.com/office/drawing/2014/main" xmlns="" id="{ED7A251B-5AC9-4594-B59F-D803561B49FA}"/>
              </a:ext>
            </a:extLst>
          </p:cNvPr>
          <p:cNvSpPr/>
          <p:nvPr/>
        </p:nvSpPr>
        <p:spPr bwMode="auto">
          <a:xfrm>
            <a:off x="4461165" y="5027912"/>
            <a:ext cx="2163964" cy="1102829"/>
          </a:xfrm>
          <a:custGeom>
            <a:avLst/>
            <a:gdLst>
              <a:gd name="connsiteX0" fmla="*/ 0 w 1410786"/>
              <a:gd name="connsiteY0" fmla="*/ 644978 h 1289956"/>
              <a:gd name="connsiteX1" fmla="*/ 705393 w 1410786"/>
              <a:gd name="connsiteY1" fmla="*/ 0 h 1289956"/>
              <a:gd name="connsiteX2" fmla="*/ 1410786 w 1410786"/>
              <a:gd name="connsiteY2" fmla="*/ 644978 h 1289956"/>
              <a:gd name="connsiteX3" fmla="*/ 705393 w 1410786"/>
              <a:gd name="connsiteY3" fmla="*/ 1289956 h 1289956"/>
              <a:gd name="connsiteX4" fmla="*/ 0 w 1410786"/>
              <a:gd name="connsiteY4" fmla="*/ 644978 h 128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0786" h="1289956">
                <a:moveTo>
                  <a:pt x="0" y="644978"/>
                </a:moveTo>
                <a:cubicBezTo>
                  <a:pt x="0" y="288766"/>
                  <a:pt x="315815" y="0"/>
                  <a:pt x="705393" y="0"/>
                </a:cubicBezTo>
                <a:cubicBezTo>
                  <a:pt x="1094971" y="0"/>
                  <a:pt x="1410786" y="288766"/>
                  <a:pt x="1410786" y="644978"/>
                </a:cubicBezTo>
                <a:cubicBezTo>
                  <a:pt x="1410786" y="1001190"/>
                  <a:pt x="1094971" y="1289956"/>
                  <a:pt x="705393" y="1289956"/>
                </a:cubicBezTo>
                <a:cubicBezTo>
                  <a:pt x="315815" y="1289956"/>
                  <a:pt x="0" y="1001190"/>
                  <a:pt x="0" y="644978"/>
                </a:cubicBezTo>
                <a:close/>
              </a:path>
            </a:pathLst>
          </a:custGeom>
          <a:solidFill>
            <a:srgbClr val="BE5640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250900" tIns="337791" rIns="250901" bIns="337791" spcCol="1270" anchor="ctr"/>
          <a:lstStyle/>
          <a:p>
            <a:pPr algn="ctr" defTabSz="599895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b="1" kern="0" dirty="0">
                <a:solidFill>
                  <a:srgbClr val="FFFFFF"/>
                </a:solidFill>
                <a:latin typeface="Arial"/>
                <a:ea typeface="宋体" pitchFamily="2" charset="-122"/>
              </a:rPr>
              <a:t>Holographic</a:t>
            </a:r>
          </a:p>
          <a:p>
            <a:pPr algn="ctr" defTabSz="599895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b="1" kern="0" dirty="0">
                <a:solidFill>
                  <a:srgbClr val="FFFFFF"/>
                </a:solidFill>
                <a:latin typeface="Arial"/>
                <a:ea typeface="宋体" pitchFamily="2" charset="-122"/>
              </a:rPr>
              <a:t>Teleport</a:t>
            </a:r>
            <a:endParaRPr lang="en-US" sz="1100" b="1" kern="0" dirty="0">
              <a:solidFill>
                <a:srgbClr val="FFFFFF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319444" y="4121253"/>
            <a:ext cx="1308458" cy="1728703"/>
          </a:xfrm>
          <a:prstGeom prst="leftBrace">
            <a:avLst>
              <a:gd name="adj1" fmla="val 8333"/>
              <a:gd name="adj2" fmla="val 4926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rtlCol="0" anchor="ctr"/>
          <a:lstStyle/>
          <a:p>
            <a:pPr algn="ctr" defTabSz="91385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98" b="1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3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ITU-T FGNET 2030 – From vision to results </a:t>
            </a:r>
          </a:p>
          <a:p>
            <a:r>
              <a:rPr lang="en-US" dirty="0" smtClean="0"/>
              <a:t>Networks,</a:t>
            </a:r>
            <a:r>
              <a:rPr lang="en-US" dirty="0"/>
              <a:t> </a:t>
            </a:r>
            <a:r>
              <a:rPr lang="en-US" dirty="0" smtClean="0"/>
              <a:t>Services, Applications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Summary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>
            <a:off x="963827" y="358346"/>
            <a:ext cx="3163330" cy="902043"/>
          </a:xfrm>
          <a:prstGeom prst="wedgeRoundRectCallout">
            <a:avLst>
              <a:gd name="adj1" fmla="val 8629"/>
              <a:gd name="adj2" fmla="val 81678"/>
              <a:gd name="adj3" fmla="val 16667"/>
            </a:avLst>
          </a:prstGeom>
          <a:solidFill>
            <a:srgbClr val="FFCB00">
              <a:alpha val="43137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E2197-27BE-4D9A-B6C9-1FE8DFB6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449"/>
            <a:ext cx="4979773" cy="1143000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bg2">
                    <a:lumMod val="25000"/>
                  </a:schemeClr>
                </a:solidFill>
              </a:rPr>
              <a:t>Eurêka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122933C-133E-4665-91A9-6AF8A8943F02}"/>
              </a:ext>
            </a:extLst>
          </p:cNvPr>
          <p:cNvCxnSpPr>
            <a:cxnSpLocks/>
          </p:cNvCxnSpPr>
          <p:nvPr/>
        </p:nvCxnSpPr>
        <p:spPr>
          <a:xfrm flipV="1">
            <a:off x="889686" y="1964724"/>
            <a:ext cx="10132541" cy="3113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0320F09-3114-4794-A0F9-8FF21ED36A27}"/>
              </a:ext>
            </a:extLst>
          </p:cNvPr>
          <p:cNvCxnSpPr/>
          <p:nvPr/>
        </p:nvCxnSpPr>
        <p:spPr>
          <a:xfrm>
            <a:off x="865762" y="5672434"/>
            <a:ext cx="999030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19B74C-40E6-411C-B3A7-85A75202D629}"/>
              </a:ext>
            </a:extLst>
          </p:cNvPr>
          <p:cNvSpPr txBox="1"/>
          <p:nvPr/>
        </p:nvSpPr>
        <p:spPr>
          <a:xfrm>
            <a:off x="1200627" y="5672434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2000 - 2020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0FDAB3-F721-4FE4-B8FC-30F9C7A33BF7}"/>
              </a:ext>
            </a:extLst>
          </p:cNvPr>
          <p:cNvSpPr txBox="1"/>
          <p:nvPr/>
        </p:nvSpPr>
        <p:spPr>
          <a:xfrm>
            <a:off x="4975079" y="5643092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2020 - 2030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DDE377-8E05-4ED5-AC77-9A734C9DE241}"/>
              </a:ext>
            </a:extLst>
          </p:cNvPr>
          <p:cNvSpPr txBox="1"/>
          <p:nvPr/>
        </p:nvSpPr>
        <p:spPr>
          <a:xfrm>
            <a:off x="9113454" y="5701777"/>
            <a:ext cx="147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2030+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67CFE33-2437-45C7-8B4B-6F96958B4CB1}"/>
              </a:ext>
            </a:extLst>
          </p:cNvPr>
          <p:cNvGrpSpPr/>
          <p:nvPr/>
        </p:nvGrpSpPr>
        <p:grpSpPr>
          <a:xfrm>
            <a:off x="1161980" y="3507792"/>
            <a:ext cx="2502003" cy="2037385"/>
            <a:chOff x="680196" y="1801568"/>
            <a:chExt cx="3030236" cy="2467814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xmlns="" id="{B5FF6B6F-6042-43D1-998E-CE198A822777}"/>
                </a:ext>
              </a:extLst>
            </p:cNvPr>
            <p:cNvSpPr/>
            <p:nvPr/>
          </p:nvSpPr>
          <p:spPr>
            <a:xfrm>
              <a:off x="1357106" y="2204026"/>
              <a:ext cx="1822250" cy="1556666"/>
            </a:xfrm>
            <a:prstGeom prst="triangle">
              <a:avLst>
                <a:gd name="adj" fmla="val 4923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D7CD90C-FE55-4941-B76F-1E95509F4648}"/>
                </a:ext>
              </a:extLst>
            </p:cNvPr>
            <p:cNvSpPr txBox="1"/>
            <p:nvPr/>
          </p:nvSpPr>
          <p:spPr>
            <a:xfrm>
              <a:off x="1844073" y="1801568"/>
              <a:ext cx="936704" cy="559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Web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9D53693-1D02-4FEF-B62E-F239B443A749}"/>
                </a:ext>
              </a:extLst>
            </p:cNvPr>
            <p:cNvSpPr txBox="1"/>
            <p:nvPr/>
          </p:nvSpPr>
          <p:spPr>
            <a:xfrm>
              <a:off x="680196" y="3692508"/>
              <a:ext cx="2029189" cy="559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Multimedia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C40AD87-9FD4-4134-B88F-2D7EF4A3E0DB}"/>
                </a:ext>
              </a:extLst>
            </p:cNvPr>
            <p:cNvSpPr txBox="1"/>
            <p:nvPr/>
          </p:nvSpPr>
          <p:spPr>
            <a:xfrm>
              <a:off x="2865519" y="3710183"/>
              <a:ext cx="844913" cy="559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APP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8D506FA8-A80D-4CBD-B354-628168DD3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02811" y="1791088"/>
            <a:ext cx="1287892" cy="1432684"/>
          </a:xfrm>
          <a:prstGeom prst="rect">
            <a:avLst/>
          </a:prstGeom>
          <a:noFill/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E3B20A4B-3CED-47C5-87FC-71251BA8ADF9}"/>
              </a:ext>
            </a:extLst>
          </p:cNvPr>
          <p:cNvGrpSpPr/>
          <p:nvPr/>
        </p:nvGrpSpPr>
        <p:grpSpPr>
          <a:xfrm>
            <a:off x="4873236" y="2276748"/>
            <a:ext cx="2746750" cy="2037386"/>
            <a:chOff x="680196" y="1801568"/>
            <a:chExt cx="3326654" cy="2467813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0EDC0FC5-28E4-444D-9BD4-B413632AF33B}"/>
                </a:ext>
              </a:extLst>
            </p:cNvPr>
            <p:cNvSpPr/>
            <p:nvPr/>
          </p:nvSpPr>
          <p:spPr>
            <a:xfrm>
              <a:off x="1357106" y="2204026"/>
              <a:ext cx="1822250" cy="1556666"/>
            </a:xfrm>
            <a:prstGeom prst="triangle">
              <a:avLst>
                <a:gd name="adj" fmla="val 49231"/>
              </a:avLst>
            </a:prstGeom>
            <a:solidFill>
              <a:srgbClr val="368A4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EE3BA9A6-2260-42F1-9641-0A768EF50076}"/>
                </a:ext>
              </a:extLst>
            </p:cNvPr>
            <p:cNvSpPr txBox="1"/>
            <p:nvPr/>
          </p:nvSpPr>
          <p:spPr>
            <a:xfrm>
              <a:off x="1844073" y="1801568"/>
              <a:ext cx="1157484" cy="559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/>
                <a:t>eMBB</a:t>
              </a:r>
              <a:endParaRPr lang="en-US" sz="2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74B62F3-4D41-48AD-A0D5-D14996231420}"/>
                </a:ext>
              </a:extLst>
            </p:cNvPr>
            <p:cNvSpPr txBox="1"/>
            <p:nvPr/>
          </p:nvSpPr>
          <p:spPr>
            <a:xfrm>
              <a:off x="680196" y="3692507"/>
              <a:ext cx="1227297" cy="559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/>
                <a:t>mMTC</a:t>
              </a:r>
              <a:endParaRPr lang="en-US" sz="24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6A3F979B-CF36-41C9-9022-0AB7F54E195F}"/>
                </a:ext>
              </a:extLst>
            </p:cNvPr>
            <p:cNvSpPr txBox="1"/>
            <p:nvPr/>
          </p:nvSpPr>
          <p:spPr>
            <a:xfrm>
              <a:off x="2865518" y="3710183"/>
              <a:ext cx="1141332" cy="559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/>
                <a:t>uRLLC</a:t>
              </a:r>
              <a:endParaRPr lang="en-US" sz="2400" b="1" dirty="0"/>
            </a:p>
          </p:txBody>
        </p:sp>
      </p:grpSp>
      <p:sp>
        <p:nvSpPr>
          <p:cNvPr id="24" name="Isosceles Triangle 19">
            <a:extLst>
              <a:ext uri="{FF2B5EF4-FFF2-40B4-BE49-F238E27FC236}">
                <a16:creationId xmlns:a16="http://schemas.microsoft.com/office/drawing/2014/main" xmlns="" id="{16D89DE6-C967-4397-B150-63D7D92E7E92}"/>
              </a:ext>
            </a:extLst>
          </p:cNvPr>
          <p:cNvSpPr/>
          <p:nvPr/>
        </p:nvSpPr>
        <p:spPr>
          <a:xfrm>
            <a:off x="8851420" y="1489069"/>
            <a:ext cx="1614850" cy="1285157"/>
          </a:xfrm>
          <a:prstGeom prst="triangle">
            <a:avLst>
              <a:gd name="adj" fmla="val 49231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F0C88E1-42D7-46BE-B2EF-3210B0A832C9}"/>
              </a:ext>
            </a:extLst>
          </p:cNvPr>
          <p:cNvSpPr txBox="1"/>
          <p:nvPr/>
        </p:nvSpPr>
        <p:spPr>
          <a:xfrm>
            <a:off x="8946214" y="1106649"/>
            <a:ext cx="136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VLV&amp;TIC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FDD64B1-C08B-462F-9915-5347C0AB24DF}"/>
              </a:ext>
            </a:extLst>
          </p:cNvPr>
          <p:cNvSpPr txBox="1"/>
          <p:nvPr/>
        </p:nvSpPr>
        <p:spPr>
          <a:xfrm>
            <a:off x="9975956" y="2794309"/>
            <a:ext cx="160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ManyNets</a:t>
            </a:r>
            <a:endParaRPr lang="en-US" sz="2400" b="1" dirty="0"/>
          </a:p>
        </p:txBody>
      </p:sp>
      <p:sp>
        <p:nvSpPr>
          <p:cNvPr id="5" name="Freeform 4"/>
          <p:cNvSpPr/>
          <p:nvPr/>
        </p:nvSpPr>
        <p:spPr>
          <a:xfrm>
            <a:off x="852616" y="1037968"/>
            <a:ext cx="8068962" cy="4485502"/>
          </a:xfrm>
          <a:custGeom>
            <a:avLst/>
            <a:gdLst>
              <a:gd name="connsiteX0" fmla="*/ 7587049 w 8068962"/>
              <a:gd name="connsiteY0" fmla="*/ 2940908 h 4485502"/>
              <a:gd name="connsiteX1" fmla="*/ 5758249 w 8068962"/>
              <a:gd name="connsiteY1" fmla="*/ 790832 h 4485502"/>
              <a:gd name="connsiteX2" fmla="*/ 61784 w 8068962"/>
              <a:gd name="connsiteY2" fmla="*/ 3064475 h 4485502"/>
              <a:gd name="connsiteX3" fmla="*/ 0 w 8068962"/>
              <a:gd name="connsiteY3" fmla="*/ 4485502 h 4485502"/>
              <a:gd name="connsiteX4" fmla="*/ 5189838 w 8068962"/>
              <a:gd name="connsiteY4" fmla="*/ 4485502 h 4485502"/>
              <a:gd name="connsiteX5" fmla="*/ 8068962 w 8068962"/>
              <a:gd name="connsiteY5" fmla="*/ 4460789 h 4485502"/>
              <a:gd name="connsiteX6" fmla="*/ 7821827 w 8068962"/>
              <a:gd name="connsiteY6" fmla="*/ 1927654 h 4485502"/>
              <a:gd name="connsiteX7" fmla="*/ 7030995 w 8068962"/>
              <a:gd name="connsiteY7" fmla="*/ 333632 h 4485502"/>
              <a:gd name="connsiteX8" fmla="*/ 3472249 w 8068962"/>
              <a:gd name="connsiteY8" fmla="*/ 0 h 4485502"/>
              <a:gd name="connsiteX9" fmla="*/ 3089189 w 8068962"/>
              <a:gd name="connsiteY9" fmla="*/ 358346 h 4485502"/>
              <a:gd name="connsiteX10" fmla="*/ 2644346 w 8068962"/>
              <a:gd name="connsiteY10" fmla="*/ 2088291 h 4485502"/>
              <a:gd name="connsiteX0" fmla="*/ 5758249 w 8068962"/>
              <a:gd name="connsiteY0" fmla="*/ 790832 h 4485502"/>
              <a:gd name="connsiteX1" fmla="*/ 61784 w 8068962"/>
              <a:gd name="connsiteY1" fmla="*/ 3064475 h 4485502"/>
              <a:gd name="connsiteX2" fmla="*/ 0 w 8068962"/>
              <a:gd name="connsiteY2" fmla="*/ 4485502 h 4485502"/>
              <a:gd name="connsiteX3" fmla="*/ 5189838 w 8068962"/>
              <a:gd name="connsiteY3" fmla="*/ 4485502 h 4485502"/>
              <a:gd name="connsiteX4" fmla="*/ 8068962 w 8068962"/>
              <a:gd name="connsiteY4" fmla="*/ 4460789 h 4485502"/>
              <a:gd name="connsiteX5" fmla="*/ 7821827 w 8068962"/>
              <a:gd name="connsiteY5" fmla="*/ 1927654 h 4485502"/>
              <a:gd name="connsiteX6" fmla="*/ 7030995 w 8068962"/>
              <a:gd name="connsiteY6" fmla="*/ 333632 h 4485502"/>
              <a:gd name="connsiteX7" fmla="*/ 3472249 w 8068962"/>
              <a:gd name="connsiteY7" fmla="*/ 0 h 4485502"/>
              <a:gd name="connsiteX8" fmla="*/ 3089189 w 8068962"/>
              <a:gd name="connsiteY8" fmla="*/ 358346 h 4485502"/>
              <a:gd name="connsiteX9" fmla="*/ 2644346 w 8068962"/>
              <a:gd name="connsiteY9" fmla="*/ 2088291 h 4485502"/>
              <a:gd name="connsiteX0" fmla="*/ 61784 w 8068962"/>
              <a:gd name="connsiteY0" fmla="*/ 3064475 h 4485502"/>
              <a:gd name="connsiteX1" fmla="*/ 0 w 8068962"/>
              <a:gd name="connsiteY1" fmla="*/ 4485502 h 4485502"/>
              <a:gd name="connsiteX2" fmla="*/ 5189838 w 8068962"/>
              <a:gd name="connsiteY2" fmla="*/ 4485502 h 4485502"/>
              <a:gd name="connsiteX3" fmla="*/ 8068962 w 8068962"/>
              <a:gd name="connsiteY3" fmla="*/ 4460789 h 4485502"/>
              <a:gd name="connsiteX4" fmla="*/ 7821827 w 8068962"/>
              <a:gd name="connsiteY4" fmla="*/ 1927654 h 4485502"/>
              <a:gd name="connsiteX5" fmla="*/ 7030995 w 8068962"/>
              <a:gd name="connsiteY5" fmla="*/ 333632 h 4485502"/>
              <a:gd name="connsiteX6" fmla="*/ 3472249 w 8068962"/>
              <a:gd name="connsiteY6" fmla="*/ 0 h 4485502"/>
              <a:gd name="connsiteX7" fmla="*/ 3089189 w 8068962"/>
              <a:gd name="connsiteY7" fmla="*/ 358346 h 4485502"/>
              <a:gd name="connsiteX8" fmla="*/ 2644346 w 8068962"/>
              <a:gd name="connsiteY8" fmla="*/ 2088291 h 448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8962" h="4485502">
                <a:moveTo>
                  <a:pt x="61784" y="3064475"/>
                </a:moveTo>
                <a:lnTo>
                  <a:pt x="0" y="4485502"/>
                </a:lnTo>
                <a:lnTo>
                  <a:pt x="5189838" y="4485502"/>
                </a:lnTo>
                <a:lnTo>
                  <a:pt x="8068962" y="4460789"/>
                </a:lnTo>
                <a:lnTo>
                  <a:pt x="7821827" y="1927654"/>
                </a:lnTo>
                <a:lnTo>
                  <a:pt x="7030995" y="333632"/>
                </a:lnTo>
                <a:lnTo>
                  <a:pt x="3472249" y="0"/>
                </a:lnTo>
                <a:lnTo>
                  <a:pt x="3089189" y="358346"/>
                </a:lnTo>
                <a:lnTo>
                  <a:pt x="2644346" y="2088291"/>
                </a:lnTo>
              </a:path>
            </a:pathLst>
          </a:custGeom>
          <a:solidFill>
            <a:srgbClr val="FFFFFF">
              <a:alpha val="4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52616" y="3509319"/>
            <a:ext cx="3002692" cy="1977079"/>
          </a:xfrm>
          <a:custGeom>
            <a:avLst/>
            <a:gdLst>
              <a:gd name="connsiteX0" fmla="*/ 7587049 w 8068962"/>
              <a:gd name="connsiteY0" fmla="*/ 2940908 h 4485502"/>
              <a:gd name="connsiteX1" fmla="*/ 5758249 w 8068962"/>
              <a:gd name="connsiteY1" fmla="*/ 790832 h 4485502"/>
              <a:gd name="connsiteX2" fmla="*/ 61784 w 8068962"/>
              <a:gd name="connsiteY2" fmla="*/ 3064475 h 4485502"/>
              <a:gd name="connsiteX3" fmla="*/ 0 w 8068962"/>
              <a:gd name="connsiteY3" fmla="*/ 4485502 h 4485502"/>
              <a:gd name="connsiteX4" fmla="*/ 5189838 w 8068962"/>
              <a:gd name="connsiteY4" fmla="*/ 4485502 h 4485502"/>
              <a:gd name="connsiteX5" fmla="*/ 8068962 w 8068962"/>
              <a:gd name="connsiteY5" fmla="*/ 4460789 h 4485502"/>
              <a:gd name="connsiteX6" fmla="*/ 7821827 w 8068962"/>
              <a:gd name="connsiteY6" fmla="*/ 1927654 h 4485502"/>
              <a:gd name="connsiteX7" fmla="*/ 7030995 w 8068962"/>
              <a:gd name="connsiteY7" fmla="*/ 333632 h 4485502"/>
              <a:gd name="connsiteX8" fmla="*/ 3472249 w 8068962"/>
              <a:gd name="connsiteY8" fmla="*/ 0 h 4485502"/>
              <a:gd name="connsiteX9" fmla="*/ 3089189 w 8068962"/>
              <a:gd name="connsiteY9" fmla="*/ 358346 h 4485502"/>
              <a:gd name="connsiteX10" fmla="*/ 2644346 w 8068962"/>
              <a:gd name="connsiteY10" fmla="*/ 2088291 h 4485502"/>
              <a:gd name="connsiteX0" fmla="*/ 5758249 w 8068962"/>
              <a:gd name="connsiteY0" fmla="*/ 790832 h 4485502"/>
              <a:gd name="connsiteX1" fmla="*/ 61784 w 8068962"/>
              <a:gd name="connsiteY1" fmla="*/ 3064475 h 4485502"/>
              <a:gd name="connsiteX2" fmla="*/ 0 w 8068962"/>
              <a:gd name="connsiteY2" fmla="*/ 4485502 h 4485502"/>
              <a:gd name="connsiteX3" fmla="*/ 5189838 w 8068962"/>
              <a:gd name="connsiteY3" fmla="*/ 4485502 h 4485502"/>
              <a:gd name="connsiteX4" fmla="*/ 8068962 w 8068962"/>
              <a:gd name="connsiteY4" fmla="*/ 4460789 h 4485502"/>
              <a:gd name="connsiteX5" fmla="*/ 7821827 w 8068962"/>
              <a:gd name="connsiteY5" fmla="*/ 1927654 h 4485502"/>
              <a:gd name="connsiteX6" fmla="*/ 7030995 w 8068962"/>
              <a:gd name="connsiteY6" fmla="*/ 333632 h 4485502"/>
              <a:gd name="connsiteX7" fmla="*/ 3472249 w 8068962"/>
              <a:gd name="connsiteY7" fmla="*/ 0 h 4485502"/>
              <a:gd name="connsiteX8" fmla="*/ 3089189 w 8068962"/>
              <a:gd name="connsiteY8" fmla="*/ 358346 h 4485502"/>
              <a:gd name="connsiteX9" fmla="*/ 2644346 w 8068962"/>
              <a:gd name="connsiteY9" fmla="*/ 2088291 h 4485502"/>
              <a:gd name="connsiteX0" fmla="*/ 61784 w 8068962"/>
              <a:gd name="connsiteY0" fmla="*/ 3064475 h 4485502"/>
              <a:gd name="connsiteX1" fmla="*/ 0 w 8068962"/>
              <a:gd name="connsiteY1" fmla="*/ 4485502 h 4485502"/>
              <a:gd name="connsiteX2" fmla="*/ 5189838 w 8068962"/>
              <a:gd name="connsiteY2" fmla="*/ 4485502 h 4485502"/>
              <a:gd name="connsiteX3" fmla="*/ 8068962 w 8068962"/>
              <a:gd name="connsiteY3" fmla="*/ 4460789 h 4485502"/>
              <a:gd name="connsiteX4" fmla="*/ 7821827 w 8068962"/>
              <a:gd name="connsiteY4" fmla="*/ 1927654 h 4485502"/>
              <a:gd name="connsiteX5" fmla="*/ 7030995 w 8068962"/>
              <a:gd name="connsiteY5" fmla="*/ 333632 h 4485502"/>
              <a:gd name="connsiteX6" fmla="*/ 3472249 w 8068962"/>
              <a:gd name="connsiteY6" fmla="*/ 0 h 4485502"/>
              <a:gd name="connsiteX7" fmla="*/ 3089189 w 8068962"/>
              <a:gd name="connsiteY7" fmla="*/ 358346 h 4485502"/>
              <a:gd name="connsiteX8" fmla="*/ 2644346 w 8068962"/>
              <a:gd name="connsiteY8" fmla="*/ 2088291 h 448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8962" h="4485502">
                <a:moveTo>
                  <a:pt x="61784" y="3064475"/>
                </a:moveTo>
                <a:lnTo>
                  <a:pt x="0" y="4485502"/>
                </a:lnTo>
                <a:lnTo>
                  <a:pt x="5189838" y="4485502"/>
                </a:lnTo>
                <a:lnTo>
                  <a:pt x="8068962" y="4460789"/>
                </a:lnTo>
                <a:lnTo>
                  <a:pt x="7821827" y="1927654"/>
                </a:lnTo>
                <a:lnTo>
                  <a:pt x="7030995" y="333632"/>
                </a:lnTo>
                <a:lnTo>
                  <a:pt x="3472249" y="0"/>
                </a:lnTo>
                <a:lnTo>
                  <a:pt x="3089189" y="358346"/>
                </a:lnTo>
                <a:lnTo>
                  <a:pt x="2644346" y="2088291"/>
                </a:lnTo>
              </a:path>
            </a:pathLst>
          </a:custGeom>
          <a:solidFill>
            <a:srgbClr val="FFFFFF">
              <a:alpha val="4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F391B75-9DFC-49CE-A1DE-C57743196ECA}"/>
              </a:ext>
            </a:extLst>
          </p:cNvPr>
          <p:cNvSpPr txBox="1"/>
          <p:nvPr/>
        </p:nvSpPr>
        <p:spPr>
          <a:xfrm>
            <a:off x="8414952" y="2819025"/>
            <a:ext cx="1522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BBE&amp;HPC</a:t>
            </a:r>
          </a:p>
        </p:txBody>
      </p:sp>
    </p:spTree>
    <p:extLst>
      <p:ext uri="{BB962C8B-B14F-4D97-AF65-F5344CB8AC3E}">
        <p14:creationId xmlns:p14="http://schemas.microsoft.com/office/powerpoint/2010/main" val="1776939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CD9097-FC7C-41EB-ABD3-C50EE3D6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55" y="0"/>
            <a:ext cx="8834679" cy="97709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2030 Target Research Areas Summary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6442217E-2DA8-4FA6-B260-E2252BA5C715}"/>
              </a:ext>
            </a:extLst>
          </p:cNvPr>
          <p:cNvSpPr/>
          <p:nvPr/>
        </p:nvSpPr>
        <p:spPr>
          <a:xfrm>
            <a:off x="4014030" y="2163310"/>
            <a:ext cx="3660474" cy="3183643"/>
          </a:xfrm>
          <a:prstGeom prst="triangle">
            <a:avLst>
              <a:gd name="adj" fmla="val 5049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0A9CBE-4CFB-4512-9FB1-3BC88AA29645}"/>
              </a:ext>
            </a:extLst>
          </p:cNvPr>
          <p:cNvSpPr txBox="1"/>
          <p:nvPr/>
        </p:nvSpPr>
        <p:spPr>
          <a:xfrm>
            <a:off x="-100208" y="5317769"/>
            <a:ext cx="50163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BBE &amp; HPC</a:t>
            </a:r>
          </a:p>
          <a:p>
            <a:pPr algn="r"/>
            <a:r>
              <a:rPr lang="en-US" sz="2800" dirty="0"/>
              <a:t>Beyond Best Effort and</a:t>
            </a:r>
          </a:p>
          <a:p>
            <a:pPr algn="r"/>
            <a:r>
              <a:rPr lang="en-US" sz="2800" dirty="0"/>
              <a:t> High-Precision Communications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754325-2C84-4D3C-847F-9ACB28129908}"/>
              </a:ext>
            </a:extLst>
          </p:cNvPr>
          <p:cNvSpPr txBox="1"/>
          <p:nvPr/>
        </p:nvSpPr>
        <p:spPr>
          <a:xfrm>
            <a:off x="6363730" y="5456682"/>
            <a:ext cx="18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ManyNets</a:t>
            </a:r>
            <a:endParaRPr 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E0D6693-5A2D-4F61-8939-434E2776C4E9}"/>
              </a:ext>
            </a:extLst>
          </p:cNvPr>
          <p:cNvSpPr txBox="1"/>
          <p:nvPr/>
        </p:nvSpPr>
        <p:spPr>
          <a:xfrm>
            <a:off x="1764313" y="753257"/>
            <a:ext cx="48205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Very Large Volume </a:t>
            </a:r>
            <a:r>
              <a:rPr lang="en-US" sz="2800" dirty="0" smtClean="0"/>
              <a:t>&amp;     </a:t>
            </a:r>
            <a:br>
              <a:rPr lang="en-US" sz="2800" dirty="0" smtClean="0"/>
            </a:br>
            <a:r>
              <a:rPr lang="en-US" sz="2800" dirty="0" smtClean="0"/>
              <a:t>Tiny </a:t>
            </a:r>
            <a:r>
              <a:rPr lang="en-US" sz="2800" dirty="0"/>
              <a:t>Instant </a:t>
            </a:r>
            <a:r>
              <a:rPr lang="en-US" sz="2800" dirty="0" smtClean="0"/>
              <a:t>Communications     </a:t>
            </a:r>
            <a:endParaRPr lang="en-US" sz="2800" dirty="0"/>
          </a:p>
          <a:p>
            <a:pPr algn="r"/>
            <a:r>
              <a:rPr lang="en-US" sz="2800" b="1" dirty="0" smtClean="0"/>
              <a:t>VLV &amp; TIC</a:t>
            </a:r>
            <a:endParaRPr lang="en-US" sz="2800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058466D-3E1E-46FD-9871-ED6916937D90}"/>
              </a:ext>
            </a:extLst>
          </p:cNvPr>
          <p:cNvGrpSpPr/>
          <p:nvPr/>
        </p:nvGrpSpPr>
        <p:grpSpPr>
          <a:xfrm>
            <a:off x="7363083" y="753764"/>
            <a:ext cx="4326409" cy="2214907"/>
            <a:chOff x="7219062" y="396984"/>
            <a:chExt cx="3835339" cy="253334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xmlns="" id="{1F195180-B928-44AC-B058-8715393BC4FB}"/>
                </a:ext>
              </a:extLst>
            </p:cNvPr>
            <p:cNvSpPr/>
            <p:nvPr/>
          </p:nvSpPr>
          <p:spPr>
            <a:xfrm rot="5400000">
              <a:off x="7870060" y="-254014"/>
              <a:ext cx="2533343" cy="3835339"/>
            </a:xfrm>
            <a:prstGeom prst="wedgeRectCallout">
              <a:avLst>
                <a:gd name="adj1" fmla="val -24006"/>
                <a:gd name="adj2" fmla="val 74407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AADBC69-3C91-49CF-B225-2CF7CD2040C0}"/>
                </a:ext>
              </a:extLst>
            </p:cNvPr>
            <p:cNvSpPr txBox="1"/>
            <p:nvPr/>
          </p:nvSpPr>
          <p:spPr>
            <a:xfrm>
              <a:off x="7253063" y="859069"/>
              <a:ext cx="3307076" cy="194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Holographic Type Communications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Very High Throughput (&gt; </a:t>
              </a:r>
              <a:r>
                <a:rPr lang="en-US" dirty="0" err="1"/>
                <a:t>Tbps</a:t>
              </a:r>
              <a:r>
                <a:rPr lang="en-US" dirty="0"/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Holographic Teleport (&lt; 5ms)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Digital Senses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Qualitative Communications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Coordinated Streams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8BDB4A7-6F14-4348-BE0B-4FA78BFAD7ED}"/>
              </a:ext>
            </a:extLst>
          </p:cNvPr>
          <p:cNvGrpSpPr/>
          <p:nvPr/>
        </p:nvGrpSpPr>
        <p:grpSpPr>
          <a:xfrm>
            <a:off x="473043" y="2279738"/>
            <a:ext cx="3635465" cy="2666689"/>
            <a:chOff x="562331" y="3033722"/>
            <a:chExt cx="3511227" cy="234920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Speech Bubble: Rectangle 14">
              <a:extLst>
                <a:ext uri="{FF2B5EF4-FFF2-40B4-BE49-F238E27FC236}">
                  <a16:creationId xmlns:a16="http://schemas.microsoft.com/office/drawing/2014/main" xmlns="" id="{62F35A93-A516-4A4E-A342-4E1D11A72CA3}"/>
                </a:ext>
              </a:extLst>
            </p:cNvPr>
            <p:cNvSpPr/>
            <p:nvPr/>
          </p:nvSpPr>
          <p:spPr>
            <a:xfrm>
              <a:off x="565366" y="3033722"/>
              <a:ext cx="3508192" cy="2349208"/>
            </a:xfrm>
            <a:prstGeom prst="wedgeRectCallout">
              <a:avLst>
                <a:gd name="adj1" fmla="val 45087"/>
                <a:gd name="adj2" fmla="val 6341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0091B6F-CA4A-4336-819F-F51FA54DA3E0}"/>
                </a:ext>
              </a:extLst>
            </p:cNvPr>
            <p:cNvSpPr txBox="1"/>
            <p:nvPr/>
          </p:nvSpPr>
          <p:spPr>
            <a:xfrm>
              <a:off x="562331" y="3424174"/>
              <a:ext cx="3493099" cy="1869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High Precision Communications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Lossless Networking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Throughput Guarantee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Latency Guarantee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In-Time Guarantee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On-Time Guarantee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Coordinated Guarantee</a:t>
              </a:r>
            </a:p>
            <a:p>
              <a:pPr marL="285750" indent="-285750">
                <a:buFont typeface="Wingdings" panose="05000000000000000000" pitchFamily="2" charset="2"/>
                <a:buChar char="§"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User-Network Interface</a:t>
              </a:r>
            </a:p>
          </p:txBody>
        </p:sp>
      </p:grp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xmlns="" id="{0607CCC2-064B-4869-AB32-D3266FBD1473}"/>
              </a:ext>
            </a:extLst>
          </p:cNvPr>
          <p:cNvSpPr/>
          <p:nvPr/>
        </p:nvSpPr>
        <p:spPr>
          <a:xfrm>
            <a:off x="8126718" y="3306871"/>
            <a:ext cx="3470236" cy="2391741"/>
          </a:xfrm>
          <a:prstGeom prst="wedgeRectCallout">
            <a:avLst>
              <a:gd name="adj1" fmla="val -62021"/>
              <a:gd name="adj2" fmla="val 3131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43C5A8C-DAAD-43FC-9DB1-1415BF558DEB}"/>
              </a:ext>
            </a:extLst>
          </p:cNvPr>
          <p:cNvSpPr txBox="1"/>
          <p:nvPr/>
        </p:nvSpPr>
        <p:spPr>
          <a:xfrm>
            <a:off x="8137078" y="3704866"/>
            <a:ext cx="3435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Satellite Networks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Internet-Scale Private Networks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MEC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Special-Purpose Networks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Dense Networks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Network-Network Interface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Operator-Operator Interface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533" y="2280748"/>
            <a:ext cx="272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Transport / Services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51270" y="790829"/>
            <a:ext cx="401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Session / Coding / Application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38627" y="3307882"/>
            <a:ext cx="2558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Network / Routing</a:t>
            </a:r>
          </a:p>
        </p:txBody>
      </p:sp>
    </p:spTree>
    <p:extLst>
      <p:ext uri="{BB962C8B-B14F-4D97-AF65-F5344CB8AC3E}">
        <p14:creationId xmlns:p14="http://schemas.microsoft.com/office/powerpoint/2010/main" val="30805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FC0C9-84F0-4DDC-8888-EA277300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450"/>
            <a:ext cx="10972800" cy="1143000"/>
          </a:xfrm>
        </p:spPr>
        <p:txBody>
          <a:bodyPr/>
          <a:lstStyle/>
          <a:p>
            <a:r>
              <a:rPr lang="en-US" dirty="0"/>
              <a:t>Output and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73D87D-AF33-4ED8-9B92-AC190F74A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0678"/>
            <a:ext cx="10972800" cy="383116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2030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Whitepaper (2019)</a:t>
            </a:r>
            <a:b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Blueprint of Technology, Applications, and Market Drivers towards the Year 2030 and Beyond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White Paper on Network 2030, ITU-T, May 2019 (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Download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Font typeface="+mj-lt"/>
              <a:buAutoNum type="alphaUcPeriod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Sub-Group 2 output document (2019)</a:t>
            </a:r>
            <a:b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 and Capabilities for Network 2030: Description, Technical Gap and Performance Target Analysis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ITU-T FG Network 2030, Oct 2019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 invalidUrl="https://extranet.itu.int/sites/itu-t/focusgroups/net-2030/_layouts/15/WopiFrame.aspx?sourcedoc={D5C40968-D09E-40EB-8896-0504230F76CA}&amp;file=NET2030-O-027.docx&amp;action=default"/>
              </a:rPr>
              <a:t>Download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 and Requirements for Network 2030 (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Progress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Font typeface="+mj-lt"/>
              <a:buAutoNum type="alphaUcPeriod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and Framework for Network 2030 (In Progress)</a:t>
            </a:r>
          </a:p>
        </p:txBody>
      </p:sp>
    </p:spTree>
    <p:extLst>
      <p:ext uri="{BB962C8B-B14F-4D97-AF65-F5344CB8AC3E}">
        <p14:creationId xmlns:p14="http://schemas.microsoft.com/office/powerpoint/2010/main" val="8353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ITU-T FGNET 2030 – From vision to results </a:t>
            </a:r>
          </a:p>
          <a:p>
            <a:r>
              <a:rPr lang="en-US" dirty="0" smtClean="0"/>
              <a:t>Networks,</a:t>
            </a:r>
            <a:r>
              <a:rPr lang="en-US" dirty="0"/>
              <a:t> </a:t>
            </a:r>
            <a:r>
              <a:rPr lang="en-US" dirty="0" smtClean="0"/>
              <a:t>Services, Applications</a:t>
            </a:r>
          </a:p>
          <a:p>
            <a:r>
              <a:rPr lang="en-US" dirty="0" smtClean="0"/>
              <a:t>Summary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55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32DDA0-D22D-47AA-AEF8-20BD205E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593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Touched </a:t>
            </a:r>
            <a:r>
              <a:rPr lang="en-US" dirty="0"/>
              <a:t>on, but not fully studied yet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939EE0-41C9-4C52-950D-1C4754B3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34" y="1334593"/>
            <a:ext cx="10812966" cy="49323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Manageability</a:t>
            </a:r>
          </a:p>
          <a:p>
            <a:pPr lvl="1"/>
            <a:r>
              <a:rPr lang="en-US" dirty="0" smtClean="0"/>
              <a:t>Intent-Based Networking</a:t>
            </a:r>
          </a:p>
          <a:p>
            <a:pPr lvl="1"/>
            <a:r>
              <a:rPr lang="en-US" dirty="0"/>
              <a:t>Lifecycle:  </a:t>
            </a:r>
            <a:r>
              <a:rPr lang="en-US" dirty="0" smtClean="0"/>
              <a:t>Virtual Network Operations &amp; Development (including programming e.g.: beyond </a:t>
            </a:r>
            <a:r>
              <a:rPr lang="en-US" smtClean="0"/>
              <a:t>P4)</a:t>
            </a:r>
            <a:endParaRPr lang="en-US" dirty="0" smtClean="0"/>
          </a:p>
          <a:p>
            <a:pPr lvl="1"/>
            <a:r>
              <a:rPr lang="en-US" dirty="0"/>
              <a:t>Accounting, Accountability and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Security </a:t>
            </a:r>
            <a:r>
              <a:rPr lang="en-US" dirty="0"/>
              <a:t>and </a:t>
            </a:r>
            <a:r>
              <a:rPr lang="en-US" dirty="0" smtClean="0"/>
              <a:t>Trust</a:t>
            </a:r>
          </a:p>
          <a:p>
            <a:pPr lvl="1"/>
            <a:r>
              <a:rPr lang="en-US" dirty="0" smtClean="0"/>
              <a:t>ITU-T SG13 </a:t>
            </a:r>
            <a:r>
              <a:rPr lang="is-IS" dirty="0" smtClean="0"/>
              <a:t>Y.3053 2020 – </a:t>
            </a:r>
            <a:r>
              <a:rPr lang="en-US" dirty="0"/>
              <a:t>Framework of trustworthy </a:t>
            </a:r>
            <a:r>
              <a:rPr lang="en-US" dirty="0" smtClean="0"/>
              <a:t>networking/trust-centric </a:t>
            </a:r>
            <a:r>
              <a:rPr lang="en-US" dirty="0"/>
              <a:t>network domains</a:t>
            </a:r>
            <a:r>
              <a:rPr lang="is-IS" dirty="0" smtClean="0"/>
              <a:t/>
            </a:r>
            <a:br>
              <a:rPr lang="is-I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www.itu.int/itu-t/recommendations/rec.aspx?rec=13465</a:t>
            </a:r>
            <a:endParaRPr lang="en-US" dirty="0" smtClean="0"/>
          </a:p>
          <a:p>
            <a:pPr lvl="1"/>
            <a:r>
              <a:rPr lang="en-US" dirty="0" smtClean="0"/>
              <a:t>ITU-T SG13 Y.3054 </a:t>
            </a:r>
            <a:r>
              <a:rPr lang="en-US" dirty="0"/>
              <a:t>- Framework for trust-based media services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://www.itu.int/itu-t/recommendations/rec.aspx?rec=13609</a:t>
            </a:r>
            <a:endParaRPr lang="en-US" dirty="0"/>
          </a:p>
          <a:p>
            <a:r>
              <a:rPr lang="en-US" dirty="0" smtClean="0"/>
              <a:t>AI &amp; ML</a:t>
            </a:r>
          </a:p>
          <a:p>
            <a:pPr lvl="1"/>
            <a:r>
              <a:rPr lang="en-US" dirty="0"/>
              <a:t>Y.3172 - Architectural framework for machine learning in future networks including </a:t>
            </a:r>
            <a:r>
              <a:rPr lang="en-US" dirty="0" smtClean="0"/>
              <a:t>IMT-2020</a:t>
            </a:r>
            <a:br>
              <a:rPr lang="en-US" dirty="0" smtClean="0"/>
            </a:b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://www.itu.int/itu-t/recommendations/rec.aspx?rec=13894 ).</a:t>
            </a:r>
            <a:endParaRPr lang="en-US" dirty="0"/>
          </a:p>
          <a:p>
            <a:r>
              <a:rPr lang="en-US" dirty="0" smtClean="0"/>
              <a:t>Privacy</a:t>
            </a:r>
            <a:endParaRPr lang="en-US" dirty="0"/>
          </a:p>
          <a:p>
            <a:r>
              <a:rPr lang="en-US" dirty="0"/>
              <a:t>Resilience</a:t>
            </a:r>
          </a:p>
          <a:p>
            <a:r>
              <a:rPr lang="en-US" dirty="0" smtClean="0"/>
              <a:t>Mobility</a:t>
            </a:r>
            <a:endParaRPr lang="en-US" dirty="0"/>
          </a:p>
          <a:p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99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75782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>
            <a:off x="963827" y="358346"/>
            <a:ext cx="10577384" cy="902043"/>
          </a:xfrm>
          <a:prstGeom prst="wedgeRoundRectCallout">
            <a:avLst>
              <a:gd name="adj1" fmla="val -32777"/>
              <a:gd name="adj2" fmla="val 92637"/>
              <a:gd name="adj3" fmla="val 16667"/>
            </a:avLst>
          </a:prstGeom>
          <a:solidFill>
            <a:srgbClr val="FFCB00">
              <a:alpha val="43137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E2197-27BE-4D9A-B6C9-1FE8DFB6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449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2030 and beyond: What will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be (needed)?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122933C-133E-4665-91A9-6AF8A8943F02}"/>
              </a:ext>
            </a:extLst>
          </p:cNvPr>
          <p:cNvCxnSpPr>
            <a:cxnSpLocks/>
          </p:cNvCxnSpPr>
          <p:nvPr/>
        </p:nvCxnSpPr>
        <p:spPr>
          <a:xfrm flipV="1">
            <a:off x="889686" y="1964724"/>
            <a:ext cx="10132541" cy="3113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0320F09-3114-4794-A0F9-8FF21ED36A27}"/>
              </a:ext>
            </a:extLst>
          </p:cNvPr>
          <p:cNvCxnSpPr/>
          <p:nvPr/>
        </p:nvCxnSpPr>
        <p:spPr>
          <a:xfrm>
            <a:off x="865762" y="5672434"/>
            <a:ext cx="999030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19B74C-40E6-411C-B3A7-85A75202D629}"/>
              </a:ext>
            </a:extLst>
          </p:cNvPr>
          <p:cNvSpPr txBox="1"/>
          <p:nvPr/>
        </p:nvSpPr>
        <p:spPr>
          <a:xfrm>
            <a:off x="1200627" y="5672434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2000 - 2020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0FDAB3-F721-4FE4-B8FC-30F9C7A33BF7}"/>
              </a:ext>
            </a:extLst>
          </p:cNvPr>
          <p:cNvSpPr txBox="1"/>
          <p:nvPr/>
        </p:nvSpPr>
        <p:spPr>
          <a:xfrm>
            <a:off x="4975079" y="5643092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2020 - 2030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DDE377-8E05-4ED5-AC77-9A734C9DE241}"/>
              </a:ext>
            </a:extLst>
          </p:cNvPr>
          <p:cNvSpPr txBox="1"/>
          <p:nvPr/>
        </p:nvSpPr>
        <p:spPr>
          <a:xfrm>
            <a:off x="9113454" y="5701777"/>
            <a:ext cx="147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2030+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67CFE33-2437-45C7-8B4B-6F96958B4CB1}"/>
              </a:ext>
            </a:extLst>
          </p:cNvPr>
          <p:cNvGrpSpPr/>
          <p:nvPr/>
        </p:nvGrpSpPr>
        <p:grpSpPr>
          <a:xfrm>
            <a:off x="1161980" y="3507792"/>
            <a:ext cx="2502003" cy="2037385"/>
            <a:chOff x="680196" y="1801568"/>
            <a:chExt cx="3030236" cy="2467814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xmlns="" id="{B5FF6B6F-6042-43D1-998E-CE198A822777}"/>
                </a:ext>
              </a:extLst>
            </p:cNvPr>
            <p:cNvSpPr/>
            <p:nvPr/>
          </p:nvSpPr>
          <p:spPr>
            <a:xfrm>
              <a:off x="1357106" y="2204026"/>
              <a:ext cx="1822250" cy="1556666"/>
            </a:xfrm>
            <a:prstGeom prst="triangle">
              <a:avLst>
                <a:gd name="adj" fmla="val 4923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D7CD90C-FE55-4941-B76F-1E95509F4648}"/>
                </a:ext>
              </a:extLst>
            </p:cNvPr>
            <p:cNvSpPr txBox="1"/>
            <p:nvPr/>
          </p:nvSpPr>
          <p:spPr>
            <a:xfrm>
              <a:off x="1844073" y="1801568"/>
              <a:ext cx="936704" cy="559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Web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9D53693-1D02-4FEF-B62E-F239B443A749}"/>
                </a:ext>
              </a:extLst>
            </p:cNvPr>
            <p:cNvSpPr txBox="1"/>
            <p:nvPr/>
          </p:nvSpPr>
          <p:spPr>
            <a:xfrm>
              <a:off x="680196" y="3692508"/>
              <a:ext cx="2029189" cy="559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Multimedia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C40AD87-9FD4-4134-B88F-2D7EF4A3E0DB}"/>
                </a:ext>
              </a:extLst>
            </p:cNvPr>
            <p:cNvSpPr txBox="1"/>
            <p:nvPr/>
          </p:nvSpPr>
          <p:spPr>
            <a:xfrm>
              <a:off x="2865519" y="3710183"/>
              <a:ext cx="844913" cy="559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APP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8D506FA8-A80D-4CBD-B354-628168DD3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02811" y="1791088"/>
            <a:ext cx="1287892" cy="1432684"/>
          </a:xfrm>
          <a:prstGeom prst="rect">
            <a:avLst/>
          </a:prstGeom>
          <a:noFill/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E3B20A4B-3CED-47C5-87FC-71251BA8ADF9}"/>
              </a:ext>
            </a:extLst>
          </p:cNvPr>
          <p:cNvGrpSpPr/>
          <p:nvPr/>
        </p:nvGrpSpPr>
        <p:grpSpPr>
          <a:xfrm>
            <a:off x="4873236" y="2276748"/>
            <a:ext cx="2746750" cy="2037386"/>
            <a:chOff x="680196" y="1801568"/>
            <a:chExt cx="3326654" cy="2467813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0EDC0FC5-28E4-444D-9BD4-B413632AF33B}"/>
                </a:ext>
              </a:extLst>
            </p:cNvPr>
            <p:cNvSpPr/>
            <p:nvPr/>
          </p:nvSpPr>
          <p:spPr>
            <a:xfrm>
              <a:off x="1357106" y="2204026"/>
              <a:ext cx="1822250" cy="1556666"/>
            </a:xfrm>
            <a:prstGeom prst="triangle">
              <a:avLst>
                <a:gd name="adj" fmla="val 49231"/>
              </a:avLst>
            </a:prstGeom>
            <a:solidFill>
              <a:srgbClr val="368A4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EE3BA9A6-2260-42F1-9641-0A768EF50076}"/>
                </a:ext>
              </a:extLst>
            </p:cNvPr>
            <p:cNvSpPr txBox="1"/>
            <p:nvPr/>
          </p:nvSpPr>
          <p:spPr>
            <a:xfrm>
              <a:off x="1844073" y="1801568"/>
              <a:ext cx="1157484" cy="559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/>
                <a:t>eMBB</a:t>
              </a:r>
              <a:endParaRPr lang="en-US" sz="2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74B62F3-4D41-48AD-A0D5-D14996231420}"/>
                </a:ext>
              </a:extLst>
            </p:cNvPr>
            <p:cNvSpPr txBox="1"/>
            <p:nvPr/>
          </p:nvSpPr>
          <p:spPr>
            <a:xfrm>
              <a:off x="680196" y="3692507"/>
              <a:ext cx="1227297" cy="559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/>
                <a:t>mMTC</a:t>
              </a:r>
              <a:endParaRPr lang="en-US" sz="24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6A3F979B-CF36-41C9-9022-0AB7F54E195F}"/>
                </a:ext>
              </a:extLst>
            </p:cNvPr>
            <p:cNvSpPr txBox="1"/>
            <p:nvPr/>
          </p:nvSpPr>
          <p:spPr>
            <a:xfrm>
              <a:off x="2865518" y="3710183"/>
              <a:ext cx="1141332" cy="559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/>
                <a:t>uRLLC</a:t>
              </a:r>
              <a:endParaRPr lang="en-US" sz="2400" b="1" dirty="0"/>
            </a:p>
          </p:txBody>
        </p:sp>
      </p:grpSp>
      <p:sp>
        <p:nvSpPr>
          <p:cNvPr id="22" name="Isosceles Triangle 19">
            <a:extLst>
              <a:ext uri="{FF2B5EF4-FFF2-40B4-BE49-F238E27FC236}">
                <a16:creationId xmlns:a16="http://schemas.microsoft.com/office/drawing/2014/main" xmlns="" id="{16D89DE6-C967-4397-B150-63D7D92E7E92}"/>
              </a:ext>
            </a:extLst>
          </p:cNvPr>
          <p:cNvSpPr/>
          <p:nvPr/>
        </p:nvSpPr>
        <p:spPr>
          <a:xfrm>
            <a:off x="8976197" y="1736204"/>
            <a:ext cx="1504596" cy="1285157"/>
          </a:xfrm>
          <a:prstGeom prst="triangle">
            <a:avLst>
              <a:gd name="adj" fmla="val 49231"/>
            </a:avLst>
          </a:prstGeom>
          <a:solidFill>
            <a:srgbClr val="E7D6D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9502346" y="2038865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51289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697362" y="827903"/>
            <a:ext cx="1037968" cy="51156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290486" y="889686"/>
            <a:ext cx="4584357" cy="4967417"/>
          </a:xfrm>
          <a:prstGeom prst="roundRect">
            <a:avLst>
              <a:gd name="adj" fmla="val 777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35" y="33878"/>
            <a:ext cx="11513880" cy="792162"/>
          </a:xfrm>
        </p:spPr>
        <p:txBody>
          <a:bodyPr/>
          <a:lstStyle/>
          <a:p>
            <a:r>
              <a:rPr lang="en-US" dirty="0"/>
              <a:t>ITU-T Focus Group on Network 2030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24" y="1401785"/>
            <a:ext cx="6639081" cy="48934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7182" y="965926"/>
            <a:ext cx="43993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Study capabilities </a:t>
            </a:r>
            <a:r>
              <a:rPr lang="en-US" b="1" dirty="0"/>
              <a:t>of networks for the year 2030 and </a:t>
            </a:r>
            <a:r>
              <a:rPr lang="en-US" b="1" dirty="0" smtClean="0"/>
              <a:t>beyond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Expected </a:t>
            </a:r>
            <a:r>
              <a:rPr lang="en-US" sz="1600" dirty="0"/>
              <a:t>to support novel forward-looking </a:t>
            </a:r>
            <a:r>
              <a:rPr lang="en-US" sz="1600" dirty="0" smtClean="0"/>
              <a:t>scenarios (app/networks)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Answer what </a:t>
            </a:r>
            <a:r>
              <a:rPr lang="en-US" sz="1600" dirty="0"/>
              <a:t>kinds of network architecture </a:t>
            </a:r>
            <a:r>
              <a:rPr lang="en-US" sz="1600" dirty="0" smtClean="0"/>
              <a:t>are required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Enabling </a:t>
            </a:r>
            <a:r>
              <a:rPr lang="en-US" sz="1600" dirty="0"/>
              <a:t>mechanisms are suitable </a:t>
            </a:r>
            <a:r>
              <a:rPr lang="en-US" sz="1600" dirty="0" smtClean="0"/>
              <a:t>to enable novel scenarios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Explore </a:t>
            </a:r>
            <a:r>
              <a:rPr lang="en-US" b="1" dirty="0"/>
              <a:t>new communication mechanisms from a broad </a:t>
            </a:r>
            <a:r>
              <a:rPr lang="en-US" b="1" dirty="0" smtClean="0"/>
              <a:t>perspective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Not </a:t>
            </a:r>
            <a:r>
              <a:rPr lang="en-US" sz="1600" dirty="0"/>
              <a:t>restricted by existing </a:t>
            </a:r>
            <a:r>
              <a:rPr lang="en-US" sz="1600" dirty="0" smtClean="0"/>
              <a:t>network </a:t>
            </a:r>
            <a:r>
              <a:rPr lang="en-US" sz="1600" dirty="0"/>
              <a:t>paradigms or </a:t>
            </a:r>
            <a:r>
              <a:rPr lang="en-US" sz="1600" dirty="0" smtClean="0"/>
              <a:t>existing </a:t>
            </a:r>
            <a:r>
              <a:rPr lang="en-US" sz="1600" dirty="0"/>
              <a:t>technologies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Network 2030 may be built upon a new or refined network </a:t>
            </a:r>
            <a:r>
              <a:rPr lang="en-US" sz="1600" dirty="0" smtClean="0"/>
              <a:t>architecture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Output to feed into ITU-T SG13, other ITU-T study groups or other SDO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29368" y="-966595"/>
            <a:ext cx="838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https://www.itu.int/en/ITU-T/focusgroups/net2030/Pages/default.aspx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3DD0218-1135-43D2-A644-FBE985386A37}"/>
              </a:ext>
            </a:extLst>
          </p:cNvPr>
          <p:cNvSpPr txBox="1"/>
          <p:nvPr/>
        </p:nvSpPr>
        <p:spPr>
          <a:xfrm>
            <a:off x="451125" y="1002759"/>
            <a:ext cx="610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www.itu.int/en/ITU-T/focusgroups/net2030/Pages/default.aspx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872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2FB64-BA0D-491B-AAC8-DD60B2CE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94" y="-79062"/>
            <a:ext cx="10973117" cy="1143000"/>
          </a:xfrm>
        </p:spPr>
        <p:txBody>
          <a:bodyPr/>
          <a:lstStyle/>
          <a:p>
            <a:r>
              <a:rPr lang="en-US" sz="3200" dirty="0" smtClean="0"/>
              <a:t>FGNET2030 Focus </a:t>
            </a:r>
            <a:r>
              <a:rPr lang="en-US" sz="3200" dirty="0"/>
              <a:t>and Deliverables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946190E-179E-4CD2-BF13-AD5A2FA2ABD5}"/>
              </a:ext>
            </a:extLst>
          </p:cNvPr>
          <p:cNvSpPr/>
          <p:nvPr/>
        </p:nvSpPr>
        <p:spPr>
          <a:xfrm>
            <a:off x="1284051" y="960298"/>
            <a:ext cx="10272409" cy="5207037"/>
          </a:xfrm>
          <a:prstGeom prst="rect">
            <a:avLst/>
          </a:prstGeom>
          <a:noFill/>
        </p:spPr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6BFBAB2-8F7F-448E-8064-7F08CA55B1F8}"/>
              </a:ext>
            </a:extLst>
          </p:cNvPr>
          <p:cNvSpPr/>
          <p:nvPr/>
        </p:nvSpPr>
        <p:spPr>
          <a:xfrm rot="16200000" flipV="1">
            <a:off x="4715726" y="1964342"/>
            <a:ext cx="1123175" cy="152610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825472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C4131FF-AAFC-4F16-8526-8B1A48FE2BD0}"/>
              </a:ext>
            </a:extLst>
          </p:cNvPr>
          <p:cNvSpPr/>
          <p:nvPr/>
        </p:nvSpPr>
        <p:spPr>
          <a:xfrm>
            <a:off x="4148526" y="1390551"/>
            <a:ext cx="3788733" cy="1046614"/>
          </a:xfrm>
          <a:custGeom>
            <a:avLst/>
            <a:gdLst>
              <a:gd name="connsiteX0" fmla="*/ 0 w 3788733"/>
              <a:gd name="connsiteY0" fmla="*/ 174439 h 1046614"/>
              <a:gd name="connsiteX1" fmla="*/ 174439 w 3788733"/>
              <a:gd name="connsiteY1" fmla="*/ 0 h 1046614"/>
              <a:gd name="connsiteX2" fmla="*/ 3614294 w 3788733"/>
              <a:gd name="connsiteY2" fmla="*/ 0 h 1046614"/>
              <a:gd name="connsiteX3" fmla="*/ 3788733 w 3788733"/>
              <a:gd name="connsiteY3" fmla="*/ 174439 h 1046614"/>
              <a:gd name="connsiteX4" fmla="*/ 3788733 w 3788733"/>
              <a:gd name="connsiteY4" fmla="*/ 872175 h 1046614"/>
              <a:gd name="connsiteX5" fmla="*/ 3614294 w 3788733"/>
              <a:gd name="connsiteY5" fmla="*/ 1046614 h 1046614"/>
              <a:gd name="connsiteX6" fmla="*/ 174439 w 3788733"/>
              <a:gd name="connsiteY6" fmla="*/ 1046614 h 1046614"/>
              <a:gd name="connsiteX7" fmla="*/ 0 w 3788733"/>
              <a:gd name="connsiteY7" fmla="*/ 872175 h 1046614"/>
              <a:gd name="connsiteX8" fmla="*/ 0 w 3788733"/>
              <a:gd name="connsiteY8" fmla="*/ 174439 h 104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733" h="1046614">
                <a:moveTo>
                  <a:pt x="0" y="174439"/>
                </a:moveTo>
                <a:cubicBezTo>
                  <a:pt x="0" y="78099"/>
                  <a:pt x="78099" y="0"/>
                  <a:pt x="174439" y="0"/>
                </a:cubicBezTo>
                <a:lnTo>
                  <a:pt x="3614294" y="0"/>
                </a:lnTo>
                <a:cubicBezTo>
                  <a:pt x="3710634" y="0"/>
                  <a:pt x="3788733" y="78099"/>
                  <a:pt x="3788733" y="174439"/>
                </a:cubicBezTo>
                <a:lnTo>
                  <a:pt x="3788733" y="872175"/>
                </a:lnTo>
                <a:cubicBezTo>
                  <a:pt x="3788733" y="968515"/>
                  <a:pt x="3710634" y="1046614"/>
                  <a:pt x="3614294" y="1046614"/>
                </a:cubicBezTo>
                <a:lnTo>
                  <a:pt x="174439" y="1046614"/>
                </a:lnTo>
                <a:cubicBezTo>
                  <a:pt x="78099" y="1046614"/>
                  <a:pt x="0" y="968515"/>
                  <a:pt x="0" y="872175"/>
                </a:cubicBezTo>
                <a:lnTo>
                  <a:pt x="0" y="174439"/>
                </a:lnTo>
                <a:close/>
              </a:path>
            </a:pathLst>
          </a:custGeom>
          <a:solidFill>
            <a:srgbClr val="92D050"/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9511" tIns="109511" rIns="109511" bIns="109511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b="1" kern="1200" dirty="0"/>
              <a:t>Use Cases and Requirements</a:t>
            </a:r>
          </a:p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(Sub-Group 1)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FE7B2C22-F24B-4EBC-855E-35473913B912}"/>
              </a:ext>
            </a:extLst>
          </p:cNvPr>
          <p:cNvSpPr/>
          <p:nvPr/>
        </p:nvSpPr>
        <p:spPr>
          <a:xfrm>
            <a:off x="6521745" y="4840598"/>
            <a:ext cx="4189692" cy="1046614"/>
          </a:xfrm>
          <a:custGeom>
            <a:avLst/>
            <a:gdLst>
              <a:gd name="connsiteX0" fmla="*/ 0 w 3103107"/>
              <a:gd name="connsiteY0" fmla="*/ 174439 h 1046614"/>
              <a:gd name="connsiteX1" fmla="*/ 174439 w 3103107"/>
              <a:gd name="connsiteY1" fmla="*/ 0 h 1046614"/>
              <a:gd name="connsiteX2" fmla="*/ 2928668 w 3103107"/>
              <a:gd name="connsiteY2" fmla="*/ 0 h 1046614"/>
              <a:gd name="connsiteX3" fmla="*/ 3103107 w 3103107"/>
              <a:gd name="connsiteY3" fmla="*/ 174439 h 1046614"/>
              <a:gd name="connsiteX4" fmla="*/ 3103107 w 3103107"/>
              <a:gd name="connsiteY4" fmla="*/ 872175 h 1046614"/>
              <a:gd name="connsiteX5" fmla="*/ 2928668 w 3103107"/>
              <a:gd name="connsiteY5" fmla="*/ 1046614 h 1046614"/>
              <a:gd name="connsiteX6" fmla="*/ 174439 w 3103107"/>
              <a:gd name="connsiteY6" fmla="*/ 1046614 h 1046614"/>
              <a:gd name="connsiteX7" fmla="*/ 0 w 3103107"/>
              <a:gd name="connsiteY7" fmla="*/ 872175 h 1046614"/>
              <a:gd name="connsiteX8" fmla="*/ 0 w 3103107"/>
              <a:gd name="connsiteY8" fmla="*/ 174439 h 104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3107" h="1046614">
                <a:moveTo>
                  <a:pt x="0" y="174439"/>
                </a:moveTo>
                <a:cubicBezTo>
                  <a:pt x="0" y="78099"/>
                  <a:pt x="78099" y="0"/>
                  <a:pt x="174439" y="0"/>
                </a:cubicBezTo>
                <a:lnTo>
                  <a:pt x="2928668" y="0"/>
                </a:lnTo>
                <a:cubicBezTo>
                  <a:pt x="3025008" y="0"/>
                  <a:pt x="3103107" y="78099"/>
                  <a:pt x="3103107" y="174439"/>
                </a:cubicBezTo>
                <a:lnTo>
                  <a:pt x="3103107" y="872175"/>
                </a:lnTo>
                <a:cubicBezTo>
                  <a:pt x="3103107" y="968515"/>
                  <a:pt x="3025008" y="1046614"/>
                  <a:pt x="2928668" y="1046614"/>
                </a:cubicBezTo>
                <a:lnTo>
                  <a:pt x="174439" y="1046614"/>
                </a:lnTo>
                <a:cubicBezTo>
                  <a:pt x="78099" y="1046614"/>
                  <a:pt x="0" y="968515"/>
                  <a:pt x="0" y="872175"/>
                </a:cubicBezTo>
                <a:lnTo>
                  <a:pt x="0" y="174439"/>
                </a:lnTo>
                <a:close/>
              </a:path>
            </a:pathLst>
          </a:custGeom>
          <a:solidFill>
            <a:srgbClr val="92D050"/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2051" tIns="112051" rIns="112051" bIns="112051" numCol="1" spcCol="1270" anchor="ctr" anchorCtr="0">
            <a:noAutofit/>
          </a:bodyPr>
          <a:lstStyle/>
          <a:p>
            <a:pPr marL="0" lvl="0" indent="0" algn="ctr" defTabSz="10668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Architectures and</a:t>
            </a:r>
            <a:r>
              <a:rPr lang="en-US" sz="2400" b="1" dirty="0"/>
              <a:t> Frameworks 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(Sub-Group 3)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129C10F9-4C4E-4B2E-9460-21029168B765}"/>
              </a:ext>
            </a:extLst>
          </p:cNvPr>
          <p:cNvSpPr/>
          <p:nvPr/>
        </p:nvSpPr>
        <p:spPr>
          <a:xfrm>
            <a:off x="1186774" y="4840598"/>
            <a:ext cx="4189692" cy="1046614"/>
          </a:xfrm>
          <a:custGeom>
            <a:avLst/>
            <a:gdLst>
              <a:gd name="connsiteX0" fmla="*/ 0 w 2920588"/>
              <a:gd name="connsiteY0" fmla="*/ 174439 h 1046614"/>
              <a:gd name="connsiteX1" fmla="*/ 174439 w 2920588"/>
              <a:gd name="connsiteY1" fmla="*/ 0 h 1046614"/>
              <a:gd name="connsiteX2" fmla="*/ 2746149 w 2920588"/>
              <a:gd name="connsiteY2" fmla="*/ 0 h 1046614"/>
              <a:gd name="connsiteX3" fmla="*/ 2920588 w 2920588"/>
              <a:gd name="connsiteY3" fmla="*/ 174439 h 1046614"/>
              <a:gd name="connsiteX4" fmla="*/ 2920588 w 2920588"/>
              <a:gd name="connsiteY4" fmla="*/ 872175 h 1046614"/>
              <a:gd name="connsiteX5" fmla="*/ 2746149 w 2920588"/>
              <a:gd name="connsiteY5" fmla="*/ 1046614 h 1046614"/>
              <a:gd name="connsiteX6" fmla="*/ 174439 w 2920588"/>
              <a:gd name="connsiteY6" fmla="*/ 1046614 h 1046614"/>
              <a:gd name="connsiteX7" fmla="*/ 0 w 2920588"/>
              <a:gd name="connsiteY7" fmla="*/ 872175 h 1046614"/>
              <a:gd name="connsiteX8" fmla="*/ 0 w 2920588"/>
              <a:gd name="connsiteY8" fmla="*/ 174439 h 104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0588" h="1046614">
                <a:moveTo>
                  <a:pt x="0" y="174439"/>
                </a:moveTo>
                <a:cubicBezTo>
                  <a:pt x="0" y="78099"/>
                  <a:pt x="78099" y="0"/>
                  <a:pt x="174439" y="0"/>
                </a:cubicBezTo>
                <a:lnTo>
                  <a:pt x="2746149" y="0"/>
                </a:lnTo>
                <a:cubicBezTo>
                  <a:pt x="2842489" y="0"/>
                  <a:pt x="2920588" y="78099"/>
                  <a:pt x="2920588" y="174439"/>
                </a:cubicBezTo>
                <a:lnTo>
                  <a:pt x="2920588" y="872175"/>
                </a:lnTo>
                <a:cubicBezTo>
                  <a:pt x="2920588" y="968515"/>
                  <a:pt x="2842489" y="1046614"/>
                  <a:pt x="2746149" y="1046614"/>
                </a:cubicBezTo>
                <a:lnTo>
                  <a:pt x="174439" y="1046614"/>
                </a:lnTo>
                <a:cubicBezTo>
                  <a:pt x="78099" y="1046614"/>
                  <a:pt x="0" y="968515"/>
                  <a:pt x="0" y="872175"/>
                </a:cubicBezTo>
                <a:lnTo>
                  <a:pt x="0" y="174439"/>
                </a:lnTo>
                <a:close/>
              </a:path>
            </a:pathLst>
          </a:custGeom>
          <a:solidFill>
            <a:srgbClr val="92D050"/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2051" tIns="112051" rIns="112051" bIns="11205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Capabilities and Technologies</a:t>
            </a: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(Sub-Group 2)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F1FBA905-BBB8-4FE6-AEBC-74EBF5A75262}"/>
              </a:ext>
            </a:extLst>
          </p:cNvPr>
          <p:cNvSpPr/>
          <p:nvPr/>
        </p:nvSpPr>
        <p:spPr>
          <a:xfrm>
            <a:off x="4904693" y="3288981"/>
            <a:ext cx="2256817" cy="11624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2030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8F18829-21EC-4D7B-8B2F-C5A4BF479E1C}"/>
              </a:ext>
            </a:extLst>
          </p:cNvPr>
          <p:cNvCxnSpPr>
            <a:stCxn id="3" idx="5"/>
          </p:cNvCxnSpPr>
          <p:nvPr/>
        </p:nvCxnSpPr>
        <p:spPr>
          <a:xfrm>
            <a:off x="6831007" y="4281198"/>
            <a:ext cx="1174857" cy="55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990B4BC9-5D01-4558-94CE-7AA2B7DF9311}"/>
              </a:ext>
            </a:extLst>
          </p:cNvPr>
          <p:cNvCxnSpPr>
            <a:stCxn id="3" idx="3"/>
          </p:cNvCxnSpPr>
          <p:nvPr/>
        </p:nvCxnSpPr>
        <p:spPr>
          <a:xfrm flipH="1">
            <a:off x="3813243" y="4281198"/>
            <a:ext cx="1421953" cy="55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3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 of ITU-T Network 2030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4BA9E2-D649-4142-829E-B487D7A9D132}"/>
              </a:ext>
            </a:extLst>
          </p:cNvPr>
          <p:cNvSpPr txBox="1"/>
          <p:nvPr/>
        </p:nvSpPr>
        <p:spPr>
          <a:xfrm>
            <a:off x="3371375" y="6308615"/>
            <a:ext cx="602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Link to All Workshops and Plenary Meetings on Network 2030</a:t>
            </a:r>
            <a:r>
              <a:rPr lang="en-US" dirty="0"/>
              <a:t>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xmlns="" id="{4C1C3A5A-61A2-4B66-BB14-2EDA6E39C6F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2908" y="255113"/>
            <a:ext cx="11112500" cy="50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xmlns="" id="{0BC2351D-C77B-456F-B16F-243D61D0A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908" y="255113"/>
            <a:ext cx="11120438" cy="506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2F915075-A87E-485A-8568-42AD0DE41208}"/>
              </a:ext>
            </a:extLst>
          </p:cNvPr>
          <p:cNvSpPr txBox="1">
            <a:spLocks/>
          </p:cNvSpPr>
          <p:nvPr/>
        </p:nvSpPr>
        <p:spPr>
          <a:xfrm>
            <a:off x="367035" y="33878"/>
            <a:ext cx="1151388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3600" dirty="0"/>
              <a:t>2018-2019 Plenary Meetings and Workshops</a:t>
            </a:r>
          </a:p>
        </p:txBody>
      </p:sp>
    </p:spTree>
    <p:extLst>
      <p:ext uri="{BB962C8B-B14F-4D97-AF65-F5344CB8AC3E}">
        <p14:creationId xmlns:p14="http://schemas.microsoft.com/office/powerpoint/2010/main" val="369396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ITU-T FGNET 2030 – From vision to results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Networks,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Services, Applications</a:t>
            </a:r>
          </a:p>
          <a:p>
            <a:r>
              <a:rPr lang="en-US" dirty="0" smtClean="0"/>
              <a:t>Summary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9BC799-2D87-4170-9ED2-89153580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520"/>
            <a:ext cx="12159628" cy="556586"/>
          </a:xfrm>
        </p:spPr>
        <p:txBody>
          <a:bodyPr>
            <a:noAutofit/>
          </a:bodyPr>
          <a:lstStyle/>
          <a:p>
            <a:r>
              <a:rPr lang="en-US" sz="3200" dirty="0"/>
              <a:t>Convergence of Satellite Networks and Terrestrial Networks</a:t>
            </a:r>
          </a:p>
        </p:txBody>
      </p:sp>
      <p:graphicFrame>
        <p:nvGraphicFramePr>
          <p:cNvPr id="205" name="Table 204">
            <a:extLst>
              <a:ext uri="{FF2B5EF4-FFF2-40B4-BE49-F238E27FC236}">
                <a16:creationId xmlns:a16="http://schemas.microsoft.com/office/drawing/2014/main" xmlns="" id="{D855B327-2F1F-4584-9C89-BE3A66873D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1507" y="692740"/>
          <a:ext cx="4523197" cy="2188383"/>
        </p:xfrm>
        <a:graphic>
          <a:graphicData uri="http://schemas.openxmlformats.org/drawingml/2006/table">
            <a:tbl>
              <a:tblPr/>
              <a:tblGrid>
                <a:gridCol w="995104">
                  <a:extLst>
                    <a:ext uri="{9D8B030D-6E8A-4147-A177-3AD203B41FA5}">
                      <a16:colId xmlns:a16="http://schemas.microsoft.com/office/drawing/2014/main" xmlns="" val="499471415"/>
                    </a:ext>
                  </a:extLst>
                </a:gridCol>
                <a:gridCol w="1980684">
                  <a:extLst>
                    <a:ext uri="{9D8B030D-6E8A-4147-A177-3AD203B41FA5}">
                      <a16:colId xmlns:a16="http://schemas.microsoft.com/office/drawing/2014/main" xmlns="" val="1650600227"/>
                    </a:ext>
                  </a:extLst>
                </a:gridCol>
                <a:gridCol w="1547409">
                  <a:extLst>
                    <a:ext uri="{9D8B030D-6E8A-4147-A177-3AD203B41FA5}">
                      <a16:colId xmlns:a16="http://schemas.microsoft.com/office/drawing/2014/main" xmlns="" val="1665096024"/>
                    </a:ext>
                  </a:extLst>
                </a:gridCol>
              </a:tblGrid>
              <a:tr h="422382"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Co.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17889200"/>
                  </a:ext>
                </a:extLst>
              </a:tr>
              <a:tr h="505291"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Starlink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SpaceX (Elon Musk)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4K by 2019, then 12K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7693638"/>
                  </a:ext>
                </a:extLst>
              </a:tr>
              <a:tr h="364504"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Oneweb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Softbank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650 by 2019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6940217"/>
                  </a:ext>
                </a:extLst>
              </a:tr>
              <a:tr h="271808"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Boeing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Apple (spec)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2956, 1350 in 6 yrs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4809202"/>
                  </a:ext>
                </a:extLst>
              </a:tr>
              <a:tr h="326691"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O3Nb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Virgin group, SES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7520996"/>
                  </a:ext>
                </a:extLst>
              </a:tr>
              <a:tr h="287611"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CASIC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 (54 trial)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4199080"/>
                  </a:ext>
                </a:extLst>
              </a:tr>
            </a:tbl>
          </a:graphicData>
        </a:graphic>
      </p:graphicFrame>
      <p:graphicFrame>
        <p:nvGraphicFramePr>
          <p:cNvPr id="206" name="Table 205">
            <a:extLst>
              <a:ext uri="{FF2B5EF4-FFF2-40B4-BE49-F238E27FC236}">
                <a16:creationId xmlns:a16="http://schemas.microsoft.com/office/drawing/2014/main" xmlns="" id="{ACE295E6-A33A-490E-B102-FACFA99A6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22522"/>
              </p:ext>
            </p:extLst>
          </p:nvPr>
        </p:nvGraphicFramePr>
        <p:xfrm>
          <a:off x="586935" y="2881696"/>
          <a:ext cx="4864823" cy="1818390"/>
        </p:xfrm>
        <a:graphic>
          <a:graphicData uri="http://schemas.openxmlformats.org/drawingml/2006/table">
            <a:tbl>
              <a:tblPr/>
              <a:tblGrid>
                <a:gridCol w="1573813">
                  <a:extLst>
                    <a:ext uri="{9D8B030D-6E8A-4147-A177-3AD203B41FA5}">
                      <a16:colId xmlns:a16="http://schemas.microsoft.com/office/drawing/2014/main" xmlns="" val="1390736879"/>
                    </a:ext>
                  </a:extLst>
                </a:gridCol>
                <a:gridCol w="1978362">
                  <a:extLst>
                    <a:ext uri="{9D8B030D-6E8A-4147-A177-3AD203B41FA5}">
                      <a16:colId xmlns:a16="http://schemas.microsoft.com/office/drawing/2014/main" xmlns="" val="2328017184"/>
                    </a:ext>
                  </a:extLst>
                </a:gridCol>
                <a:gridCol w="1312648">
                  <a:extLst>
                    <a:ext uri="{9D8B030D-6E8A-4147-A177-3AD203B41FA5}">
                      <a16:colId xmlns:a16="http://schemas.microsoft.com/office/drawing/2014/main" xmlns="" val="3274434560"/>
                    </a:ext>
                  </a:extLst>
                </a:gridCol>
              </a:tblGrid>
              <a:tr h="281849"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Distances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Bandwidth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delay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3984920"/>
                  </a:ext>
                </a:extLst>
              </a:tr>
              <a:tr h="545958"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(LEO)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900-1200 KM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1—200 Gbps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35ms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2368779"/>
                  </a:ext>
                </a:extLst>
              </a:tr>
              <a:tr h="495153"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(MEO)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~2000 KM</a:t>
                      </a: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1-200 Gbps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~60ms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07243637"/>
                  </a:ext>
                </a:extLst>
              </a:tr>
              <a:tr h="495153">
                <a:tc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Space to space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126" rtl="0" eaLnBrk="1" latinLnBrk="0" hangingPunct="1">
                        <a:spcBef>
                          <a:spcPct val="20000"/>
                        </a:spcBef>
                        <a:buSzPct val="90000"/>
                        <a:defRPr sz="2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1pPr>
                      <a:lvl2pPr marL="742950" indent="-28575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20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2pPr>
                      <a:lvl3pPr marL="11430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799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3pPr>
                      <a:lvl4pPr marL="16002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4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4pPr>
                      <a:lvl5pPr marL="2057400" indent="-228600" algn="l" defTabSz="914126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5pPr>
                      <a:lvl6pPr marL="25146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6pPr>
                      <a:lvl7pPr marL="29718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7pPr>
                      <a:lvl8pPr marL="34290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8pPr>
                      <a:lvl9pPr marL="3886200" indent="-228600" algn="l" defTabSz="914126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20000"/>
                        <a:defRPr sz="1200" kern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~100 KM – ~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Tbps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~1000 KM  ~10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Gbps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272" marR="34272" marT="34272" marB="3427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82463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66FCA8C-1B95-44EC-9A59-D785068E7AE3}"/>
              </a:ext>
            </a:extLst>
          </p:cNvPr>
          <p:cNvSpPr txBox="1"/>
          <p:nvPr/>
        </p:nvSpPr>
        <p:spPr>
          <a:xfrm>
            <a:off x="1372614" y="773186"/>
            <a:ext cx="313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(Data are from the Internet, not yet verified</a:t>
            </a:r>
            <a:r>
              <a:rPr lang="en-US" dirty="0"/>
              <a:t>)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xmlns="" id="{7870B615-1021-4F29-878F-805E38A18E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4830" y="527029"/>
            <a:ext cx="7652682" cy="4173057"/>
          </a:xfrm>
          <a:prstGeom prst="rect">
            <a:avLst/>
          </a:prstGeom>
          <a:noFill/>
        </p:spPr>
      </p:pic>
      <p:sp>
        <p:nvSpPr>
          <p:cNvPr id="214" name="Content Placeholder 2">
            <a:extLst>
              <a:ext uri="{FF2B5EF4-FFF2-40B4-BE49-F238E27FC236}">
                <a16:creationId xmlns:a16="http://schemas.microsoft.com/office/drawing/2014/main" xmlns="" id="{F00E7A37-B1BB-409D-A5FD-C8F5340FDDEE}"/>
              </a:ext>
            </a:extLst>
          </p:cNvPr>
          <p:cNvSpPr txBox="1">
            <a:spLocks/>
          </p:cNvSpPr>
          <p:nvPr/>
        </p:nvSpPr>
        <p:spPr>
          <a:xfrm>
            <a:off x="586935" y="4714530"/>
            <a:ext cx="4561246" cy="18183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Cases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Satellite as access, and terrestrial networks as backhaul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Satellite as transport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Hybrid and Integrated</a:t>
            </a:r>
          </a:p>
          <a:p>
            <a:pPr marL="0" indent="0">
              <a:buFont typeface="Arial"/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5" name="Content Placeholder 2">
            <a:extLst>
              <a:ext uri="{FF2B5EF4-FFF2-40B4-BE49-F238E27FC236}">
                <a16:creationId xmlns:a16="http://schemas.microsoft.com/office/drawing/2014/main" xmlns="" id="{A35A8E62-3DAA-4EEF-9CC6-332273A10DE6}"/>
              </a:ext>
            </a:extLst>
          </p:cNvPr>
          <p:cNvSpPr txBox="1">
            <a:spLocks/>
          </p:cNvSpPr>
          <p:nvPr/>
        </p:nvSpPr>
        <p:spPr>
          <a:xfrm>
            <a:off x="5864427" y="4733987"/>
            <a:ext cx="5163300" cy="18183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Requirements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Uniform Addressing and Converged Routing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Bandwidth capacity at the satellite side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Admission control by satellites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Edge storage and computing</a:t>
            </a:r>
          </a:p>
        </p:txBody>
      </p:sp>
    </p:spTree>
    <p:extLst>
      <p:ext uri="{BB962C8B-B14F-4D97-AF65-F5344CB8AC3E}">
        <p14:creationId xmlns:p14="http://schemas.microsoft.com/office/powerpoint/2010/main" val="22380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C65D0F-F8DF-4864-8804-49E0B8D0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213"/>
            <a:ext cx="12192000" cy="8474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ManyNets</a:t>
            </a:r>
            <a:r>
              <a:rPr lang="en-US" dirty="0"/>
              <a:t>: Embracing Diversity, Variety, and Economy</a:t>
            </a:r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xmlns="" id="{305CA89F-086E-434A-8132-23DCD64232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2025" y="3272097"/>
            <a:ext cx="4213034" cy="1453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0BF06ED-C047-482F-8A0A-80D50E844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1495" y="1748745"/>
            <a:ext cx="4213034" cy="1384852"/>
          </a:xfrm>
          <a:prstGeom prst="rect">
            <a:avLst/>
          </a:prstGeom>
        </p:spPr>
      </p:pic>
      <p:pic>
        <p:nvPicPr>
          <p:cNvPr id="14" name="Picture 13" descr="A picture containing man, sitting, slope, hill&#10;&#10;Description automatically generated">
            <a:extLst>
              <a:ext uri="{FF2B5EF4-FFF2-40B4-BE49-F238E27FC236}">
                <a16:creationId xmlns:a16="http://schemas.microsoft.com/office/drawing/2014/main" xmlns="" id="{2C694BD8-83CD-4501-9C0C-725032253A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9100" y="4763153"/>
            <a:ext cx="4213034" cy="1262746"/>
          </a:xfrm>
          <a:prstGeom prst="rect">
            <a:avLst/>
          </a:prstGeom>
        </p:spPr>
      </p:pic>
      <p:pic>
        <p:nvPicPr>
          <p:cNvPr id="18" name="Picture 17" descr="A picture containing device&#10;&#10;Description automatically generated">
            <a:extLst>
              <a:ext uri="{FF2B5EF4-FFF2-40B4-BE49-F238E27FC236}">
                <a16:creationId xmlns:a16="http://schemas.microsoft.com/office/drawing/2014/main" xmlns="" id="{5FB1F897-D2B0-48AD-ABCE-3874D4CD5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403" y="1657555"/>
            <a:ext cx="3625303" cy="1399173"/>
          </a:xfrm>
          <a:prstGeom prst="rect">
            <a:avLst/>
          </a:prstGeom>
        </p:spPr>
      </p:pic>
      <p:pic>
        <p:nvPicPr>
          <p:cNvPr id="26" name="Picture 25" descr="A picture containing text, map&#10;&#10;Description automatically generated">
            <a:extLst>
              <a:ext uri="{FF2B5EF4-FFF2-40B4-BE49-F238E27FC236}">
                <a16:creationId xmlns:a16="http://schemas.microsoft.com/office/drawing/2014/main" xmlns="" id="{9ABFD05A-E9F0-4F86-8395-7410621C2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11" y="3272097"/>
            <a:ext cx="3625303" cy="120414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1345006-C1C1-4B4E-97C3-CA21DFEF8DCA}"/>
              </a:ext>
            </a:extLst>
          </p:cNvPr>
          <p:cNvSpPr txBox="1"/>
          <p:nvPr/>
        </p:nvSpPr>
        <p:spPr>
          <a:xfrm>
            <a:off x="393620" y="2995098"/>
            <a:ext cx="300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华文细黑"/>
                <a:cs typeface="+mn-cs"/>
              </a:rPr>
              <a:t>Spread Networks</a:t>
            </a:r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4231D33-A36C-4DF7-8431-C0E548F20A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0680" y="4980988"/>
            <a:ext cx="1518700" cy="947601"/>
          </a:xfrm>
          <a:prstGeom prst="rect">
            <a:avLst/>
          </a:prstGeom>
        </p:spPr>
      </p:pic>
      <p:pic>
        <p:nvPicPr>
          <p:cNvPr id="31" name="Picture 30" descr="A close up of a map&#10;&#10;Description automatically generated">
            <a:extLst>
              <a:ext uri="{FF2B5EF4-FFF2-40B4-BE49-F238E27FC236}">
                <a16:creationId xmlns:a16="http://schemas.microsoft.com/office/drawing/2014/main" xmlns="" id="{9A62AC9A-EB35-43BF-A775-D5D78B0DFF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88" y="4725318"/>
            <a:ext cx="2070648" cy="1262746"/>
          </a:xfrm>
          <a:prstGeom prst="rect">
            <a:avLst/>
          </a:prstGeom>
        </p:spPr>
      </p:pic>
      <p:pic>
        <p:nvPicPr>
          <p:cNvPr id="33" name="Picture 32" descr="A picture containing sitting, star, table, dark&#10;&#10;Description automatically generated">
            <a:extLst>
              <a:ext uri="{FF2B5EF4-FFF2-40B4-BE49-F238E27FC236}">
                <a16:creationId xmlns:a16="http://schemas.microsoft.com/office/drawing/2014/main" xmlns="" id="{7CC84AD1-9658-48F9-BBFE-DD11702DA7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7088" y="3822050"/>
            <a:ext cx="3107294" cy="21660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E59C442-6205-4849-8615-B151B5040C43}"/>
              </a:ext>
            </a:extLst>
          </p:cNvPr>
          <p:cNvSpPr txBox="1"/>
          <p:nvPr/>
        </p:nvSpPr>
        <p:spPr>
          <a:xfrm>
            <a:off x="4249393" y="799770"/>
            <a:ext cx="421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+mn-cs"/>
              </a:rPr>
              <a:t>Private Global Backbones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+mn-cs"/>
              </a:rPr>
              <a:t>(Death of Internet Transit)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细黑"/>
              <a:cs typeface="+mn-cs"/>
            </a:endParaRPr>
          </a:p>
        </p:txBody>
      </p:sp>
      <p:pic>
        <p:nvPicPr>
          <p:cNvPr id="40" name="Picture 39" descr="A picture containing animal, holding, white&#10;&#10;Description automatically generated">
            <a:extLst>
              <a:ext uri="{FF2B5EF4-FFF2-40B4-BE49-F238E27FC236}">
                <a16:creationId xmlns:a16="http://schemas.microsoft.com/office/drawing/2014/main" xmlns="" id="{FB4854F1-EF49-4B03-8BF3-A9013DB47B0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490588" y="1748745"/>
            <a:ext cx="3173344" cy="177381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EF2B247-6454-4887-BCD2-525E51DE492A}"/>
              </a:ext>
            </a:extLst>
          </p:cNvPr>
          <p:cNvSpPr txBox="1"/>
          <p:nvPr/>
        </p:nvSpPr>
        <p:spPr>
          <a:xfrm>
            <a:off x="8510058" y="799770"/>
            <a:ext cx="35100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+mn-cs"/>
              </a:rPr>
              <a:t>Emerging Satellite Constellations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+mn-cs"/>
              </a:rPr>
              <a:t>(Global Broadband connectivity for 4 billion people who are not connected to any network today)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细黑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细黑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14F0764-3556-453D-A160-06FF575DCD7A}"/>
              </a:ext>
            </a:extLst>
          </p:cNvPr>
          <p:cNvSpPr txBox="1"/>
          <p:nvPr/>
        </p:nvSpPr>
        <p:spPr>
          <a:xfrm>
            <a:off x="450011" y="830548"/>
            <a:ext cx="3313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+mn-cs"/>
              </a:rPr>
              <a:t>Non-IP Networks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/>
                <a:cs typeface="+mn-cs"/>
              </a:rPr>
              <a:t>(Growing market segment)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细黑"/>
              <a:cs typeface="+mn-cs"/>
            </a:endParaRPr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3A1F995-C8AD-42CE-B42D-B5EE0CF61A3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1505" y="5672537"/>
            <a:ext cx="1548271" cy="5121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8B8207-FF8B-4D74-B929-8F2D78FFF08B}"/>
              </a:ext>
            </a:extLst>
          </p:cNvPr>
          <p:cNvSpPr txBox="1"/>
          <p:nvPr/>
        </p:nvSpPr>
        <p:spPr>
          <a:xfrm>
            <a:off x="10860275" y="554856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Starlink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427F2B3-7EA7-4A7C-B54B-C86D0DB9151A}"/>
              </a:ext>
            </a:extLst>
          </p:cNvPr>
          <p:cNvSpPr txBox="1"/>
          <p:nvPr/>
        </p:nvSpPr>
        <p:spPr>
          <a:xfrm>
            <a:off x="10791826" y="3174168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OneWeb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3_CELAB 16to9">
  <a:themeElements>
    <a:clrScheme name="Custom 37">
      <a:dk1>
        <a:srgbClr val="000000"/>
      </a:dk1>
      <a:lt1>
        <a:srgbClr val="FFFFFF"/>
      </a:lt1>
      <a:dk2>
        <a:srgbClr val="BFBFBF"/>
      </a:dk2>
      <a:lt2>
        <a:srgbClr val="606060"/>
      </a:lt2>
      <a:accent1>
        <a:srgbClr val="0070B4"/>
      </a:accent1>
      <a:accent2>
        <a:srgbClr val="00A059"/>
      </a:accent2>
      <a:accent3>
        <a:srgbClr val="BE5640"/>
      </a:accent3>
      <a:accent4>
        <a:srgbClr val="FFC000"/>
      </a:accent4>
      <a:accent5>
        <a:srgbClr val="00A39A"/>
      </a:accent5>
      <a:accent6>
        <a:srgbClr val="990000"/>
      </a:accent6>
      <a:hlink>
        <a:srgbClr val="8A0000"/>
      </a:hlink>
      <a:folHlink>
        <a:srgbClr val="8A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25" tIns="45712" rIns="91425" bIns="45712" numCol="1" rtlCol="0" anchor="t" anchorCtr="0" compatLnSpc="1">
        <a:prstTxWarp prst="textNoShape">
          <a:avLst/>
        </a:prstTxWarp>
        <a:noAutofit/>
      </a:bodyPr>
      <a:lstStyle>
        <a:defPPr marL="0" marR="0" indent="0" algn="l" defTabSz="8778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noFill/>
        <a:ln w="9525" cap="rnd" cmpd="sng" algn="ctr">
          <a:solidFill>
            <a:schemeClr val="bg2"/>
          </a:solidFill>
          <a:prstDash val="solid"/>
          <a:round/>
          <a:headEnd type="none"/>
          <a:tailEnd type="none"/>
        </a:ln>
        <a:effectLst/>
      </a:spPr>
      <a:bodyPr/>
      <a:lstStyle/>
    </a:lnDef>
  </a:objectDefaults>
  <a:extraClrSchemeLst>
    <a:extraClrScheme>
      <a:clrScheme name="5_CELAB 16to9 1">
        <a:dk1>
          <a:srgbClr val="080808"/>
        </a:dk1>
        <a:lt1>
          <a:srgbClr val="F8F8F8"/>
        </a:lt1>
        <a:dk2>
          <a:srgbClr val="990000"/>
        </a:dk2>
        <a:lt2>
          <a:srgbClr val="CCCCCC"/>
        </a:lt2>
        <a:accent1>
          <a:srgbClr val="FFCC66"/>
        </a:accent1>
        <a:accent2>
          <a:srgbClr val="990000"/>
        </a:accent2>
        <a:accent3>
          <a:srgbClr val="FBFBFB"/>
        </a:accent3>
        <a:accent4>
          <a:srgbClr val="060606"/>
        </a:accent4>
        <a:accent5>
          <a:srgbClr val="FFE2B8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ELAB 16to9 2">
        <a:dk1>
          <a:srgbClr val="080808"/>
        </a:dk1>
        <a:lt1>
          <a:srgbClr val="F8F8F8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BFBFB"/>
        </a:accent3>
        <a:accent4>
          <a:srgbClr val="060606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ELAB 16to9 3">
        <a:dk1>
          <a:srgbClr val="080808"/>
        </a:dk1>
        <a:lt1>
          <a:srgbClr val="F8F8F8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BFBFB"/>
        </a:accent3>
        <a:accent4>
          <a:srgbClr val="060606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ELAB 16to9 4">
        <a:dk1>
          <a:srgbClr val="080808"/>
        </a:dk1>
        <a:lt1>
          <a:srgbClr val="F8F8F8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BFBFB"/>
        </a:accent3>
        <a:accent4>
          <a:srgbClr val="060606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ELAB 16to9 5">
        <a:dk1>
          <a:srgbClr val="080808"/>
        </a:dk1>
        <a:lt1>
          <a:srgbClr val="F8F8F8"/>
        </a:lt1>
        <a:dk2>
          <a:srgbClr val="990000"/>
        </a:dk2>
        <a:lt2>
          <a:srgbClr val="CCCCCC"/>
        </a:lt2>
        <a:accent1>
          <a:srgbClr val="99CCFF"/>
        </a:accent1>
        <a:accent2>
          <a:srgbClr val="990000"/>
        </a:accent2>
        <a:accent3>
          <a:srgbClr val="FBFBFB"/>
        </a:accent3>
        <a:accent4>
          <a:srgbClr val="060606"/>
        </a:accent4>
        <a:accent5>
          <a:srgbClr val="CA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ELAB 16to9 6">
        <a:dk1>
          <a:srgbClr val="080808"/>
        </a:dk1>
        <a:lt1>
          <a:srgbClr val="F8F8F8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BFBFB"/>
        </a:accent3>
        <a:accent4>
          <a:srgbClr val="060606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ELAB 16to9 7">
        <a:dk1>
          <a:srgbClr val="080808"/>
        </a:dk1>
        <a:lt1>
          <a:srgbClr val="F8F8F8"/>
        </a:lt1>
        <a:dk2>
          <a:srgbClr val="FFCC99"/>
        </a:dk2>
        <a:lt2>
          <a:srgbClr val="FFCC66"/>
        </a:lt2>
        <a:accent1>
          <a:srgbClr val="CCFF99"/>
        </a:accent1>
        <a:accent2>
          <a:srgbClr val="CCCCFF"/>
        </a:accent2>
        <a:accent3>
          <a:srgbClr val="FBFBFB"/>
        </a:accent3>
        <a:accent4>
          <a:srgbClr val="060606"/>
        </a:accent4>
        <a:accent5>
          <a:srgbClr val="E2FFCA"/>
        </a:accent5>
        <a:accent6>
          <a:srgbClr val="B9B9E7"/>
        </a:accent6>
        <a:hlink>
          <a:srgbClr val="99CCFF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ELAB 16to9 8">
        <a:dk1>
          <a:srgbClr val="080808"/>
        </a:dk1>
        <a:lt1>
          <a:srgbClr val="F8F8F8"/>
        </a:lt1>
        <a:dk2>
          <a:srgbClr val="FF9900"/>
        </a:dk2>
        <a:lt2>
          <a:srgbClr val="99660A"/>
        </a:lt2>
        <a:accent1>
          <a:srgbClr val="669900"/>
        </a:accent1>
        <a:accent2>
          <a:srgbClr val="006699"/>
        </a:accent2>
        <a:accent3>
          <a:srgbClr val="FBFBFB"/>
        </a:accent3>
        <a:accent4>
          <a:srgbClr val="060606"/>
        </a:accent4>
        <a:accent5>
          <a:srgbClr val="B8CAAA"/>
        </a:accent5>
        <a:accent6>
          <a:srgbClr val="005C8A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ELAB 16to9 9">
        <a:dk1>
          <a:srgbClr val="080808"/>
        </a:dk1>
        <a:lt1>
          <a:srgbClr val="F8F8F8"/>
        </a:lt1>
        <a:dk2>
          <a:srgbClr val="990000"/>
        </a:dk2>
        <a:lt2>
          <a:srgbClr val="99CCFF"/>
        </a:lt2>
        <a:accent1>
          <a:srgbClr val="99CCCC"/>
        </a:accent1>
        <a:accent2>
          <a:srgbClr val="006699"/>
        </a:accent2>
        <a:accent3>
          <a:srgbClr val="FBFBFB"/>
        </a:accent3>
        <a:accent4>
          <a:srgbClr val="060606"/>
        </a:accent4>
        <a:accent5>
          <a:srgbClr val="CAE2E2"/>
        </a:accent5>
        <a:accent6>
          <a:srgbClr val="005C8A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ELAB 16to9 10">
        <a:dk1>
          <a:srgbClr val="080808"/>
        </a:dk1>
        <a:lt1>
          <a:srgbClr val="F8F8F8"/>
        </a:lt1>
        <a:dk2>
          <a:srgbClr val="990000"/>
        </a:dk2>
        <a:lt2>
          <a:srgbClr val="999999"/>
        </a:lt2>
        <a:accent1>
          <a:srgbClr val="FFCC99"/>
        </a:accent1>
        <a:accent2>
          <a:srgbClr val="99660A"/>
        </a:accent2>
        <a:accent3>
          <a:srgbClr val="FBFBFB"/>
        </a:accent3>
        <a:accent4>
          <a:srgbClr val="060606"/>
        </a:accent4>
        <a:accent5>
          <a:srgbClr val="FFE2CA"/>
        </a:accent5>
        <a:accent6>
          <a:srgbClr val="8A5C08"/>
        </a:accent6>
        <a:hlink>
          <a:srgbClr val="FF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ELAB 16to9 1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BBE0E3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8A0000"/>
        </a:accent6>
        <a:hlink>
          <a:srgbClr val="99CC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正规文字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6987</TotalTime>
  <Words>1195</Words>
  <Application>Microsoft Macintosh PowerPoint</Application>
  <PresentationFormat>Widescreen</PresentationFormat>
  <Paragraphs>358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41" baseType="lpstr">
      <vt:lpstr>Arial Narrow</vt:lpstr>
      <vt:lpstr>Calibri</vt:lpstr>
      <vt:lpstr>FrutigerNext LT Light</vt:lpstr>
      <vt:lpstr>FrutigerNext LT Medium</vt:lpstr>
      <vt:lpstr>FrutigerNext LT Regular</vt:lpstr>
      <vt:lpstr>Microsoft YaHei</vt:lpstr>
      <vt:lpstr>MS PGothic</vt:lpstr>
      <vt:lpstr>ＭＳ Ｐゴシック</vt:lpstr>
      <vt:lpstr>Segoe UI Symbol</vt:lpstr>
      <vt:lpstr>Times New Roman</vt:lpstr>
      <vt:lpstr>Wingdings</vt:lpstr>
      <vt:lpstr>华文细黑</vt:lpstr>
      <vt:lpstr>宋体</vt:lpstr>
      <vt:lpstr>微软雅黑</vt:lpstr>
      <vt:lpstr>等线</vt:lpstr>
      <vt:lpstr>黑体</vt:lpstr>
      <vt:lpstr>Arial</vt:lpstr>
      <vt:lpstr>Office Theme</vt:lpstr>
      <vt:lpstr>23_CELAB 16to9</vt:lpstr>
      <vt:lpstr>3_内容Copytext </vt:lpstr>
      <vt:lpstr>PowerPoint Presentation</vt:lpstr>
      <vt:lpstr>Agenda</vt:lpstr>
      <vt:lpstr>2030 and beyond: What will be (needed)?</vt:lpstr>
      <vt:lpstr>ITU-T Focus Group on Network 2030 </vt:lpstr>
      <vt:lpstr>FGNET2030 Focus and Deliverables</vt:lpstr>
      <vt:lpstr>Meetings of ITU-T Network 2030</vt:lpstr>
      <vt:lpstr>Agenda</vt:lpstr>
      <vt:lpstr>Convergence of Satellite Networks and Terrestrial Networks</vt:lpstr>
      <vt:lpstr>ManyNets: Embracing Diversity, Variety, and Economy</vt:lpstr>
      <vt:lpstr>End-to-End Guarantees and Differentiation Throughput, Latency, Losslessness</vt:lpstr>
      <vt:lpstr>(Video) Holograms and Holographic Type Communications</vt:lpstr>
      <vt:lpstr>Digital Senses for Holographic Type Communications</vt:lpstr>
      <vt:lpstr>Quantitative vs. Qualitative</vt:lpstr>
      <vt:lpstr>Case Study: Tele-Driving research at UCB</vt:lpstr>
      <vt:lpstr>New Capabilities and Services Required from Networks</vt:lpstr>
      <vt:lpstr>Agenda</vt:lpstr>
      <vt:lpstr>Eurêka</vt:lpstr>
      <vt:lpstr>2030 Target Research Areas Summary</vt:lpstr>
      <vt:lpstr>Output and Deliverables</vt:lpstr>
      <vt:lpstr>Touched on, but not fully studied yet</vt:lpstr>
      <vt:lpstr>PowerPoint Presentation</vt:lpstr>
    </vt:vector>
  </TitlesOfParts>
  <Company>ITU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Jesús Vicente</dc:creator>
  <cp:lastModifiedBy>Microsoft Office User</cp:lastModifiedBy>
  <cp:revision>388</cp:revision>
  <cp:lastPrinted>2019-11-27T12:47:20Z</cp:lastPrinted>
  <dcterms:created xsi:type="dcterms:W3CDTF">2014-09-01T15:38:30Z</dcterms:created>
  <dcterms:modified xsi:type="dcterms:W3CDTF">2019-12-06T23:54:33Z</dcterms:modified>
</cp:coreProperties>
</file>