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0"/>
    <p:restoredTop sz="96085" autoAdjust="0"/>
  </p:normalViewPr>
  <p:slideViewPr>
    <p:cSldViewPr snapToGrid="0">
      <p:cViewPr>
        <p:scale>
          <a:sx n="140" d="100"/>
          <a:sy n="140" d="100"/>
        </p:scale>
        <p:origin x="1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9855F-2181-40F8-BAC8-9BAB2B4A1940}" type="datetimeFigureOut">
              <a:rPr lang="zh-CN" altLang="en-US" smtClean="0"/>
              <a:t>18/7/17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CF12F-5650-4830-A632-A7DF043AC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80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27A3-CF50-469C-BC68-CE3AB8EB5793}" type="datetimeFigureOut">
              <a:rPr lang="zh-CN" altLang="en-US" smtClean="0"/>
              <a:t>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F08B-04DD-4C3F-B7C1-0042E8A7F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12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27A3-CF50-469C-BC68-CE3AB8EB5793}" type="datetimeFigureOut">
              <a:rPr lang="zh-CN" altLang="en-US" smtClean="0"/>
              <a:t>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F08B-04DD-4C3F-B7C1-0042E8A7F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4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27A3-CF50-469C-BC68-CE3AB8EB5793}" type="datetimeFigureOut">
              <a:rPr lang="zh-CN" altLang="en-US" smtClean="0"/>
              <a:t>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F08B-04DD-4C3F-B7C1-0042E8A7F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37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27A3-CF50-469C-BC68-CE3AB8EB5793}" type="datetimeFigureOut">
              <a:rPr lang="zh-CN" altLang="en-US" smtClean="0"/>
              <a:t>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F08B-04DD-4C3F-B7C1-0042E8A7F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1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27A3-CF50-469C-BC68-CE3AB8EB5793}" type="datetimeFigureOut">
              <a:rPr lang="zh-CN" altLang="en-US" smtClean="0"/>
              <a:t>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F08B-04DD-4C3F-B7C1-0042E8A7F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61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27A3-CF50-469C-BC68-CE3AB8EB5793}" type="datetimeFigureOut">
              <a:rPr lang="zh-CN" altLang="en-US" smtClean="0"/>
              <a:t>18/7/17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F08B-04DD-4C3F-B7C1-0042E8A7F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75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27A3-CF50-469C-BC68-CE3AB8EB5793}" type="datetimeFigureOut">
              <a:rPr lang="zh-CN" altLang="en-US" smtClean="0"/>
              <a:t>18/7/17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F08B-04DD-4C3F-B7C1-0042E8A7F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3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27A3-CF50-469C-BC68-CE3AB8EB5793}" type="datetimeFigureOut">
              <a:rPr lang="zh-CN" altLang="en-US" smtClean="0"/>
              <a:t>18/7/17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F08B-04DD-4C3F-B7C1-0042E8A7F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71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27A3-CF50-469C-BC68-CE3AB8EB5793}" type="datetimeFigureOut">
              <a:rPr lang="zh-CN" altLang="en-US" smtClean="0"/>
              <a:t>18/7/17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F08B-04DD-4C3F-B7C1-0042E8A7F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19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27A3-CF50-469C-BC68-CE3AB8EB5793}" type="datetimeFigureOut">
              <a:rPr lang="zh-CN" altLang="en-US" smtClean="0"/>
              <a:t>18/7/17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F08B-04DD-4C3F-B7C1-0042E8A7F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1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27A3-CF50-469C-BC68-CE3AB8EB5793}" type="datetimeFigureOut">
              <a:rPr lang="zh-CN" altLang="en-US" smtClean="0"/>
              <a:t>18/7/17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F08B-04DD-4C3F-B7C1-0042E8A7F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327A3-CF50-469C-BC68-CE3AB8EB5793}" type="datetimeFigureOut">
              <a:rPr lang="zh-CN" altLang="en-US" smtClean="0"/>
              <a:t>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FF08B-04DD-4C3F-B7C1-0042E8A7F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8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te@cs.fau.d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oll-bier-dt@ietf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/>
          <p:cNvCxnSpPr/>
          <p:nvPr/>
        </p:nvCxnSpPr>
        <p:spPr>
          <a:xfrm>
            <a:off x="11077775" y="4834072"/>
            <a:ext cx="480241" cy="50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455983" y="5080960"/>
            <a:ext cx="425377" cy="2774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179513" y="2967258"/>
            <a:ext cx="157446" cy="5631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361182" y="3566765"/>
            <a:ext cx="393615" cy="6055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9725340" y="3597044"/>
            <a:ext cx="575286" cy="6479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766909" y="4184439"/>
            <a:ext cx="254336" cy="623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785899" y="4226830"/>
            <a:ext cx="526837" cy="878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349071" y="5056449"/>
            <a:ext cx="30277" cy="660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349070" y="4814223"/>
            <a:ext cx="660065" cy="2785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9956464" y="5705412"/>
            <a:ext cx="1192959" cy="581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901963" y="5650912"/>
            <a:ext cx="1192959" cy="581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859574" y="5596412"/>
            <a:ext cx="1192959" cy="581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44" y="78283"/>
            <a:ext cx="10952356" cy="9679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Advertisement for BIER in ROLL</a:t>
            </a:r>
            <a:br>
              <a:rPr lang="en-US" dirty="0" smtClean="0"/>
            </a:br>
            <a:r>
              <a:rPr lang="en-US" sz="2700" dirty="0" smtClean="0"/>
              <a:t>Design Team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090668"/>
            <a:ext cx="7817004" cy="576733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Consider joining/collaborating in BIER design team in ROLL-WG:</a:t>
            </a:r>
          </a:p>
          <a:p>
            <a:r>
              <a:rPr lang="en-US" sz="2000" dirty="0" smtClean="0"/>
              <a:t>Email: </a:t>
            </a:r>
            <a:r>
              <a:rPr lang="en-US" sz="2000" dirty="0" smtClean="0">
                <a:hlinkClick r:id="rId2"/>
              </a:rPr>
              <a:t>roll-bier-dt@ietf.org</a:t>
            </a:r>
            <a:r>
              <a:rPr lang="en-US" sz="2000" dirty="0" smtClean="0"/>
              <a:t> (normal subscribe)</a:t>
            </a:r>
          </a:p>
          <a:p>
            <a:r>
              <a:rPr lang="en-US" sz="2000" dirty="0" smtClean="0"/>
              <a:t>Issues: </a:t>
            </a:r>
            <a:r>
              <a:rPr lang="en-US" sz="2000" dirty="0" smtClean="0">
                <a:hlinkClick r:id="rId3"/>
              </a:rPr>
              <a:t>tte@cs.fau.de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What could be cool about this (if design team decides to do it) ?</a:t>
            </a:r>
            <a:endParaRPr lang="en-US" sz="2000" dirty="0" smtClean="0"/>
          </a:p>
          <a:p>
            <a:r>
              <a:rPr lang="en-US" sz="2000" dirty="0" smtClean="0"/>
              <a:t>End-to-end BIER (with TE) in low-power networks (e.g.: building control)</a:t>
            </a:r>
          </a:p>
          <a:p>
            <a:pPr lvl="1"/>
            <a:r>
              <a:rPr lang="en-US" sz="1600" dirty="0" smtClean="0"/>
              <a:t>Example: Application Controller sends BIER packet to subset of clients (lightbulbs)</a:t>
            </a:r>
          </a:p>
          <a:p>
            <a:pPr lvl="1"/>
            <a:r>
              <a:rPr lang="en-US" sz="1600" dirty="0" smtClean="0"/>
              <a:t>Each client is BFER (has a bit)</a:t>
            </a:r>
          </a:p>
          <a:p>
            <a:pPr lvl="1"/>
            <a:r>
              <a:rPr lang="en-US" sz="1600" dirty="0" smtClean="0"/>
              <a:t>Every packet can address a separate subset of actors through bitstring</a:t>
            </a:r>
          </a:p>
          <a:p>
            <a:pPr lvl="1"/>
            <a:r>
              <a:rPr lang="en-US" sz="1600" dirty="0" smtClean="0"/>
              <a:t>Only controller app needs to be BIER aware. Receivers can think its just IP multicast.</a:t>
            </a:r>
            <a:endParaRPr lang="en-US" sz="1600" dirty="0" smtClean="0"/>
          </a:p>
          <a:p>
            <a:r>
              <a:rPr lang="en-US" sz="2000" dirty="0" smtClean="0"/>
              <a:t>BIER TE bits to save power/memory</a:t>
            </a:r>
          </a:p>
          <a:p>
            <a:pPr lvl="1"/>
            <a:r>
              <a:rPr lang="en-US" sz="1600" dirty="0" smtClean="0"/>
              <a:t>Routers are low-power (memory/CPU). Do not want to keep large routing table (1000 lightbulbs). Links are low power too.</a:t>
            </a:r>
          </a:p>
          <a:p>
            <a:pPr lvl="1"/>
            <a:r>
              <a:rPr lang="en-US" sz="1600" dirty="0" smtClean="0"/>
              <a:t>Every interface has a bit. Routers only need to route on bits to directly connected downstream neighbors. </a:t>
            </a:r>
          </a:p>
          <a:p>
            <a:r>
              <a:rPr lang="en-US" sz="2000" dirty="0" smtClean="0"/>
              <a:t>No ASIC constraints. Everything is software</a:t>
            </a:r>
          </a:p>
          <a:p>
            <a:pPr lvl="1"/>
            <a:r>
              <a:rPr lang="en-US" sz="1600" smtClean="0"/>
              <a:t>Headers/Bitstring </a:t>
            </a:r>
            <a:r>
              <a:rPr lang="en-US" sz="1600" dirty="0" smtClean="0"/>
              <a:t>can be compressed (loss free, </a:t>
            </a:r>
            <a:r>
              <a:rPr lang="en-US" sz="1600" dirty="0" err="1" smtClean="0"/>
              <a:t>lossy</a:t>
            </a:r>
            <a:r>
              <a:rPr lang="en-US" sz="1600" dirty="0" smtClean="0"/>
              <a:t> (bloom) to support long </a:t>
            </a:r>
            <a:r>
              <a:rPr lang="en-US" sz="1600" dirty="0" err="1" smtClean="0"/>
              <a:t>bitstrings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Should result in header more compact than existing ROLL/RPL headers even for unicast: </a:t>
            </a:r>
            <a:br>
              <a:rPr lang="en-US" sz="1600" dirty="0" smtClean="0"/>
            </a:br>
            <a:r>
              <a:rPr lang="en-US" sz="1600" dirty="0" smtClean="0"/>
              <a:t>Only hop-by-hop bits sets to one receiver: Would also be used for unicast forwarding.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749963" y="5493710"/>
            <a:ext cx="1217790" cy="666997"/>
            <a:chOff x="9749963" y="5493710"/>
            <a:chExt cx="1217790" cy="666997"/>
          </a:xfrm>
        </p:grpSpPr>
        <p:sp>
          <p:nvSpPr>
            <p:cNvPr id="10" name="Rounded Rectangle 9"/>
            <p:cNvSpPr/>
            <p:nvPr/>
          </p:nvSpPr>
          <p:spPr>
            <a:xfrm>
              <a:off x="9774794" y="5547967"/>
              <a:ext cx="1192959" cy="581340"/>
            </a:xfrm>
            <a:prstGeom prst="round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749963" y="5493710"/>
              <a:ext cx="1216781" cy="666997"/>
              <a:chOff x="9749963" y="5493710"/>
              <a:chExt cx="1216781" cy="666997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9773785" y="5540902"/>
                <a:ext cx="1192959" cy="581340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0935" y="5586203"/>
                <a:ext cx="495077" cy="392771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9749963" y="5493710"/>
                <a:ext cx="81464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/>
                  <a:t>ROLL/BFER</a:t>
                </a:r>
              </a:p>
              <a:p>
                <a:pPr algn="ctr"/>
                <a:r>
                  <a:rPr lang="en-US" sz="1100" dirty="0" smtClean="0"/>
                  <a:t>stack</a:t>
                </a:r>
                <a:endParaRPr lang="en-US" sz="11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9806203" y="5883708"/>
                <a:ext cx="11448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IP </a:t>
                </a:r>
                <a:r>
                  <a:rPr lang="en-US" sz="1050" dirty="0" smtClean="0"/>
                  <a:t>multicast </a:t>
                </a:r>
                <a:r>
                  <a:rPr lang="en-US" sz="1200" dirty="0" smtClean="0"/>
                  <a:t>App</a:t>
                </a:r>
                <a:endParaRPr lang="en-US" sz="1200" dirty="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9767730" y="6334188"/>
            <a:ext cx="1494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10..1000 clients/actors</a:t>
            </a:r>
            <a:endParaRPr lang="en-US" sz="11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9396779" y="3967692"/>
            <a:ext cx="756750" cy="577034"/>
            <a:chOff x="9414946" y="4252306"/>
            <a:chExt cx="756750" cy="577034"/>
          </a:xfrm>
        </p:grpSpPr>
        <p:sp>
          <p:nvSpPr>
            <p:cNvPr id="20" name="Rounded Rectangle 19"/>
            <p:cNvSpPr/>
            <p:nvPr/>
          </p:nvSpPr>
          <p:spPr>
            <a:xfrm>
              <a:off x="9431838" y="4255289"/>
              <a:ext cx="687118" cy="5468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414946" y="4252306"/>
              <a:ext cx="756750" cy="577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ROLL/BFR</a:t>
              </a:r>
            </a:p>
            <a:p>
              <a:pPr algn="ctr"/>
              <a:r>
                <a:rPr lang="en-US" sz="1100" dirty="0" smtClean="0"/>
                <a:t>Low-power</a:t>
              </a:r>
            </a:p>
            <a:p>
              <a:pPr algn="ctr"/>
              <a:r>
                <a:rPr lang="en-US" sz="1100" dirty="0" smtClean="0"/>
                <a:t>router</a:t>
              </a:r>
              <a:endParaRPr lang="en-US" sz="1100" dirty="0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10530740" y="4020938"/>
            <a:ext cx="381504" cy="3088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0809299" y="4614389"/>
            <a:ext cx="381504" cy="3088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0155291" y="4923226"/>
            <a:ext cx="381504" cy="3088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9789119" y="2686882"/>
            <a:ext cx="741619" cy="4317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760112" y="2683898"/>
            <a:ext cx="78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ROLL/BFIR</a:t>
            </a:r>
          </a:p>
          <a:p>
            <a:pPr algn="ctr"/>
            <a:r>
              <a:rPr lang="en-US" sz="1100" dirty="0" smtClean="0"/>
              <a:t>Root node</a:t>
            </a:r>
            <a:endParaRPr lang="en-US" sz="1100" dirty="0"/>
          </a:p>
        </p:txBody>
      </p:sp>
      <p:sp>
        <p:nvSpPr>
          <p:cNvPr id="30" name="Rounded Rectangle 29"/>
          <p:cNvSpPr/>
          <p:nvPr/>
        </p:nvSpPr>
        <p:spPr>
          <a:xfrm>
            <a:off x="10149235" y="3403264"/>
            <a:ext cx="381504" cy="3088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0203735" y="308231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1</a:t>
            </a:r>
            <a:endParaRPr lang="en-US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9913065" y="358493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  <a:endParaRPr 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10482295" y="363337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3</a:t>
            </a:r>
            <a:endParaRPr lang="en-US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10833521" y="428132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4</a:t>
            </a:r>
            <a:endParaRPr 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10682130" y="488689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6</a:t>
            </a:r>
            <a:endParaRPr 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9997844" y="447510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5</a:t>
            </a:r>
            <a:endParaRPr lang="en-US" sz="1050" dirty="0"/>
          </a:p>
        </p:txBody>
      </p:sp>
      <p:sp>
        <p:nvSpPr>
          <p:cNvPr id="55" name="TextBox 54"/>
          <p:cNvSpPr txBox="1"/>
          <p:nvPr/>
        </p:nvSpPr>
        <p:spPr>
          <a:xfrm>
            <a:off x="10336959" y="5207840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10</a:t>
            </a:r>
            <a:endParaRPr lang="en-US" sz="1050" dirty="0"/>
          </a:p>
        </p:txBody>
      </p:sp>
      <p:sp>
        <p:nvSpPr>
          <p:cNvPr id="56" name="TextBox 55"/>
          <p:cNvSpPr txBox="1"/>
          <p:nvPr/>
        </p:nvSpPr>
        <p:spPr>
          <a:xfrm>
            <a:off x="10734014" y="3336651"/>
            <a:ext cx="11897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dirty="0" smtClean="0"/>
              <a:t>Bits for interfaces</a:t>
            </a:r>
          </a:p>
          <a:p>
            <a:pPr algn="ctr"/>
            <a:r>
              <a:rPr lang="en-US" sz="1050" i="1" dirty="0" smtClean="0"/>
              <a:t>(BIER-TE) to allow</a:t>
            </a:r>
          </a:p>
          <a:p>
            <a:pPr algn="ctr"/>
            <a:r>
              <a:rPr lang="en-US" sz="1050" i="1" dirty="0"/>
              <a:t>e</a:t>
            </a:r>
            <a:r>
              <a:rPr lang="en-US" sz="1050" i="1" dirty="0" smtClean="0"/>
              <a:t>xplicit steering of</a:t>
            </a:r>
          </a:p>
          <a:p>
            <a:pPr algn="ctr"/>
            <a:r>
              <a:rPr lang="en-US" sz="1050" i="1" dirty="0" smtClean="0"/>
              <a:t>traffic</a:t>
            </a:r>
            <a:endParaRPr lang="en-US" sz="105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10567754" y="2628142"/>
            <a:ext cx="131638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dirty="0" smtClean="0"/>
              <a:t>Root also acts as</a:t>
            </a:r>
          </a:p>
          <a:p>
            <a:pPr algn="ctr"/>
            <a:r>
              <a:rPr lang="en-US" sz="1050" i="1" dirty="0" smtClean="0"/>
              <a:t>Controller assigning/</a:t>
            </a:r>
          </a:p>
          <a:p>
            <a:pPr algn="ctr"/>
            <a:r>
              <a:rPr lang="en-US" sz="1050" i="1" dirty="0" smtClean="0"/>
              <a:t>Managing Bits</a:t>
            </a:r>
            <a:endParaRPr lang="en-US" sz="1050" i="1" dirty="0"/>
          </a:p>
        </p:txBody>
      </p:sp>
      <p:grpSp>
        <p:nvGrpSpPr>
          <p:cNvPr id="60" name="Group 59"/>
          <p:cNvGrpSpPr/>
          <p:nvPr/>
        </p:nvGrpSpPr>
        <p:grpSpPr>
          <a:xfrm>
            <a:off x="9301995" y="963979"/>
            <a:ext cx="1105320" cy="600164"/>
            <a:chOff x="9301995" y="1126406"/>
            <a:chExt cx="1105320" cy="600164"/>
          </a:xfrm>
        </p:grpSpPr>
        <p:sp>
          <p:nvSpPr>
            <p:cNvPr id="58" name="Rounded Rectangle 57"/>
            <p:cNvSpPr/>
            <p:nvPr/>
          </p:nvSpPr>
          <p:spPr>
            <a:xfrm>
              <a:off x="9359168" y="1160863"/>
              <a:ext cx="1048147" cy="511525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301995" y="1126406"/>
              <a:ext cx="86273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BIER aware</a:t>
              </a:r>
            </a:p>
            <a:p>
              <a:pPr algn="ctr"/>
              <a:r>
                <a:rPr lang="en-US" sz="1100" dirty="0" smtClean="0"/>
                <a:t>Application </a:t>
              </a:r>
            </a:p>
            <a:p>
              <a:pPr algn="ctr"/>
              <a:r>
                <a:rPr lang="en-US" sz="1100" dirty="0" smtClean="0"/>
                <a:t>Controller</a:t>
              </a:r>
              <a:endParaRPr lang="en-US" sz="1100" dirty="0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0484" y="1227220"/>
              <a:ext cx="250031" cy="355600"/>
            </a:xfrm>
            <a:prstGeom prst="rect">
              <a:avLst/>
            </a:prstGeom>
          </p:spPr>
        </p:pic>
      </p:grpSp>
      <p:sp>
        <p:nvSpPr>
          <p:cNvPr id="61" name="Cloud 60"/>
          <p:cNvSpPr/>
          <p:nvPr/>
        </p:nvSpPr>
        <p:spPr>
          <a:xfrm>
            <a:off x="9089858" y="1882941"/>
            <a:ext cx="1810753" cy="42712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/>
          <p:cNvSpPr/>
          <p:nvPr/>
        </p:nvSpPr>
        <p:spPr>
          <a:xfrm>
            <a:off x="9342521" y="1173079"/>
            <a:ext cx="788068" cy="1582153"/>
          </a:xfrm>
          <a:prstGeom prst="arc">
            <a:avLst>
              <a:gd name="adj1" fmla="val 5227742"/>
              <a:gd name="adj2" fmla="val 14208809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680786" y="1997242"/>
            <a:ext cx="739942" cy="4451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646399" y="1961147"/>
            <a:ext cx="8146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Tunnel Encap</a:t>
            </a:r>
          </a:p>
          <a:p>
            <a:pPr algn="ctr"/>
            <a:r>
              <a:rPr lang="en-US" sz="900" dirty="0" smtClean="0"/>
              <a:t>BIER / </a:t>
            </a:r>
            <a:r>
              <a:rPr lang="en-US" sz="900" dirty="0"/>
              <a:t> </a:t>
            </a:r>
            <a:r>
              <a:rPr lang="en-US" sz="900" dirty="0" smtClean="0"/>
              <a:t>IP</a:t>
            </a:r>
          </a:p>
          <a:p>
            <a:pPr algn="ctr"/>
            <a:r>
              <a:rPr lang="en-US" sz="900" dirty="0" smtClean="0"/>
              <a:t>App-Payload</a:t>
            </a:r>
            <a:endParaRPr lang="en-US" sz="900" dirty="0"/>
          </a:p>
        </p:txBody>
      </p:sp>
      <p:sp>
        <p:nvSpPr>
          <p:cNvPr id="66" name="Rectangle 65"/>
          <p:cNvSpPr/>
          <p:nvPr/>
        </p:nvSpPr>
        <p:spPr>
          <a:xfrm>
            <a:off x="8680786" y="1822784"/>
            <a:ext cx="739942" cy="1744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629963" y="1768641"/>
            <a:ext cx="8354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Data Packet</a:t>
            </a:r>
            <a:endParaRPr lang="en-US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8537246" y="2759286"/>
            <a:ext cx="136608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dirty="0" smtClean="0"/>
              <a:t>Root node adds</a:t>
            </a:r>
          </a:p>
          <a:p>
            <a:pPr algn="ctr"/>
            <a:r>
              <a:rPr lang="en-US" sz="1050" i="1" dirty="0" smtClean="0"/>
              <a:t>Interface bits and</a:t>
            </a:r>
          </a:p>
          <a:p>
            <a:pPr algn="ctr"/>
            <a:r>
              <a:rPr lang="en-US" sz="1050" i="1" dirty="0" smtClean="0"/>
              <a:t>compresses header ?!</a:t>
            </a:r>
            <a:endParaRPr lang="en-US" sz="1050" i="1" dirty="0"/>
          </a:p>
        </p:txBody>
      </p:sp>
      <p:sp>
        <p:nvSpPr>
          <p:cNvPr id="69" name="Arc 68"/>
          <p:cNvSpPr/>
          <p:nvPr/>
        </p:nvSpPr>
        <p:spPr>
          <a:xfrm flipH="1" flipV="1">
            <a:off x="9643309" y="1425740"/>
            <a:ext cx="962527" cy="1582153"/>
          </a:xfrm>
          <a:prstGeom prst="arc">
            <a:avLst>
              <a:gd name="adj1" fmla="val 6409664"/>
              <a:gd name="adj2" fmla="val 13808847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79474" y="510582"/>
            <a:ext cx="30219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dirty="0" smtClean="0"/>
              <a:t>Application controller can efficiently send packets to</a:t>
            </a:r>
          </a:p>
          <a:p>
            <a:pPr algn="ctr"/>
            <a:r>
              <a:rPr lang="en-US" sz="1050" i="1" dirty="0" smtClean="0"/>
              <a:t>Every subset of receivers by being BIER aware.</a:t>
            </a:r>
            <a:endParaRPr lang="en-US" sz="105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9558905" y="1966404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smtClean="0"/>
              <a:t>AnyTransit</a:t>
            </a:r>
            <a:endParaRPr lang="en-US" sz="1050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0" y="6604084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smtClean="0"/>
              <a:t>Slide v1.0</a:t>
            </a:r>
            <a:endParaRPr lang="en-US" sz="1050" i="1" dirty="0"/>
          </a:p>
        </p:txBody>
      </p:sp>
      <p:sp>
        <p:nvSpPr>
          <p:cNvPr id="76" name="TextBox 75"/>
          <p:cNvSpPr txBox="1"/>
          <p:nvPr/>
        </p:nvSpPr>
        <p:spPr>
          <a:xfrm>
            <a:off x="10469880" y="1271016"/>
            <a:ext cx="11327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Control: learn which bit maps to which client</a:t>
            </a:r>
            <a:endParaRPr lang="en-US" sz="1050" i="1" dirty="0"/>
          </a:p>
        </p:txBody>
      </p:sp>
      <p:sp>
        <p:nvSpPr>
          <p:cNvPr id="80" name="TextBox 79"/>
          <p:cNvSpPr txBox="1"/>
          <p:nvPr/>
        </p:nvSpPr>
        <p:spPr>
          <a:xfrm>
            <a:off x="10883298" y="5310060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11.. 999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2583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5889</TotalTime>
  <Words>288</Words>
  <Application>Microsoft Macintosh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主题</vt:lpstr>
      <vt:lpstr>Advertisement for BIER in ROLL Design Team</vt:lpstr>
    </vt:vector>
  </TitlesOfParts>
  <Company>Huawei Technologies Co.,Ltd.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Large-Scale Deterministic Network</dc:title>
  <dc:creator>qiangli (D)</dc:creator>
  <cp:lastModifiedBy>Microsoft Office User</cp:lastModifiedBy>
  <cp:revision>187</cp:revision>
  <cp:lastPrinted>2018-07-17T15:27:58Z</cp:lastPrinted>
  <dcterms:created xsi:type="dcterms:W3CDTF">2018-06-29T03:57:46Z</dcterms:created>
  <dcterms:modified xsi:type="dcterms:W3CDTF">2018-07-17T15:28:26Z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(3)aMZKQSeDXVHrANqsxt2MYj+Ofv6gX6Bj0s/erD9pHh77+IpxBlw8Yef3//5fraUwx3mrIZFs
CBRuWjDtncF5bJO/U/MER5sKCfw97U3RT+moCe/+a9XCbtORBJ1Tghpd1sS2vyraIRfbhrSo
zw4J5Pb8CDly8thxDfGYnUDPAGvURET1M4ZYetRvbnLUCBhR1SVVAaiR6OzRiI0zifonTqvy
U98z9FSJ4rMI+UM6tz</vt:lpwstr>
  </property>
  <property fmtid="{D5CDD505-2E9C-101B-9397-08002B2CF9AE}" pid="3" name="_2015_ms_pID_7253431">
    <vt:lpwstr>3aHj9yw7cakBPuStpB8th+hsAwXYz1GYK6RH7ne32uKOghmiY/AlWY
vi5Ou6QN2m8CpgNUno5JXPfWbhiMfjC5/Fl4asdA6qeoSI/70m1jKNeLhUhIZYZmChDOMGlp
B8yArWwazBTFlVXvQUDQ36Y3aKpJzKEwfJT4/T0YijspyhhGgTVaNmslYE2eQhtd1AhucCi9
9sQs7/G3gDONN+8jR4ygyqVm+F+ISlrO/Hpb</vt:lpwstr>
  </property>
  <property fmtid="{D5CDD505-2E9C-101B-9397-08002B2CF9AE}" pid="4" name="_2015_ms_pID_7253432">
    <vt:lpwstr>9A==</vt:lpwstr>
  </property>
</Properties>
</file>