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268" r:id="rId3"/>
    <p:sldId id="269" r:id="rId4"/>
    <p:sldId id="284" r:id="rId5"/>
    <p:sldId id="289" r:id="rId6"/>
    <p:sldId id="285" r:id="rId7"/>
    <p:sldId id="287" r:id="rId8"/>
    <p:sldId id="288" r:id="rId9"/>
    <p:sldId id="286" r:id="rId10"/>
    <p:sldId id="271" r:id="rId11"/>
    <p:sldId id="274" r:id="rId12"/>
    <p:sldId id="270" r:id="rId13"/>
    <p:sldId id="272" r:id="rId14"/>
    <p:sldId id="273" r:id="rId15"/>
    <p:sldId id="276" r:id="rId16"/>
    <p:sldId id="275" r:id="rId17"/>
    <p:sldId id="277" r:id="rId18"/>
    <p:sldId id="278" r:id="rId19"/>
    <p:sldId id="279" r:id="rId20"/>
    <p:sldId id="281" r:id="rId21"/>
    <p:sldId id="280" r:id="rId22"/>
    <p:sldId id="282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8"/>
    <p:restoredTop sz="96085" autoAdjust="0"/>
  </p:normalViewPr>
  <p:slideViewPr>
    <p:cSldViewPr snapToGrid="0">
      <p:cViewPr>
        <p:scale>
          <a:sx n="110" d="100"/>
          <a:sy n="110" d="100"/>
        </p:scale>
        <p:origin x="2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9855F-2181-40F8-BAC8-9BAB2B4A1940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F12F-5650-4830-A632-A7DF043A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0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7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1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1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1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9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27A3-CF50-469C-BC68-CE3AB8EB5793}" type="datetimeFigureOut">
              <a:rPr lang="zh-CN" altLang="en-US" smtClean="0"/>
              <a:t>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te@cs.fau.d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ll-bier-dt@ietf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10/18/2018 </a:t>
            </a:r>
            <a:r>
              <a:rPr lang="en-US" dirty="0" err="1" smtClean="0"/>
              <a:t>tte</a:t>
            </a:r>
            <a:r>
              <a:rPr lang="en-US" dirty="0" smtClean="0"/>
              <a:t> – initial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/>
          <a:lstStyle/>
          <a:p>
            <a:r>
              <a:rPr lang="en-US" smtClean="0"/>
              <a:t>Open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816"/>
            <a:ext cx="10515600" cy="4982147"/>
          </a:xfrm>
        </p:spPr>
        <p:txBody>
          <a:bodyPr/>
          <a:lstStyle/>
          <a:p>
            <a:r>
              <a:rPr lang="en-US" dirty="0" smtClean="0"/>
              <a:t>With BA (bier aware application) we could send non-IPv6 payload. Any benefit in that ?</a:t>
            </a:r>
          </a:p>
          <a:p>
            <a:pPr lvl="1"/>
            <a:r>
              <a:rPr lang="en-US" dirty="0" smtClean="0"/>
              <a:t>No ? 6LowPan would compress IP header away so there is no benefit eliminating IP ??</a:t>
            </a:r>
          </a:p>
          <a:p>
            <a:r>
              <a:rPr lang="en-US" dirty="0" smtClean="0"/>
              <a:t>Unicast between 6LR/6LN ? Unicast 6LR/6LN towards 6RR ?</a:t>
            </a:r>
          </a:p>
          <a:p>
            <a:pPr lvl="1"/>
            <a:r>
              <a:rPr lang="en-US" dirty="0" smtClean="0"/>
              <a:t>How do we deal with that ?</a:t>
            </a:r>
          </a:p>
          <a:p>
            <a:r>
              <a:rPr lang="en-US" dirty="0" smtClean="0"/>
              <a:t>IEF Multicast likes SSM.</a:t>
            </a:r>
          </a:p>
          <a:p>
            <a:pPr lvl="1"/>
            <a:r>
              <a:rPr lang="en-US" dirty="0" smtClean="0"/>
              <a:t>SSM could help to address 6SN (which server needs to know about IGMP memberships). Part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Refuse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4" y="78283"/>
            <a:ext cx="10952356" cy="967916"/>
          </a:xfrm>
        </p:spPr>
        <p:txBody>
          <a:bodyPr>
            <a:normAutofit/>
          </a:bodyPr>
          <a:lstStyle/>
          <a:p>
            <a:r>
              <a:rPr lang="en-US" dirty="0" smtClean="0"/>
              <a:t>Refuse - </a:t>
            </a:r>
            <a:r>
              <a:rPr lang="en-US" sz="3100" dirty="0" smtClean="0"/>
              <a:t>Does not work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090668"/>
            <a:ext cx="10978894" cy="5767332"/>
          </a:xfrm>
        </p:spPr>
        <p:txBody>
          <a:bodyPr>
            <a:normAutofit/>
          </a:bodyPr>
          <a:lstStyle/>
          <a:p>
            <a:r>
              <a:rPr lang="en-US" dirty="0" smtClean="0"/>
              <a:t>Does not work: Multicasting unicast packets</a:t>
            </a:r>
          </a:p>
          <a:p>
            <a:pPr lvl="1"/>
            <a:r>
              <a:rPr lang="en-US" sz="1600" dirty="0" smtClean="0"/>
              <a:t>Aka: unicast packet replicated via bitstring to more than one destination</a:t>
            </a:r>
          </a:p>
          <a:p>
            <a:pPr lvl="1"/>
            <a:r>
              <a:rPr lang="en-US" sz="1600" dirty="0" smtClean="0"/>
              <a:t>Could recreate packet with each destinations unicast </a:t>
            </a:r>
            <a:r>
              <a:rPr lang="en-US" sz="1600" dirty="0" err="1" smtClean="0"/>
              <a:t>dest-addr</a:t>
            </a:r>
            <a:r>
              <a:rPr lang="en-US" sz="1600" dirty="0" smtClean="0"/>
              <a:t>, but:</a:t>
            </a:r>
          </a:p>
          <a:p>
            <a:pPr lvl="2"/>
            <a:r>
              <a:rPr lang="en-US" sz="1600" dirty="0" smtClean="0"/>
              <a:t>No architecturally clean solution to do so – e.g.: UDP checksum calculation</a:t>
            </a:r>
          </a:p>
          <a:p>
            <a:pPr lvl="1"/>
            <a:r>
              <a:rPr lang="en-US" sz="1600" dirty="0" smtClean="0"/>
              <a:t>Make destination address a “unicast-group-address” – IPv4/IPv6 unicast address same on all nodes</a:t>
            </a:r>
          </a:p>
          <a:p>
            <a:pPr lvl="2"/>
            <a:r>
              <a:rPr lang="en-US" sz="1600" dirty="0" smtClean="0"/>
              <a:t>Avoid problems like UDP checksum</a:t>
            </a:r>
          </a:p>
          <a:p>
            <a:pPr lvl="2"/>
            <a:r>
              <a:rPr lang="en-US" sz="1600" dirty="0" smtClean="0"/>
              <a:t>But would just reinvent IP multicast service with IP unicast addresses (which we will have). No added value.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0" y="6604084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smtClean="0"/>
              <a:t>Slide v1.0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52550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4" y="78283"/>
            <a:ext cx="10952356" cy="967916"/>
          </a:xfrm>
        </p:spPr>
        <p:txBody>
          <a:bodyPr>
            <a:normAutofit/>
          </a:bodyPr>
          <a:lstStyle/>
          <a:p>
            <a:r>
              <a:rPr lang="en-US" dirty="0" smtClean="0"/>
              <a:t>Refuse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3100" dirty="0" smtClean="0"/>
              <a:t>Below the line (now)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090668"/>
            <a:ext cx="10978894" cy="5767332"/>
          </a:xfrm>
        </p:spPr>
        <p:txBody>
          <a:bodyPr>
            <a:normAutofit/>
          </a:bodyPr>
          <a:lstStyle/>
          <a:p>
            <a:r>
              <a:rPr lang="en-US" dirty="0" smtClean="0"/>
              <a:t>Using BIER to carry non-IPv6 packets</a:t>
            </a:r>
          </a:p>
          <a:p>
            <a:pPr lvl="1"/>
            <a:r>
              <a:rPr lang="en-US" sz="1600" dirty="0" smtClean="0"/>
              <a:t>Idea was: BIER packets can directly carry any payload, no IPv6-multicast </a:t>
            </a:r>
            <a:r>
              <a:rPr lang="en-US" sz="1600" dirty="0" err="1" smtClean="0"/>
              <a:t>heade</a:t>
            </a:r>
            <a:r>
              <a:rPr lang="en-US" sz="1600" dirty="0" smtClean="0"/>
              <a:t> required, eliminate overhead/complexity of IPv6</a:t>
            </a:r>
          </a:p>
          <a:p>
            <a:pPr lvl="1"/>
            <a:r>
              <a:rPr lang="en-US" sz="1600" dirty="0" smtClean="0"/>
              <a:t>Claim: 6LowPan can compress the IPv6 headers so much that there is not </a:t>
            </a:r>
            <a:r>
              <a:rPr lang="en-US" sz="1600" dirty="0" err="1" smtClean="0"/>
              <a:t>enoug</a:t>
            </a:r>
            <a:r>
              <a:rPr lang="en-US" sz="1600" dirty="0" smtClean="0"/>
              <a:t> initial value in designing header stacks to eliminate IPv6.</a:t>
            </a:r>
          </a:p>
          <a:p>
            <a:pPr lvl="1"/>
            <a:r>
              <a:rPr lang="en-US" sz="1600" dirty="0" smtClean="0"/>
              <a:t>But: We need to make sure 6LowPan will also equally well compresses the IPv6 multicast header</a:t>
            </a:r>
          </a:p>
          <a:p>
            <a:pPr lvl="1"/>
            <a:r>
              <a:rPr lang="en-US" sz="1600" dirty="0" smtClean="0"/>
              <a:t>Also eliminates need to figure out how to deal with false-positives for non-IPv6—multicast BIER packets</a:t>
            </a:r>
          </a:p>
          <a:p>
            <a:r>
              <a:rPr lang="en-US" dirty="0" smtClean="0"/>
              <a:t>Below the line: Transport mode</a:t>
            </a:r>
          </a:p>
          <a:p>
            <a:pPr lvl="1"/>
            <a:r>
              <a:rPr lang="en-US" sz="2000" dirty="0" smtClean="0"/>
              <a:t>In transport mode,  6LN nodes will have bits assigned to them in the bitstring. This introduces the need for them to be more aware of BIER, e.g.: introduce more BIER awareness into 6LowPan+BIER</a:t>
            </a:r>
          </a:p>
          <a:p>
            <a:pPr lvl="1"/>
            <a:r>
              <a:rPr lang="en-US" dirty="0" smtClean="0"/>
              <a:t>For unicast</a:t>
            </a:r>
          </a:p>
          <a:p>
            <a:pPr lvl="2"/>
            <a:r>
              <a:rPr lang="en-US" sz="1600" dirty="0" smtClean="0"/>
              <a:t>Will work fine but below line until we have evidence that it could provide better compression than tunnel mode with 6LowPan+BIER compression.</a:t>
            </a:r>
          </a:p>
          <a:p>
            <a:pPr lvl="1"/>
            <a:r>
              <a:rPr lang="en-US" dirty="0" smtClean="0"/>
              <a:t>Transport mode for multicast</a:t>
            </a:r>
          </a:p>
          <a:p>
            <a:pPr lvl="2"/>
            <a:r>
              <a:rPr lang="en-US" sz="1600" dirty="0" smtClean="0"/>
              <a:t>Just too much work trying to figure out in first round how to build a lightweight node that ALSO has to be aware of BIER </a:t>
            </a:r>
            <a:r>
              <a:rPr lang="en-US" sz="1600" dirty="0" err="1" smtClean="0"/>
              <a:t>bitstrings</a:t>
            </a:r>
            <a:r>
              <a:rPr lang="en-US" sz="1600" dirty="0" smtClean="0"/>
              <a:t>.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0" y="6604084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smtClean="0"/>
              <a:t>Slide v1.0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47279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DISCUSSED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Multicast layer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9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 smtClean="0"/>
              <a:t>IP Multicast layer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60714"/>
            <a:ext cx="7630886" cy="51642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Primary target for IP Multicast in ROLL-BIER</a:t>
            </a:r>
          </a:p>
          <a:p>
            <a:pPr lvl="1"/>
            <a:r>
              <a:rPr lang="en-US" sz="2000" dirty="0" smtClean="0"/>
              <a:t>Efficient sending/replication of multicast packets from IP multicast sender (app) on 6SN to IP multicast receiver (app) on 6LN/6LR</a:t>
            </a:r>
          </a:p>
          <a:p>
            <a:pPr lvl="1"/>
            <a:r>
              <a:rPr lang="en-US" sz="2000" dirty="0" smtClean="0"/>
              <a:t>App on 6SN should be able to explicitly indicate set of receivers. Key benefit not possible with BIER not possible with standard IP multicast.</a:t>
            </a:r>
          </a:p>
          <a:p>
            <a:pPr lvl="2"/>
            <a:r>
              <a:rPr lang="en-US" sz="1800" dirty="0" smtClean="0"/>
              <a:t>Example from design-team slide: send “ON”/“OFF” message to subset </a:t>
            </a:r>
            <a:r>
              <a:rPr lang="en-US" sz="1800" dirty="0" err="1" smtClean="0"/>
              <a:t>ot</a:t>
            </a:r>
            <a:r>
              <a:rPr lang="en-US" sz="1800" dirty="0" smtClean="0"/>
              <a:t> light-bulbs that should be switched “ON”/”OFF”</a:t>
            </a:r>
          </a:p>
          <a:p>
            <a:r>
              <a:rPr lang="en-US" dirty="0" smtClean="0"/>
              <a:t>Not needed:</a:t>
            </a:r>
            <a:r>
              <a:rPr lang="en-US" dirty="0"/>
              <a:t> </a:t>
            </a:r>
            <a:r>
              <a:rPr lang="en-US" dirty="0" smtClean="0"/>
              <a:t>Send IP multicast packets from 6LR/6LN</a:t>
            </a:r>
          </a:p>
          <a:p>
            <a:pPr lvl="2"/>
            <a:r>
              <a:rPr lang="en-US" dirty="0" smtClean="0"/>
              <a:t>Application client/server mode:</a:t>
            </a:r>
          </a:p>
          <a:p>
            <a:pPr lvl="2"/>
            <a:r>
              <a:rPr lang="en-US" dirty="0" smtClean="0"/>
              <a:t>Application has one or more server (6SN) sending IP multicast through tunnel into 6RR. Clients (6LR/6LN) can just receive IP multicast.</a:t>
            </a:r>
          </a:p>
          <a:p>
            <a:pPr lvl="2"/>
            <a:r>
              <a:rPr lang="en-US" dirty="0" smtClean="0"/>
              <a:t>Client-&gt;client multicast “emulated” by client sending unicast to Server and then server sends IP multicast</a:t>
            </a:r>
          </a:p>
          <a:p>
            <a:pPr lvl="3"/>
            <a:r>
              <a:rPr lang="en-US" dirty="0" smtClean="0"/>
              <a:t>Client may receive its own IP multicast packet back, so application need to be able to recognize/filter packets from “itself”</a:t>
            </a:r>
          </a:p>
          <a:p>
            <a:pPr lvl="3"/>
            <a:r>
              <a:rPr lang="en-US" dirty="0" smtClean="0"/>
              <a:t>Client on 6LR can be excluded from bitstring by 6SN, so this additional filtering only required for 6LN </a:t>
            </a:r>
          </a:p>
          <a:p>
            <a:pPr lvl="2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36000" y="202522"/>
            <a:ext cx="3233397" cy="64861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501577" y="5304077"/>
            <a:ext cx="425377" cy="2774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25107" y="3190375"/>
            <a:ext cx="157446" cy="563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06776" y="3789882"/>
            <a:ext cx="393615" cy="605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770934" y="3820161"/>
            <a:ext cx="575286" cy="6479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812503" y="4407556"/>
            <a:ext cx="254336" cy="623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31493" y="4449947"/>
            <a:ext cx="526837" cy="878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394665" y="5279566"/>
            <a:ext cx="14129" cy="454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394664" y="5037340"/>
            <a:ext cx="660065" cy="2785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576334" y="4244055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854893" y="4837506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200885" y="5146343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834713" y="2909999"/>
            <a:ext cx="741619" cy="4317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20321" y="290701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6RR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10194829" y="3626381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249329" y="33054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9958659" y="380804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27889" y="385649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10879115" y="450444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10727724" y="511000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6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9970286" y="453973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0382553" y="543095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10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9417084" y="4789465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11.. </a:t>
            </a:r>
            <a:r>
              <a:rPr lang="en-US" sz="1100" dirty="0" smtClean="0"/>
              <a:t>2000</a:t>
            </a:r>
            <a:endParaRPr lang="en-US" sz="1100" dirty="0"/>
          </a:p>
        </p:txBody>
      </p:sp>
      <p:sp>
        <p:nvSpPr>
          <p:cNvPr id="29" name="Rounded Rectangle 28"/>
          <p:cNvSpPr/>
          <p:nvPr/>
        </p:nvSpPr>
        <p:spPr>
          <a:xfrm>
            <a:off x="9600974" y="4292823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37314" y="1543721"/>
            <a:ext cx="630835" cy="3088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0889773" y="5613677"/>
            <a:ext cx="381504" cy="308837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9847962" y="5709517"/>
            <a:ext cx="677787" cy="138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75060" y="42725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6TR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66688" y="515034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6LR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0825056" y="4857735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6LR</a:t>
            </a:r>
            <a:endParaRPr lang="en-US" sz="1100" dirty="0"/>
          </a:p>
        </p:txBody>
      </p:sp>
      <p:sp>
        <p:nvSpPr>
          <p:cNvPr id="37" name="Rounded Rectangle 36"/>
          <p:cNvSpPr/>
          <p:nvPr/>
        </p:nvSpPr>
        <p:spPr>
          <a:xfrm>
            <a:off x="10461569" y="1507146"/>
            <a:ext cx="216307" cy="1933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0461569" y="1714410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921924" y="1519299"/>
            <a:ext cx="55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6SN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10852816" y="5613639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6LN</a:t>
            </a:r>
            <a:endParaRPr lang="en-US" sz="11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9943561" y="5730670"/>
            <a:ext cx="14129" cy="454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333705" y="5706286"/>
            <a:ext cx="14129" cy="454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0255408" y="6089127"/>
            <a:ext cx="466795" cy="308875"/>
            <a:chOff x="6820438" y="5329562"/>
            <a:chExt cx="466795" cy="308875"/>
          </a:xfrm>
        </p:grpSpPr>
        <p:sp>
          <p:nvSpPr>
            <p:cNvPr id="44" name="Rounded Rectangle 43"/>
            <p:cNvSpPr/>
            <p:nvPr/>
          </p:nvSpPr>
          <p:spPr>
            <a:xfrm>
              <a:off x="6857395" y="5329600"/>
              <a:ext cx="381504" cy="308837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20438" y="5329562"/>
              <a:ext cx="466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6LN</a:t>
              </a:r>
              <a:endParaRPr lang="en-US" sz="11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670192" y="6101319"/>
            <a:ext cx="466795" cy="308875"/>
            <a:chOff x="6820438" y="5329562"/>
            <a:chExt cx="466795" cy="308875"/>
          </a:xfrm>
        </p:grpSpPr>
        <p:sp>
          <p:nvSpPr>
            <p:cNvPr id="47" name="Rounded Rectangle 46"/>
            <p:cNvSpPr/>
            <p:nvPr/>
          </p:nvSpPr>
          <p:spPr>
            <a:xfrm>
              <a:off x="6857395" y="5329600"/>
              <a:ext cx="381504" cy="308837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20438" y="5329562"/>
              <a:ext cx="466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6LN</a:t>
              </a:r>
              <a:endParaRPr lang="en-US" sz="1100" dirty="0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10530713" y="6333006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9957689" y="6357390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1140313" y="5881902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0006457" y="5345454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0006457" y="5125998"/>
            <a:ext cx="216307" cy="1933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1213465" y="4979694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11213465" y="4760238"/>
            <a:ext cx="216307" cy="1933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0550420" y="424813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6TR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10160276" y="360195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6TR</a:t>
            </a:r>
            <a:endParaRPr lang="en-US" sz="1100" dirty="0"/>
          </a:p>
        </p:txBody>
      </p:sp>
      <p:sp>
        <p:nvSpPr>
          <p:cNvPr id="59" name="Rounded Rectangle 58"/>
          <p:cNvSpPr/>
          <p:nvPr/>
        </p:nvSpPr>
        <p:spPr>
          <a:xfrm>
            <a:off x="8889303" y="643960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239824" y="351835"/>
            <a:ext cx="239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BA =   BIER aware app</a:t>
            </a:r>
          </a:p>
          <a:p>
            <a:r>
              <a:rPr lang="en-US" sz="1400" i="1" dirty="0" smtClean="0"/>
              <a:t>IA   = IP unicast/multicast app.</a:t>
            </a:r>
            <a:br>
              <a:rPr lang="en-US" sz="1400" i="1" dirty="0" smtClean="0"/>
            </a:br>
            <a:r>
              <a:rPr lang="en-US" sz="1400" i="1" dirty="0" smtClean="0"/>
              <a:t>          No BIER awareness</a:t>
            </a:r>
          </a:p>
          <a:p>
            <a:r>
              <a:rPr lang="en-US" sz="1400" i="1" dirty="0" smtClean="0"/>
              <a:t>         Tunnel</a:t>
            </a:r>
            <a:endParaRPr lang="en-US" sz="1400" i="1" dirty="0" smtClean="0"/>
          </a:p>
        </p:txBody>
      </p:sp>
      <p:sp>
        <p:nvSpPr>
          <p:cNvPr id="61" name="Rounded Rectangle 60"/>
          <p:cNvSpPr/>
          <p:nvPr/>
        </p:nvSpPr>
        <p:spPr>
          <a:xfrm>
            <a:off x="8889303" y="338292"/>
            <a:ext cx="216307" cy="1933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0926870" y="1906975"/>
            <a:ext cx="630835" cy="3088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1451125" y="1870400"/>
            <a:ext cx="216307" cy="1933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11451125" y="2077664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0911480" y="1882553"/>
            <a:ext cx="55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6SN</a:t>
            </a:r>
            <a:endParaRPr lang="en-US" sz="1100" dirty="0"/>
          </a:p>
        </p:txBody>
      </p:sp>
      <p:sp>
        <p:nvSpPr>
          <p:cNvPr id="72" name="Rounded Rectangle 71"/>
          <p:cNvSpPr/>
          <p:nvPr/>
        </p:nvSpPr>
        <p:spPr>
          <a:xfrm>
            <a:off x="8960284" y="1518669"/>
            <a:ext cx="630835" cy="3088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9484539" y="1482094"/>
            <a:ext cx="216307" cy="1933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484539" y="1689358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944894" y="1494247"/>
            <a:ext cx="55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6SN</a:t>
            </a:r>
            <a:endParaRPr lang="en-US" sz="1100" dirty="0"/>
          </a:p>
        </p:txBody>
      </p:sp>
      <p:sp>
        <p:nvSpPr>
          <p:cNvPr id="76" name="Cloud 75"/>
          <p:cNvSpPr/>
          <p:nvPr/>
        </p:nvSpPr>
        <p:spPr>
          <a:xfrm>
            <a:off x="9319364" y="2141950"/>
            <a:ext cx="1164920" cy="38830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18" idx="0"/>
            <a:endCxn id="76" idx="1"/>
          </p:cNvCxnSpPr>
          <p:nvPr/>
        </p:nvCxnSpPr>
        <p:spPr>
          <a:xfrm flipH="1" flipV="1">
            <a:off x="9901824" y="2529844"/>
            <a:ext cx="303699" cy="3801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9225420" y="1840914"/>
            <a:ext cx="319413" cy="33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3"/>
          </p:cNvCxnSpPr>
          <p:nvPr/>
        </p:nvCxnSpPr>
        <p:spPr>
          <a:xfrm flipV="1">
            <a:off x="9901824" y="1865968"/>
            <a:ext cx="338205" cy="298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9206630" y="1841326"/>
            <a:ext cx="926926" cy="1089764"/>
          </a:xfrm>
          <a:custGeom>
            <a:avLst/>
            <a:gdLst>
              <a:gd name="connsiteX0" fmla="*/ 25052 w 926926"/>
              <a:gd name="connsiteY0" fmla="*/ 0 h 1089764"/>
              <a:gd name="connsiteX1" fmla="*/ 0 w 926926"/>
              <a:gd name="connsiteY1" fmla="*/ 588723 h 1089764"/>
              <a:gd name="connsiteX2" fmla="*/ 901874 w 926926"/>
              <a:gd name="connsiteY2" fmla="*/ 1039660 h 1089764"/>
              <a:gd name="connsiteX3" fmla="*/ 901874 w 926926"/>
              <a:gd name="connsiteY3" fmla="*/ 1039660 h 1089764"/>
              <a:gd name="connsiteX4" fmla="*/ 926926 w 926926"/>
              <a:gd name="connsiteY4" fmla="*/ 1089764 h 108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926" h="1089764">
                <a:moveTo>
                  <a:pt x="25052" y="0"/>
                </a:moveTo>
                <a:lnTo>
                  <a:pt x="0" y="588723"/>
                </a:lnTo>
                <a:lnTo>
                  <a:pt x="901874" y="1039660"/>
                </a:lnTo>
                <a:lnTo>
                  <a:pt x="901874" y="1039660"/>
                </a:lnTo>
                <a:lnTo>
                  <a:pt x="926926" y="1089764"/>
                </a:lnTo>
              </a:path>
            </a:pathLst>
          </a:cu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8938636" y="1120847"/>
            <a:ext cx="551145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 flipH="1">
            <a:off x="10145827" y="1942926"/>
            <a:ext cx="505781" cy="1039660"/>
          </a:xfrm>
          <a:custGeom>
            <a:avLst/>
            <a:gdLst>
              <a:gd name="connsiteX0" fmla="*/ 25052 w 926926"/>
              <a:gd name="connsiteY0" fmla="*/ 0 h 1089764"/>
              <a:gd name="connsiteX1" fmla="*/ 0 w 926926"/>
              <a:gd name="connsiteY1" fmla="*/ 588723 h 1089764"/>
              <a:gd name="connsiteX2" fmla="*/ 901874 w 926926"/>
              <a:gd name="connsiteY2" fmla="*/ 1039660 h 1089764"/>
              <a:gd name="connsiteX3" fmla="*/ 901874 w 926926"/>
              <a:gd name="connsiteY3" fmla="*/ 1039660 h 1089764"/>
              <a:gd name="connsiteX4" fmla="*/ 926926 w 926926"/>
              <a:gd name="connsiteY4" fmla="*/ 1089764 h 1089764"/>
              <a:gd name="connsiteX0" fmla="*/ 25052 w 901874"/>
              <a:gd name="connsiteY0" fmla="*/ 0 h 1039660"/>
              <a:gd name="connsiteX1" fmla="*/ 0 w 901874"/>
              <a:gd name="connsiteY1" fmla="*/ 588723 h 1039660"/>
              <a:gd name="connsiteX2" fmla="*/ 901874 w 901874"/>
              <a:gd name="connsiteY2" fmla="*/ 1039660 h 1039660"/>
              <a:gd name="connsiteX3" fmla="*/ 901874 w 901874"/>
              <a:gd name="connsiteY3" fmla="*/ 1039660 h 1039660"/>
              <a:gd name="connsiteX4" fmla="*/ 691393 w 901874"/>
              <a:gd name="connsiteY4" fmla="*/ 1010741 h 1039660"/>
              <a:gd name="connsiteX0" fmla="*/ 630711 w 1507533"/>
              <a:gd name="connsiteY0" fmla="*/ 0 h 1039660"/>
              <a:gd name="connsiteX1" fmla="*/ 0 w 1507533"/>
              <a:gd name="connsiteY1" fmla="*/ 464546 h 1039660"/>
              <a:gd name="connsiteX2" fmla="*/ 1507533 w 1507533"/>
              <a:gd name="connsiteY2" fmla="*/ 1039660 h 1039660"/>
              <a:gd name="connsiteX3" fmla="*/ 1507533 w 1507533"/>
              <a:gd name="connsiteY3" fmla="*/ 1039660 h 1039660"/>
              <a:gd name="connsiteX4" fmla="*/ 1297052 w 1507533"/>
              <a:gd name="connsiteY4" fmla="*/ 1010741 h 1039660"/>
              <a:gd name="connsiteX0" fmla="*/ 967185 w 1507533"/>
              <a:gd name="connsiteY0" fmla="*/ 0 h 1039660"/>
              <a:gd name="connsiteX1" fmla="*/ 0 w 1507533"/>
              <a:gd name="connsiteY1" fmla="*/ 464546 h 1039660"/>
              <a:gd name="connsiteX2" fmla="*/ 1507533 w 1507533"/>
              <a:gd name="connsiteY2" fmla="*/ 1039660 h 1039660"/>
              <a:gd name="connsiteX3" fmla="*/ 1507533 w 1507533"/>
              <a:gd name="connsiteY3" fmla="*/ 1039660 h 1039660"/>
              <a:gd name="connsiteX4" fmla="*/ 1297052 w 1507533"/>
              <a:gd name="connsiteY4" fmla="*/ 1010741 h 103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533" h="1039660">
                <a:moveTo>
                  <a:pt x="967185" y="0"/>
                </a:moveTo>
                <a:lnTo>
                  <a:pt x="0" y="464546"/>
                </a:lnTo>
                <a:lnTo>
                  <a:pt x="1507533" y="1039660"/>
                </a:lnTo>
                <a:lnTo>
                  <a:pt x="1507533" y="1039660"/>
                </a:lnTo>
                <a:lnTo>
                  <a:pt x="1297052" y="1010741"/>
                </a:lnTo>
              </a:path>
            </a:pathLst>
          </a:cu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66" idx="2"/>
            <a:endCxn id="16" idx="0"/>
          </p:cNvCxnSpPr>
          <p:nvPr/>
        </p:nvCxnSpPr>
        <p:spPr>
          <a:xfrm flipH="1">
            <a:off x="11045645" y="2215812"/>
            <a:ext cx="196643" cy="26216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0" idx="2"/>
            <a:endCxn id="19" idx="0"/>
          </p:cNvCxnSpPr>
          <p:nvPr/>
        </p:nvCxnSpPr>
        <p:spPr>
          <a:xfrm flipH="1">
            <a:off x="10196198" y="2251885"/>
            <a:ext cx="993564" cy="6551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5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 Multicast layer: SSM only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60700"/>
            <a:ext cx="10515600" cy="5897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Majority of IETF Multicast experts prefer SSM IP Multicast over classical ASM IP Multicast</a:t>
            </a:r>
          </a:p>
          <a:p>
            <a:pPr lvl="1"/>
            <a:r>
              <a:rPr lang="en-US" dirty="0" smtClean="0"/>
              <a:t>Proposal follows that direction</a:t>
            </a:r>
          </a:p>
          <a:p>
            <a:pPr lvl="1"/>
            <a:r>
              <a:rPr lang="en-US" dirty="0" smtClean="0"/>
              <a:t>SSM: receivers send (S,G) membership instead of (G) membership (MLDv2).</a:t>
            </a:r>
          </a:p>
          <a:p>
            <a:pPr lvl="1"/>
            <a:r>
              <a:rPr lang="en-US" dirty="0" smtClean="0"/>
              <a:t>S = sender (Server) IP unicast address.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If we want to avoid implement directly client-&gt;client IP multicast in ROLL-BIER, we need Client/Server model, only servers allowed to send IP multicast, client unicasting to server if they need to be able to send IP multicast (</a:t>
            </a:r>
            <a:r>
              <a:rPr lang="en-US" dirty="0" err="1" smtClean="0"/>
              <a:t>previousslide</a:t>
            </a:r>
            <a:r>
              <a:rPr lang="en-US" dirty="0" smtClean="0"/>
              <a:t>). This is exactly the model how IP multicast would be done with SSM.</a:t>
            </a:r>
          </a:p>
          <a:p>
            <a:pPr lvl="1"/>
            <a:r>
              <a:rPr lang="en-US" dirty="0" smtClean="0"/>
              <a:t>SSM avoid need to coordinate IP multicast group addresses across applications (potentially big operational issue).</a:t>
            </a:r>
          </a:p>
          <a:p>
            <a:pPr lvl="1"/>
            <a:r>
              <a:rPr lang="en-US" dirty="0" smtClean="0"/>
              <a:t>When SSM IP multicast application on a sender wants to create a new SSM stream, it simply needs to allocate an SSM IP multicast group that is unused on this sender (like allocating an TCP port unused for a new unicast service).</a:t>
            </a:r>
          </a:p>
          <a:p>
            <a:pPr lvl="1"/>
            <a:r>
              <a:rPr lang="en-US" dirty="0" smtClean="0"/>
              <a:t>Client discovery of SSM (S,G) ? Use same scheme a for Unicast server discovery in the absence of IP multicast (e.g.: DNS). As necessary, extend discovery to also discover IP Multicast group (e.g.: Put Server IP unicast address and group-address into DNS. E.g.: group-address in TXT record).</a:t>
            </a:r>
          </a:p>
          <a:p>
            <a:pPr lvl="1"/>
            <a:r>
              <a:rPr lang="en-US" dirty="0" smtClean="0"/>
              <a:t>Ideal: New IP multicast application on 6SN can allocate new local IPv6 address (independent from IPv6 address used by other IP multicast app running on same 6SN)</a:t>
            </a:r>
          </a:p>
          <a:p>
            <a:pPr lvl="2"/>
            <a:r>
              <a:rPr lang="en-US" dirty="0" smtClean="0"/>
              <a:t>Benefit: Applications that can have their own SSM IP Multicast sender IPv6 addresses can use static/well-known IPv6 Multicast group application – no need for group discovery by receivers.</a:t>
            </a:r>
          </a:p>
          <a:p>
            <a:pPr lvl="2"/>
            <a:r>
              <a:rPr lang="en-US" dirty="0" smtClean="0"/>
              <a:t>Best method for local address allocation ? IPv6 privacy addresses ?...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0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 smtClean="0"/>
              <a:t>IP Multicast layer: MLDv2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60714"/>
            <a:ext cx="10515600" cy="48162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Why do we even need MLDv2 ?</a:t>
            </a:r>
          </a:p>
          <a:p>
            <a:r>
              <a:rPr lang="en-US" dirty="0" smtClean="0"/>
              <a:t>Not for 6LR: Receiver application on 6LR will receive multicast packet because of bit in BIER bitstring. No IGMP/IP Multicast needed.</a:t>
            </a:r>
          </a:p>
          <a:p>
            <a:r>
              <a:rPr lang="en-US" dirty="0" smtClean="0"/>
              <a:t>Receiver on 6LN will receive link-layer multicast packet across access-subnet with potentially many 6LN.</a:t>
            </a:r>
          </a:p>
          <a:p>
            <a:pPr lvl="1"/>
            <a:r>
              <a:rPr lang="en-US" dirty="0" smtClean="0"/>
              <a:t>(S,G) IP multicast header indicates whether packet is of interest to receiver</a:t>
            </a:r>
          </a:p>
          <a:p>
            <a:pPr lvl="1"/>
            <a:r>
              <a:rPr lang="en-US" dirty="0" smtClean="0"/>
              <a:t>6LR needs to know whether to send packet to a particular subnet. Some signaling needed to learn this from receivers. No need to reinvent wheel: MLDv2 does this.</a:t>
            </a:r>
          </a:p>
          <a:p>
            <a:pPr lvl="1"/>
            <a:r>
              <a:rPr lang="en-US" dirty="0" smtClean="0"/>
              <a:t>Receivers need to open link-layer filter (</a:t>
            </a:r>
            <a:r>
              <a:rPr lang="en-US" dirty="0" err="1" smtClean="0"/>
              <a:t>eg</a:t>
            </a:r>
            <a:r>
              <a:rPr lang="en-US" dirty="0" smtClean="0"/>
              <a:t>: destination) to receive multicast and send packets up to right application. OS-level MLDv2/multicast-socket-API does this. No need to reinvent the wheel.</a:t>
            </a:r>
          </a:p>
          <a:p>
            <a:r>
              <a:rPr lang="en-US" dirty="0" smtClean="0"/>
              <a:t>BUT!! Above reasoning to reuse/not-modify 6LR-&gt;6LN IP multicast (SSM) is ONLY true if IP Multicast packet actually contains IPv6 Multicast header.</a:t>
            </a:r>
          </a:p>
          <a:p>
            <a:pPr lvl="1"/>
            <a:r>
              <a:rPr lang="en-US" dirty="0" smtClean="0"/>
              <a:t>If we want compressed packet on 6LR-&gt;6LN link, then the above rules may not be true: If new OS-level code is needed on 6LR/6LN to support 6LowPan compressed IP multicast packets, then we should re-evaluate what the most pragmatic way is to get a working solution.</a:t>
            </a:r>
          </a:p>
          <a:p>
            <a:pPr lvl="1"/>
            <a:r>
              <a:rPr lang="en-US" dirty="0" smtClean="0"/>
              <a:t>Unclear what exists today </a:t>
            </a:r>
            <a:r>
              <a:rPr lang="en-US" dirty="0" err="1" smtClean="0"/>
              <a:t>wrt</a:t>
            </a:r>
            <a:r>
              <a:rPr lang="en-US" dirty="0" smtClean="0"/>
              <a:t>. 6LowPan/IP-multicast/compressed-packets.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5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516"/>
          </a:xfrm>
        </p:spPr>
        <p:txBody>
          <a:bodyPr/>
          <a:lstStyle/>
          <a:p>
            <a:r>
              <a:rPr lang="en-US" dirty="0" smtClean="0"/>
              <a:t>IP Multicast layer: proposal (1) - INCOMPLETE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066"/>
            <a:ext cx="10515600" cy="526648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6LN: </a:t>
            </a:r>
          </a:p>
          <a:p>
            <a:pPr lvl="1"/>
            <a:r>
              <a:rPr lang="en-US" dirty="0" smtClean="0"/>
              <a:t>Signaling: SSM subset of RFC3810 (MLDv2), host side</a:t>
            </a:r>
          </a:p>
          <a:p>
            <a:pPr lvl="2"/>
            <a:r>
              <a:rPr lang="en-US" dirty="0" smtClean="0"/>
              <a:t>Note: This should also be subset of “lightweight IGMPv3/MLDv2” (RFC</a:t>
            </a:r>
            <a:r>
              <a:rPr lang="fi-FI" dirty="0" smtClean="0"/>
              <a:t>5790)</a:t>
            </a:r>
          </a:p>
          <a:p>
            <a:pPr lvl="1"/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able</a:t>
            </a:r>
            <a:r>
              <a:rPr lang="fi-FI" dirty="0" smtClean="0"/>
              <a:t> to </a:t>
            </a:r>
            <a:r>
              <a:rPr lang="fi-FI" dirty="0" err="1" smtClean="0"/>
              <a:t>receive</a:t>
            </a:r>
            <a:r>
              <a:rPr lang="fi-FI" dirty="0" smtClean="0"/>
              <a:t>,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send</a:t>
            </a:r>
            <a:r>
              <a:rPr lang="fi-FI" dirty="0" smtClean="0"/>
              <a:t> IP </a:t>
            </a:r>
            <a:r>
              <a:rPr lang="fi-FI" dirty="0" err="1" smtClean="0"/>
              <a:t>multicast</a:t>
            </a:r>
            <a:endParaRPr lang="fi-FI" dirty="0" smtClean="0"/>
          </a:p>
          <a:p>
            <a:pPr lvl="1"/>
            <a:r>
              <a:rPr lang="fi-FI" dirty="0" smtClean="0"/>
              <a:t>6LowPan (</a:t>
            </a:r>
            <a:r>
              <a:rPr lang="fi-FI" dirty="0" err="1" smtClean="0"/>
              <a:t>extension</a:t>
            </a:r>
            <a:r>
              <a:rPr lang="fi-FI" dirty="0" smtClean="0"/>
              <a:t>?) to </a:t>
            </a:r>
            <a:r>
              <a:rPr lang="fi-FI" dirty="0" err="1" smtClean="0"/>
              <a:t>receive</a:t>
            </a:r>
            <a:r>
              <a:rPr lang="fi-FI" dirty="0" smtClean="0"/>
              <a:t> </a:t>
            </a:r>
            <a:r>
              <a:rPr lang="fi-FI" dirty="0" err="1" smtClean="0"/>
              <a:t>compressed</a:t>
            </a:r>
            <a:r>
              <a:rPr lang="fi-FI" dirty="0" smtClean="0"/>
              <a:t> IP </a:t>
            </a:r>
            <a:r>
              <a:rPr lang="fi-FI" dirty="0" err="1" smtClean="0"/>
              <a:t>multicast</a:t>
            </a:r>
            <a:r>
              <a:rPr lang="fi-FI" dirty="0" smtClean="0"/>
              <a:t> </a:t>
            </a:r>
            <a:r>
              <a:rPr lang="fi-FI" dirty="0" err="1" smtClean="0"/>
              <a:t>packets</a:t>
            </a:r>
            <a:endParaRPr lang="fi-FI" dirty="0" smtClean="0"/>
          </a:p>
          <a:p>
            <a:r>
              <a:rPr lang="fi-FI" dirty="0" smtClean="0"/>
              <a:t>6LR:</a:t>
            </a:r>
          </a:p>
          <a:p>
            <a:pPr lvl="1"/>
            <a:r>
              <a:rPr lang="fi-FI" dirty="0" err="1" smtClean="0"/>
              <a:t>Signaling</a:t>
            </a:r>
            <a:r>
              <a:rPr lang="fi-FI" dirty="0" smtClean="0"/>
              <a:t>: SSM </a:t>
            </a:r>
            <a:r>
              <a:rPr lang="fi-FI" dirty="0" err="1" smtClean="0"/>
              <a:t>subset</a:t>
            </a:r>
            <a:r>
              <a:rPr lang="fi-FI" dirty="0" smtClean="0"/>
              <a:t> of RFC3810 (MLDv2), </a:t>
            </a:r>
            <a:r>
              <a:rPr lang="fi-FI" dirty="0" err="1" smtClean="0"/>
              <a:t>router</a:t>
            </a:r>
            <a:r>
              <a:rPr lang="fi-FI" dirty="0" smtClean="0"/>
              <a:t> side</a:t>
            </a:r>
          </a:p>
          <a:p>
            <a:pPr lvl="1"/>
            <a:r>
              <a:rPr lang="fi-FI" dirty="0" smtClean="0"/>
              <a:t>(</a:t>
            </a:r>
            <a:r>
              <a:rPr lang="fi-FI" dirty="0" err="1" smtClean="0"/>
              <a:t>Modified</a:t>
            </a:r>
            <a:r>
              <a:rPr lang="fi-FI" dirty="0" smtClean="0"/>
              <a:t>/Extended) SSM </a:t>
            </a:r>
            <a:r>
              <a:rPr lang="fi-FI" dirty="0" err="1" smtClean="0"/>
              <a:t>subset</a:t>
            </a:r>
            <a:r>
              <a:rPr lang="fi-FI" dirty="0" smtClean="0"/>
              <a:t> of RFC</a:t>
            </a:r>
            <a:r>
              <a:rPr lang="is-IS" dirty="0" smtClean="0"/>
              <a:t>4605 (IGMP/MLD proxy routing)</a:t>
            </a:r>
          </a:p>
          <a:p>
            <a:pPr lvl="2"/>
            <a:r>
              <a:rPr lang="is-IS" dirty="0" smtClean="0"/>
              <a:t>6LR aggregates SSM receiver state from all subnets: 6LN + internal virtual subnet for IP Multicast receiver application on 6LR itself.</a:t>
            </a:r>
          </a:p>
          <a:p>
            <a:pPr lvl="2"/>
            <a:r>
              <a:rPr lang="is-IS" dirty="0" smtClean="0"/>
              <a:t>6R sends aggregated membership state to 6SN (join/leave): HOW? (later slide)</a:t>
            </a:r>
          </a:p>
          <a:p>
            <a:pPr lvl="2"/>
            <a:r>
              <a:rPr lang="is-IS" dirty="0" smtClean="0"/>
              <a:t>Any BIER packet with 6LR “bit” set or 6LR comb filter match will be passed to MLD proxy routing forwarding as coming ”from upstream”</a:t>
            </a:r>
          </a:p>
          <a:p>
            <a:pPr lvl="2"/>
            <a:r>
              <a:rPr lang="is-IS" dirty="0" smtClean="0"/>
              <a:t>NO receiving of IP multicast packets from downstream nodes (6LR, 6LN) – just discard</a:t>
            </a:r>
          </a:p>
          <a:p>
            <a:r>
              <a:rPr lang="is-IS" dirty="0" smtClean="0"/>
              <a:t>6TR:</a:t>
            </a:r>
          </a:p>
          <a:p>
            <a:pPr lvl="1"/>
            <a:r>
              <a:rPr lang="is-IS" dirty="0" smtClean="0"/>
              <a:t>Do not participate in P multicast layer. Just forward BIER. Become 6LR when BIER bitmask/comb-filter entry exists for them. Every 6LR is also always 6TR (forwards BIER independent of processing IP M</a:t>
            </a:r>
            <a:r>
              <a:rPr lang="en-US" dirty="0" smtClean="0"/>
              <a:t>u</a:t>
            </a:r>
            <a:r>
              <a:rPr lang="is-IS" dirty="0" smtClean="0"/>
              <a:t>lticast)</a:t>
            </a:r>
          </a:p>
          <a:p>
            <a:r>
              <a:rPr lang="is-IS" dirty="0" smtClean="0"/>
              <a:t>6RR:</a:t>
            </a:r>
          </a:p>
          <a:p>
            <a:pPr lvl="1"/>
            <a:r>
              <a:rPr lang="is-IS" dirty="0" smtClean="0"/>
              <a:t>Just like 6TR except that it also must be able to receive tunneled IP Multicast + (pseudo) BIER header from 6SN.</a:t>
            </a:r>
          </a:p>
        </p:txBody>
      </p:sp>
    </p:spTree>
    <p:extLst>
      <p:ext uri="{BB962C8B-B14F-4D97-AF65-F5344CB8AC3E}">
        <p14:creationId xmlns:p14="http://schemas.microsoft.com/office/powerpoint/2010/main" val="120152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/>
          <p:nvPr/>
        </p:nvCxnSpPr>
        <p:spPr>
          <a:xfrm>
            <a:off x="11077775" y="4834072"/>
            <a:ext cx="480241" cy="50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455983" y="5080960"/>
            <a:ext cx="425377" cy="2774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179513" y="2967258"/>
            <a:ext cx="157446" cy="563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1182" y="3566765"/>
            <a:ext cx="393615" cy="605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725340" y="3597044"/>
            <a:ext cx="575286" cy="6479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766909" y="4184439"/>
            <a:ext cx="254336" cy="623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785899" y="4226830"/>
            <a:ext cx="526837" cy="878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349071" y="5056449"/>
            <a:ext cx="30277" cy="660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349070" y="4814223"/>
            <a:ext cx="660065" cy="2785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56464" y="5705412"/>
            <a:ext cx="1192959" cy="58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901963" y="5650912"/>
            <a:ext cx="1192959" cy="58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859574" y="5596412"/>
            <a:ext cx="1192959" cy="58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4" y="78283"/>
            <a:ext cx="10952356" cy="9679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BIER </a:t>
            </a:r>
            <a:r>
              <a:rPr lang="en-US" dirty="0" smtClean="0"/>
              <a:t>in ROLL</a:t>
            </a:r>
            <a:br>
              <a:rPr lang="en-US" dirty="0" smtClean="0"/>
            </a:br>
            <a:r>
              <a:rPr lang="en-US" sz="2700" dirty="0" smtClean="0"/>
              <a:t>Design Team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090668"/>
            <a:ext cx="7817004" cy="57673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Consider joining/collaborating in BIER design team in ROLL-WG: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roll-bier-dt@ietf.org</a:t>
            </a:r>
            <a:r>
              <a:rPr lang="en-US" sz="2000" dirty="0" smtClean="0"/>
              <a:t> (normal subscribe)</a:t>
            </a:r>
          </a:p>
          <a:p>
            <a:r>
              <a:rPr lang="en-US" sz="2000" dirty="0" smtClean="0"/>
              <a:t>Issues: </a:t>
            </a:r>
            <a:r>
              <a:rPr lang="en-US" sz="2000" dirty="0" smtClean="0">
                <a:hlinkClick r:id="rId3"/>
              </a:rPr>
              <a:t>tte@cs.fau.de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What could be cool about this (if design team decides to do it) ?</a:t>
            </a:r>
          </a:p>
          <a:p>
            <a:r>
              <a:rPr lang="en-US" sz="2000" dirty="0" smtClean="0"/>
              <a:t>End-to-end BIER (with TE) in low-power networks (e.g.: building control)</a:t>
            </a:r>
          </a:p>
          <a:p>
            <a:pPr lvl="1"/>
            <a:r>
              <a:rPr lang="en-US" sz="1600" dirty="0" smtClean="0"/>
              <a:t>Example: Application Controller sends BIER packet to subset of clients (lightbulbs)</a:t>
            </a:r>
          </a:p>
          <a:p>
            <a:pPr lvl="1"/>
            <a:r>
              <a:rPr lang="en-US" sz="1600" dirty="0" smtClean="0"/>
              <a:t>Each client is BFER (has a bit)</a:t>
            </a:r>
          </a:p>
          <a:p>
            <a:pPr lvl="1"/>
            <a:r>
              <a:rPr lang="en-US" sz="1600" dirty="0" smtClean="0"/>
              <a:t>Every packet can address a separate subset of actors through bitstring</a:t>
            </a:r>
          </a:p>
          <a:p>
            <a:pPr lvl="1"/>
            <a:r>
              <a:rPr lang="en-US" sz="1600" dirty="0" smtClean="0"/>
              <a:t>Only controller app needs to be BIER aware. Receivers can think its just IP multicast.</a:t>
            </a:r>
          </a:p>
          <a:p>
            <a:r>
              <a:rPr lang="en-US" sz="2000" dirty="0" smtClean="0"/>
              <a:t>BIER TE bits to save power/memory</a:t>
            </a:r>
          </a:p>
          <a:p>
            <a:pPr lvl="1"/>
            <a:r>
              <a:rPr lang="en-US" sz="1600" dirty="0" smtClean="0"/>
              <a:t>Routers are low-power (memory/CPU). Do not want to keep large routing table (1000 lightbulbs). Links are low power too.</a:t>
            </a:r>
          </a:p>
          <a:p>
            <a:pPr lvl="1"/>
            <a:r>
              <a:rPr lang="en-US" sz="1600" dirty="0" smtClean="0"/>
              <a:t>Every interface has a bit. Routers only need to route on bits to directly connected downstream neighbors. </a:t>
            </a:r>
          </a:p>
          <a:p>
            <a:r>
              <a:rPr lang="en-US" sz="2000" dirty="0" smtClean="0"/>
              <a:t>No ASIC constraints. Everything is software</a:t>
            </a:r>
          </a:p>
          <a:p>
            <a:pPr lvl="1"/>
            <a:r>
              <a:rPr lang="en-US" sz="1600" smtClean="0"/>
              <a:t>Headers/Bitstring </a:t>
            </a:r>
            <a:r>
              <a:rPr lang="en-US" sz="1600" dirty="0" smtClean="0"/>
              <a:t>can be compressed (loss free, </a:t>
            </a:r>
            <a:r>
              <a:rPr lang="en-US" sz="1600" dirty="0" err="1" smtClean="0"/>
              <a:t>lossy</a:t>
            </a:r>
            <a:r>
              <a:rPr lang="en-US" sz="1600" dirty="0" smtClean="0"/>
              <a:t> (bloom) to support long </a:t>
            </a:r>
            <a:r>
              <a:rPr lang="en-US" sz="1600" dirty="0" err="1" smtClean="0"/>
              <a:t>bitstrings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Should result in header more compact than existing ROLL/RPL headers even for unicast: </a:t>
            </a:r>
            <a:br>
              <a:rPr lang="en-US" sz="1600" dirty="0" smtClean="0"/>
            </a:br>
            <a:r>
              <a:rPr lang="en-US" sz="1600" dirty="0" smtClean="0"/>
              <a:t>Only hop-by-hop bits sets to one receiver: Would also be used for unicast forwarding.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49963" y="5493710"/>
            <a:ext cx="1217790" cy="666997"/>
            <a:chOff x="9749963" y="5493710"/>
            <a:chExt cx="1217790" cy="666997"/>
          </a:xfrm>
        </p:grpSpPr>
        <p:sp>
          <p:nvSpPr>
            <p:cNvPr id="10" name="Rounded Rectangle 9"/>
            <p:cNvSpPr/>
            <p:nvPr/>
          </p:nvSpPr>
          <p:spPr>
            <a:xfrm>
              <a:off x="9774794" y="5547967"/>
              <a:ext cx="1192959" cy="581340"/>
            </a:xfrm>
            <a:prstGeom prst="round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749963" y="5493710"/>
              <a:ext cx="1216781" cy="666997"/>
              <a:chOff x="9749963" y="5493710"/>
              <a:chExt cx="1216781" cy="66699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9773785" y="5540902"/>
                <a:ext cx="1192959" cy="58134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0935" y="5586203"/>
                <a:ext cx="495077" cy="392771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9749963" y="5493710"/>
                <a:ext cx="8146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ROLL/BFER</a:t>
                </a:r>
              </a:p>
              <a:p>
                <a:pPr algn="ctr"/>
                <a:r>
                  <a:rPr lang="en-US" sz="1100" dirty="0" smtClean="0"/>
                  <a:t>stack</a:t>
                </a:r>
                <a:endParaRPr lang="en-US" sz="11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806203" y="5883708"/>
                <a:ext cx="1144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IP </a:t>
                </a:r>
                <a:r>
                  <a:rPr lang="en-US" sz="1050" dirty="0" smtClean="0"/>
                  <a:t>multicast </a:t>
                </a:r>
                <a:r>
                  <a:rPr lang="en-US" sz="1200" dirty="0" smtClean="0"/>
                  <a:t>App</a:t>
                </a:r>
                <a:endParaRPr lang="en-US" sz="1200" dirty="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9767730" y="6334188"/>
            <a:ext cx="1494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10..1000 clients/actors</a:t>
            </a:r>
            <a:endParaRPr lang="en-US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396779" y="3967692"/>
            <a:ext cx="756750" cy="577034"/>
            <a:chOff x="9414946" y="4252306"/>
            <a:chExt cx="756750" cy="577034"/>
          </a:xfrm>
        </p:grpSpPr>
        <p:sp>
          <p:nvSpPr>
            <p:cNvPr id="20" name="Rounded Rectangle 19"/>
            <p:cNvSpPr/>
            <p:nvPr/>
          </p:nvSpPr>
          <p:spPr>
            <a:xfrm>
              <a:off x="9431838" y="4255289"/>
              <a:ext cx="687118" cy="5468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14946" y="4252306"/>
              <a:ext cx="756750" cy="577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ROLL/BFR</a:t>
              </a:r>
            </a:p>
            <a:p>
              <a:pPr algn="ctr"/>
              <a:r>
                <a:rPr lang="en-US" sz="1100" dirty="0" smtClean="0"/>
                <a:t>Low-power</a:t>
              </a:r>
            </a:p>
            <a:p>
              <a:pPr algn="ctr"/>
              <a:r>
                <a:rPr lang="en-US" sz="1100" dirty="0" smtClean="0"/>
                <a:t>router</a:t>
              </a:r>
              <a:endParaRPr lang="en-US" sz="1100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0530740" y="4020938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809299" y="4614389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155291" y="4923226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789119" y="2686882"/>
            <a:ext cx="741619" cy="4317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760112" y="2683898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ROLL/BFIR</a:t>
            </a:r>
          </a:p>
          <a:p>
            <a:pPr algn="ctr"/>
            <a:r>
              <a:rPr lang="en-US" sz="1100" dirty="0" smtClean="0"/>
              <a:t>Root node</a:t>
            </a:r>
            <a:endParaRPr lang="en-US" sz="1100" dirty="0"/>
          </a:p>
        </p:txBody>
      </p:sp>
      <p:sp>
        <p:nvSpPr>
          <p:cNvPr id="30" name="Rounded Rectangle 29"/>
          <p:cNvSpPr/>
          <p:nvPr/>
        </p:nvSpPr>
        <p:spPr>
          <a:xfrm>
            <a:off x="10149235" y="3403264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203735" y="30823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9913065" y="358493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482295" y="363337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10833521" y="428132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10682130" y="488689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6</a:t>
            </a:r>
            <a:endParaRPr 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9997844" y="447510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</a:t>
            </a:r>
            <a:endParaRPr 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10336959" y="5207840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10</a:t>
            </a:r>
            <a:endParaRPr 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10734014" y="3336651"/>
            <a:ext cx="11897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smtClean="0"/>
              <a:t>Bits for interfaces</a:t>
            </a:r>
          </a:p>
          <a:p>
            <a:pPr algn="ctr"/>
            <a:r>
              <a:rPr lang="en-US" sz="1050" i="1" dirty="0" smtClean="0"/>
              <a:t>(BIER-TE) to allow</a:t>
            </a:r>
          </a:p>
          <a:p>
            <a:pPr algn="ctr"/>
            <a:r>
              <a:rPr lang="en-US" sz="1050" i="1" dirty="0"/>
              <a:t>e</a:t>
            </a:r>
            <a:r>
              <a:rPr lang="en-US" sz="1050" i="1" dirty="0" smtClean="0"/>
              <a:t>xplicit steering of</a:t>
            </a:r>
          </a:p>
          <a:p>
            <a:pPr algn="ctr"/>
            <a:r>
              <a:rPr lang="en-US" sz="1050" i="1" dirty="0" smtClean="0"/>
              <a:t>traffic</a:t>
            </a:r>
            <a:endParaRPr lang="en-US" sz="105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567754" y="2628142"/>
            <a:ext cx="131638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smtClean="0"/>
              <a:t>Root also acts as</a:t>
            </a:r>
          </a:p>
          <a:p>
            <a:pPr algn="ctr"/>
            <a:r>
              <a:rPr lang="en-US" sz="1050" i="1" dirty="0" smtClean="0"/>
              <a:t>Controller assigning/</a:t>
            </a:r>
          </a:p>
          <a:p>
            <a:pPr algn="ctr"/>
            <a:r>
              <a:rPr lang="en-US" sz="1050" i="1" dirty="0" smtClean="0"/>
              <a:t>Managing Bits</a:t>
            </a:r>
            <a:endParaRPr lang="en-US" sz="1050" i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9301995" y="963979"/>
            <a:ext cx="1105320" cy="600164"/>
            <a:chOff x="9301995" y="1126406"/>
            <a:chExt cx="1105320" cy="600164"/>
          </a:xfrm>
        </p:grpSpPr>
        <p:sp>
          <p:nvSpPr>
            <p:cNvPr id="58" name="Rounded Rectangle 57"/>
            <p:cNvSpPr/>
            <p:nvPr/>
          </p:nvSpPr>
          <p:spPr>
            <a:xfrm>
              <a:off x="9359168" y="1160863"/>
              <a:ext cx="1048147" cy="51152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1995" y="1126406"/>
              <a:ext cx="86273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BIER aware</a:t>
              </a:r>
            </a:p>
            <a:p>
              <a:pPr algn="ctr"/>
              <a:r>
                <a:rPr lang="en-US" sz="1100" dirty="0" smtClean="0"/>
                <a:t>Application </a:t>
              </a:r>
            </a:p>
            <a:p>
              <a:pPr algn="ctr"/>
              <a:r>
                <a:rPr lang="en-US" sz="1100" dirty="0" smtClean="0"/>
                <a:t>Controller</a:t>
              </a:r>
              <a:endParaRPr lang="en-US" sz="1100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0484" y="1227220"/>
              <a:ext cx="250031" cy="355600"/>
            </a:xfrm>
            <a:prstGeom prst="rect">
              <a:avLst/>
            </a:prstGeom>
          </p:spPr>
        </p:pic>
      </p:grpSp>
      <p:sp>
        <p:nvSpPr>
          <p:cNvPr id="61" name="Cloud 60"/>
          <p:cNvSpPr/>
          <p:nvPr/>
        </p:nvSpPr>
        <p:spPr>
          <a:xfrm>
            <a:off x="9089858" y="1882941"/>
            <a:ext cx="1810753" cy="42712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>
            <a:off x="9342521" y="1173079"/>
            <a:ext cx="788068" cy="1582153"/>
          </a:xfrm>
          <a:prstGeom prst="arc">
            <a:avLst>
              <a:gd name="adj1" fmla="val 5227742"/>
              <a:gd name="adj2" fmla="val 1420880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680786" y="1997242"/>
            <a:ext cx="739942" cy="445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646399" y="1961147"/>
            <a:ext cx="8146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Tunnel Encap</a:t>
            </a:r>
          </a:p>
          <a:p>
            <a:pPr algn="ctr"/>
            <a:r>
              <a:rPr lang="en-US" sz="900" dirty="0" smtClean="0"/>
              <a:t>BIER / </a:t>
            </a:r>
            <a:r>
              <a:rPr lang="en-US" sz="900" dirty="0"/>
              <a:t> </a:t>
            </a:r>
            <a:r>
              <a:rPr lang="en-US" sz="900" dirty="0" smtClean="0"/>
              <a:t>IP</a:t>
            </a:r>
          </a:p>
          <a:p>
            <a:pPr algn="ctr"/>
            <a:r>
              <a:rPr lang="en-US" sz="900" dirty="0" smtClean="0"/>
              <a:t>App-Payload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8680786" y="1822784"/>
            <a:ext cx="739942" cy="1744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629963" y="1768641"/>
            <a:ext cx="8354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Data Packet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8537246" y="2759286"/>
            <a:ext cx="136608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smtClean="0"/>
              <a:t>Root node adds</a:t>
            </a:r>
          </a:p>
          <a:p>
            <a:pPr algn="ctr"/>
            <a:r>
              <a:rPr lang="en-US" sz="1050" i="1" dirty="0" smtClean="0"/>
              <a:t>Interface bits and</a:t>
            </a:r>
          </a:p>
          <a:p>
            <a:pPr algn="ctr"/>
            <a:r>
              <a:rPr lang="en-US" sz="1050" i="1" dirty="0" smtClean="0"/>
              <a:t>compresses header ?!</a:t>
            </a:r>
            <a:endParaRPr lang="en-US" sz="1050" i="1" dirty="0"/>
          </a:p>
        </p:txBody>
      </p:sp>
      <p:sp>
        <p:nvSpPr>
          <p:cNvPr id="69" name="Arc 68"/>
          <p:cNvSpPr/>
          <p:nvPr/>
        </p:nvSpPr>
        <p:spPr>
          <a:xfrm flipH="1" flipV="1">
            <a:off x="9643309" y="1425740"/>
            <a:ext cx="962527" cy="1582153"/>
          </a:xfrm>
          <a:prstGeom prst="arc">
            <a:avLst>
              <a:gd name="adj1" fmla="val 6409664"/>
              <a:gd name="adj2" fmla="val 1380884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79474" y="510582"/>
            <a:ext cx="30219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smtClean="0"/>
              <a:t>Application controller can efficiently send packets to</a:t>
            </a:r>
          </a:p>
          <a:p>
            <a:pPr algn="ctr"/>
            <a:r>
              <a:rPr lang="en-US" sz="1050" i="1" dirty="0" smtClean="0"/>
              <a:t>Every subset of receivers by being BIER aware.</a:t>
            </a:r>
            <a:endParaRPr lang="en-US" sz="105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9558905" y="196640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smtClean="0"/>
              <a:t>AnyTransit</a:t>
            </a:r>
            <a:endParaRPr lang="en-US" sz="105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0" y="6604084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smtClean="0"/>
              <a:t>Slide v1.0</a:t>
            </a:r>
            <a:endParaRPr lang="en-US" sz="105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469880" y="1271016"/>
            <a:ext cx="1132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Control: learn which bit maps to which client</a:t>
            </a:r>
            <a:endParaRPr lang="en-US" sz="105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10883298" y="531006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11.. 999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583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516"/>
          </a:xfrm>
        </p:spPr>
        <p:txBody>
          <a:bodyPr/>
          <a:lstStyle/>
          <a:p>
            <a:r>
              <a:rPr lang="en-US" dirty="0" smtClean="0"/>
              <a:t>IP Multicast layer: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066"/>
            <a:ext cx="10515600" cy="5266481"/>
          </a:xfrm>
        </p:spPr>
        <p:txBody>
          <a:bodyPr>
            <a:normAutofit/>
          </a:bodyPr>
          <a:lstStyle/>
          <a:p>
            <a:r>
              <a:rPr lang="en-US" dirty="0" smtClean="0"/>
              <a:t>Simple: let 6SN “just” send SSM IP multicast. No BIER improvements</a:t>
            </a:r>
          </a:p>
          <a:p>
            <a:pPr lvl="1"/>
            <a:r>
              <a:rPr lang="en-US" dirty="0" smtClean="0"/>
              <a:t>Receipt of IP multicast ONLY determined by MLDv2 membership from receivers (6LN / 6LR).</a:t>
            </a:r>
          </a:p>
          <a:p>
            <a:pPr lvl="1"/>
            <a:r>
              <a:rPr lang="en-US" dirty="0" smtClean="0"/>
              <a:t>Foregoes application benefits of using BIER (sender determines receivers)</a:t>
            </a:r>
          </a:p>
          <a:p>
            <a:r>
              <a:rPr lang="en-US" dirty="0" smtClean="0"/>
              <a:t>Problem: Can not get BIER benefit for 6LN without non-heuristic bitstring transport mode”</a:t>
            </a:r>
          </a:p>
          <a:p>
            <a:pPr lvl="1"/>
            <a:r>
              <a:rPr lang="en-US" dirty="0" smtClean="0"/>
              <a:t>Give BIER bits to 6LN, carry bitstring  all the way to 6LN</a:t>
            </a:r>
          </a:p>
          <a:p>
            <a:pPr lvl="1"/>
            <a:r>
              <a:rPr lang="en-US" dirty="0" smtClean="0"/>
              <a:t>Can not use heuristic likely not useful here: need to be able to eliminate false positives at application level.</a:t>
            </a:r>
          </a:p>
          <a:p>
            <a:r>
              <a:rPr lang="en-US" dirty="0" smtClean="0"/>
              <a:t>Design for ONLY SSM IP multicast different / simpler as if we want to introduce application layer BIER benefits to application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21839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/>
          <a:lstStyle/>
          <a:p>
            <a:r>
              <a:rPr lang="en-US" smtClean="0"/>
              <a:t>IP Multicast ONLY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5266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6LR send aggregate MLD membership (join/leave) to RR.</a:t>
            </a:r>
          </a:p>
          <a:p>
            <a:r>
              <a:rPr lang="en-US" dirty="0" smtClean="0"/>
              <a:t>6LR keeps (S,G) -&gt; { 6LRi } state.</a:t>
            </a:r>
          </a:p>
          <a:p>
            <a:r>
              <a:rPr lang="en-US" dirty="0" smtClean="0"/>
              <a:t>Keep table of Bits(6LRi) -&gt; bitstring: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itstring with one bit (non-bloom, BIER)</a:t>
            </a:r>
          </a:p>
          <a:p>
            <a:pPr lvl="1"/>
            <a:r>
              <a:rPr lang="en-US" dirty="0" smtClean="0"/>
              <a:t>bitstring with &gt; 1 bits (non-bloom, BIER-TE):</a:t>
            </a:r>
          </a:p>
          <a:p>
            <a:pPr lvl="2"/>
            <a:r>
              <a:rPr lang="en-US" dirty="0" smtClean="0"/>
              <a:t>BIER bit for 6LR plus bits for each hop towards it.</a:t>
            </a:r>
          </a:p>
          <a:p>
            <a:pPr lvl="1"/>
            <a:r>
              <a:rPr lang="en-US" dirty="0" smtClean="0"/>
              <a:t>bitstring with &gt; 1 bits (bloom BIER/BIER-TE). Bloom compression bitstring result for 6LR (BIER) plus Bloom compression bitstring result for each hop towards it (BIER-TE).</a:t>
            </a:r>
          </a:p>
          <a:p>
            <a:r>
              <a:rPr lang="en-US" dirty="0" smtClean="0"/>
              <a:t>6SN just send IP multicast to RR via some tunnel</a:t>
            </a:r>
          </a:p>
          <a:p>
            <a:pPr lvl="1"/>
            <a:r>
              <a:rPr lang="en-US" dirty="0" smtClean="0"/>
              <a:t>RR may perform RPF check (source address must be 6SN unicast address).</a:t>
            </a:r>
          </a:p>
          <a:p>
            <a:pPr lvl="1"/>
            <a:r>
              <a:rPr lang="en-US" dirty="0" smtClean="0"/>
              <a:t>Then </a:t>
            </a:r>
            <a:r>
              <a:rPr lang="en-US" dirty="0" err="1" smtClean="0"/>
              <a:t>encaps</a:t>
            </a:r>
            <a:r>
              <a:rPr lang="en-US" dirty="0" smtClean="0"/>
              <a:t>/forwards BIER/BIER-TE:</a:t>
            </a:r>
          </a:p>
          <a:p>
            <a:pPr lvl="2"/>
            <a:r>
              <a:rPr lang="en-US" dirty="0" smtClean="0"/>
              <a:t>Loop up (S,G) of packet, </a:t>
            </a:r>
            <a:r>
              <a:rPr lang="en-US" dirty="0" err="1" smtClean="0"/>
              <a:t>Ors</a:t>
            </a:r>
            <a:r>
              <a:rPr lang="en-US" dirty="0" smtClean="0"/>
              <a:t> Bits(6LRi) for all { 6LRi }. Sends packets</a:t>
            </a:r>
          </a:p>
          <a:p>
            <a:r>
              <a:rPr lang="en-US" dirty="0" smtClean="0"/>
              <a:t>At minimum same type of hop-bits determination for BIER-TE / non-storing mode as used for unicast non-storing mode today. Just encoded as direct/bloom-filter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4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/>
          <a:lstStyle/>
          <a:p>
            <a:r>
              <a:rPr lang="en-US" dirty="0" smtClean="0"/>
              <a:t>IP Multicast + 6SN BIER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5266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6SN should indicate set of destinations instead of “just” MLDv2 join state</a:t>
            </a:r>
          </a:p>
          <a:p>
            <a:r>
              <a:rPr lang="en-US" dirty="0" smtClean="0"/>
              <a:t>As long as we assume we always use IPv6 multicast packet / MLD, the set of destinations indicated by 6SN must be subset of the “joiners”</a:t>
            </a:r>
          </a:p>
          <a:p>
            <a:pPr lvl="1"/>
            <a:r>
              <a:rPr lang="en-US" dirty="0" smtClean="0"/>
              <a:t>Simple app example: Each application just has ONE IPv6 multicast group, all application members on 6LR / 6LN join to that group. But 6SN only indicates subset of those application clients for each packet.</a:t>
            </a:r>
          </a:p>
          <a:p>
            <a:pPr lvl="1"/>
            <a:r>
              <a:rPr lang="en-US" dirty="0" smtClean="0"/>
              <a:t>Does not work for 6LN without transport mode (prior slide).</a:t>
            </a:r>
          </a:p>
          <a:p>
            <a:r>
              <a:rPr lang="en-US" dirty="0" smtClean="0"/>
              <a:t>Most simple? Hybrid solution (introduce BIER benefit to 6SN with minimum additional work ?)</a:t>
            </a:r>
          </a:p>
          <a:p>
            <a:pPr lvl="1"/>
            <a:r>
              <a:rPr lang="en-US" dirty="0" smtClean="0"/>
              <a:t>RR forwards (S,G) -&gt; { 6LR } state changes to 6SN. Use of SSN makes this easy: Each 6SN only gets updates for those (</a:t>
            </a:r>
            <a:r>
              <a:rPr lang="en-US" dirty="0" err="1" smtClean="0"/>
              <a:t>Si,G</a:t>
            </a:r>
            <a:r>
              <a:rPr lang="en-US" dirty="0" smtClean="0"/>
              <a:t>) with its own Si.</a:t>
            </a:r>
          </a:p>
          <a:p>
            <a:pPr lvl="1"/>
            <a:r>
              <a:rPr lang="en-US" dirty="0" smtClean="0"/>
              <a:t>6SN send IP Multicast packet with additional BIER pseudo-header</a:t>
            </a:r>
          </a:p>
          <a:p>
            <a:pPr lvl="2"/>
            <a:r>
              <a:rPr lang="en-US" dirty="0" smtClean="0"/>
              <a:t>Indicating subset of 6LR to which packet should go</a:t>
            </a:r>
          </a:p>
          <a:p>
            <a:pPr lvl="1"/>
            <a:r>
              <a:rPr lang="en-US" dirty="0" smtClean="0"/>
              <a:t>6RR then only OR’s </a:t>
            </a:r>
            <a:r>
              <a:rPr lang="en-US" dirty="0" err="1" smtClean="0"/>
              <a:t>bitstrings</a:t>
            </a:r>
            <a:r>
              <a:rPr lang="en-US" dirty="0" smtClean="0"/>
              <a:t> for this subset as opposed to full { 6LR } it maintains</a:t>
            </a:r>
          </a:p>
          <a:p>
            <a:r>
              <a:rPr lang="en-US" dirty="0" smtClean="0"/>
              <a:t>INCOMPLETE </a:t>
            </a:r>
          </a:p>
        </p:txBody>
      </p:sp>
    </p:spTree>
    <p:extLst>
      <p:ext uri="{BB962C8B-B14F-4D97-AF65-F5344CB8AC3E}">
        <p14:creationId xmlns:p14="http://schemas.microsoft.com/office/powerpoint/2010/main" val="136707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/>
          <a:lstStyle/>
          <a:p>
            <a:r>
              <a:rPr lang="en-US" dirty="0" smtClean="0"/>
              <a:t>Next steps 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5266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Push discussion about BIER interface for 6SN to BIER-WG ?!</a:t>
            </a:r>
          </a:p>
          <a:p>
            <a:pPr lvl="1"/>
            <a:r>
              <a:rPr lang="en-US" dirty="0" smtClean="0"/>
              <a:t>ROLL should not come up with </a:t>
            </a:r>
            <a:r>
              <a:rPr lang="en-US" dirty="0" err="1" smtClean="0"/>
              <a:t>somethin</a:t>
            </a:r>
            <a:r>
              <a:rPr lang="en-US" dirty="0" smtClean="0"/>
              <a:t> ROLL specific that does not have to be ROLL specific – better try to find general purpose solution in BIER (ROLL defining requirements)</a:t>
            </a:r>
          </a:p>
          <a:p>
            <a:r>
              <a:rPr lang="en-US" dirty="0" smtClean="0"/>
              <a:t>SSM IP multicast (ONLY) solution</a:t>
            </a:r>
          </a:p>
          <a:p>
            <a:pPr lvl="1"/>
            <a:r>
              <a:rPr lang="en-US" dirty="0" smtClean="0"/>
              <a:t>ROLL: (optional) ? compression for 6lowPan extension on access LAN</a:t>
            </a:r>
          </a:p>
          <a:p>
            <a:pPr lvl="1"/>
            <a:r>
              <a:rPr lang="en-US" dirty="0" smtClean="0"/>
              <a:t>“Tunnel” from 6SN node to 6RR - to send IP Multicast packets from 6SN to 6RR</a:t>
            </a:r>
          </a:p>
          <a:p>
            <a:pPr lvl="2"/>
            <a:r>
              <a:rPr lang="en-US" dirty="0" smtClean="0"/>
              <a:t>Two cases ?</a:t>
            </a:r>
          </a:p>
          <a:p>
            <a:pPr lvl="2"/>
            <a:r>
              <a:rPr lang="en-US" dirty="0" smtClean="0"/>
              <a:t>A) 6SN is inside 6LowPan network: simple 6LowPan header extension: one bit to indicate “packet goes to root”, but also encode IP Multicast Group address.</a:t>
            </a:r>
          </a:p>
          <a:p>
            <a:pPr lvl="2"/>
            <a:r>
              <a:rPr lang="en-US" dirty="0" smtClean="0"/>
              <a:t>B) 6SN is “behind backbone”: Need an actual IP tunnel (path between 6SN/6RR not natively supporting 6LowPan). Just encapsulate same 6LowPan packet inside ?</a:t>
            </a:r>
          </a:p>
          <a:p>
            <a:pPr lvl="1"/>
            <a:r>
              <a:rPr lang="en-US" dirty="0" smtClean="0"/>
              <a:t>MLDv2 proxy operations on 6LR</a:t>
            </a:r>
          </a:p>
          <a:p>
            <a:pPr lvl="2"/>
            <a:r>
              <a:rPr lang="en-US" dirty="0"/>
              <a:t>6LR -&gt; 6RR covered by ‘</a:t>
            </a:r>
            <a:r>
              <a:rPr lang="en-US" dirty="0" smtClean="0"/>
              <a:t>draft-ietf-bier-mld-01.txt’, but discovery of 6RR and constraints (only receive, not sending) and 6LR-&gt;6LN not covered.</a:t>
            </a:r>
          </a:p>
        </p:txBody>
      </p:sp>
    </p:spTree>
    <p:extLst>
      <p:ext uri="{BB962C8B-B14F-4D97-AF65-F5344CB8AC3E}">
        <p14:creationId xmlns:p14="http://schemas.microsoft.com/office/powerpoint/2010/main" val="68669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4925568" y="243840"/>
            <a:ext cx="3084576" cy="64861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193024" y="243840"/>
            <a:ext cx="3877056" cy="64861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6505775" y="5068768"/>
            <a:ext cx="425377" cy="2774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9305" y="2955066"/>
            <a:ext cx="157446" cy="563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10974" y="3554573"/>
            <a:ext cx="393615" cy="605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775132" y="3584852"/>
            <a:ext cx="575286" cy="6479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16701" y="4172247"/>
            <a:ext cx="254336" cy="623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35691" y="4214638"/>
            <a:ext cx="526837" cy="878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98863" y="5044257"/>
            <a:ext cx="14129" cy="454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398862" y="4802031"/>
            <a:ext cx="660065" cy="2785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4" y="78283"/>
            <a:ext cx="10952356" cy="9214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Framework</a:t>
            </a:r>
            <a:br>
              <a:rPr lang="en-US" dirty="0" smtClean="0"/>
            </a:br>
            <a:r>
              <a:rPr lang="en-US" sz="2400" dirty="0" smtClean="0"/>
              <a:t>ROLL+BIER+6LowPan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090668"/>
            <a:ext cx="4066030" cy="57673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Tunnel Mode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BIER, BIER-TE: Bits assigned to 6LR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BIER-TE: Bits also assigned to adjacencies/6TR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No bits assigned to 6LN</a:t>
            </a:r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r>
              <a:rPr lang="en-US" sz="2000" dirty="0" smtClean="0"/>
              <a:t>Services</a:t>
            </a:r>
          </a:p>
          <a:p>
            <a:pPr lvl="1"/>
            <a:r>
              <a:rPr lang="en-US" sz="1600" dirty="0" smtClean="0"/>
              <a:t>BIER 6SN-&gt; 6LR + BA</a:t>
            </a:r>
          </a:p>
          <a:p>
            <a:pPr lvl="1"/>
            <a:r>
              <a:rPr lang="en-US" sz="1600" dirty="0" smtClean="0"/>
              <a:t>IP unicast 6SN -&gt; 6LR/6LN + IA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6LowPAN + BIER</a:t>
            </a:r>
          </a:p>
          <a:p>
            <a:pPr lvl="1"/>
            <a:r>
              <a:rPr lang="en-US" sz="1600" dirty="0" smtClean="0"/>
              <a:t>Compress/</a:t>
            </a:r>
            <a:r>
              <a:rPr lang="en-US" sz="1600" dirty="0" err="1" smtClean="0"/>
              <a:t>uncompress</a:t>
            </a:r>
            <a:r>
              <a:rPr lang="en-US" sz="1600" dirty="0" smtClean="0"/>
              <a:t> unicast/multicast packets</a:t>
            </a:r>
          </a:p>
          <a:p>
            <a:pPr lvl="1"/>
            <a:r>
              <a:rPr lang="en-US" sz="1600" dirty="0" smtClean="0"/>
              <a:t>6RR </a:t>
            </a:r>
            <a:r>
              <a:rPr lang="is-IS" sz="1600" dirty="0" smtClean="0"/>
              <a:t>… 6LR</a:t>
            </a:r>
          </a:p>
          <a:p>
            <a:pPr lvl="1"/>
            <a:r>
              <a:rPr lang="is-IS" sz="1600" dirty="0" smtClean="0"/>
              <a:t>6LR ... 6LN ???</a:t>
            </a:r>
            <a:endParaRPr lang="en-US" sz="16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6580532" y="4008746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859091" y="4602197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205083" y="4911034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838911" y="2674690"/>
            <a:ext cx="741619" cy="4317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24519" y="267170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6RR</a:t>
            </a:r>
            <a:endParaRPr lang="en-US" sz="1100" dirty="0"/>
          </a:p>
        </p:txBody>
      </p:sp>
      <p:sp>
        <p:nvSpPr>
          <p:cNvPr id="30" name="Rounded Rectangle 29"/>
          <p:cNvSpPr/>
          <p:nvPr/>
        </p:nvSpPr>
        <p:spPr>
          <a:xfrm>
            <a:off x="6199027" y="3391072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253527" y="30701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962857" y="357274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32087" y="362118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883313" y="426913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6731922" y="487470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6</a:t>
            </a:r>
            <a:endParaRPr 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5974484" y="430442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</a:t>
            </a:r>
            <a:endParaRPr 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6386751" y="519564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10</a:t>
            </a:r>
            <a:endParaRPr 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0" y="6604084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smtClean="0"/>
              <a:t>Slide v1.0</a:t>
            </a:r>
            <a:endParaRPr lang="en-US" sz="105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5421282" y="4554156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11.. </a:t>
            </a:r>
            <a:r>
              <a:rPr lang="en-US" sz="1100" dirty="0" smtClean="0"/>
              <a:t>2000</a:t>
            </a:r>
            <a:endParaRPr lang="en-US" sz="1100" dirty="0"/>
          </a:p>
        </p:txBody>
      </p:sp>
      <p:sp>
        <p:nvSpPr>
          <p:cNvPr id="67" name="Rounded Rectangle 66"/>
          <p:cNvSpPr/>
          <p:nvPr/>
        </p:nvSpPr>
        <p:spPr>
          <a:xfrm>
            <a:off x="8417971" y="2379136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970264" y="2209800"/>
            <a:ext cx="3075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RPL + BIER routers</a:t>
            </a:r>
          </a:p>
          <a:p>
            <a:r>
              <a:rPr lang="en-US" sz="1400" i="1" dirty="0" smtClean="0"/>
              <a:t>Roles:</a:t>
            </a:r>
          </a:p>
          <a:p>
            <a:r>
              <a:rPr lang="en-US" sz="1400" i="1" dirty="0" smtClean="0"/>
              <a:t> 6RR =  root. 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         needs to support 6LowPanBIER</a:t>
            </a:r>
            <a:endParaRPr lang="en-US" sz="1400" i="1" dirty="0"/>
          </a:p>
          <a:p>
            <a:r>
              <a:rPr lang="en-US" sz="1400" i="1" dirty="0" smtClean="0"/>
              <a:t>6TR =  transit – no bit in BIER mode</a:t>
            </a:r>
          </a:p>
          <a:p>
            <a:r>
              <a:rPr lang="en-US" sz="1400" i="1" dirty="0" smtClean="0"/>
              <a:t>6LR = leaf (</a:t>
            </a:r>
            <a:r>
              <a:rPr lang="en-US" sz="1400" i="1" dirty="0" err="1" smtClean="0"/>
              <a:t>LowPan</a:t>
            </a:r>
            <a:r>
              <a:rPr lang="en-US" sz="1400" i="1" dirty="0" smtClean="0"/>
              <a:t>) Router </a:t>
            </a:r>
            <a:br>
              <a:rPr lang="en-US" sz="1400" i="1" dirty="0" smtClean="0"/>
            </a:br>
            <a:r>
              <a:rPr lang="en-US" sz="1400" i="1" dirty="0" smtClean="0"/>
              <a:t>           bit in BIER mode, 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       connects to 6LN</a:t>
            </a:r>
          </a:p>
          <a:p>
            <a:r>
              <a:rPr lang="en-US" sz="1400" i="1" dirty="0" smtClean="0"/>
              <a:t>           </a:t>
            </a:r>
            <a:r>
              <a:rPr lang="en-US" sz="1400" i="1" dirty="0"/>
              <a:t>needs to support 6LowPanBIER</a:t>
            </a:r>
            <a:endParaRPr lang="en-US" sz="1400" i="1" dirty="0"/>
          </a:p>
        </p:txBody>
      </p:sp>
      <p:sp>
        <p:nvSpPr>
          <p:cNvPr id="75" name="Rounded Rectangle 74"/>
          <p:cNvSpPr/>
          <p:nvPr/>
        </p:nvSpPr>
        <p:spPr>
          <a:xfrm>
            <a:off x="8405779" y="4406937"/>
            <a:ext cx="381504" cy="308837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909304" y="4347329"/>
            <a:ext cx="2819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6LN = Lightweight Node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        no knowledge of ROLL/BIER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        only needs to support</a:t>
            </a:r>
            <a:br>
              <a:rPr lang="en-US" sz="1400" i="1" dirty="0" smtClean="0"/>
            </a:br>
            <a:r>
              <a:rPr lang="en-US" sz="1400" i="1" dirty="0" smtClean="0"/>
              <a:t>            6LowPan with BIER</a:t>
            </a:r>
            <a:br>
              <a:rPr lang="en-US" sz="1400" i="1" dirty="0" smtClean="0"/>
            </a:br>
            <a:r>
              <a:rPr lang="en-US" sz="1400" i="1" dirty="0" smtClean="0"/>
              <a:t>            extensions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605172" y="4057514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791200" y="1684192"/>
            <a:ext cx="630835" cy="3088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8393587" y="781984"/>
            <a:ext cx="381504" cy="3088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8534399" y="6195233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84920" y="783336"/>
            <a:ext cx="2819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6SN = Server Node / Application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        Not running ROLL/BIER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          able to send packets with</a:t>
            </a:r>
            <a:br>
              <a:rPr lang="en-US" sz="1400" i="1" dirty="0" smtClean="0"/>
            </a:br>
            <a:r>
              <a:rPr lang="en-US" sz="1400" i="1" dirty="0" smtClean="0"/>
              <a:t>            BIER bitstring to target</a:t>
            </a:r>
            <a:br>
              <a:rPr lang="en-US" sz="1400" i="1" dirty="0" smtClean="0"/>
            </a:br>
            <a:r>
              <a:rPr lang="en-US" sz="1400" i="1" dirty="0" smtClean="0"/>
              <a:t>            set of destinations explicit</a:t>
            </a:r>
          </a:p>
        </p:txBody>
      </p:sp>
      <p:cxnSp>
        <p:nvCxnSpPr>
          <p:cNvPr id="85" name="Straight Connector 84"/>
          <p:cNvCxnSpPr>
            <a:endCxn id="27" idx="0"/>
          </p:cNvCxnSpPr>
          <p:nvPr/>
        </p:nvCxnSpPr>
        <p:spPr>
          <a:xfrm flipH="1">
            <a:off x="6209721" y="1995694"/>
            <a:ext cx="16114" cy="67899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893971" y="5378368"/>
            <a:ext cx="381504" cy="308837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5852160" y="5474208"/>
            <a:ext cx="677787" cy="138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884920" y="5489448"/>
            <a:ext cx="3307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BA =   BIER aware app</a:t>
            </a:r>
            <a:r>
              <a:rPr lang="en-US" sz="1400" i="1" dirty="0"/>
              <a:t> </a:t>
            </a:r>
            <a:r>
              <a:rPr lang="en-US" sz="1400" i="1" dirty="0" smtClean="0"/>
              <a:t> able to send/</a:t>
            </a:r>
            <a:r>
              <a:rPr lang="en-US" sz="1400" i="1" dirty="0" err="1" smtClean="0"/>
              <a:t>rcv</a:t>
            </a:r>
            <a:endParaRPr lang="en-US" sz="1400" i="1" dirty="0" smtClean="0"/>
          </a:p>
          <a:p>
            <a:r>
              <a:rPr lang="en-US" sz="1400" i="1" dirty="0"/>
              <a:t> </a:t>
            </a:r>
            <a:r>
              <a:rPr lang="en-US" sz="1400" i="1" dirty="0" smtClean="0"/>
              <a:t>          </a:t>
            </a:r>
            <a:r>
              <a:rPr lang="en-US" sz="1400" i="1" dirty="0" smtClean="0"/>
              <a:t> packets with bitstring, no IP</a:t>
            </a:r>
            <a:br>
              <a:rPr lang="en-US" sz="1400" i="1" dirty="0" smtClean="0"/>
            </a:br>
            <a:r>
              <a:rPr lang="en-US" sz="1400" i="1" dirty="0" smtClean="0"/>
              <a:t>           multicast needed</a:t>
            </a:r>
            <a:br>
              <a:rPr lang="en-US" sz="1400" i="1" dirty="0" smtClean="0"/>
            </a:br>
            <a:r>
              <a:rPr lang="en-US" sz="1400" i="1" dirty="0" smtClean="0"/>
              <a:t>IA   = IP unicast/multicast app. No BIER</a:t>
            </a:r>
            <a:br>
              <a:rPr lang="en-US" sz="1400" i="1" dirty="0" smtClean="0"/>
            </a:br>
            <a:r>
              <a:rPr lang="en-US" sz="1400" i="1" dirty="0" smtClean="0"/>
              <a:t>           awareness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8534399" y="5475905"/>
            <a:ext cx="216307" cy="1933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579258" y="403721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6TR</a:t>
            </a:r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170886" y="491503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6LR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6829254" y="4622426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6LR</a:t>
            </a:r>
            <a:endParaRPr lang="en-US" sz="1100" dirty="0"/>
          </a:p>
        </p:txBody>
      </p:sp>
      <p:sp>
        <p:nvSpPr>
          <p:cNvPr id="95" name="Rounded Rectangle 94"/>
          <p:cNvSpPr/>
          <p:nvPr/>
        </p:nvSpPr>
        <p:spPr>
          <a:xfrm>
            <a:off x="6315455" y="1647617"/>
            <a:ext cx="216307" cy="1933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6315455" y="1854881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775810" y="1659770"/>
            <a:ext cx="55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6SN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6857014" y="5378330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6LN</a:t>
            </a:r>
            <a:endParaRPr lang="en-US" sz="1100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5947759" y="5495361"/>
            <a:ext cx="14129" cy="454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337903" y="5470977"/>
            <a:ext cx="14129" cy="454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259606" y="5853818"/>
            <a:ext cx="466795" cy="308875"/>
            <a:chOff x="6820438" y="5329562"/>
            <a:chExt cx="466795" cy="308875"/>
          </a:xfrm>
        </p:grpSpPr>
        <p:sp>
          <p:nvSpPr>
            <p:cNvPr id="86" name="Rounded Rectangle 85"/>
            <p:cNvSpPr/>
            <p:nvPr/>
          </p:nvSpPr>
          <p:spPr>
            <a:xfrm>
              <a:off x="6857395" y="5329600"/>
              <a:ext cx="381504" cy="308837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0438" y="5329562"/>
              <a:ext cx="466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6LN</a:t>
              </a:r>
              <a:endParaRPr lang="en-US" sz="11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674390" y="5866010"/>
            <a:ext cx="466795" cy="308875"/>
            <a:chOff x="6820438" y="5329562"/>
            <a:chExt cx="466795" cy="308875"/>
          </a:xfrm>
        </p:grpSpPr>
        <p:sp>
          <p:nvSpPr>
            <p:cNvPr id="103" name="Rounded Rectangle 102"/>
            <p:cNvSpPr/>
            <p:nvPr/>
          </p:nvSpPr>
          <p:spPr>
            <a:xfrm>
              <a:off x="6857395" y="5329600"/>
              <a:ext cx="381504" cy="308837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20438" y="5329562"/>
              <a:ext cx="466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6LN</a:t>
              </a:r>
              <a:endParaRPr lang="en-US" sz="1100" dirty="0"/>
            </a:p>
          </p:txBody>
        </p:sp>
      </p:grpSp>
      <p:sp>
        <p:nvSpPr>
          <p:cNvPr id="105" name="Rounded Rectangle 104"/>
          <p:cNvSpPr/>
          <p:nvPr/>
        </p:nvSpPr>
        <p:spPr>
          <a:xfrm>
            <a:off x="6534911" y="6097697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5961887" y="6122081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7144511" y="5646593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6010655" y="5110145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6010655" y="4890689"/>
            <a:ext cx="216307" cy="1933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7217663" y="4744385"/>
            <a:ext cx="216307" cy="1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7217663" y="4524929"/>
            <a:ext cx="216307" cy="1933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554618" y="40128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6TR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164474" y="336665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6TR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884920" y="18288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Explanations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349240" y="304800"/>
            <a:ext cx="201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mtClean="0"/>
              <a:t>Topology</a:t>
            </a:r>
            <a:endParaRPr 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571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44142" y="1574157"/>
            <a:ext cx="6204030" cy="5081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599726" y="2106595"/>
            <a:ext cx="5046561" cy="11921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87" y="365125"/>
            <a:ext cx="10890813" cy="757619"/>
          </a:xfrm>
        </p:spPr>
        <p:txBody>
          <a:bodyPr/>
          <a:lstStyle/>
          <a:p>
            <a:r>
              <a:rPr lang="en-US" dirty="0" smtClean="0"/>
              <a:t>6LR diagram</a:t>
            </a:r>
            <a:endParaRPr lang="en-US" dirty="0"/>
          </a:p>
        </p:txBody>
      </p:sp>
      <p:graphicFrame>
        <p:nvGraphicFramePr>
          <p:cNvPr id="66" name="Content Placeholder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11090"/>
              </p:ext>
            </p:extLst>
          </p:nvPr>
        </p:nvGraphicFramePr>
        <p:xfrm>
          <a:off x="3460828" y="3828044"/>
          <a:ext cx="19214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931"/>
                <a:gridCol w="1157469"/>
              </a:tblGrid>
              <a:tr h="1557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Lookup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Bitstring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57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256</a:t>
                      </a:r>
                      <a:r>
                        <a:rPr lang="en-US" sz="1200" baseline="0" dirty="0" smtClean="0"/>
                        <a:t> bits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Next-hop 6TR</a:t>
                      </a:r>
                      <a:endParaRPr lang="en-US" sz="1200" dirty="0"/>
                    </a:p>
                  </a:txBody>
                  <a:tcPr/>
                </a:tc>
              </a:tr>
              <a:tr h="155736"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256 bits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155736"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256 bits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Next-hop 6TR</a:t>
                      </a:r>
                      <a:endParaRPr lang="en-US" sz="1200" dirty="0"/>
                    </a:p>
                  </a:txBody>
                  <a:tcPr/>
                </a:tc>
              </a:tr>
              <a:tr h="155736"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256 bits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Punt (I am 6LR)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126899" y="3314216"/>
            <a:ext cx="247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Bloom filter bitstring</a:t>
            </a:r>
          </a:p>
          <a:p>
            <a:pPr algn="ctr"/>
            <a:r>
              <a:rPr lang="en-US" sz="1400" b="1" i="1" dirty="0" smtClean="0"/>
              <a:t>Forwarding table(s)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740065" y="6261901"/>
            <a:ext cx="844014" cy="328572"/>
            <a:chOff x="3721493" y="2581154"/>
            <a:chExt cx="844014" cy="328572"/>
          </a:xfrm>
        </p:grpSpPr>
        <p:sp>
          <p:nvSpPr>
            <p:cNvPr id="57" name="Rectangle 56"/>
            <p:cNvSpPr/>
            <p:nvPr/>
          </p:nvSpPr>
          <p:spPr>
            <a:xfrm>
              <a:off x="3784922" y="2581154"/>
              <a:ext cx="740779" cy="3240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21493" y="2601949"/>
              <a:ext cx="844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6LowPan</a:t>
              </a:r>
              <a:endParaRPr lang="en-US" sz="11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851235" y="6261901"/>
            <a:ext cx="844014" cy="328572"/>
            <a:chOff x="3721493" y="2581154"/>
            <a:chExt cx="844014" cy="328572"/>
          </a:xfrm>
        </p:grpSpPr>
        <p:sp>
          <p:nvSpPr>
            <p:cNvPr id="61" name="Rectangle 60"/>
            <p:cNvSpPr/>
            <p:nvPr/>
          </p:nvSpPr>
          <p:spPr>
            <a:xfrm>
              <a:off x="3784922" y="2581154"/>
              <a:ext cx="740779" cy="3240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21493" y="2601949"/>
              <a:ext cx="844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/>
                <a:t>6LowPan</a:t>
              </a:r>
              <a:endParaRPr lang="en-US" sz="11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803495" y="5761839"/>
            <a:ext cx="1805650" cy="314871"/>
            <a:chOff x="3275636" y="2428329"/>
            <a:chExt cx="1805650" cy="314871"/>
          </a:xfrm>
        </p:grpSpPr>
        <p:sp>
          <p:nvSpPr>
            <p:cNvPr id="64" name="Rectangle 63"/>
            <p:cNvSpPr/>
            <p:nvPr/>
          </p:nvSpPr>
          <p:spPr>
            <a:xfrm>
              <a:off x="3275636" y="2465404"/>
              <a:ext cx="1805650" cy="2777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55922" y="2428329"/>
              <a:ext cx="1690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BIER(-TE</a:t>
              </a:r>
              <a:r>
                <a:rPr lang="en-US" sz="1400" smtClean="0"/>
                <a:t>) forwarding</a:t>
              </a:r>
              <a:endParaRPr lang="en-US" sz="1100" dirty="0"/>
            </a:p>
          </p:txBody>
        </p:sp>
      </p:grpSp>
      <p:sp>
        <p:nvSpPr>
          <p:cNvPr id="67" name="Left Brace 66"/>
          <p:cNvSpPr/>
          <p:nvPr/>
        </p:nvSpPr>
        <p:spPr>
          <a:xfrm>
            <a:off x="2569576" y="4340505"/>
            <a:ext cx="856530" cy="7986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25031" y="4093693"/>
            <a:ext cx="5732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Storing mode (BIER):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#6LR entries</a:t>
            </a:r>
            <a:endParaRPr lang="en-US" sz="1400" i="1" dirty="0"/>
          </a:p>
          <a:p>
            <a:r>
              <a:rPr lang="en-US" sz="1400" i="1" dirty="0" smtClean="0"/>
              <a:t>Non-storing mode (BIER):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#adjacent 6LR/6TR</a:t>
            </a:r>
          </a:p>
          <a:p>
            <a:endParaRPr lang="en-US" sz="1400" i="1" dirty="0"/>
          </a:p>
          <a:p>
            <a:r>
              <a:rPr lang="en-US" sz="1400" i="1" dirty="0" smtClean="0"/>
              <a:t>+1 if we are 6LR</a:t>
            </a:r>
            <a:endParaRPr lang="en-US" sz="1400" i="1" dirty="0" smtClean="0"/>
          </a:p>
        </p:txBody>
      </p:sp>
      <p:graphicFrame>
        <p:nvGraphicFramePr>
          <p:cNvPr id="69" name="Content Placeholder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64679"/>
              </p:ext>
            </p:extLst>
          </p:nvPr>
        </p:nvGraphicFramePr>
        <p:xfrm>
          <a:off x="6030408" y="3828045"/>
          <a:ext cx="26853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8"/>
                <a:gridCol w="1064366"/>
                <a:gridCol w="1064366"/>
              </a:tblGrid>
              <a:tr h="1557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Reset/FBM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57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Next-hop 6TR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256 bits</a:t>
                      </a:r>
                      <a:endParaRPr lang="en-US" sz="1200" dirty="0"/>
                    </a:p>
                  </a:txBody>
                  <a:tcPr/>
                </a:tc>
              </a:tr>
              <a:tr h="155736"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256 bits</a:t>
                      </a:r>
                    </a:p>
                  </a:txBody>
                  <a:tcPr/>
                </a:tc>
              </a:tr>
              <a:tr h="155736"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IGNORE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256 bits</a:t>
                      </a:r>
                    </a:p>
                  </a:txBody>
                  <a:tcPr/>
                </a:tc>
              </a:tr>
              <a:tr h="155736"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N (256)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Punt (I am 6LR)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256 bits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939546" y="3476267"/>
            <a:ext cx="293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smtClean="0"/>
              <a:t>Explicit bitstring </a:t>
            </a:r>
            <a:r>
              <a:rPr lang="en-US" sz="1400" b="1" i="1" smtClean="0"/>
              <a:t>Forwarding </a:t>
            </a:r>
            <a:r>
              <a:rPr lang="en-US" sz="1400" b="1" i="1" dirty="0" smtClean="0"/>
              <a:t>table(s)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630696" y="2243133"/>
            <a:ext cx="1469162" cy="523220"/>
            <a:chOff x="5776590" y="969919"/>
            <a:chExt cx="1469162" cy="523220"/>
          </a:xfrm>
        </p:grpSpPr>
        <p:sp>
          <p:nvSpPr>
            <p:cNvPr id="72" name="Rectangle 71"/>
            <p:cNvSpPr/>
            <p:nvPr/>
          </p:nvSpPr>
          <p:spPr>
            <a:xfrm>
              <a:off x="5787344" y="1030145"/>
              <a:ext cx="1458408" cy="4166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76590" y="969919"/>
              <a:ext cx="1433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Storing Mode</a:t>
              </a:r>
            </a:p>
            <a:p>
              <a:pPr algn="ctr"/>
              <a:r>
                <a:rPr lang="en-US" sz="1400" dirty="0" smtClean="0"/>
                <a:t>RPL routing table</a:t>
              </a:r>
              <a:endParaRPr lang="en-US" sz="11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250742" y="2254709"/>
            <a:ext cx="1572866" cy="523220"/>
            <a:chOff x="5706732" y="969919"/>
            <a:chExt cx="1572866" cy="523220"/>
          </a:xfrm>
        </p:grpSpPr>
        <p:sp>
          <p:nvSpPr>
            <p:cNvPr id="76" name="Rectangle 75"/>
            <p:cNvSpPr/>
            <p:nvPr/>
          </p:nvSpPr>
          <p:spPr>
            <a:xfrm>
              <a:off x="5787344" y="1030145"/>
              <a:ext cx="1458408" cy="4166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06732" y="969919"/>
              <a:ext cx="1572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6LR Bit to IPv6addr</a:t>
              </a:r>
            </a:p>
            <a:p>
              <a:pPr algn="ctr"/>
              <a:r>
                <a:rPr lang="en-US" sz="1400" dirty="0" smtClean="0"/>
                <a:t>mapping</a:t>
              </a:r>
              <a:endParaRPr lang="en-US" sz="1100" dirty="0"/>
            </a:p>
          </p:txBody>
        </p:sp>
      </p:grpSp>
      <p:sp>
        <p:nvSpPr>
          <p:cNvPr id="78" name="Rounded Rectangular Callout 77"/>
          <p:cNvSpPr/>
          <p:nvPr/>
        </p:nvSpPr>
        <p:spPr>
          <a:xfrm>
            <a:off x="659757" y="5683168"/>
            <a:ext cx="2164465" cy="1018572"/>
          </a:xfrm>
          <a:prstGeom prst="wedgeRoundRectCallout">
            <a:avLst>
              <a:gd name="adj1" fmla="val 136528"/>
              <a:gd name="adj2" fmla="val -246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One forwarding rule for bloom-filter, one for explicit bitstring.  Distinction BIER/BIER-TE is just in how forwarding table gets populated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583836" y="2615878"/>
            <a:ext cx="2164465" cy="544010"/>
          </a:xfrm>
          <a:prstGeom prst="wedgeRoundRectCallout">
            <a:avLst>
              <a:gd name="adj1" fmla="val -91280"/>
              <a:gd name="adj2" fmla="val 94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Only for storing-mode/BIER,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Not used with BIER-TE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>
          <a:xfrm>
            <a:off x="9595414" y="6053558"/>
            <a:ext cx="2164465" cy="509285"/>
          </a:xfrm>
          <a:prstGeom prst="wedgeRoundRectCallout">
            <a:avLst>
              <a:gd name="adj1" fmla="val -175238"/>
              <a:gd name="adj2" fmla="val 13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Compress/Decompress packets on </a:t>
            </a:r>
            <a:r>
              <a:rPr lang="en-US" sz="1100" smtClean="0">
                <a:solidFill>
                  <a:schemeClr val="tx1"/>
                </a:solidFill>
              </a:rPr>
              <a:t>the wire (L2.5)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12242" y="2785756"/>
            <a:ext cx="206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Calculate bloom filter,</a:t>
            </a:r>
          </a:p>
          <a:p>
            <a:r>
              <a:rPr lang="en-US" sz="1400" i="1" dirty="0" smtClean="0"/>
              <a:t>populate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10084" y="2785754"/>
            <a:ext cx="2060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Populate</a:t>
            </a:r>
            <a:endParaRPr lang="en-US" sz="1400" i="1" dirty="0" smtClean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5278056" y="2847375"/>
            <a:ext cx="439838" cy="856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470248" y="2858950"/>
            <a:ext cx="938416" cy="709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5393803" y="381965"/>
            <a:ext cx="3842794" cy="9838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497975" y="381964"/>
            <a:ext cx="83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6RR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3565003" y="1481558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6LR</a:t>
            </a:r>
            <a:endParaRPr lang="en-US" sz="3200" dirty="0"/>
          </a:p>
        </p:txBody>
      </p:sp>
      <p:sp>
        <p:nvSpPr>
          <p:cNvPr id="94" name="Rounded Rectangle 93"/>
          <p:cNvSpPr/>
          <p:nvPr/>
        </p:nvSpPr>
        <p:spPr>
          <a:xfrm>
            <a:off x="6342926" y="509288"/>
            <a:ext cx="2720051" cy="7292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620718" y="540265"/>
            <a:ext cx="2361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(Calculate bloom filter)</a:t>
            </a:r>
          </a:p>
          <a:p>
            <a:r>
              <a:rPr lang="en-US" sz="1400" i="1" dirty="0" smtClean="0"/>
              <a:t>Populate forwarding tables  on all 6LR</a:t>
            </a:r>
            <a:endParaRPr lang="en-US" sz="1400" i="1" dirty="0" smtClean="0"/>
          </a:p>
        </p:txBody>
      </p:sp>
      <p:sp>
        <p:nvSpPr>
          <p:cNvPr id="96" name="Rounded Rectangular Callout 95"/>
          <p:cNvSpPr/>
          <p:nvPr/>
        </p:nvSpPr>
        <p:spPr>
          <a:xfrm>
            <a:off x="9664858" y="462987"/>
            <a:ext cx="2164465" cy="544010"/>
          </a:xfrm>
          <a:prstGeom prst="wedgeRoundRectCallout">
            <a:avLst>
              <a:gd name="adj1" fmla="val -91280"/>
              <a:gd name="adj2" fmla="val 94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Only for non-storing-mode/BIER,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Not used with BIER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859210" y="1250069"/>
            <a:ext cx="324091" cy="2245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625296" y="1331092"/>
            <a:ext cx="1157469" cy="2361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TBD: IP multicast over ROLL-BIER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IP Multicast layer on 6RR / 6LR / 6LN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5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Bloom Filter considerations (not reviewed)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423"/>
            <a:ext cx="10515600" cy="51815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With bloom filter bitstring, bits can not be reset</a:t>
            </a:r>
          </a:p>
          <a:p>
            <a:r>
              <a:rPr lang="en-US" dirty="0" smtClean="0"/>
              <a:t>BIER logic</a:t>
            </a:r>
          </a:p>
          <a:p>
            <a:pPr lvl="1"/>
            <a:r>
              <a:rPr lang="en-US" dirty="0" smtClean="0"/>
              <a:t>Leads to duplicates. Other radio-network issues can also lead to duplicates, so maybe not a big issue – radio networks MUST be prepared to deal with duplicates</a:t>
            </a:r>
          </a:p>
          <a:p>
            <a:pPr lvl="1"/>
            <a:r>
              <a:rPr lang="en-US" dirty="0" smtClean="0"/>
              <a:t>Routing protocol </a:t>
            </a:r>
            <a:r>
              <a:rPr lang="en-US" dirty="0" err="1" smtClean="0"/>
              <a:t>microloops</a:t>
            </a:r>
            <a:r>
              <a:rPr lang="en-US" dirty="0" smtClean="0"/>
              <a:t> are avoided by reset. If RPL can have </a:t>
            </a:r>
            <a:r>
              <a:rPr lang="en-US" dirty="0" err="1" smtClean="0"/>
              <a:t>microloops</a:t>
            </a:r>
            <a:r>
              <a:rPr lang="en-US" dirty="0" smtClean="0"/>
              <a:t> they would only be protected against by TTL expiry (</a:t>
            </a:r>
            <a:r>
              <a:rPr lang="en-US" dirty="0" err="1" smtClean="0"/>
              <a:t>eg</a:t>
            </a:r>
            <a:r>
              <a:rPr lang="en-US" dirty="0" smtClean="0"/>
              <a:t>.: &gt; 100 packet replications possible).</a:t>
            </a:r>
          </a:p>
          <a:p>
            <a:pPr lvl="1"/>
            <a:r>
              <a:rPr lang="en-US" dirty="0" smtClean="0"/>
              <a:t>False positives in bloom filter can create more duplicates and more replicated packet when there is a routing </a:t>
            </a:r>
            <a:r>
              <a:rPr lang="en-US" dirty="0" err="1" smtClean="0"/>
              <a:t>microloop</a:t>
            </a:r>
            <a:endParaRPr lang="en-US" dirty="0" smtClean="0"/>
          </a:p>
          <a:p>
            <a:r>
              <a:rPr lang="en-US" dirty="0" smtClean="0"/>
              <a:t>With BIER-TE</a:t>
            </a:r>
          </a:p>
          <a:p>
            <a:pPr lvl="1"/>
            <a:r>
              <a:rPr lang="en-US" dirty="0" smtClean="0"/>
              <a:t>No routing protocol involved = no IGP </a:t>
            </a:r>
            <a:r>
              <a:rPr lang="en-US" dirty="0" err="1" smtClean="0"/>
              <a:t>microloops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False positives can create duplicates AND looping (like badly set bits by BIER-TE controller can create loops too)</a:t>
            </a:r>
          </a:p>
          <a:p>
            <a:r>
              <a:rPr lang="en-US" dirty="0" smtClean="0"/>
              <a:t>Solutions ?</a:t>
            </a:r>
          </a:p>
          <a:p>
            <a:pPr lvl="1"/>
            <a:r>
              <a:rPr lang="en-US" dirty="0" smtClean="0"/>
              <a:t>Have ROLL-BIER domain TTL (6LowPan TTL ?) that is set to be as small as possible: longest path to any receiver. Calculated by root node ?!</a:t>
            </a:r>
          </a:p>
          <a:p>
            <a:pPr lvl="2"/>
            <a:r>
              <a:rPr lang="en-US" dirty="0" smtClean="0"/>
              <a:t>With common network diameter &lt; 8 ?! This should be good enough ?! (4 bits enough to encode ?)</a:t>
            </a:r>
          </a:p>
          <a:p>
            <a:pPr lvl="1"/>
            <a:r>
              <a:rPr lang="en-US" dirty="0" smtClean="0"/>
              <a:t>Duplicate elimination by packet-ID ? Probably takes too much memory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6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BIER consideration (not reviewed)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423"/>
            <a:ext cx="10515600" cy="51815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bitstring length N, we need N * N bits for FBM – reset bits</a:t>
            </a:r>
          </a:p>
          <a:p>
            <a:pPr lvl="1"/>
            <a:r>
              <a:rPr lang="en-US" dirty="0" smtClean="0"/>
              <a:t>With bloom filters, we can not have FBM (reset bits). But we try to resolve that issue</a:t>
            </a:r>
          </a:p>
          <a:p>
            <a:pPr lvl="1"/>
            <a:r>
              <a:rPr lang="en-US" dirty="0" smtClean="0"/>
              <a:t>Do we want to forego FBM for non-bloom filter ?</a:t>
            </a:r>
          </a:p>
          <a:p>
            <a:pPr lvl="1"/>
            <a:r>
              <a:rPr lang="en-US" dirty="0" smtClean="0"/>
              <a:t>Less problems to solve than with bloom filter: No false positives! Just more duplicates, routing </a:t>
            </a:r>
            <a:r>
              <a:rPr lang="en-US" dirty="0" err="1" smtClean="0"/>
              <a:t>microloop</a:t>
            </a:r>
            <a:r>
              <a:rPr lang="en-US" dirty="0" smtClean="0"/>
              <a:t> duplicates.</a:t>
            </a:r>
          </a:p>
          <a:p>
            <a:r>
              <a:rPr lang="en-US" dirty="0" smtClean="0"/>
              <a:t>Simple option ?</a:t>
            </a:r>
          </a:p>
          <a:p>
            <a:pPr lvl="1"/>
            <a:r>
              <a:rPr lang="en-US" dirty="0" smtClean="0"/>
              <a:t>Make FBM a “SHOULD” – low-end devices could </a:t>
            </a:r>
            <a:r>
              <a:rPr lang="en-US" dirty="0" err="1" smtClean="0"/>
              <a:t>optimiz</a:t>
            </a:r>
            <a:r>
              <a:rPr lang="en-US" dirty="0" smtClean="0"/>
              <a:t> them away.</a:t>
            </a:r>
          </a:p>
          <a:p>
            <a:r>
              <a:rPr lang="en-US" dirty="0" smtClean="0"/>
              <a:t>Quantify benefit of explicit BIER bitstring (not BIER-TE)</a:t>
            </a:r>
          </a:p>
          <a:p>
            <a:pPr lvl="1"/>
            <a:r>
              <a:rPr lang="en-US" dirty="0" smtClean="0"/>
              <a:t>Unicast: Do we save anything over existing storing mode with 6LowPan ? (header already well compressed)</a:t>
            </a:r>
          </a:p>
          <a:p>
            <a:pPr lvl="2"/>
            <a:r>
              <a:rPr lang="en-US" dirty="0" smtClean="0"/>
              <a:t>Maybe there is NO reason to use BIER bitstring for unicast (only BIER-TE)</a:t>
            </a:r>
          </a:p>
          <a:p>
            <a:pPr lvl="1"/>
            <a:r>
              <a:rPr lang="en-US" dirty="0" smtClean="0"/>
              <a:t>Multicast: assume existing storing mode network (aka: overhead of unicast routes acceptable)</a:t>
            </a:r>
          </a:p>
          <a:p>
            <a:pPr lvl="2"/>
            <a:r>
              <a:rPr lang="en-US" dirty="0" smtClean="0"/>
              <a:t>BIER avoids to introduce another multicast routing protocol (PIM, RPL-multicast state,</a:t>
            </a:r>
            <a:r>
              <a:rPr lang="is-IS" dirty="0" smtClean="0"/>
              <a:t>…)</a:t>
            </a:r>
            <a:endParaRPr lang="en-US" dirty="0" smtClean="0"/>
          </a:p>
          <a:p>
            <a:pPr lvl="2"/>
            <a:r>
              <a:rPr lang="en-US" dirty="0" smtClean="0"/>
              <a:t>More efficient use of bits (no bits used for adjacencies, just 6LR</a:t>
            </a:r>
          </a:p>
        </p:txBody>
      </p:sp>
    </p:spTree>
    <p:extLst>
      <p:ext uri="{BB962C8B-B14F-4D97-AF65-F5344CB8AC3E}">
        <p14:creationId xmlns:p14="http://schemas.microsoft.com/office/powerpoint/2010/main" val="174296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BIER consideration (2, not reviewed)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423"/>
            <a:ext cx="10515600" cy="5181540"/>
          </a:xfrm>
        </p:spPr>
        <p:txBody>
          <a:bodyPr>
            <a:normAutofit/>
          </a:bodyPr>
          <a:lstStyle/>
          <a:p>
            <a:r>
              <a:rPr lang="en-US" dirty="0" smtClean="0"/>
              <a:t>Option position summary ? All need to be validated/quantified.</a:t>
            </a:r>
          </a:p>
          <a:p>
            <a:r>
              <a:rPr lang="en-US" dirty="0" smtClean="0"/>
              <a:t>Non-storing mode networks</a:t>
            </a:r>
          </a:p>
          <a:p>
            <a:pPr lvl="1"/>
            <a:r>
              <a:rPr lang="en-US" dirty="0" smtClean="0"/>
              <a:t>Use BIER-TE == non-storing. </a:t>
            </a:r>
            <a:r>
              <a:rPr lang="en-US" dirty="0" err="1" smtClean="0"/>
              <a:t>Unicast+multicast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further minimize state avoiding FBM memory</a:t>
            </a:r>
          </a:p>
          <a:p>
            <a:pPr lvl="1"/>
            <a:r>
              <a:rPr lang="en-US" dirty="0" smtClean="0"/>
              <a:t>Smaller networks use explicit bitstring. Larger ones use bloom filter.</a:t>
            </a:r>
          </a:p>
          <a:p>
            <a:r>
              <a:rPr lang="en-US" dirty="0" smtClean="0"/>
              <a:t>Networks with storing mode routers</a:t>
            </a:r>
          </a:p>
          <a:p>
            <a:pPr lvl="1"/>
            <a:r>
              <a:rPr lang="en-US" dirty="0" smtClean="0"/>
              <a:t>Use BIER, maybe just multicast. No benefit? to use for unicast.</a:t>
            </a:r>
          </a:p>
          <a:p>
            <a:pPr lvl="1"/>
            <a:r>
              <a:rPr lang="en-US" dirty="0" smtClean="0"/>
              <a:t>Smaller networks use explicit </a:t>
            </a:r>
            <a:r>
              <a:rPr lang="en-US" dirty="0" err="1" smtClean="0"/>
              <a:t>bitstrings</a:t>
            </a:r>
            <a:r>
              <a:rPr lang="en-US" dirty="0" smtClean="0"/>
              <a:t>, larger ones use bloom filter.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470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Bitstring / BIER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423"/>
            <a:ext cx="10515600" cy="5181540"/>
          </a:xfrm>
        </p:spPr>
        <p:txBody>
          <a:bodyPr>
            <a:normAutofit/>
          </a:bodyPr>
          <a:lstStyle/>
          <a:p>
            <a:r>
              <a:rPr lang="en-US" dirty="0" smtClean="0"/>
              <a:t>Explicit BIER-TE bitstring allows to save memory on 6TR/6LR:</a:t>
            </a:r>
          </a:p>
          <a:p>
            <a:pPr lvl="1"/>
            <a:r>
              <a:rPr lang="en-US" dirty="0" smtClean="0"/>
              <a:t>Do not need RPL routing entries for all 6TR/6LR.</a:t>
            </a:r>
          </a:p>
          <a:p>
            <a:r>
              <a:rPr lang="en-US" dirty="0" smtClean="0"/>
              <a:t>With BIER, we do need RPL routing table for all 6TR/6LR</a:t>
            </a:r>
          </a:p>
          <a:p>
            <a:pPr lvl="1"/>
            <a:r>
              <a:rPr lang="en-US" dirty="0" smtClean="0"/>
              <a:t>What do we save (why BIER) ? Unclear / need to better </a:t>
            </a:r>
            <a:r>
              <a:rPr lang="en-US" dirty="0" err="1" smtClean="0"/>
              <a:t>caracterize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Comparison complex ? Because we also have to take savings from 6LowPan into account.</a:t>
            </a:r>
          </a:p>
          <a:p>
            <a:r>
              <a:rPr lang="en-US" dirty="0" smtClean="0"/>
              <a:t>Aka: Do we need to consider Explicit Bitstring + BIER ?</a:t>
            </a:r>
          </a:p>
          <a:p>
            <a:pPr lvl="1"/>
            <a:r>
              <a:rPr lang="en-US" dirty="0" smtClean="0"/>
              <a:t>Forwarding plane can be the same BIER/BIER-TE. Eliminating BIER just reduces control plane work to consider (RPL -&gt; create BIER forwarding table entries).</a:t>
            </a:r>
          </a:p>
          <a:p>
            <a:pPr lvl="1"/>
            <a:r>
              <a:rPr lang="en-US" dirty="0" smtClean="0"/>
              <a:t>BIER/BIER-TE forwarding more similar than outside of ROLL: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3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8033</TotalTime>
  <Words>3183</Words>
  <Application>Microsoft Macintosh PowerPoint</Application>
  <PresentationFormat>Widescreen</PresentationFormat>
  <Paragraphs>360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宋体</vt:lpstr>
      <vt:lpstr>Arial</vt:lpstr>
      <vt:lpstr>Office 主题</vt:lpstr>
      <vt:lpstr>changelog</vt:lpstr>
      <vt:lpstr>BIER in ROLL Design Team</vt:lpstr>
      <vt:lpstr>Framework ROLL+BIER+6LowPan</vt:lpstr>
      <vt:lpstr>6LR diagram</vt:lpstr>
      <vt:lpstr>TBD: IP multicast over ROLL-BIER</vt:lpstr>
      <vt:lpstr>Bloom Filter considerations (not reviewed)</vt:lpstr>
      <vt:lpstr>BIER consideration (not reviewed)</vt:lpstr>
      <vt:lpstr>BIER consideration (2, not reviewed)</vt:lpstr>
      <vt:lpstr>Bitstring / BIER considerations</vt:lpstr>
      <vt:lpstr>Open</vt:lpstr>
      <vt:lpstr>Refuse</vt:lpstr>
      <vt:lpstr>Refuse - Does not work</vt:lpstr>
      <vt:lpstr>Refuse - Below the line (now)</vt:lpstr>
      <vt:lpstr>TO BE DISCUSSED</vt:lpstr>
      <vt:lpstr>IP Multicast layer</vt:lpstr>
      <vt:lpstr>IP Multicast layer overview</vt:lpstr>
      <vt:lpstr>IP Multicast layer: SSM only</vt:lpstr>
      <vt:lpstr>IP Multicast layer: MLDv2</vt:lpstr>
      <vt:lpstr>IP Multicast layer: proposal (1) - INCOMPLETE</vt:lpstr>
      <vt:lpstr>IP Multicast layer: issue</vt:lpstr>
      <vt:lpstr>IP Multicast ONLY model</vt:lpstr>
      <vt:lpstr>IP Multicast + 6SN BIER model</vt:lpstr>
      <vt:lpstr>Next steps ?!</vt:lpstr>
    </vt:vector>
  </TitlesOfParts>
  <Company>Huawei Technologies Co.,Ltd.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Deterministic Network</dc:title>
  <dc:creator>qiangli (D)</dc:creator>
  <cp:lastModifiedBy>Microsoft Office User</cp:lastModifiedBy>
  <cp:revision>224</cp:revision>
  <cp:lastPrinted>2018-07-17T15:27:58Z</cp:lastPrinted>
  <dcterms:created xsi:type="dcterms:W3CDTF">2018-06-29T03:57:46Z</dcterms:created>
  <dcterms:modified xsi:type="dcterms:W3CDTF">2018-10-19T02:50:34Z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(3)aMZKQSeDXVHrANqsxt2MYj+Ofv6gX6Bj0s/erD9pHh77+IpxBlw8Yef3//5fraUwx3mrIZFs
CBRuWjDtncF5bJO/U/MER5sKCfw97U3RT+moCe/+a9XCbtORBJ1Tghpd1sS2vyraIRfbhrSo
zw4J5Pb8CDly8thxDfGYnUDPAGvURET1M4ZYetRvbnLUCBhR1SVVAaiR6OzRiI0zifonTqvy
U98z9FSJ4rMI+UM6tz</vt:lpwstr>
  </property>
  <property fmtid="{D5CDD505-2E9C-101B-9397-08002B2CF9AE}" pid="3" name="_2015_ms_pID_7253431">
    <vt:lpwstr>3aHj9yw7cakBPuStpB8th+hsAwXYz1GYK6RH7ne32uKOghmiY/AlWY
vi5Ou6QN2m8CpgNUno5JXPfWbhiMfjC5/Fl4asdA6qeoSI/70m1jKNeLhUhIZYZmChDOMGlp
B8yArWwazBTFlVXvQUDQ36Y3aKpJzKEwfJT4/T0YijspyhhGgTVaNmslYE2eQhtd1AhucCi9
9sQs7/G3gDONN+8jR4ygyqVm+F+ISlrO/Hpb</vt:lpwstr>
  </property>
  <property fmtid="{D5CDD505-2E9C-101B-9397-08002B2CF9AE}" pid="4" name="_2015_ms_pID_7253432">
    <vt:lpwstr>9A==</vt:lpwstr>
  </property>
</Properties>
</file>