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76"/>
    <p:restoredTop sz="63021"/>
  </p:normalViewPr>
  <p:slideViewPr>
    <p:cSldViewPr snapToGrid="0" snapToObjects="1">
      <p:cViewPr varScale="1">
        <p:scale>
          <a:sx n="37" d="100"/>
          <a:sy n="37"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40128-4E8F-1E49-8F04-4962DE300FEE}" type="datetimeFigureOut">
              <a:rPr lang="en-US" smtClean="0"/>
              <a:t>2/25/17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75D45-E20E-A449-85E3-383875154992}" type="slidenum">
              <a:rPr lang="en-US" smtClean="0"/>
              <a:t>‹#›</a:t>
            </a:fld>
            <a:endParaRPr lang="en-US"/>
          </a:p>
        </p:txBody>
      </p:sp>
    </p:spTree>
    <p:extLst>
      <p:ext uri="{BB962C8B-B14F-4D97-AF65-F5344CB8AC3E}">
        <p14:creationId xmlns:p14="http://schemas.microsoft.com/office/powerpoint/2010/main" val="1884694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earch.nodejs.or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hyperlink" Target="https://vi.wikipedia.org/wiki/Internet"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dirty="0" smtClean="0"/>
              <a:t> </a:t>
            </a:r>
            <a:r>
              <a:rPr lang="en-US" dirty="0" err="1" smtClean="0"/>
              <a:t>thống</a:t>
            </a:r>
            <a:r>
              <a:rPr lang="en-US" dirty="0" smtClean="0"/>
              <a:t> module </a:t>
            </a:r>
            <a:r>
              <a:rPr lang="en-US" dirty="0" err="1" smtClean="0"/>
              <a:t>của</a:t>
            </a:r>
            <a:r>
              <a:rPr lang="en-US" dirty="0" smtClean="0"/>
              <a:t> node : </a:t>
            </a:r>
            <a:r>
              <a:rPr lang="en-US" dirty="0" err="1" smtClean="0"/>
              <a:t>ở</a:t>
            </a:r>
            <a:r>
              <a:rPr lang="en-US" dirty="0" smtClean="0"/>
              <a:t> node, </a:t>
            </a:r>
            <a:r>
              <a:rPr lang="en-US" dirty="0" err="1" smtClean="0"/>
              <a:t>mỗi</a:t>
            </a:r>
            <a:r>
              <a:rPr lang="en-US" dirty="0" smtClean="0"/>
              <a:t> file </a:t>
            </a:r>
            <a:r>
              <a:rPr lang="en-US" dirty="0" err="1" smtClean="0"/>
              <a:t>được</a:t>
            </a:r>
            <a:r>
              <a:rPr lang="en-US" dirty="0" smtClean="0"/>
              <a:t> </a:t>
            </a:r>
            <a:r>
              <a:rPr lang="en-US" dirty="0" err="1" smtClean="0"/>
              <a:t>coi</a:t>
            </a:r>
            <a:r>
              <a:rPr lang="en-US" dirty="0" smtClean="0"/>
              <a:t> </a:t>
            </a:r>
            <a:r>
              <a:rPr lang="en-US" dirty="0" err="1" smtClean="0"/>
              <a:t>như</a:t>
            </a:r>
            <a:r>
              <a:rPr lang="en-US" dirty="0" smtClean="0"/>
              <a:t> 1 module </a:t>
            </a:r>
            <a:r>
              <a:rPr lang="en-US" dirty="0" err="1" smtClean="0"/>
              <a:t>riêng</a:t>
            </a:r>
            <a:r>
              <a:rPr lang="en-US" dirty="0" smtClean="0"/>
              <a:t> </a:t>
            </a:r>
            <a:r>
              <a:rPr lang="en-US" dirty="0" err="1" smtClean="0"/>
              <a:t>biêt</a:t>
            </a:r>
            <a:endParaRPr lang="en-US" dirty="0" smtClean="0"/>
          </a:p>
          <a:p>
            <a:endParaRPr lang="en-US" dirty="0" smtClean="0"/>
          </a:p>
          <a:p>
            <a:r>
              <a:rPr lang="en-US" sz="1200" b="0" i="0" kern="1200" dirty="0" err="1" smtClean="0">
                <a:solidFill>
                  <a:schemeClr val="tx1"/>
                </a:solidFill>
                <a:effectLst/>
                <a:latin typeface="+mn-lt"/>
                <a:ea typeface="+mn-ea"/>
                <a:cs typeface="+mn-cs"/>
              </a:rPr>
              <a:t>Node.js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trúc</a:t>
            </a:r>
            <a:r>
              <a:rPr lang="en-US" sz="1200" b="0" i="0" kern="1200" dirty="0" smtClean="0">
                <a:solidFill>
                  <a:schemeClr val="tx1"/>
                </a:solidFill>
                <a:effectLst/>
                <a:latin typeface="+mn-lt"/>
                <a:ea typeface="+mn-ea"/>
                <a:cs typeface="+mn-cs"/>
              </a:rPr>
              <a:t> Module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hóa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việc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phức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tạp</a:t>
            </a:r>
            <a:r>
              <a:rPr lang="en-US" sz="1200" b="0" i="0" kern="1200" dirty="0" smtClean="0">
                <a:solidFill>
                  <a:schemeClr val="tx1"/>
                </a:solidFill>
                <a:effectLst/>
                <a:latin typeface="+mn-lt"/>
                <a:ea typeface="+mn-ea"/>
                <a:cs typeface="+mn-cs"/>
              </a:rPr>
              <a:t>. Module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giống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C, C#, Java, … </a:t>
            </a:r>
            <a:r>
              <a:rPr lang="en-US" sz="1200" b="0" i="0" kern="1200" dirty="0" err="1" smtClean="0">
                <a:solidFill>
                  <a:schemeClr val="tx1"/>
                </a:solidFill>
                <a:effectLst/>
                <a:latin typeface="+mn-lt"/>
                <a:ea typeface="+mn-ea"/>
                <a:cs typeface="+mn-cs"/>
              </a:rPr>
              <a:t>Mỗi</a:t>
            </a:r>
            <a:r>
              <a:rPr lang="en-US" sz="1200" b="0" i="0" kern="1200" dirty="0" smtClean="0">
                <a:solidFill>
                  <a:schemeClr val="tx1"/>
                </a:solidFill>
                <a:effectLst/>
                <a:latin typeface="+mn-lt"/>
                <a:ea typeface="+mn-ea"/>
                <a:cs typeface="+mn-cs"/>
              </a:rPr>
              <a:t> module </a:t>
            </a:r>
            <a:r>
              <a:rPr lang="en-US" sz="1200" b="0" i="0" kern="1200" dirty="0" err="1" smtClean="0">
                <a:solidFill>
                  <a:schemeClr val="tx1"/>
                </a:solidFill>
                <a:effectLst/>
                <a:latin typeface="+mn-lt"/>
                <a:ea typeface="+mn-ea"/>
                <a:cs typeface="+mn-cs"/>
              </a:rPr>
              <a:t>chứa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hàm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chức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năng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đối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tượng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Module. </a:t>
            </a:r>
            <a:r>
              <a:rPr lang="en-US" sz="1200" b="0" i="0" kern="1200" dirty="0" err="1" smtClean="0">
                <a:solidFill>
                  <a:schemeClr val="tx1"/>
                </a:solidFill>
                <a:effectLst/>
                <a:latin typeface="+mn-lt"/>
                <a:ea typeface="+mn-ea"/>
                <a:cs typeface="+mn-cs"/>
              </a:rPr>
              <a:t>Ví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http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Module </a:t>
            </a:r>
            <a:r>
              <a:rPr lang="en-US" sz="1200" b="0" i="0" kern="1200" dirty="0" err="1" smtClean="0">
                <a:solidFill>
                  <a:schemeClr val="tx1"/>
                </a:solidFill>
                <a:effectLst/>
                <a:latin typeface="+mn-lt"/>
                <a:ea typeface="+mn-ea"/>
                <a:cs typeface="+mn-cs"/>
              </a:rPr>
              <a:t>chứa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hàm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lập</a:t>
            </a:r>
            <a:r>
              <a:rPr lang="en-US" sz="1200" b="0" i="0" kern="1200" dirty="0" smtClean="0">
                <a:solidFill>
                  <a:schemeClr val="tx1"/>
                </a:solidFill>
                <a:effectLst/>
                <a:latin typeface="+mn-lt"/>
                <a:ea typeface="+mn-ea"/>
                <a:cs typeface="+mn-cs"/>
              </a:rPr>
              <a:t> HTTP. </a:t>
            </a:r>
            <a:r>
              <a:rPr lang="en-US" sz="1200" b="0" i="0" kern="1200" dirty="0" err="1" smtClean="0">
                <a:solidFill>
                  <a:schemeClr val="tx1"/>
                </a:solidFill>
                <a:effectLst/>
                <a:latin typeface="+mn-lt"/>
                <a:ea typeface="+mn-ea"/>
                <a:cs typeface="+mn-cs"/>
              </a:rPr>
              <a:t>Node.js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cấp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Module core </a:t>
            </a:r>
            <a:r>
              <a:rPr lang="en-US" sz="1200" b="0" i="0" kern="1200" dirty="0" err="1" smtClean="0">
                <a:solidFill>
                  <a:schemeClr val="tx1"/>
                </a:solidFill>
                <a:effectLst/>
                <a:latin typeface="+mn-lt"/>
                <a:ea typeface="+mn-ea"/>
                <a:cs typeface="+mn-cs"/>
              </a:rPr>
              <a:t>kèm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theo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hỗ</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chúng</a:t>
            </a:r>
            <a:r>
              <a:rPr lang="en-US" sz="1200" b="0" i="0" kern="1200" dirty="0" smtClean="0">
                <a:solidFill>
                  <a:schemeClr val="tx1"/>
                </a:solidFill>
                <a:effectLst/>
                <a:latin typeface="+mn-lt"/>
                <a:ea typeface="+mn-ea"/>
                <a:cs typeface="+mn-cs"/>
              </a:rPr>
              <a:t> ta </a:t>
            </a:r>
            <a:r>
              <a:rPr lang="en-US" sz="1200" b="0" i="0" kern="1200" dirty="0" err="1" smtClean="0">
                <a:solidFill>
                  <a:schemeClr val="tx1"/>
                </a:solidFill>
                <a:effectLst/>
                <a:latin typeface="+mn-lt"/>
                <a:ea typeface="+mn-ea"/>
                <a:cs typeface="+mn-cs"/>
              </a:rPr>
              <a:t>truy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cập</a:t>
            </a:r>
            <a:r>
              <a:rPr lang="en-US" sz="1200" b="0" i="0" kern="1200" dirty="0" smtClean="0">
                <a:solidFill>
                  <a:schemeClr val="tx1"/>
                </a:solidFill>
                <a:effectLst/>
                <a:latin typeface="+mn-lt"/>
                <a:ea typeface="+mn-ea"/>
                <a:cs typeface="+mn-cs"/>
              </a:rPr>
              <a:t> file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thống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máy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chủ</a:t>
            </a:r>
            <a:r>
              <a:rPr lang="en-US" sz="1200" b="0" i="0" kern="1200" dirty="0" smtClean="0">
                <a:solidFill>
                  <a:schemeClr val="tx1"/>
                </a:solidFill>
                <a:effectLst/>
                <a:latin typeface="+mn-lt"/>
                <a:ea typeface="+mn-ea"/>
                <a:cs typeface="+mn-cs"/>
              </a:rPr>
              <a:t> HTTP, TCP/UDP,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hàm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ích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nhỏ</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hữu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khác</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9575D45-E20E-A449-85E3-383875154992}" type="slidenum">
              <a:rPr lang="en-US" smtClean="0"/>
              <a:t>2</a:t>
            </a:fld>
            <a:endParaRPr lang="en-US"/>
          </a:p>
        </p:txBody>
      </p:sp>
    </p:spTree>
    <p:extLst>
      <p:ext uri="{BB962C8B-B14F-4D97-AF65-F5344CB8AC3E}">
        <p14:creationId xmlns:p14="http://schemas.microsoft.com/office/powerpoint/2010/main" val="67547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NPM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tắt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Node Package Manager </a:t>
            </a:r>
            <a:r>
              <a:rPr lang="en-US" sz="1200" b="0" i="0" kern="1200" dirty="0" err="1" smtClean="0">
                <a:solidFill>
                  <a:schemeClr val="tx1"/>
                </a:solidFill>
                <a:effectLst/>
                <a:latin typeface="+mn-lt"/>
                <a:ea typeface="+mn-ea"/>
                <a:cs typeface="+mn-cs"/>
              </a:rPr>
              <a:t>cung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cấp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chức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năng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sau</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Tạo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online repository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node.js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tìm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kiếm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chỉ</a:t>
            </a:r>
            <a:r>
              <a:rPr lang="en-US" sz="1200" b="0" i="0" u="none" strike="noStrike" kern="1200" dirty="0" err="1" smtClean="0">
                <a:solidFill>
                  <a:schemeClr val="tx1"/>
                </a:solidFill>
                <a:effectLst/>
                <a:latin typeface="+mn-lt"/>
                <a:ea typeface="+mn-ea"/>
                <a:cs typeface="+mn-cs"/>
                <a:hlinkClick r:id="rId3"/>
              </a:rPr>
              <a:t>search.nodejs.org</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Cung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cấp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ích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đặt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gói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Node.js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lí</a:t>
            </a:r>
            <a:r>
              <a:rPr lang="en-US" sz="1200" b="0" i="0" kern="1200" dirty="0" smtClean="0">
                <a:solidFill>
                  <a:schemeClr val="tx1"/>
                </a:solidFill>
                <a:effectLst/>
                <a:latin typeface="+mn-lt"/>
                <a:ea typeface="+mn-ea"/>
                <a:cs typeface="+mn-cs"/>
              </a:rPr>
              <a:t> version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gói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Node.js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NPM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đóng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gói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Node.js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bản</a:t>
            </a:r>
            <a:r>
              <a:rPr lang="en-US" sz="1200" b="0" i="0" kern="1200" dirty="0" smtClean="0">
                <a:solidFill>
                  <a:schemeClr val="tx1"/>
                </a:solidFill>
                <a:effectLst/>
                <a:latin typeface="+mn-lt"/>
                <a:ea typeface="+mn-ea"/>
                <a:cs typeface="+mn-cs"/>
              </a:rPr>
              <a:t> v0.6.3.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việc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cửa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sổ</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dòng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lệnh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gõ</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những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lệnh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xem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quả</a:t>
            </a:r>
            <a:r>
              <a:rPr lang="en-US" sz="1200" b="0" i="0" kern="1200" dirty="0" smtClean="0">
                <a:solidFill>
                  <a:schemeClr val="tx1"/>
                </a:solidFill>
                <a:effectLst/>
                <a:latin typeface="+mn-lt"/>
                <a:ea typeface="+mn-ea"/>
                <a:cs typeface="+mn-cs"/>
              </a:rPr>
              <a:t>:</a:t>
            </a:r>
          </a:p>
          <a:p>
            <a:endParaRPr lang="en-US" dirty="0" smtClean="0"/>
          </a:p>
          <a:p>
            <a:r>
              <a:rPr lang="en-US" sz="1200" b="0" i="0" kern="1200" dirty="0" err="1" smtClean="0">
                <a:solidFill>
                  <a:schemeClr val="tx1"/>
                </a:solidFill>
                <a:effectLst/>
                <a:latin typeface="+mn-lt"/>
                <a:ea typeface="+mn-ea"/>
                <a:cs typeface="+mn-cs"/>
              </a:rPr>
              <a:t>Mặc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npm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đặt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kì</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máy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tính</a:t>
            </a:r>
            <a:r>
              <a:rPr lang="en-US" sz="1200" b="0" i="0" kern="1200" dirty="0" smtClean="0">
                <a:solidFill>
                  <a:schemeClr val="tx1"/>
                </a:solidFill>
                <a:effectLst/>
                <a:latin typeface="+mn-lt"/>
                <a:ea typeface="+mn-ea"/>
                <a:cs typeface="+mn-cs"/>
              </a:rPr>
              <a:t> local. </a:t>
            </a:r>
            <a:r>
              <a:rPr lang="en-US" sz="1200" b="0" i="0" kern="1200" dirty="0" err="1" smtClean="0">
                <a:solidFill>
                  <a:schemeClr val="tx1"/>
                </a:solidFill>
                <a:effectLst/>
                <a:latin typeface="+mn-lt"/>
                <a:ea typeface="+mn-ea"/>
                <a:cs typeface="+mn-cs"/>
              </a:rPr>
              <a:t>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đây</a:t>
            </a:r>
            <a:r>
              <a:rPr lang="en-US" sz="1200" b="0" i="0" kern="1200" dirty="0" smtClean="0">
                <a:solidFill>
                  <a:schemeClr val="tx1"/>
                </a:solidFill>
                <a:effectLst/>
                <a:latin typeface="+mn-lt"/>
                <a:ea typeface="+mn-ea"/>
                <a:cs typeface="+mn-cs"/>
              </a:rPr>
              <a:t>, module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hướng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gói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đặt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mục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node_modules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mục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Node. </a:t>
            </a:r>
            <a:r>
              <a:rPr lang="en-US" sz="1200" b="0" i="0" kern="1200" dirty="0" err="1" smtClean="0">
                <a:solidFill>
                  <a:schemeClr val="tx1"/>
                </a:solidFill>
                <a:effectLst/>
                <a:latin typeface="+mn-lt"/>
                <a:ea typeface="+mn-ea"/>
                <a:cs typeface="+mn-cs"/>
              </a:rPr>
              <a:t>Gói</a:t>
            </a:r>
            <a:r>
              <a:rPr lang="en-US" sz="1200" b="0" i="0" kern="1200" dirty="0" smtClean="0">
                <a:solidFill>
                  <a:schemeClr val="tx1"/>
                </a:solidFill>
                <a:effectLst/>
                <a:latin typeface="+mn-lt"/>
                <a:ea typeface="+mn-ea"/>
                <a:cs typeface="+mn-cs"/>
              </a:rPr>
              <a:t> local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triển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dựa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phương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thức</a:t>
            </a:r>
            <a:r>
              <a:rPr lang="en-US" sz="1200" b="0" i="0" kern="1200" dirty="0" smtClean="0">
                <a:solidFill>
                  <a:schemeClr val="tx1"/>
                </a:solidFill>
                <a:effectLst/>
                <a:latin typeface="+mn-lt"/>
                <a:ea typeface="+mn-ea"/>
                <a:cs typeface="+mn-cs"/>
              </a:rPr>
              <a:t> require(). </a:t>
            </a:r>
            <a:r>
              <a:rPr lang="en-US" sz="1200" b="0" i="0" kern="1200" dirty="0" err="1" smtClean="0">
                <a:solidFill>
                  <a:schemeClr val="tx1"/>
                </a:solidFill>
                <a:effectLst/>
                <a:latin typeface="+mn-lt"/>
                <a:ea typeface="+mn-ea"/>
                <a:cs typeface="+mn-cs"/>
              </a:rPr>
              <a:t>Ví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đặt</a:t>
            </a:r>
            <a:r>
              <a:rPr lang="en-US" sz="1200" b="0" i="0" kern="1200" dirty="0" smtClean="0">
                <a:solidFill>
                  <a:schemeClr val="tx1"/>
                </a:solidFill>
                <a:effectLst/>
                <a:latin typeface="+mn-lt"/>
                <a:ea typeface="+mn-ea"/>
                <a:cs typeface="+mn-cs"/>
              </a:rPr>
              <a:t> Module express, </a:t>
            </a:r>
            <a:r>
              <a:rPr lang="en-US" sz="1200" b="0" i="0" kern="1200" dirty="0" err="1" smtClean="0">
                <a:solidFill>
                  <a:schemeClr val="tx1"/>
                </a:solidFill>
                <a:effectLst/>
                <a:latin typeface="+mn-lt"/>
                <a:ea typeface="+mn-ea"/>
                <a:cs typeface="+mn-cs"/>
              </a:rPr>
              <a:t>bạn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mục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node_modules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mục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đặt</a:t>
            </a:r>
            <a:r>
              <a:rPr lang="en-US" sz="1200" b="0" i="0" kern="1200" dirty="0" smtClean="0">
                <a:solidFill>
                  <a:schemeClr val="tx1"/>
                </a:solidFill>
                <a:effectLst/>
                <a:latin typeface="+mn-lt"/>
                <a:ea typeface="+mn-ea"/>
                <a:cs typeface="+mn-cs"/>
              </a:rPr>
              <a:t> Module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a:t>
            </a:r>
          </a:p>
          <a:p>
            <a:endParaRPr lang="en-US" dirty="0" smtClean="0"/>
          </a:p>
          <a:p>
            <a:r>
              <a:rPr lang="en-US" sz="1200" b="0" i="0" kern="1200" dirty="0" err="1" smtClean="0">
                <a:solidFill>
                  <a:schemeClr val="tx1"/>
                </a:solidFill>
                <a:effectLst/>
                <a:latin typeface="+mn-lt"/>
                <a:ea typeface="+mn-ea"/>
                <a:cs typeface="+mn-cs"/>
              </a:rPr>
              <a:t>Package.json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thị</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mục</a:t>
            </a:r>
            <a:r>
              <a:rPr lang="en-US" sz="1200" b="0" i="0" kern="1200" dirty="0" smtClean="0">
                <a:solidFill>
                  <a:schemeClr val="tx1"/>
                </a:solidFill>
                <a:effectLst/>
                <a:latin typeface="+mn-lt"/>
                <a:ea typeface="+mn-ea"/>
                <a:cs typeface="+mn-cs"/>
              </a:rPr>
              <a:t> root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cứ</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Node </a:t>
            </a:r>
            <a:r>
              <a:rPr lang="en-US" sz="1200" b="0" i="0" kern="1200" dirty="0" err="1" smtClean="0">
                <a:solidFill>
                  <a:schemeClr val="tx1"/>
                </a:solidFill>
                <a:effectLst/>
                <a:latin typeface="+mn-lt"/>
                <a:ea typeface="+mn-ea"/>
                <a:cs typeface="+mn-cs"/>
              </a:rPr>
              <a:t>nào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nghĩa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gói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file </a:t>
            </a:r>
            <a:r>
              <a:rPr lang="en-US" sz="1200" b="0" i="0" kern="1200" dirty="0" err="1" smtClean="0">
                <a:solidFill>
                  <a:schemeClr val="tx1"/>
                </a:solidFill>
                <a:effectLst/>
                <a:latin typeface="+mn-lt"/>
                <a:ea typeface="+mn-ea"/>
                <a:cs typeface="+mn-cs"/>
              </a:rPr>
              <a:t>package.json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gói</a:t>
            </a:r>
            <a:r>
              <a:rPr lang="en-US" sz="1200" b="0" i="0" kern="1200" dirty="0" smtClean="0">
                <a:solidFill>
                  <a:schemeClr val="tx1"/>
                </a:solidFill>
                <a:effectLst/>
                <a:latin typeface="+mn-lt"/>
                <a:ea typeface="+mn-ea"/>
                <a:cs typeface="+mn-cs"/>
              </a:rPr>
              <a:t> express </a:t>
            </a:r>
            <a:endParaRPr lang="en-US" dirty="0" smtClean="0"/>
          </a:p>
        </p:txBody>
      </p:sp>
      <p:sp>
        <p:nvSpPr>
          <p:cNvPr id="4" name="Slide Number Placeholder 3"/>
          <p:cNvSpPr>
            <a:spLocks noGrp="1"/>
          </p:cNvSpPr>
          <p:nvPr>
            <p:ph type="sldNum" sz="quarter" idx="10"/>
          </p:nvPr>
        </p:nvSpPr>
        <p:spPr/>
        <p:txBody>
          <a:bodyPr/>
          <a:lstStyle/>
          <a:p>
            <a:fld id="{B9575D45-E20E-A449-85E3-383875154992}" type="slidenum">
              <a:rPr lang="en-US" smtClean="0"/>
              <a:t>3</a:t>
            </a:fld>
            <a:endParaRPr lang="en-US"/>
          </a:p>
        </p:txBody>
      </p:sp>
    </p:spTree>
    <p:extLst>
      <p:ext uri="{BB962C8B-B14F-4D97-AF65-F5344CB8AC3E}">
        <p14:creationId xmlns:p14="http://schemas.microsoft.com/office/powerpoint/2010/main" val="1843750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Web Server is a software application which handles HTTP requests sent by the HTTP client, like web browsers, and returns web pages in response to the clients. Web servers usually deliver html documents along with images, style sheets, and scripts.</a:t>
            </a:r>
          </a:p>
          <a:p>
            <a:r>
              <a:rPr lang="en-US" sz="1200" b="0" i="0" kern="1200" dirty="0" smtClean="0">
                <a:solidFill>
                  <a:schemeClr val="tx1"/>
                </a:solidFill>
                <a:effectLst/>
                <a:latin typeface="+mn-lt"/>
                <a:ea typeface="+mn-ea"/>
                <a:cs typeface="+mn-cs"/>
              </a:rPr>
              <a:t>Most of the web servers support server-side scripts, using scripting languages or redirecting the task to an application server which retrieves data from a database and performs complex logic and then sends a result to the HTTP client through the Web server.</a:t>
            </a:r>
          </a:p>
          <a:p>
            <a:r>
              <a:rPr lang="en-US" sz="1200" b="0" i="0" kern="1200" dirty="0" smtClean="0">
                <a:solidFill>
                  <a:schemeClr val="tx1"/>
                </a:solidFill>
                <a:effectLst/>
                <a:latin typeface="+mn-lt"/>
                <a:ea typeface="+mn-ea"/>
                <a:cs typeface="+mn-cs"/>
              </a:rPr>
              <a:t>Apache web server is one of the most commonly used web servers. It is an open source project.</a:t>
            </a:r>
          </a:p>
          <a:p>
            <a:endParaRPr lang="en-US" dirty="0" smtClean="0"/>
          </a:p>
          <a:p>
            <a:endParaRPr lang="en-US" dirty="0" smtClean="0"/>
          </a:p>
          <a:p>
            <a:r>
              <a:rPr lang="en-US" sz="1200" b="1" i="0" kern="1200" dirty="0" smtClean="0">
                <a:solidFill>
                  <a:schemeClr val="tx1"/>
                </a:solidFill>
                <a:effectLst/>
                <a:latin typeface="+mn-lt"/>
                <a:ea typeface="+mn-ea"/>
                <a:cs typeface="+mn-cs"/>
              </a:rPr>
              <a:t>Client</a:t>
            </a:r>
            <a:r>
              <a:rPr lang="en-US" sz="1200" b="0" i="0" kern="1200" dirty="0" smtClean="0">
                <a:solidFill>
                  <a:schemeClr val="tx1"/>
                </a:solidFill>
                <a:effectLst/>
                <a:latin typeface="+mn-lt"/>
                <a:ea typeface="+mn-ea"/>
                <a:cs typeface="+mn-cs"/>
              </a:rPr>
              <a:t> − This layer consists of web browsers, mobile browsers or applications which can make HTTP requests to the web server.</a:t>
            </a:r>
          </a:p>
          <a:p>
            <a:r>
              <a:rPr lang="en-US" sz="1200" b="1" i="0" kern="1200" dirty="0" smtClean="0">
                <a:solidFill>
                  <a:schemeClr val="tx1"/>
                </a:solidFill>
                <a:effectLst/>
                <a:latin typeface="+mn-lt"/>
                <a:ea typeface="+mn-ea"/>
                <a:cs typeface="+mn-cs"/>
              </a:rPr>
              <a:t>Server</a:t>
            </a:r>
            <a:r>
              <a:rPr lang="en-US" sz="1200" b="0" i="0" kern="1200" dirty="0" smtClean="0">
                <a:solidFill>
                  <a:schemeClr val="tx1"/>
                </a:solidFill>
                <a:effectLst/>
                <a:latin typeface="+mn-lt"/>
                <a:ea typeface="+mn-ea"/>
                <a:cs typeface="+mn-cs"/>
              </a:rPr>
              <a:t> − This layer has the Web server which can intercept the requests made by the clients and pass them the response.</a:t>
            </a:r>
          </a:p>
          <a:p>
            <a:r>
              <a:rPr lang="en-US" sz="1200" b="1" i="0" kern="1200" dirty="0" smtClean="0">
                <a:solidFill>
                  <a:schemeClr val="tx1"/>
                </a:solidFill>
                <a:effectLst/>
                <a:latin typeface="+mn-lt"/>
                <a:ea typeface="+mn-ea"/>
                <a:cs typeface="+mn-cs"/>
              </a:rPr>
              <a:t>Business</a:t>
            </a:r>
            <a:r>
              <a:rPr lang="en-US" sz="1200" b="0" i="0" kern="1200" dirty="0" smtClean="0">
                <a:solidFill>
                  <a:schemeClr val="tx1"/>
                </a:solidFill>
                <a:effectLst/>
                <a:latin typeface="+mn-lt"/>
                <a:ea typeface="+mn-ea"/>
                <a:cs typeface="+mn-cs"/>
              </a:rPr>
              <a:t> − This layer contains the application server which is utilized by the web server to do the required processing. This layer interacts with the data layer via the database or some external programs.</a:t>
            </a:r>
          </a:p>
          <a:p>
            <a:r>
              <a:rPr lang="en-US" sz="1200" b="1" i="0" kern="1200" dirty="0" smtClean="0">
                <a:solidFill>
                  <a:schemeClr val="tx1"/>
                </a:solidFill>
                <a:effectLst/>
                <a:latin typeface="+mn-lt"/>
                <a:ea typeface="+mn-ea"/>
                <a:cs typeface="+mn-cs"/>
              </a:rPr>
              <a:t>Data</a:t>
            </a:r>
            <a:r>
              <a:rPr lang="en-US" sz="1200" b="0" i="0" kern="1200" dirty="0" smtClean="0">
                <a:solidFill>
                  <a:schemeClr val="tx1"/>
                </a:solidFill>
                <a:effectLst/>
                <a:latin typeface="+mn-lt"/>
                <a:ea typeface="+mn-ea"/>
                <a:cs typeface="+mn-cs"/>
              </a:rPr>
              <a:t> − This layer contains the databases or any other source of data.</a:t>
            </a:r>
          </a:p>
          <a:p>
            <a:endParaRPr lang="en-US" dirty="0"/>
          </a:p>
        </p:txBody>
      </p:sp>
      <p:sp>
        <p:nvSpPr>
          <p:cNvPr id="4" name="Slide Number Placeholder 3"/>
          <p:cNvSpPr>
            <a:spLocks noGrp="1"/>
          </p:cNvSpPr>
          <p:nvPr>
            <p:ph type="sldNum" sz="quarter" idx="10"/>
          </p:nvPr>
        </p:nvSpPr>
        <p:spPr/>
        <p:txBody>
          <a:bodyPr/>
          <a:lstStyle/>
          <a:p>
            <a:fld id="{B9575D45-E20E-A449-85E3-383875154992}" type="slidenum">
              <a:rPr lang="en-US" smtClean="0"/>
              <a:t>4</a:t>
            </a:fld>
            <a:endParaRPr lang="en-US"/>
          </a:p>
        </p:txBody>
      </p:sp>
    </p:spTree>
    <p:extLst>
      <p:ext uri="{BB962C8B-B14F-4D97-AF65-F5344CB8AC3E}">
        <p14:creationId xmlns:p14="http://schemas.microsoft.com/office/powerpoint/2010/main" val="1046336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Express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framework </a:t>
            </a:r>
            <a:r>
              <a:rPr lang="en-US" sz="1200" b="0" i="0" kern="1200" dirty="0" err="1" smtClean="0">
                <a:solidFill>
                  <a:schemeClr val="tx1"/>
                </a:solidFill>
                <a:effectLst/>
                <a:latin typeface="+mn-lt"/>
                <a:ea typeface="+mn-ea"/>
                <a:cs typeface="+mn-cs"/>
              </a:rPr>
              <a:t>nhỏ</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ích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xây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dựng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web, </a:t>
            </a:r>
            <a:r>
              <a:rPr lang="en-US" sz="1200" b="0" i="0" kern="1200" dirty="0" err="1" smtClean="0">
                <a:solidFill>
                  <a:schemeClr val="tx1"/>
                </a:solidFill>
                <a:effectLst/>
                <a:latin typeface="+mn-lt"/>
                <a:ea typeface="+mn-ea"/>
                <a:cs typeface="+mn-cs"/>
              </a:rPr>
              <a:t>cung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cấp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lượng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năng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phát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triển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web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mobile. </a:t>
            </a:r>
            <a:r>
              <a:rPr lang="en-US" sz="1200" b="0" i="0" kern="1200" dirty="0" err="1" smtClean="0">
                <a:solidFill>
                  <a:schemeClr val="tx1"/>
                </a:solidFill>
                <a:effectLst/>
                <a:latin typeface="+mn-lt"/>
                <a:ea typeface="+mn-ea"/>
                <a:cs typeface="+mn-cs"/>
              </a:rPr>
              <a:t>Nó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dễ</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dàng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phát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triển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nhanh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dựa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Node.js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Web. </a:t>
            </a:r>
            <a:r>
              <a:rPr lang="en-US" sz="1200" b="0" i="0" kern="1200" dirty="0" err="1" smtClean="0">
                <a:solidFill>
                  <a:schemeClr val="tx1"/>
                </a:solidFill>
                <a:effectLst/>
                <a:latin typeface="+mn-lt"/>
                <a:ea typeface="+mn-ea"/>
                <a:cs typeface="+mn-cs"/>
              </a:rPr>
              <a:t>Dưới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đây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năng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cơ</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Express framework.</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Cho </a:t>
            </a:r>
            <a:r>
              <a:rPr lang="en-US" sz="1200" b="0" i="0" kern="1200" dirty="0" err="1" smtClean="0">
                <a:solidFill>
                  <a:schemeClr val="tx1"/>
                </a:solidFill>
                <a:effectLst/>
                <a:latin typeface="+mn-lt"/>
                <a:ea typeface="+mn-ea"/>
                <a:cs typeface="+mn-cs"/>
              </a:rPr>
              <a:t>phép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về</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HTTP request.</a:t>
            </a:r>
          </a:p>
          <a:p>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nghĩ</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bảng</a:t>
            </a:r>
            <a:r>
              <a:rPr lang="en-US" sz="1200" b="0" i="0" kern="1200" dirty="0" smtClean="0">
                <a:solidFill>
                  <a:schemeClr val="tx1"/>
                </a:solidFill>
                <a:effectLst/>
                <a:latin typeface="+mn-lt"/>
                <a:ea typeface="+mn-ea"/>
                <a:cs typeface="+mn-cs"/>
              </a:rPr>
              <a:t> routing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hành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động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nhau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dựa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phương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thức</a:t>
            </a:r>
            <a:r>
              <a:rPr lang="en-US" sz="1200" b="0" i="0" kern="1200" dirty="0" smtClean="0">
                <a:solidFill>
                  <a:schemeClr val="tx1"/>
                </a:solidFill>
                <a:effectLst/>
                <a:latin typeface="+mn-lt"/>
                <a:ea typeface="+mn-ea"/>
                <a:cs typeface="+mn-cs"/>
              </a:rPr>
              <a:t> HTTP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URL.</a:t>
            </a:r>
          </a:p>
          <a:p>
            <a:r>
              <a:rPr lang="en-US" sz="1200" b="0" i="0" kern="1200" dirty="0" smtClean="0">
                <a:solidFill>
                  <a:schemeClr val="tx1"/>
                </a:solidFill>
                <a:effectLst/>
                <a:latin typeface="+mn-lt"/>
                <a:ea typeface="+mn-ea"/>
                <a:cs typeface="+mn-cs"/>
              </a:rPr>
              <a:t>Cho </a:t>
            </a:r>
            <a:r>
              <a:rPr lang="en-US" sz="1200" b="0" i="0" kern="1200" dirty="0" err="1" smtClean="0">
                <a:solidFill>
                  <a:schemeClr val="tx1"/>
                </a:solidFill>
                <a:effectLst/>
                <a:latin typeface="+mn-lt"/>
                <a:ea typeface="+mn-ea"/>
                <a:cs typeface="+mn-cs"/>
              </a:rPr>
              <a:t>phép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về</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trang</a:t>
            </a:r>
            <a:r>
              <a:rPr lang="en-US" sz="1200" b="0" i="0" kern="1200" dirty="0" smtClean="0">
                <a:solidFill>
                  <a:schemeClr val="tx1"/>
                </a:solidFill>
                <a:effectLst/>
                <a:latin typeface="+mn-lt"/>
                <a:ea typeface="+mn-ea"/>
                <a:cs typeface="+mn-cs"/>
              </a:rPr>
              <a:t> HTML </a:t>
            </a:r>
            <a:r>
              <a:rPr lang="en-US" sz="1200" b="0" i="0" kern="1200" dirty="0" err="1" smtClean="0">
                <a:solidFill>
                  <a:schemeClr val="tx1"/>
                </a:solidFill>
                <a:effectLst/>
                <a:latin typeface="+mn-lt"/>
                <a:ea typeface="+mn-ea"/>
                <a:cs typeface="+mn-cs"/>
              </a:rPr>
              <a:t>dựa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đến</a:t>
            </a:r>
            <a:r>
              <a:rPr lang="en-US" sz="1200" b="0" i="0" kern="1200" dirty="0" smtClean="0">
                <a:solidFill>
                  <a:schemeClr val="tx1"/>
                </a:solidFill>
                <a:effectLst/>
                <a:latin typeface="+mn-lt"/>
                <a:ea typeface="+mn-ea"/>
                <a:cs typeface="+mn-cs"/>
              </a:rPr>
              <a:t> template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Đầu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đặt</a:t>
            </a:r>
            <a:r>
              <a:rPr lang="en-US" sz="1200" b="0" i="0" kern="1200" dirty="0" smtClean="0">
                <a:solidFill>
                  <a:schemeClr val="tx1"/>
                </a:solidFill>
                <a:effectLst/>
                <a:latin typeface="+mn-lt"/>
                <a:ea typeface="+mn-ea"/>
                <a:cs typeface="+mn-cs"/>
              </a:rPr>
              <a:t> Express framework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npm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sau</a:t>
            </a:r>
            <a:r>
              <a:rPr lang="en-US" sz="1200" b="0" i="0" kern="1200" dirty="0" smtClean="0">
                <a:solidFill>
                  <a:schemeClr val="tx1"/>
                </a:solidFill>
                <a:effectLst/>
                <a:latin typeface="+mn-lt"/>
                <a:ea typeface="+mn-ea"/>
                <a:cs typeface="+mn-cs"/>
              </a:rPr>
              <a:t>:</a:t>
            </a:r>
          </a:p>
          <a:p>
            <a:r>
              <a:rPr lang="en-US" dirty="0" smtClean="0"/>
              <a:t>$ </a:t>
            </a:r>
            <a:r>
              <a:rPr lang="en-US" dirty="0" err="1" smtClean="0"/>
              <a:t>npm</a:t>
            </a:r>
            <a:r>
              <a:rPr lang="en-US" dirty="0" smtClean="0"/>
              <a:t> install express --save </a:t>
            </a:r>
          </a:p>
          <a:p>
            <a:r>
              <a:rPr lang="en-US" sz="1200" b="1" i="0" kern="1200" dirty="0" smtClean="0">
                <a:solidFill>
                  <a:schemeClr val="tx1"/>
                </a:solidFill>
                <a:effectLst/>
                <a:latin typeface="+mn-lt"/>
                <a:ea typeface="+mn-ea"/>
                <a:cs typeface="+mn-cs"/>
              </a:rPr>
              <a:t>body-parser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Đây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node.js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lí</a:t>
            </a:r>
            <a:r>
              <a:rPr lang="en-US" sz="1200" b="0" i="0" kern="1200" dirty="0" smtClean="0">
                <a:solidFill>
                  <a:schemeClr val="tx1"/>
                </a:solidFill>
                <a:effectLst/>
                <a:latin typeface="+mn-lt"/>
                <a:ea typeface="+mn-ea"/>
                <a:cs typeface="+mn-cs"/>
              </a:rPr>
              <a:t> JSON, </a:t>
            </a:r>
            <a:r>
              <a:rPr lang="en-US" sz="1200" b="0" i="0" kern="1200" dirty="0" err="1" smtClean="0">
                <a:solidFill>
                  <a:schemeClr val="tx1"/>
                </a:solidFill>
                <a:effectLst/>
                <a:latin typeface="+mn-lt"/>
                <a:ea typeface="+mn-ea"/>
                <a:cs typeface="+mn-cs"/>
              </a:rPr>
              <a:t>dự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thô</a:t>
            </a:r>
            <a:r>
              <a:rPr lang="en-US" sz="1200" b="0" i="0" kern="1200" dirty="0" smtClean="0">
                <a:solidFill>
                  <a:schemeClr val="tx1"/>
                </a:solidFill>
                <a:effectLst/>
                <a:latin typeface="+mn-lt"/>
                <a:ea typeface="+mn-ea"/>
                <a:cs typeface="+mn-cs"/>
              </a:rPr>
              <a:t>, text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hóa</a:t>
            </a:r>
            <a:r>
              <a:rPr lang="en-US" sz="1200" b="0" i="0" kern="1200" dirty="0" smtClean="0">
                <a:solidFill>
                  <a:schemeClr val="tx1"/>
                </a:solidFill>
                <a:effectLst/>
                <a:latin typeface="+mn-lt"/>
                <a:ea typeface="+mn-ea"/>
                <a:cs typeface="+mn-cs"/>
              </a:rPr>
              <a:t> URL.</a:t>
            </a:r>
          </a:p>
          <a:p>
            <a:r>
              <a:rPr lang="en-US" sz="1200" b="1" i="0" kern="1200" dirty="0" smtClean="0">
                <a:solidFill>
                  <a:schemeClr val="tx1"/>
                </a:solidFill>
                <a:effectLst/>
                <a:latin typeface="+mn-lt"/>
                <a:ea typeface="+mn-ea"/>
                <a:cs typeface="+mn-cs"/>
              </a:rPr>
              <a:t>cookie-parser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Chuyển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đổi</a:t>
            </a:r>
            <a:r>
              <a:rPr lang="en-US" sz="1200" b="0" i="0" kern="1200" dirty="0" smtClean="0">
                <a:solidFill>
                  <a:schemeClr val="tx1"/>
                </a:solidFill>
                <a:effectLst/>
                <a:latin typeface="+mn-lt"/>
                <a:ea typeface="+mn-ea"/>
                <a:cs typeface="+mn-cs"/>
              </a:rPr>
              <a:t> header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Cookie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phân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req.cookies</a:t>
            </a:r>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multer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Đây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thành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node.js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phần</a:t>
            </a:r>
            <a:r>
              <a:rPr lang="en-US" sz="1200" b="0" i="0" kern="1200" dirty="0" smtClean="0">
                <a:solidFill>
                  <a:schemeClr val="tx1"/>
                </a:solidFill>
                <a:effectLst/>
                <a:latin typeface="+mn-lt"/>
                <a:ea typeface="+mn-ea"/>
                <a:cs typeface="+mn-cs"/>
              </a:rPr>
              <a:t> multipart/form-data.</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9575D45-E20E-A449-85E3-383875154992}" type="slidenum">
              <a:rPr lang="en-US" smtClean="0"/>
              <a:t>5</a:t>
            </a:fld>
            <a:endParaRPr lang="en-US"/>
          </a:p>
        </p:txBody>
      </p:sp>
    </p:spTree>
    <p:extLst>
      <p:ext uri="{BB962C8B-B14F-4D97-AF65-F5344CB8AC3E}">
        <p14:creationId xmlns:p14="http://schemas.microsoft.com/office/powerpoint/2010/main" val="554184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REST stands for </a:t>
            </a:r>
            <a:r>
              <a:rPr lang="en-US" sz="1200" b="0" i="0" kern="1200" dirty="0" err="1" smtClean="0">
                <a:solidFill>
                  <a:schemeClr val="tx1"/>
                </a:solidFill>
                <a:effectLst/>
                <a:latin typeface="+mn-lt"/>
                <a:ea typeface="+mn-ea"/>
                <a:cs typeface="+mn-cs"/>
              </a:rPr>
              <a:t>REpresentational</a:t>
            </a:r>
            <a:r>
              <a:rPr lang="en-US" sz="1200" b="0" i="0" kern="1200" dirty="0" smtClean="0">
                <a:solidFill>
                  <a:schemeClr val="tx1"/>
                </a:solidFill>
                <a:effectLst/>
                <a:latin typeface="+mn-lt"/>
                <a:ea typeface="+mn-ea"/>
                <a:cs typeface="+mn-cs"/>
              </a:rPr>
              <a:t> State Transfer. REST is web standards based architecture and uses HTTP Protocol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năm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thức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chuẩn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về</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tooltip="Internet"/>
              </a:rPr>
              <a:t>Internet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thông</a:t>
            </a:r>
            <a:r>
              <a:rPr lang="en-US" sz="1200" b="0" i="0" kern="1200" dirty="0" smtClean="0">
                <a:solidFill>
                  <a:schemeClr val="tx1"/>
                </a:solidFill>
                <a:effectLst/>
                <a:latin typeface="+mn-lt"/>
                <a:ea typeface="+mn-ea"/>
                <a:cs typeface="+mn-cs"/>
              </a:rPr>
              <a:t> tin </a:t>
            </a:r>
            <a:r>
              <a:rPr lang="en-US" sz="1200" b="0" i="0" kern="1200" dirty="0" err="1" smtClean="0">
                <a:solidFill>
                  <a:schemeClr val="tx1"/>
                </a:solidFill>
                <a:effectLst/>
                <a:latin typeface="+mn-lt"/>
                <a:ea typeface="+mn-ea"/>
                <a:cs typeface="+mn-cs"/>
              </a:rPr>
              <a:t>giữa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Máy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cấp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dịch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vụ</a:t>
            </a:r>
            <a:r>
              <a:rPr lang="en-US" sz="1200" b="0" i="0" kern="1200" dirty="0" smtClean="0">
                <a:solidFill>
                  <a:schemeClr val="tx1"/>
                </a:solidFill>
                <a:effectLst/>
                <a:latin typeface="+mn-lt"/>
                <a:ea typeface="+mn-ea"/>
                <a:cs typeface="+mn-cs"/>
              </a:rPr>
              <a:t> (Web server)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Máy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dịch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vụ</a:t>
            </a:r>
            <a:r>
              <a:rPr lang="en-US" sz="1200" b="0" i="0" kern="1200" dirty="0" smtClean="0">
                <a:solidFill>
                  <a:schemeClr val="tx1"/>
                </a:solidFill>
                <a:effectLst/>
                <a:latin typeface="+mn-lt"/>
                <a:ea typeface="+mn-ea"/>
                <a:cs typeface="+mn-cs"/>
              </a:rPr>
              <a:t> (Web client)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thức</a:t>
            </a:r>
            <a:r>
              <a:rPr lang="en-US" sz="1200" b="0" i="0" kern="1200" dirty="0" smtClean="0">
                <a:solidFill>
                  <a:schemeClr val="tx1"/>
                </a:solidFill>
                <a:effectLst/>
                <a:latin typeface="+mn-lt"/>
                <a:ea typeface="+mn-ea"/>
                <a:cs typeface="+mn-cs"/>
              </a:rPr>
              <a:t> Client/Server </a:t>
            </a:r>
            <a:r>
              <a:rPr lang="en-US" sz="1200" b="0" i="0" kern="1200" dirty="0" err="1" smtClean="0">
                <a:solidFill>
                  <a:schemeClr val="tx1"/>
                </a:solidFill>
                <a:effectLst/>
                <a:latin typeface="+mn-lt"/>
                <a:ea typeface="+mn-ea"/>
                <a:cs typeface="+mn-cs"/>
              </a:rPr>
              <a:t>dùng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World Wide Web (XMPP </a:t>
            </a:r>
            <a:r>
              <a:rPr lang="mr-IN" sz="1200" b="0" i="1"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 XML, FTP )</a:t>
            </a:r>
          </a:p>
          <a:p>
            <a:endParaRPr lang="en-US" sz="1200" b="0" i="1"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GET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chỉ</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đọc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nguồn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nguyên</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PUT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nguồn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nguyên</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DELETE</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xóa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nguồn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nguyên</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POST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nguồn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nguyên</a:t>
            </a:r>
            <a:r>
              <a:rPr lang="en-US" sz="1200" b="0" i="0" kern="1200" dirty="0" smtClean="0">
                <a:solidFill>
                  <a:schemeClr val="tx1"/>
                </a:solidFill>
                <a:effectLst/>
                <a:latin typeface="+mn-lt"/>
                <a:ea typeface="+mn-ea"/>
                <a:cs typeface="+mn-cs"/>
              </a:rPr>
              <a: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9575D45-E20E-A449-85E3-383875154992}" type="slidenum">
              <a:rPr lang="en-US" smtClean="0"/>
              <a:t>6</a:t>
            </a:fld>
            <a:endParaRPr lang="en-US"/>
          </a:p>
        </p:txBody>
      </p:sp>
    </p:spTree>
    <p:extLst>
      <p:ext uri="{BB962C8B-B14F-4D97-AF65-F5344CB8AC3E}">
        <p14:creationId xmlns:p14="http://schemas.microsoft.com/office/powerpoint/2010/main" val="15875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575D45-E20E-A449-85E3-383875154992}" type="slidenum">
              <a:rPr lang="en-US" smtClean="0"/>
              <a:t>7</a:t>
            </a:fld>
            <a:endParaRPr lang="en-US"/>
          </a:p>
        </p:txBody>
      </p:sp>
    </p:spTree>
    <p:extLst>
      <p:ext uri="{BB962C8B-B14F-4D97-AF65-F5344CB8AC3E}">
        <p14:creationId xmlns:p14="http://schemas.microsoft.com/office/powerpoint/2010/main" val="2574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2/25/17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2/25/17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2/25/17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2/25/17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2/25/17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2/25/17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search.nodej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Nodejs</a:t>
            </a:r>
            <a:r>
              <a:rPr lang="en-US" dirty="0" smtClean="0"/>
              <a:t> - BE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0180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Module</a:t>
            </a:r>
            <a:endParaRPr lang="en-US" dirty="0"/>
          </a:p>
        </p:txBody>
      </p:sp>
      <p:sp>
        <p:nvSpPr>
          <p:cNvPr id="3" name="Content Placeholder 2"/>
          <p:cNvSpPr>
            <a:spLocks noGrp="1"/>
          </p:cNvSpPr>
          <p:nvPr>
            <p:ph idx="1"/>
          </p:nvPr>
        </p:nvSpPr>
        <p:spPr/>
        <p:txBody>
          <a:bodyPr/>
          <a:lstStyle/>
          <a:p>
            <a:r>
              <a:rPr lang="en-US" dirty="0"/>
              <a:t>E</a:t>
            </a:r>
            <a:r>
              <a:rPr lang="en-US" dirty="0" smtClean="0"/>
              <a:t>ncapsulates </a:t>
            </a:r>
            <a:r>
              <a:rPr lang="en-US" dirty="0"/>
              <a:t>related code into a single unit of code</a:t>
            </a:r>
            <a:endParaRPr lang="en-US" dirty="0" smtClean="0"/>
          </a:p>
          <a:p>
            <a:r>
              <a:rPr lang="en-US" dirty="0" smtClean="0"/>
              <a:t>Modules </a:t>
            </a:r>
            <a:r>
              <a:rPr lang="en-US" dirty="0"/>
              <a:t>use </a:t>
            </a:r>
            <a:r>
              <a:rPr lang="en-US" dirty="0" smtClean="0"/>
              <a:t>‘exports’ </a:t>
            </a:r>
            <a:r>
              <a:rPr lang="en-US" dirty="0"/>
              <a:t>to make things available</a:t>
            </a:r>
            <a:r>
              <a:rPr lang="en-US" dirty="0" smtClean="0"/>
              <a:t>.</a:t>
            </a:r>
          </a:p>
          <a:p>
            <a:r>
              <a:rPr lang="en-US" dirty="0"/>
              <a:t>Your code uses </a:t>
            </a:r>
            <a:r>
              <a:rPr lang="en-US" dirty="0" smtClean="0"/>
              <a:t>‘require’ </a:t>
            </a:r>
            <a:r>
              <a:rPr lang="en-US" dirty="0"/>
              <a:t>to include modules.</a:t>
            </a:r>
            <a:endParaRPr lang="en-US" dirty="0"/>
          </a:p>
        </p:txBody>
      </p:sp>
    </p:spTree>
    <p:extLst>
      <p:ext uri="{BB962C8B-B14F-4D97-AF65-F5344CB8AC3E}">
        <p14:creationId xmlns:p14="http://schemas.microsoft.com/office/powerpoint/2010/main" val="1957020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NPM</a:t>
            </a:r>
            <a:endParaRPr lang="en-US" dirty="0"/>
          </a:p>
        </p:txBody>
      </p:sp>
      <p:sp>
        <p:nvSpPr>
          <p:cNvPr id="3" name="Content Placeholder 2"/>
          <p:cNvSpPr>
            <a:spLocks noGrp="1"/>
          </p:cNvSpPr>
          <p:nvPr>
            <p:ph idx="1"/>
          </p:nvPr>
        </p:nvSpPr>
        <p:spPr/>
        <p:txBody>
          <a:bodyPr/>
          <a:lstStyle/>
          <a:p>
            <a:r>
              <a:rPr lang="en-US" dirty="0"/>
              <a:t>Online repositories for </a:t>
            </a:r>
            <a:r>
              <a:rPr lang="en-US" dirty="0" err="1"/>
              <a:t>node.js</a:t>
            </a:r>
            <a:r>
              <a:rPr lang="en-US" dirty="0"/>
              <a:t> packages/modules which are searchable on </a:t>
            </a:r>
            <a:r>
              <a:rPr lang="en-US" dirty="0" smtClean="0">
                <a:hlinkClick r:id="rId3"/>
              </a:rPr>
              <a:t>search.nodejs.org</a:t>
            </a:r>
            <a:endParaRPr lang="en-US" dirty="0"/>
          </a:p>
          <a:p>
            <a:r>
              <a:rPr lang="en-US" dirty="0" smtClean="0"/>
              <a:t>Global </a:t>
            </a:r>
            <a:r>
              <a:rPr lang="en-US" dirty="0"/>
              <a:t>vs Local </a:t>
            </a:r>
            <a:r>
              <a:rPr lang="en-US" dirty="0" smtClean="0"/>
              <a:t>Installation</a:t>
            </a:r>
          </a:p>
          <a:p>
            <a:r>
              <a:rPr lang="en-US" dirty="0" err="1"/>
              <a:t>package.json</a:t>
            </a:r>
            <a:endParaRPr lang="en-US" dirty="0"/>
          </a:p>
          <a:p>
            <a:endParaRPr lang="en-US" dirty="0"/>
          </a:p>
          <a:p>
            <a:endParaRPr lang="en-US" dirty="0"/>
          </a:p>
        </p:txBody>
      </p:sp>
    </p:spTree>
    <p:extLst>
      <p:ext uri="{BB962C8B-B14F-4D97-AF65-F5344CB8AC3E}">
        <p14:creationId xmlns:p14="http://schemas.microsoft.com/office/powerpoint/2010/main" val="1090993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t>
            </a:r>
            <a:r>
              <a:rPr lang="en-US" dirty="0" err="1" smtClean="0"/>
              <a:t>NodeJS</a:t>
            </a:r>
            <a:r>
              <a:rPr lang="en-US" dirty="0" smtClean="0"/>
              <a:t> Application</a:t>
            </a:r>
            <a:endParaRPr lang="en-US" dirty="0"/>
          </a:p>
        </p:txBody>
      </p:sp>
      <p:sp>
        <p:nvSpPr>
          <p:cNvPr id="3" name="Content Placeholder 2"/>
          <p:cNvSpPr>
            <a:spLocks noGrp="1"/>
          </p:cNvSpPr>
          <p:nvPr>
            <p:ph idx="1"/>
          </p:nvPr>
        </p:nvSpPr>
        <p:spPr/>
        <p:txBody>
          <a:bodyPr/>
          <a:lstStyle/>
          <a:p>
            <a:r>
              <a:rPr lang="en-US" dirty="0"/>
              <a:t>What is a Web Server?</a:t>
            </a:r>
          </a:p>
          <a:p>
            <a:r>
              <a:rPr lang="en-US" dirty="0"/>
              <a:t>Web Application Architecture</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400" y="3065929"/>
            <a:ext cx="7342363" cy="3588683"/>
          </a:xfrm>
          <a:prstGeom prst="rect">
            <a:avLst/>
          </a:prstGeom>
        </p:spPr>
      </p:pic>
    </p:spTree>
    <p:extLst>
      <p:ext uri="{BB962C8B-B14F-4D97-AF65-F5344CB8AC3E}">
        <p14:creationId xmlns:p14="http://schemas.microsoft.com/office/powerpoint/2010/main" val="390167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ExpressJS</a:t>
            </a:r>
            <a:endParaRPr lang="en-US" dirty="0"/>
          </a:p>
        </p:txBody>
      </p:sp>
      <p:sp>
        <p:nvSpPr>
          <p:cNvPr id="3" name="Content Placeholder 2"/>
          <p:cNvSpPr>
            <a:spLocks noGrp="1"/>
          </p:cNvSpPr>
          <p:nvPr>
            <p:ph idx="1"/>
          </p:nvPr>
        </p:nvSpPr>
        <p:spPr/>
        <p:txBody>
          <a:bodyPr/>
          <a:lstStyle/>
          <a:p>
            <a:r>
              <a:rPr lang="en-US" b="1" dirty="0" smtClean="0"/>
              <a:t>body-parser / </a:t>
            </a:r>
            <a:r>
              <a:rPr lang="en-US" b="1" dirty="0"/>
              <a:t>cookie-parser</a:t>
            </a:r>
            <a:r>
              <a:rPr lang="en-US" b="1" dirty="0" smtClean="0"/>
              <a:t> / </a:t>
            </a:r>
            <a:r>
              <a:rPr lang="en-US" b="1" dirty="0" err="1"/>
              <a:t>multer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606" y="3202641"/>
            <a:ext cx="7696200" cy="2819400"/>
          </a:xfrm>
          <a:prstGeom prst="rect">
            <a:avLst/>
          </a:prstGeom>
        </p:spPr>
      </p:pic>
    </p:spTree>
    <p:extLst>
      <p:ext uri="{BB962C8B-B14F-4D97-AF65-F5344CB8AC3E}">
        <p14:creationId xmlns:p14="http://schemas.microsoft.com/office/powerpoint/2010/main" val="136627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RESTful API</a:t>
            </a:r>
            <a:br>
              <a:rPr lang="en-US" dirty="0"/>
            </a:br>
            <a:endParaRPr lang="en-US" dirty="0"/>
          </a:p>
        </p:txBody>
      </p:sp>
      <p:sp>
        <p:nvSpPr>
          <p:cNvPr id="3" name="Content Placeholder 2"/>
          <p:cNvSpPr>
            <a:spLocks noGrp="1"/>
          </p:cNvSpPr>
          <p:nvPr>
            <p:ph idx="1"/>
          </p:nvPr>
        </p:nvSpPr>
        <p:spPr/>
        <p:txBody>
          <a:bodyPr/>
          <a:lstStyle/>
          <a:p>
            <a:r>
              <a:rPr lang="en-US" dirty="0"/>
              <a:t>HTTP Request </a:t>
            </a:r>
            <a:r>
              <a:rPr lang="en-US" dirty="0" smtClean="0"/>
              <a:t>methods</a:t>
            </a:r>
          </a:p>
          <a:p>
            <a:pPr lvl="1"/>
            <a:r>
              <a:rPr lang="en-US" dirty="0" smtClean="0"/>
              <a:t>GET</a:t>
            </a:r>
          </a:p>
          <a:p>
            <a:pPr lvl="1"/>
            <a:r>
              <a:rPr lang="en-US" dirty="0" smtClean="0"/>
              <a:t>PUT</a:t>
            </a:r>
          </a:p>
          <a:p>
            <a:pPr lvl="1"/>
            <a:r>
              <a:rPr lang="en-US" dirty="0" smtClean="0"/>
              <a:t>POST</a:t>
            </a:r>
          </a:p>
          <a:p>
            <a:pPr lvl="1"/>
            <a:r>
              <a:rPr lang="en-US" dirty="0" smtClean="0"/>
              <a:t>DELETE</a:t>
            </a:r>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0622" y="4089052"/>
            <a:ext cx="5658223" cy="2359017"/>
          </a:xfrm>
          <a:prstGeom prst="rect">
            <a:avLst/>
          </a:prstGeom>
        </p:spPr>
      </p:pic>
    </p:spTree>
    <p:extLst>
      <p:ext uri="{BB962C8B-B14F-4D97-AF65-F5344CB8AC3E}">
        <p14:creationId xmlns:p14="http://schemas.microsoft.com/office/powerpoint/2010/main" val="1620812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a:t>
            </a:r>
            <a:endParaRPr lang="en-US" dirty="0"/>
          </a:p>
        </p:txBody>
      </p:sp>
      <p:sp>
        <p:nvSpPr>
          <p:cNvPr id="3" name="Content Placeholder 2"/>
          <p:cNvSpPr>
            <a:spLocks noGrp="1"/>
          </p:cNvSpPr>
          <p:nvPr>
            <p:ph idx="1"/>
          </p:nvPr>
        </p:nvSpPr>
        <p:spPr/>
        <p:txBody>
          <a:bodyPr/>
          <a:lstStyle/>
          <a:p>
            <a:r>
              <a:rPr lang="en-US" dirty="0" err="1"/>
              <a:t>app</a:t>
            </a:r>
            <a:r>
              <a:rPr lang="en-US" dirty="0" err="1"/>
              <a:t>.METHOD</a:t>
            </a:r>
            <a:r>
              <a:rPr lang="en-US" dirty="0"/>
              <a:t>(</a:t>
            </a:r>
            <a:r>
              <a:rPr lang="en-US" dirty="0"/>
              <a:t>PATH</a:t>
            </a:r>
            <a:r>
              <a:rPr lang="en-US" dirty="0"/>
              <a:t>,</a:t>
            </a:r>
            <a:r>
              <a:rPr lang="en-US" dirty="0"/>
              <a:t> HANDLER</a:t>
            </a:r>
            <a:r>
              <a:rPr lang="en-US" dirty="0"/>
              <a:t>)</a:t>
            </a:r>
            <a:endParaRPr lang="en-US" dirty="0"/>
          </a:p>
        </p:txBody>
      </p:sp>
    </p:spTree>
    <p:extLst>
      <p:ext uri="{BB962C8B-B14F-4D97-AF65-F5344CB8AC3E}">
        <p14:creationId xmlns:p14="http://schemas.microsoft.com/office/powerpoint/2010/main" val="9401128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2342</TotalTime>
  <Words>569</Words>
  <Application>Microsoft Macintosh PowerPoint</Application>
  <PresentationFormat>Widescreen</PresentationFormat>
  <Paragraphs>67</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Century Gothic</vt:lpstr>
      <vt:lpstr>Mangal</vt:lpstr>
      <vt:lpstr>Wingdings 3</vt:lpstr>
      <vt:lpstr>Arial</vt:lpstr>
      <vt:lpstr>Ion</vt:lpstr>
      <vt:lpstr>Nodejs - BE 2</vt:lpstr>
      <vt:lpstr>Node Module</vt:lpstr>
      <vt:lpstr>NPM</vt:lpstr>
      <vt:lpstr>First NodeJS Application</vt:lpstr>
      <vt:lpstr>ExpressJS</vt:lpstr>
      <vt:lpstr>RESTful API </vt:lpstr>
      <vt:lpstr>Router</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2</dc:title>
  <dc:creator>Microsoft Office User</dc:creator>
  <cp:lastModifiedBy>Microsoft Office User</cp:lastModifiedBy>
  <cp:revision>25</cp:revision>
  <dcterms:created xsi:type="dcterms:W3CDTF">2017-02-25T01:47:49Z</dcterms:created>
  <dcterms:modified xsi:type="dcterms:W3CDTF">2017-02-26T16:50:25Z</dcterms:modified>
</cp:coreProperties>
</file>