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80" r:id="rId4"/>
    <p:sldId id="315" r:id="rId5"/>
    <p:sldId id="318" r:id="rId6"/>
    <p:sldId id="363" r:id="rId7"/>
    <p:sldId id="325" r:id="rId8"/>
    <p:sldId id="286" r:id="rId9"/>
    <p:sldId id="369" r:id="rId10"/>
    <p:sldId id="370" r:id="rId11"/>
    <p:sldId id="379" r:id="rId12"/>
    <p:sldId id="368" r:id="rId13"/>
    <p:sldId id="381" r:id="rId14"/>
    <p:sldId id="401" r:id="rId15"/>
    <p:sldId id="402" r:id="rId16"/>
    <p:sldId id="371" r:id="rId17"/>
    <p:sldId id="374" r:id="rId18"/>
    <p:sldId id="372" r:id="rId19"/>
    <p:sldId id="373" r:id="rId20"/>
    <p:sldId id="375" r:id="rId21"/>
    <p:sldId id="376" r:id="rId22"/>
    <p:sldId id="377" r:id="rId23"/>
    <p:sldId id="378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7" r:id="rId34"/>
    <p:sldId id="398" r:id="rId35"/>
    <p:sldId id="399" r:id="rId36"/>
    <p:sldId id="400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3" r:id="rId46"/>
    <p:sldId id="411" r:id="rId47"/>
    <p:sldId id="414" r:id="rId48"/>
    <p:sldId id="415" r:id="rId49"/>
    <p:sldId id="416" r:id="rId50"/>
    <p:sldId id="417" r:id="rId51"/>
    <p:sldId id="418" r:id="rId52"/>
    <p:sldId id="391" r:id="rId53"/>
    <p:sldId id="392" r:id="rId54"/>
    <p:sldId id="393" r:id="rId55"/>
    <p:sldId id="394" r:id="rId56"/>
    <p:sldId id="395" r:id="rId57"/>
    <p:sldId id="396" r:id="rId58"/>
  </p:sldIdLst>
  <p:sldSz cx="9144000" cy="6858000" type="screen4x3"/>
  <p:notesSz cx="10234613" cy="7099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A1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3611" autoAdjust="0"/>
  </p:normalViewPr>
  <p:slideViewPr>
    <p:cSldViewPr>
      <p:cViewPr>
        <p:scale>
          <a:sx n="66" d="100"/>
          <a:sy n="66" d="100"/>
        </p:scale>
        <p:origin x="-10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6115" cy="35496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109" y="0"/>
            <a:ext cx="4436115" cy="35496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3E1CB90D-5754-46D9-A71E-887469E164BD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194"/>
            <a:ext cx="4436115" cy="35496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109" y="6743194"/>
            <a:ext cx="4436115" cy="35496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20B24DA-0F0F-45B2-B1E9-9C6BA00F761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01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5B73-F9FE-4317-8DE4-6835D3C3C133}" type="datetimeFigureOut">
              <a:rPr lang="th-TH" smtClean="0"/>
              <a:t>21/02/56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5C7AF-6870-4958-84E7-71237DE092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5C7AF-6870-4958-84E7-71237DE092BB}" type="slidenum">
              <a:rPr lang="th-TH" smtClean="0"/>
              <a:t>25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28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19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3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49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06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33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27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13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33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62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DA28-B8C1-497E-8C7F-0467AA59676C}" type="datetimeFigureOut">
              <a:rPr lang="th-TH" smtClean="0"/>
              <a:pPr/>
              <a:t>21/02/56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8B5D-F177-42F5-8337-99304459F7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3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080120"/>
          </a:xfrm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นางสาวอารญา  ตันสินชัย</a:t>
            </a:r>
          </a:p>
          <a:p>
            <a:r>
              <a:rPr lang="th-TH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รหัส 51-4058-334-4 (</a:t>
            </a:r>
            <a:r>
              <a:rPr lang="en-US" b="1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S-MCS)</a:t>
            </a:r>
            <a:endParaRPr lang="th-TH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5536" y="3284984"/>
            <a:ext cx="8352928" cy="150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</a:t>
            </a: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and Vector Space Model)</a:t>
            </a:r>
            <a:endParaRPr lang="th-TH" sz="3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536" y="2562473"/>
            <a:ext cx="8352928" cy="866527"/>
          </a:xfrm>
        </p:spPr>
        <p:txBody>
          <a:bodyPr>
            <a:noAutofit/>
          </a:bodyPr>
          <a:lstStyle/>
          <a:p>
            <a:r>
              <a:rPr lang="th-TH" sz="40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40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71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2.3 </a:t>
            </a:r>
            <a:r>
              <a:rPr lang="th-TH" sz="4400" dirty="0" smtClean="0">
                <a:latin typeface="Angsana New" pitchFamily="18" charset="-34"/>
                <a:cs typeface="Angsana New" pitchFamily="18" charset="-34"/>
              </a:rPr>
              <a:t>การทำดัชนี</a:t>
            </a:r>
          </a:p>
          <a:p>
            <a:pPr>
              <a:buNone/>
            </a:pP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sz="44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แปลงเอกสารให้อยู่ในรูปแบบที่คอมพิวเตอร์สามารถนำไปใช้ได้ </a:t>
            </a: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แทนเอกสารและค่าเทอม ที่ผู้ใช้สอบถามเข้ามาด้วยเวกเตอร์</a:t>
            </a: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เปรียบเทียบ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หาเอกสารที่มีเวกเตอร์คล้ายกับผู้ใช้มาก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ที่สุด</a:t>
            </a: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แทน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ขนาดแต่ละ 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Dimension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ของเวกเตอร์ ด้วย 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TF-IDF Weighting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GB" sz="4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50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41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2.3 </a:t>
            </a:r>
            <a:r>
              <a:rPr lang="th-TH" sz="41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41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ทำ</a:t>
            </a:r>
            <a:r>
              <a:rPr lang="th-TH" sz="41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ดัชนี</a:t>
            </a:r>
            <a:r>
              <a:rPr lang="en-GB" sz="41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1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(ต่อ)</a:t>
            </a:r>
          </a:p>
          <a:p>
            <a:pPr lvl="0">
              <a:buFontTx/>
              <a:buChar char="-"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Term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Frequency-Inverse Document Frequency (TF-IDF)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นิยม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ใช้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กันอย่างแพร่หลาย</a:t>
            </a:r>
          </a:p>
          <a:p>
            <a:pPr lvl="0">
              <a:buFontTx/>
              <a:buChar char="-"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คำนวณ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น้ำหนักจากความถี่ของ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เอกสาร</a:t>
            </a:r>
          </a:p>
          <a:p>
            <a:pPr lvl="0">
              <a:buFontTx/>
              <a:buChar char="-"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คำ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ที่ปรากฏในเอกสารน้อยฉบับ จะมีค่าน้ำหนักสูงส่วนคำที่ปรากฏในเอกสารหลายฉบับจะมีค่าน้ำหนักต่ำ</a:t>
            </a:r>
            <a:endParaRPr lang="th-TH" sz="36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10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2.3 </a:t>
            </a:r>
            <a:r>
              <a:rPr lang="th-TH" sz="4100" dirty="0" smtClean="0">
                <a:latin typeface="Angsana New" pitchFamily="18" charset="-34"/>
                <a:cs typeface="Angsana New" pitchFamily="18" charset="-34"/>
              </a:rPr>
              <a:t>การทำดัชนี (ต่อ)</a:t>
            </a:r>
          </a:p>
          <a:p>
            <a:pPr>
              <a:buNone/>
            </a:pPr>
            <a:endParaRPr lang="en-GB" sz="4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2755225"/>
            <a:ext cx="2463662" cy="198349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Doc1</a:t>
            </a:r>
            <a:endParaRPr lang="th-TH" b="1" dirty="0" smtClean="0"/>
          </a:p>
          <a:p>
            <a:r>
              <a:rPr lang="th-TH" b="1" dirty="0" smtClean="0"/>
              <a:t>โครงการต่อเนื่องระบบไม่แสดงข้อมูลที่ค้นหา</a:t>
            </a:r>
            <a:endParaRPr lang="th-TH" b="1" dirty="0"/>
          </a:p>
        </p:txBody>
      </p:sp>
      <p:sp>
        <p:nvSpPr>
          <p:cNvPr id="24" name="Rectangle 23"/>
          <p:cNvSpPr/>
          <p:nvPr/>
        </p:nvSpPr>
        <p:spPr>
          <a:xfrm>
            <a:off x="3214678" y="2881330"/>
            <a:ext cx="2071702" cy="928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Index Terms  </a:t>
            </a:r>
            <a:endParaRPr lang="th-TH" sz="2400" b="1" dirty="0" smtClean="0"/>
          </a:p>
          <a:p>
            <a:pPr algn="ctr"/>
            <a:r>
              <a:rPr lang="th-TH" b="1" dirty="0" smtClean="0"/>
              <a:t>แสดง,ค้นหา</a:t>
            </a:r>
            <a:endParaRPr lang="th-TH" sz="24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27205"/>
              </p:ext>
            </p:extLst>
          </p:nvPr>
        </p:nvGraphicFramePr>
        <p:xfrm>
          <a:off x="5903640" y="2381264"/>
          <a:ext cx="3026078" cy="3048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22223"/>
                <a:gridCol w="1095055"/>
                <a:gridCol w="908800"/>
              </a:tblGrid>
              <a:tr h="8853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Doc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200" dirty="0"/>
                        <a:t>ความถี่ของ</a:t>
                      </a:r>
                      <a:r>
                        <a:rPr lang="th-TH" sz="3200" dirty="0" smtClean="0"/>
                        <a:t>คำ</a:t>
                      </a:r>
                      <a:r>
                        <a:rPr lang="en-US" sz="2400" dirty="0" smtClean="0"/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(TF)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1316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/>
                        <a:t>แสดง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/>
                        <a:t>ค้นหา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1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3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5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2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4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2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3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0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1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DF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2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3</a:t>
                      </a:r>
                      <a:endParaRPr lang="en-US" sz="3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6" name="Down Arrow 25"/>
          <p:cNvSpPr/>
          <p:nvPr/>
        </p:nvSpPr>
        <p:spPr>
          <a:xfrm rot="16200000">
            <a:off x="2714612" y="3167082"/>
            <a:ext cx="428628" cy="5715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5357818" y="3167082"/>
            <a:ext cx="428628" cy="5715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2.3 </a:t>
            </a:r>
            <a:r>
              <a:rPr lang="th-TH" sz="4100" dirty="0" smtClean="0">
                <a:latin typeface="Angsana New" pitchFamily="18" charset="-34"/>
                <a:cs typeface="Angsana New" pitchFamily="18" charset="-34"/>
              </a:rPr>
              <a:t>การทำดัชนี(ต่อ)</a:t>
            </a:r>
          </a:p>
          <a:p>
            <a:pPr marL="0" indent="0"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- เมื่อ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ได้ค่า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DF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นำมาคำนวณหาค่า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IDF (Inverse Document Frequency)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ดังสมการที่ 1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GB" sz="4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389807"/>
            <a:ext cx="2673026" cy="6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4969" y="3457401"/>
            <a:ext cx="792088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หรือ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57" y="3389807"/>
            <a:ext cx="2952328" cy="6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7224" y="4031193"/>
            <a:ext cx="83582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W</a:t>
            </a:r>
            <a:r>
              <a:rPr lang="en-US" sz="3200" baseline="-25000" dirty="0" smtClean="0">
                <a:latin typeface="Angsana New" pitchFamily="18" charset="-34"/>
                <a:cs typeface="Angsana New" pitchFamily="18" charset="-34"/>
              </a:rPr>
              <a:t>ij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 คือ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น้ำหนักของคำ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T</a:t>
            </a:r>
            <a:r>
              <a:rPr lang="en-US" sz="3200" baseline="-25000" dirty="0">
                <a:latin typeface="Angsana New" pitchFamily="18" charset="-34"/>
                <a:cs typeface="Angsana New" pitchFamily="18" charset="-34"/>
              </a:rPr>
              <a:t>j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ในเอกสาร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D</a:t>
            </a:r>
            <a:r>
              <a:rPr lang="en-US" sz="3200" baseline="-25000" dirty="0">
                <a:latin typeface="Angsana New" pitchFamily="18" charset="-34"/>
                <a:cs typeface="Angsana New" pitchFamily="18" charset="-34"/>
              </a:rPr>
              <a:t>i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TF</a:t>
            </a:r>
            <a:r>
              <a:rPr lang="en-US" sz="3200" baseline="-25000" dirty="0" smtClean="0">
                <a:latin typeface="Angsana New" pitchFamily="18" charset="-34"/>
                <a:cs typeface="Angsana New" pitchFamily="18" charset="-34"/>
              </a:rPr>
              <a:t>ij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คือ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ความถี่ของคำ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T</a:t>
            </a:r>
            <a:r>
              <a:rPr lang="en-US" sz="3200" baseline="-25000" dirty="0">
                <a:latin typeface="Angsana New" pitchFamily="18" charset="-34"/>
                <a:cs typeface="Angsana New" pitchFamily="18" charset="-34"/>
              </a:rPr>
              <a:t>j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ในเอกสาร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D</a:t>
            </a:r>
            <a:r>
              <a:rPr lang="en-US" sz="3200" baseline="-25000" dirty="0">
                <a:latin typeface="Angsana New" pitchFamily="18" charset="-34"/>
                <a:cs typeface="Angsana New" pitchFamily="18" charset="-34"/>
              </a:rPr>
              <a:t>i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N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   คือ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จำนวนเอกสารทั้งหมด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DF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  คือ </a:t>
            </a:r>
            <a:r>
              <a:rPr lang="th-TH" sz="3200" dirty="0">
                <a:latin typeface="Angsana New" pitchFamily="18" charset="-34"/>
                <a:cs typeface="Angsana New" pitchFamily="18" charset="-34"/>
              </a:rPr>
              <a:t>ค่าความถี่ของเอกสารของคำแต่ละคำที่ปรากฏในเอกสารทุกฉบับ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71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2.4 การวัดความคล้ายคลึงเอกสาร</a:t>
            </a:r>
          </a:p>
          <a:p>
            <a:pPr marL="0" indent="0">
              <a:buNone/>
            </a:pP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     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2.4.1 การวัดความคล้ายคลึงเอกสารแบบ 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Inner product</a:t>
            </a:r>
          </a:p>
          <a:p>
            <a:pPr marL="0" indent="0">
              <a:buNone/>
            </a:pPr>
            <a:r>
              <a:rPr lang="en-GB" sz="40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การวัดค่าแบบให้น้ำหนักเวกเตอร์</a:t>
            </a:r>
            <a:endParaRPr lang="en-GB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	-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นำเวกเตอร์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มาคูณ (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dot)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ภายในของทั้งสองเวกเตอร์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กันแล้วนำผลรวมของเวกเตอร์มา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เปรียบเทียบกันในขอบเขตเชิงสถิติ 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	-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ถ้ามีค่ามากแสด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ว่าเวกเตอร์นั้น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มีความคล้ายกันมาก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98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2.4.1 การวัดความคล้ายคลึงเอกสารแบบ 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Inner product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(ต่อ)</a:t>
            </a:r>
            <a:endParaRPr lang="en-GB" sz="4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90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Times New Roman"/>
                <a:cs typeface="AngsanaUPC"/>
              </a:rPr>
              <a:t>2.4.2 การวัดความคล้ายคลึงเอกสารแบบ 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Cosine coefficient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+mj-cs"/>
              </a:rPr>
              <a:t>	- เป็นการวัดความคล้ายคลึงจากความถี่ของคำสำคัญที่พบในเอกสาร</a:t>
            </a:r>
            <a:r>
              <a:rPr lang="en-GB" sz="3600" dirty="0" smtClean="0">
                <a:cs typeface="+mj-cs"/>
              </a:rPr>
              <a:t> </a:t>
            </a:r>
            <a:r>
              <a:rPr lang="th-TH" sz="3600" dirty="0" smtClean="0">
                <a:cs typeface="+mj-cs"/>
              </a:rPr>
              <a:t>ซึ่งอยู่ในรูปของเวกเตอร์</a:t>
            </a:r>
            <a:endParaRPr lang="th-TH" sz="3600" dirty="0">
              <a:cs typeface="+mj-cs"/>
            </a:endParaRPr>
          </a:p>
          <a:p>
            <a:pPr marL="0" indent="0">
              <a:buNone/>
            </a:pPr>
            <a:r>
              <a:rPr lang="th-TH" sz="3600" dirty="0">
                <a:latin typeface="Times New Roman"/>
                <a:ea typeface="Times New Roman"/>
                <a:cs typeface="+mj-cs"/>
              </a:rPr>
              <a:t>	</a:t>
            </a:r>
            <a:r>
              <a:rPr lang="th-TH" sz="3600" dirty="0" smtClean="0">
                <a:latin typeface="Times New Roman"/>
                <a:ea typeface="Times New Roman"/>
                <a:cs typeface="+mj-cs"/>
              </a:rPr>
              <a:t>-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อาศัยค่านำหนักที่มีอยู่ในแต่ละเอกสาร จากขั้นตอนการเตรียมข้อมูล และค่าน้ำหนักคำของข้อสอบถามจากขั้นตอนการเปรียบเทียบเอกสาร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3245326" cy="17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AngsanaUPC"/>
              </a:rPr>
              <a:t>สมการ</a:t>
            </a:r>
            <a:r>
              <a:rPr kumimoji="0" lang="th-TH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AngsanaUPC"/>
              </a:rPr>
              <a:t> </a:t>
            </a:r>
            <a:endParaRPr kumimoji="0" lang="th-TH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AngsanaUPC"/>
            </a:endParaRPr>
          </a:p>
        </p:txBody>
      </p:sp>
    </p:spTree>
    <p:extLst>
      <p:ext uri="{BB962C8B-B14F-4D97-AF65-F5344CB8AC3E}">
        <p14:creationId xmlns:p14="http://schemas.microsoft.com/office/powerpoint/2010/main" val="9158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0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การประเมินประสิทธิผล</a:t>
            </a:r>
          </a:p>
          <a:p>
            <a:pPr>
              <a:buNone/>
            </a:pPr>
            <a:r>
              <a:rPr lang="en-US" sz="3600" dirty="0" smtClean="0">
                <a:solidFill>
                  <a:prstClr val="black"/>
                </a:solidFill>
                <a:latin typeface="Angsana New" pitchFamily="18" charset="-34"/>
                <a:ea typeface="Times New Roman"/>
                <a:cs typeface="Angsana New" pitchFamily="18" charset="-34"/>
              </a:rPr>
              <a:t>-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อัลกอริธึมที่นิยมใช้วิธีทางการค้นคืน</a:t>
            </a:r>
          </a:p>
          <a:p>
            <a:pPr>
              <a:buNone/>
            </a:pP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ทางสารสนเทศ(</a:t>
            </a:r>
            <a:r>
              <a:rPr lang="en-US" sz="2800" dirty="0" smtClean="0">
                <a:latin typeface="Times New Roman"/>
                <a:ea typeface="Times New Roman"/>
                <a:cs typeface="AngsanaUPC"/>
              </a:rPr>
              <a:t>Information retrieval)</a:t>
            </a:r>
            <a:endParaRPr lang="th-TH" sz="3600" dirty="0" smtClean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algn="thaiDist">
              <a:spcAft>
                <a:spcPts val="0"/>
              </a:spcAft>
              <a:buFontTx/>
              <a:buChar char="-"/>
            </a:pP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โดยพิจารณาจากปัจจัยหลายส่วนประกอบกัน</a:t>
            </a:r>
            <a:r>
              <a:rPr lang="en-GB" sz="3600" dirty="0" smtClean="0">
                <a:latin typeface="Times New Roman"/>
                <a:ea typeface="Times New Roman"/>
                <a:cs typeface="AngsanaUPC"/>
              </a:rPr>
              <a:t>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ได้แก่</a:t>
            </a:r>
          </a:p>
          <a:p>
            <a:pPr lvl="1" algn="thaiDist">
              <a:buFont typeface="Wingdings" pitchFamily="2" charset="2"/>
              <a:buChar char="Ø"/>
            </a:pPr>
            <a:r>
              <a:rPr lang="th-TH" dirty="0" smtClean="0">
                <a:latin typeface="Times New Roman"/>
                <a:ea typeface="Times New Roman"/>
                <a:cs typeface="AngsanaUPC"/>
              </a:rPr>
              <a:t> ค่าความครบถ้วน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Recall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lvl="1" algn="thaiDist">
              <a:buFont typeface="Wingdings" pitchFamily="2" charset="2"/>
              <a:buChar char="Ø"/>
            </a:pPr>
            <a:r>
              <a:rPr lang="th-TH" dirty="0" smtClean="0">
                <a:latin typeface="Times New Roman"/>
                <a:ea typeface="Times New Roman"/>
                <a:cs typeface="AngsanaUPC"/>
              </a:rPr>
              <a:t>ค่าความแม่นยำ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Precision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lvl="1" algn="thaiDist">
              <a:buFont typeface="Wingdings" pitchFamily="2" charset="2"/>
              <a:buChar char="Ø"/>
            </a:pPr>
            <a:r>
              <a:rPr lang="th-TH" dirty="0" smtClean="0">
                <a:latin typeface="Times New Roman"/>
                <a:ea typeface="Times New Roman"/>
                <a:cs typeface="AngsanaUPC"/>
              </a:rPr>
              <a:t>ค่าเอฟ-เมเชอร์ </a:t>
            </a:r>
            <a:r>
              <a:rPr lang="th-TH" dirty="0">
                <a:latin typeface="Angsana New" pitchFamily="18" charset="-34"/>
                <a:ea typeface="Times New Roman"/>
                <a:cs typeface="Angsana New" pitchFamily="18" charset="-34"/>
              </a:rPr>
              <a:t>(</a:t>
            </a:r>
            <a:r>
              <a:rPr lang="en-US" dirty="0">
                <a:latin typeface="Angsana New" pitchFamily="18" charset="-34"/>
                <a:ea typeface="Times New Roman"/>
                <a:cs typeface="Angsana New" pitchFamily="18" charset="-34"/>
              </a:rPr>
              <a:t>F-measure)</a:t>
            </a:r>
            <a:endParaRPr lang="th-TH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lvl="1" algn="thaiDist">
              <a:buFont typeface="Wingdings" pitchFamily="2" charset="2"/>
              <a:buChar char="Ø"/>
            </a:pPr>
            <a:endParaRPr lang="th-TH" dirty="0" smtClean="0">
              <a:latin typeface="Times New Roman"/>
              <a:ea typeface="Times New Roman"/>
              <a:cs typeface="AngsanaUPC"/>
            </a:endParaRPr>
          </a:p>
          <a:p>
            <a:pPr marL="0" indent="0" algn="thaiDist">
              <a:spcAft>
                <a:spcPts val="0"/>
              </a:spcAft>
              <a:buNone/>
            </a:pPr>
            <a:endParaRPr lang="th-TH" sz="3600" dirty="0" smtClean="0">
              <a:latin typeface="Times New Roman"/>
              <a:ea typeface="Times New Roman"/>
              <a:cs typeface="AngsanaUPC"/>
            </a:endParaRPr>
          </a:p>
          <a:p>
            <a:pPr>
              <a:buNone/>
            </a:pPr>
            <a:r>
              <a:rPr lang="th-TH" sz="2800" dirty="0" smtClean="0"/>
              <a:t>	</a:t>
            </a:r>
            <a:endParaRPr lang="th-TH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sz="40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การประเมินประสิทธิผล (ต่อ)</a:t>
            </a:r>
          </a:p>
          <a:p>
            <a:pPr lvl="1">
              <a:buFont typeface="Wingdings" pitchFamily="2" charset="2"/>
              <a:buChar char="Ø"/>
            </a:pPr>
            <a:r>
              <a:rPr lang="th-TH" sz="3600" b="1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ค่าความแม่นยำ </a:t>
            </a:r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คือ </a:t>
            </a: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ค่าสัดส่วนของเอกสารที่ถูกค้นคืนแล้วตรงความต้องการส่วนด้วยเอกสารที่ถูกค้นคืนทั้งหมด </a:t>
            </a:r>
          </a:p>
          <a:p>
            <a:pPr marL="457200" lvl="1" indent="0">
              <a:buNone/>
            </a:pPr>
            <a:endParaRPr lang="th-TH" sz="36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th-TH" sz="3600" dirty="0" smtClean="0">
                <a:solidFill>
                  <a:srgbClr val="00B0F0"/>
                </a:solidFill>
                <a:latin typeface="Angsana New" pitchFamily="18" charset="-34"/>
                <a:ea typeface="Times New Roman"/>
                <a:cs typeface="Angsana New" pitchFamily="18" charset="-34"/>
              </a:rPr>
              <a:t> </a:t>
            </a:r>
            <a:r>
              <a:rPr lang="th-TH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gsana New" pitchFamily="18" charset="-34"/>
                <a:ea typeface="Times New Roman"/>
                <a:cs typeface="Angsana New" pitchFamily="18" charset="-34"/>
              </a:rPr>
              <a:t>ค่าครบถ้วน </a:t>
            </a: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คือค่า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สัดส่วนของเอกสารที่ตรงตามความต้องการที่ถูกค้นคืนส่วนด้วยเอกสารที่ต้องการทั้งหมด </a:t>
            </a:r>
            <a:endParaRPr lang="th-TH" sz="36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marL="457200" lvl="1" indent="0">
              <a:buNone/>
            </a:pPr>
            <a:endParaRPr lang="th-TH" sz="3600" dirty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ค่า</a:t>
            </a:r>
            <a:r>
              <a:rPr lang="th-TH" sz="36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ความครบถ้วนและค่าความแม่นยำเป็นค่าที่มองจากมิติต่างกัน หากต้องการผลที่สะท้อนค่าทั้งสองนี้ จำเป็นจะต้องนำค่าทั้งสองไปคำนวณหาค่าเฉลี่ยที่เรียกว่า </a:t>
            </a:r>
            <a:r>
              <a:rPr lang="th-TH" sz="3600" b="1" dirty="0">
                <a:latin typeface="Angsana New" pitchFamily="18" charset="-34"/>
                <a:cs typeface="Angsana New" pitchFamily="18" charset="-34"/>
              </a:rPr>
              <a:t>ค่าเอฟ-เมเชอร์ (</a:t>
            </a:r>
            <a:r>
              <a:rPr lang="en-GB" sz="3600" b="1" dirty="0">
                <a:latin typeface="Angsana New" pitchFamily="18" charset="-34"/>
                <a:cs typeface="Angsana New" pitchFamily="18" charset="-34"/>
              </a:rPr>
              <a:t>F-measure) </a:t>
            </a:r>
            <a:r>
              <a:rPr lang="th-TH" sz="36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ซึ่งจะให้น้ำหนักของค่าความครบถ้วนและค่าความแม่นยำเท่าๆกัน </a:t>
            </a:r>
            <a:endParaRPr lang="th-TH" sz="3600" dirty="0" smtClean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ความ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เป็นมาและความสำคัญของ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2.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ทฤษฏี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และงานวิจัยที่เกี่ยวข้อง</a:t>
            </a:r>
          </a:p>
          <a:p>
            <a:pPr marL="0" indent="0"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3.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วิธีการ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ดำเนินงานวิจัย</a:t>
            </a:r>
          </a:p>
          <a:p>
            <a:pPr marL="0" indent="0"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4.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ผล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ของการ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วิจัย</a:t>
            </a:r>
          </a:p>
          <a:p>
            <a:pPr marL="0" indent="0"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ผลการวิจัยและ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ข้อเสนอแนะ</a:t>
            </a:r>
            <a:endParaRPr lang="th-TH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980728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เนื้อหาการนำเสนอ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72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การประเมินประสิทธิผล (ต่อ</a:t>
            </a:r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th-TH" sz="36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44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19915" cy="281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364088" y="2226247"/>
            <a:ext cx="3226275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dirty="0" smtClean="0">
                <a:latin typeface="Times New Roman"/>
                <a:ea typeface="Times New Roman"/>
                <a:cs typeface="AngsanaUPC"/>
              </a:rPr>
              <a:t>ค่า</a:t>
            </a:r>
            <a:r>
              <a:rPr lang="th-TH" dirty="0">
                <a:latin typeface="Times New Roman"/>
                <a:ea typeface="Times New Roman"/>
                <a:cs typeface="AngsanaUPC"/>
              </a:rPr>
              <a:t>ความครบถ้วนและค่าความแม่นยำมีค่าอยู่ระหว่าง </a:t>
            </a:r>
            <a:r>
              <a:rPr lang="en-US" sz="2000" dirty="0">
                <a:latin typeface="Times New Roman"/>
                <a:ea typeface="Times New Roman"/>
                <a:cs typeface="AngsanaUPC"/>
              </a:rPr>
              <a:t>0 </a:t>
            </a:r>
            <a:r>
              <a:rPr lang="th-TH" dirty="0">
                <a:latin typeface="Times New Roman"/>
                <a:ea typeface="Times New Roman"/>
                <a:cs typeface="AngsanaUPC"/>
              </a:rPr>
              <a:t>กับ </a:t>
            </a:r>
            <a:r>
              <a:rPr lang="en-US" sz="2000" dirty="0">
                <a:latin typeface="Times New Roman"/>
                <a:ea typeface="Times New Roman"/>
                <a:cs typeface="AngsanaUPC"/>
              </a:rPr>
              <a:t>1 </a:t>
            </a:r>
            <a:r>
              <a:rPr lang="th-TH" dirty="0">
                <a:latin typeface="Times New Roman"/>
                <a:ea typeface="Times New Roman"/>
                <a:cs typeface="AngsanaUPC"/>
              </a:rPr>
              <a:t>ถ้าการค้นคืนของเอกสารนั้น</a:t>
            </a:r>
            <a:r>
              <a:rPr lang="th-TH" dirty="0" smtClean="0">
                <a:latin typeface="Times New Roman"/>
                <a:ea typeface="Times New Roman"/>
                <a:cs typeface="AngsanaUPC"/>
              </a:rPr>
              <a:t>ได้เอกสาร</a:t>
            </a:r>
            <a:r>
              <a:rPr lang="th-TH" dirty="0">
                <a:latin typeface="Times New Roman"/>
                <a:ea typeface="Times New Roman"/>
                <a:cs typeface="AngsanaUPC"/>
              </a:rPr>
              <a:t>ออกมาตรงกับความต้องการทั้งหมดและไม่มีเอกสารที่ไม่</a:t>
            </a:r>
            <a:r>
              <a:rPr lang="th-TH" dirty="0" smtClean="0">
                <a:latin typeface="Times New Roman"/>
                <a:ea typeface="Times New Roman"/>
                <a:cs typeface="AngsanaUPC"/>
              </a:rPr>
              <a:t>เกี่ยวข้องเลย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3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02591"/>
              </p:ext>
            </p:extLst>
          </p:nvPr>
        </p:nvGraphicFramePr>
        <p:xfrm>
          <a:off x="209337" y="2276872"/>
          <a:ext cx="3642583" cy="36431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6104"/>
                <a:gridCol w="1296144"/>
                <a:gridCol w="1410335"/>
              </a:tblGrid>
              <a:tr h="11466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b="1" dirty="0" smtClean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ตัว</a:t>
                      </a:r>
                      <a:r>
                        <a:rPr lang="th-TH" sz="28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จำแนกประเภท</a:t>
                      </a:r>
                      <a:endParaRPr lang="en-GB" sz="28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ค่าของ </a:t>
                      </a:r>
                      <a:r>
                        <a:rPr lang="en-US" sz="20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C</a:t>
                      </a:r>
                      <a:r>
                        <a:rPr lang="en-US" sz="2000" b="1" baseline="-25000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i</a:t>
                      </a:r>
                      <a:endParaRPr lang="en-GB" sz="28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8633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ใช่</a:t>
                      </a:r>
                      <a:endParaRPr lang="en-GB" sz="28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ไม่ใช่</a:t>
                      </a:r>
                      <a:endParaRPr lang="en-GB" sz="28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2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ใช่</a:t>
                      </a:r>
                      <a:endParaRPr lang="en-GB" sz="32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TP</a:t>
                      </a:r>
                      <a:r>
                        <a:rPr lang="en-US" sz="2800" b="1" baseline="-25000" dirty="0" smtClean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True Positive</a:t>
                      </a:r>
                      <a:endParaRPr lang="en-GB" sz="2400" b="1" baseline="0" dirty="0"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FP</a:t>
                      </a:r>
                      <a:r>
                        <a:rPr lang="en-US" sz="2800" b="1" baseline="-25000" dirty="0" smtClean="0">
                          <a:solidFill>
                            <a:srgbClr val="FFC00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False</a:t>
                      </a:r>
                      <a:r>
                        <a:rPr lang="en-GB" sz="2400" b="1" baseline="0" dirty="0" smtClean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Positive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5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200" b="1" dirty="0"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ไม่ใช่</a:t>
                      </a:r>
                      <a:endParaRPr lang="en-GB" sz="3200" b="1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00B05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FN</a:t>
                      </a:r>
                      <a:r>
                        <a:rPr lang="en-US" sz="2800" b="1" baseline="-25000" dirty="0" smtClean="0">
                          <a:solidFill>
                            <a:srgbClr val="00B05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False Negative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GB" sz="2000" b="1" dirty="0">
                        <a:solidFill>
                          <a:schemeClr val="tx1"/>
                        </a:solidFill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7030A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TN</a:t>
                      </a:r>
                      <a:r>
                        <a:rPr lang="en-US" sz="2800" b="1" baseline="-25000" dirty="0" smtClean="0">
                          <a:solidFill>
                            <a:srgbClr val="7030A0"/>
                          </a:solidFill>
                          <a:effectLst/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i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Angsana New" pitchFamily="18" charset="-34"/>
                          <a:cs typeface="Angsana New" pitchFamily="18" charset="-34"/>
                        </a:rPr>
                        <a:t>True</a:t>
                      </a:r>
                      <a:r>
                        <a:rPr lang="en-US" sz="24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400" b="1" dirty="0" smtClean="0">
                          <a:latin typeface="Angsana New" pitchFamily="18" charset="-34"/>
                          <a:cs typeface="Angsana New" pitchFamily="18" charset="-34"/>
                        </a:rPr>
                        <a:t>Negative</a:t>
                      </a:r>
                      <a:endParaRPr lang="en-GB" sz="2400" b="1" dirty="0">
                        <a:solidFill>
                          <a:srgbClr val="7030A0"/>
                        </a:solidFill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การประเมินประสิทธิผล (ต่อ)</a:t>
            </a:r>
            <a:endParaRPr lang="th-TH" sz="36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0440" y="2276872"/>
            <a:ext cx="24837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TP</a:t>
            </a:r>
            <a:r>
              <a:rPr lang="en-US" b="1" baseline="-250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จำนวน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เว็บเพจที่อยู่ใน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 smtClean="0">
                <a:latin typeface="Angsana New" pitchFamily="18" charset="-34"/>
                <a:cs typeface="Angsana New" pitchFamily="18" charset="-34"/>
              </a:rPr>
              <a:t>i</a:t>
            </a:r>
            <a:r>
              <a:rPr lang="en-GB" baseline="-25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และตัวจำแนก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ประเภททำนายว่าอยู่ในประเภท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 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9545" y="2276872"/>
            <a:ext cx="2626253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FP</a:t>
            </a:r>
            <a:r>
              <a:rPr lang="en-US" b="1" baseline="-25000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b="1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จำนวนเว็บ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เพจ</a:t>
            </a:r>
            <a:endParaRPr lang="en-GB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ไม่อยู่ใน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ตัวจำแนกประเภททำนายว่าอยู่ในประเภท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2956" y="4104183"/>
            <a:ext cx="244207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FN</a:t>
            </a:r>
            <a:r>
              <a:rPr lang="en-US" b="1" baseline="-25000" dirty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จำนวนเว็บเพจที่ไม่อยู่ใน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ตัวจำแนกประเภททำนายว่าอยู่ในประเภท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10672" y="4104183"/>
            <a:ext cx="261061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Angsana New" pitchFamily="18" charset="-34"/>
                <a:cs typeface="Angsana New" pitchFamily="18" charset="-34"/>
              </a:rPr>
              <a:t>TN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จำนวนเว็บเพจที่ไม่อยู่ใน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ตัวจำแนกประเภททำนายว่าไม่อยู่ในประเภท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baseline="-25000" dirty="0">
                <a:latin typeface="Angsana New" pitchFamily="18" charset="-34"/>
                <a:cs typeface="Angsana New" pitchFamily="18" charset="-34"/>
              </a:rPr>
              <a:t>i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8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>
                <a:latin typeface="Angsana New" pitchFamily="18" charset="-34"/>
                <a:cs typeface="Angsana New" pitchFamily="18" charset="-34"/>
              </a:rPr>
              <a:t>การประเมินประสิทธิผล (ต่อ)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13719"/>
            <a:ext cx="1898616" cy="1901018"/>
            <a:chOff x="3707903" y="6857999"/>
            <a:chExt cx="2324405" cy="2156397"/>
          </a:xfrm>
        </p:grpSpPr>
        <p:sp>
          <p:nvSpPr>
            <p:cNvPr id="5" name="Rounded Rectangle 4"/>
            <p:cNvSpPr/>
            <p:nvPr/>
          </p:nvSpPr>
          <p:spPr>
            <a:xfrm>
              <a:off x="3707903" y="6857999"/>
              <a:ext cx="2324405" cy="2156397"/>
            </a:xfrm>
            <a:prstGeom prst="roundRect">
              <a:avLst>
                <a:gd name="adj" fmla="val 1208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t" anchorCtr="0"/>
            <a:lstStyle/>
            <a:p>
              <a:pPr algn="ctr"/>
              <a:r>
                <a:rPr lang="th-TH" dirty="0"/>
                <a:t>ค่าความแม่นยำ </a:t>
              </a:r>
              <a:r>
                <a:rPr lang="th-TH" dirty="0">
                  <a:latin typeface="Angsana New" pitchFamily="18" charset="-34"/>
                  <a:cs typeface="Angsana New" pitchFamily="18" charset="-34"/>
                </a:rPr>
                <a:t>(</a:t>
              </a:r>
              <a:r>
                <a:rPr lang="en-GB" dirty="0">
                  <a:latin typeface="Angsana New" pitchFamily="18" charset="-34"/>
                  <a:cs typeface="Angsana New" pitchFamily="18" charset="-34"/>
                </a:rPr>
                <a:t>Precision)</a:t>
              </a: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522" y="8112116"/>
              <a:ext cx="1472829" cy="7792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7" name="Group 6"/>
          <p:cNvGrpSpPr/>
          <p:nvPr/>
        </p:nvGrpSpPr>
        <p:grpSpPr>
          <a:xfrm>
            <a:off x="2915816" y="2323907"/>
            <a:ext cx="1944216" cy="1890830"/>
            <a:chOff x="827584" y="6858000"/>
            <a:chExt cx="2222173" cy="2156397"/>
          </a:xfrm>
        </p:grpSpPr>
        <p:sp>
          <p:nvSpPr>
            <p:cNvPr id="8" name="Rounded Rectangle 7"/>
            <p:cNvSpPr/>
            <p:nvPr/>
          </p:nvSpPr>
          <p:spPr>
            <a:xfrm>
              <a:off x="827584" y="6858000"/>
              <a:ext cx="2222173" cy="2156397"/>
            </a:xfrm>
            <a:prstGeom prst="roundRect">
              <a:avLst>
                <a:gd name="adj" fmla="val 1206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t" anchorCtr="0"/>
            <a:lstStyle/>
            <a:p>
              <a:pPr algn="ctr"/>
              <a:r>
                <a:rPr lang="th-TH" dirty="0" smtClean="0"/>
                <a:t>ค่าครบถ้วน </a:t>
              </a:r>
              <a:endParaRPr lang="en-GB" dirty="0" smtClean="0"/>
            </a:p>
            <a:p>
              <a:pPr algn="ctr"/>
              <a:r>
                <a:rPr lang="th-TH" dirty="0" smtClean="0">
                  <a:latin typeface="Angsana New" pitchFamily="18" charset="-34"/>
                  <a:cs typeface="Angsana New" pitchFamily="18" charset="-34"/>
                </a:rPr>
                <a:t>(</a:t>
              </a:r>
              <a:r>
                <a:rPr lang="en-GB" dirty="0" smtClean="0">
                  <a:latin typeface="Angsana New" pitchFamily="18" charset="-34"/>
                  <a:cs typeface="Angsana New" pitchFamily="18" charset="-34"/>
                </a:rPr>
                <a:t>Recall)</a:t>
              </a:r>
              <a:endParaRPr lang="th-TH" dirty="0" smtClean="0">
                <a:latin typeface="Angsana New" pitchFamily="18" charset="-34"/>
                <a:cs typeface="Angsana New" pitchFamily="18" charset="-34"/>
              </a:endParaRPr>
            </a:p>
            <a:p>
              <a:pPr algn="ctr"/>
              <a:endParaRPr lang="en-GB" dirty="0">
                <a:latin typeface="Angsana New" pitchFamily="18" charset="-34"/>
                <a:cs typeface="Angsana New" pitchFamily="18" charset="-34"/>
              </a:endParaRPr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301" y="8118875"/>
              <a:ext cx="1364735" cy="6976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10" name="Group 9"/>
          <p:cNvGrpSpPr/>
          <p:nvPr/>
        </p:nvGrpSpPr>
        <p:grpSpPr>
          <a:xfrm>
            <a:off x="5004048" y="2323907"/>
            <a:ext cx="2444463" cy="1901018"/>
            <a:chOff x="5762699" y="4166843"/>
            <a:chExt cx="2606618" cy="2145184"/>
          </a:xfrm>
        </p:grpSpPr>
        <p:sp>
          <p:nvSpPr>
            <p:cNvPr id="11" name="Rounded Rectangle 10"/>
            <p:cNvSpPr/>
            <p:nvPr/>
          </p:nvSpPr>
          <p:spPr>
            <a:xfrm>
              <a:off x="5762699" y="4166843"/>
              <a:ext cx="2606618" cy="2145184"/>
            </a:xfrm>
            <a:prstGeom prst="roundRect">
              <a:avLst>
                <a:gd name="adj" fmla="val 971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108000" rtlCol="0" anchor="t" anchorCtr="0"/>
            <a:lstStyle/>
            <a:p>
              <a:pPr lvl="1"/>
              <a:r>
                <a:rPr lang="th-TH" sz="3200" dirty="0">
                  <a:latin typeface="Angsana New" pitchFamily="18" charset="-34"/>
                  <a:ea typeface="Times New Roman"/>
                  <a:cs typeface="Angsana New" pitchFamily="18" charset="-34"/>
                </a:rPr>
                <a:t>ค่าเอฟ-เมเชอร์ (</a:t>
              </a:r>
              <a:r>
                <a:rPr lang="en-US" sz="3200" dirty="0" smtClean="0">
                  <a:latin typeface="Angsana New" pitchFamily="18" charset="-34"/>
                  <a:ea typeface="Times New Roman"/>
                  <a:cs typeface="Angsana New" pitchFamily="18" charset="-34"/>
                </a:rPr>
                <a:t>F-measure)</a:t>
              </a:r>
              <a:endParaRPr lang="th-TH" sz="32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546" y="5428643"/>
              <a:ext cx="1300368" cy="69403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26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การวิเคราะห์ปัญหาของข้อมูลต้นแบบ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การเตรียมข้อมูลต้นแบบ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การเตรียมข้อมูลที่ต้องการจำแนกประเภทปัญหา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การวัดความคล้ายคลึงของประเภทปัญหา</a:t>
            </a:r>
          </a:p>
          <a:p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การประเมินอัลกอริธึม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27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3.1 </a:t>
            </a:r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การวิเคราะห์ปัญหาของข้อมูลต้นแบบ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00100" y="2428868"/>
          <a:ext cx="6715172" cy="37280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4498"/>
                <a:gridCol w="4350674"/>
              </a:tblGrid>
              <a:tr h="3478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ประเภทปัญหา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คำสำคัญ(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Keyword)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777248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แสดงผล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แสดง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รายงาน, แก้ไข, ดูข้อมูล, คำผิด, ข้อความ,ค้นหา, ปรากฏ, ซ้ำ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54579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เข้าใช้ระบบ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เข้าระบบ, สิทธิ์, ล็อคอิน/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login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55442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ประมวลผล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คำนวณ, 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error, 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คงเหลือ, ยอดรวม, ค่าร้อยละ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8292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บันทึกข้อมูล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บันทึก, กรอก, คีย์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56572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</a:t>
                      </a: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ลบข้อมูล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ลบ, ยกเลิก	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85786" y="2857496"/>
          <a:ext cx="7500990" cy="2988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1947"/>
                <a:gridCol w="5160394"/>
                <a:gridCol w="1528649"/>
              </a:tblGrid>
              <a:tr h="428628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เรคอร์ด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รายละเอียดของปัญหา</a:t>
                      </a:r>
                      <a:endParaRPr lang="en-US" sz="24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ประเภทปัญหา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57800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การแสดงผลและกรอกข้อมูล-ผลการดำเนินงานฯ(ที่ไม่ใช่กิจกรรมจังหวัด)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แสดงผล</a:t>
                      </a:r>
                      <a:endPara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47652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แบบสำรวจความพึงพอใจ เมื่อทำการกรอกข้อมูล กด 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OK </a:t>
                      </a: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ระบบไม่แสดงข้อมูล 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แสดงผล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/>
                </a:tc>
              </a:tr>
              <a:tr h="605599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พมจ.เข้าบันทึกผลการดำเนินเบิกจ่ายเดือนปัจจุบันไม่ได้</a:t>
                      </a:r>
                      <a:r>
                        <a:rPr lang="th-TH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เลือกเดือนอะไรก็ตาม จะแสดงเป็นเดือน ธันวาคม</a:t>
                      </a:r>
                      <a:r>
                        <a:rPr lang="en-US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 (</a:t>
                      </a: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ยกเว้นเลือกเดือน ต.ค. </a:t>
                      </a:r>
                      <a:r>
                        <a:rPr lang="en-US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พ.ย. </a:t>
                      </a:r>
                      <a:r>
                        <a:rPr lang="en-US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th-TH" sz="24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ธ.ค.)</a:t>
                      </a:r>
                      <a:endParaRPr lang="en-US" sz="240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บันทึกผล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ngsanaUPC"/>
                        <a:ea typeface="Times New Roman"/>
                        <a:cs typeface="+mj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500174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3.1 </a:t>
            </a:r>
            <a:r>
              <a:rPr lang="th-TH" sz="36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การวิเคราะห์ปัญหาของข้อมูลต้นแบบ (ต่อ)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48" y="2285992"/>
            <a:ext cx="6072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/>
              <a:t>ตัวอย่างการจำแนกประเภทปัญหาของข้อมูลต้นแบบ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200" dirty="0" smtClean="0">
                <a:latin typeface="Angsana New" pitchFamily="18" charset="-34"/>
                <a:cs typeface="Angsana New" pitchFamily="18" charset="-34"/>
              </a:rPr>
              <a:t>3.2 </a:t>
            </a:r>
            <a:r>
              <a:rPr lang="th-TH" sz="4200" dirty="0" smtClean="0">
                <a:latin typeface="Angsana New" pitchFamily="18" charset="-34"/>
                <a:cs typeface="Angsana New" pitchFamily="18" charset="-34"/>
              </a:rPr>
              <a:t>การเตรียมข้อมูลต้นแบบ</a:t>
            </a:r>
          </a:p>
          <a:p>
            <a:pPr lvl="1"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3.2.1 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การตัดคำ (</a:t>
            </a: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Word segmentation)</a:t>
            </a:r>
            <a:endParaRPr lang="th-TH" sz="3900" dirty="0" smtClean="0">
              <a:latin typeface="Angsana New" pitchFamily="18" charset="-34"/>
              <a:cs typeface="Angsana New" pitchFamily="18" charset="-34"/>
            </a:endParaRPr>
          </a:p>
          <a:p>
            <a:pPr lvl="1"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3.2.2 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การกำจัดคำหยุด </a:t>
            </a: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(Stop words)</a:t>
            </a:r>
          </a:p>
          <a:p>
            <a:pPr lvl="1"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3.2.3 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นับความถี่ </a:t>
            </a:r>
            <a:endParaRPr lang="th-TH" sz="39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  		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หาค่าความถี่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TF,DF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IDF</a:t>
            </a:r>
          </a:p>
          <a:p>
            <a:pPr lvl="1"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3.2.4 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การทำดัชนี (</a:t>
            </a: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Indexing)</a:t>
            </a:r>
            <a:endParaRPr lang="en-US" sz="3900" dirty="0" smtClean="0">
              <a:latin typeface="Angsana New" pitchFamily="18" charset="-34"/>
              <a:cs typeface="Angsana New" pitchFamily="18" charset="-34"/>
            </a:endParaRPr>
          </a:p>
          <a:p>
            <a:pPr lvl="1">
              <a:buNone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		- TF-IDF weighting</a:t>
            </a: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   </a:t>
            </a:r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3.2.1 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การตัดคำ (</a:t>
            </a: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Word segmentation)</a:t>
            </a:r>
          </a:p>
          <a:p>
            <a:pPr lvl="1">
              <a:buNone/>
            </a:pPr>
            <a:r>
              <a:rPr lang="en-US" sz="3900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การตัดคำไทยโดยใช้วิธีพจนานุกรมเทียบคำที่ยาวที่สุด</a:t>
            </a:r>
            <a:endParaRPr lang="th-TH" sz="39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62" y="3357562"/>
          <a:ext cx="7572428" cy="2133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8697"/>
                <a:gridCol w="6273731"/>
              </a:tblGrid>
              <a:tr h="606425"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ก่อนตัด</a:t>
                      </a:r>
                      <a:endParaRPr 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ระบบติดตามและประเมินผล-สรุปผลการดำเนินงานและการเบิกจ่าย(ทั่วประเทศ)การแสดงผลข้อมูลส่วนกลางซ้ำ ๆ </a:t>
                      </a:r>
                      <a:endParaRPr 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775335">
                <a:tc>
                  <a:txBody>
                    <a:bodyPr/>
                    <a:lstStyle/>
                    <a:p>
                      <a:r>
                        <a:rPr lang="th-TH" sz="2800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หลังตัด</a:t>
                      </a:r>
                      <a:endParaRPr lang="en-US" sz="2000" b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ระบบ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ติดตาม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และ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ประเมินผล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สรุป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ผลการดำเนินงาน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และ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การ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เบิก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จ่าย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ทั่วประเทศ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การ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แสดงผล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ข้อมูล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ส่วนกลาง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ซ้ำ</a:t>
                      </a: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th-TH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ๆ</a:t>
                      </a:r>
                      <a:endParaRPr 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 3.2.2 </a:t>
            </a:r>
            <a:r>
              <a:rPr lang="th-TH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การกำจัดคำหยุด (</a:t>
            </a:r>
            <a:r>
              <a:rPr lang="en-US" sz="39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Stop words)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62" y="2786058"/>
          <a:ext cx="7000924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05292"/>
                <a:gridCol w="4191381"/>
                <a:gridCol w="1904251"/>
              </a:tblGrid>
              <a:tr h="266706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เรคอร์ด</a:t>
                      </a: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รายละเอียดของปัญหา</a:t>
                      </a: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Thai stop words</a:t>
                      </a: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/>
                </a:tc>
              </a:tr>
              <a:tr h="27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แสดงผล-และ-กรอก-ข้อมูล-ผลการดำเนินงาน-กิจกรรม-จังหวัด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การ-ฯ-ที่-ไม่ใช่</a:t>
                      </a:r>
                      <a:endParaRPr lang="en-US" sz="280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/>
                </a:tc>
              </a:tr>
              <a:tr h="477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สำรวจ-ความพึงพอใจ-สำรวจ-ความพึงพอใจ-ทำ-การกรอก-ข้อมูล-กด-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OK-</a:t>
                      </a:r>
                      <a:r>
                        <a:rPr lang="th-TH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ระบบ-แสดง-ข้อมูล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ngsana New" pitchFamily="18" charset="-34"/>
                          <a:cs typeface="Angsana New" pitchFamily="18" charset="-34"/>
                        </a:rPr>
                        <a:t>แบบ-เมื่อ-ไม่</a:t>
                      </a:r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7143" marR="671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3.2.3 </a:t>
            </a:r>
            <a:r>
              <a:rPr lang="th-TH" sz="40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นับความถี่ </a:t>
            </a:r>
          </a:p>
          <a:p>
            <a:pPr lvl="1">
              <a:buFontTx/>
              <a:buChar char="-"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นับความถี่ของคำคุณลักษณะที่ปรากฎในแต่ละเอกสาร (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Term Frequency: TF)</a:t>
            </a: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  <a:p>
            <a:pPr lvl="1">
              <a:buFontTx/>
              <a:buChar char="-"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นับความถี่ของเอกสารที่คำนั้นปรากฏอยู่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(Document Frequency: DF) </a:t>
            </a:r>
            <a:endParaRPr lang="en-US" sz="39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>
              <a:buNone/>
            </a:pPr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0"/>
          </a:xfrm>
        </p:spPr>
        <p:txBody>
          <a:bodyPr>
            <a:no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ซอฟต์แวร์ที่พัฒนามาแล้ว จะเข้าสู่วัฏจักรของกานำไปใช้งานแล้วนำมาปรับปรุงแก้ไข ย้อนกลับนำมาใช้งานใหม่ </a:t>
            </a:r>
          </a:p>
          <a:p>
            <a:pPr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	ตลอดระยะเวลาการใช้</a:t>
            </a:r>
          </a:p>
          <a:p>
            <a:pPr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	งานซอฟต์แวร์จนกว่าจะมี</a:t>
            </a:r>
          </a:p>
          <a:p>
            <a:pPr>
              <a:buNone/>
            </a:pP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   ซอฟต์แวร์ใหม่มาแทนที่</a:t>
            </a:r>
          </a:p>
          <a:p>
            <a:pPr>
              <a:buNone/>
            </a:pPr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ดังแสดงในภาพที่ 1 </a:t>
            </a:r>
          </a:p>
          <a:p>
            <a:pPr lvl="1">
              <a:buNone/>
            </a:pP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ความ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เป็นมาและความสำคัญของ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ปัญหา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714876" y="3071810"/>
            <a:ext cx="3724149" cy="2286297"/>
            <a:chOff x="-172" y="1434"/>
            <a:chExt cx="5336" cy="2248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839" y="1798"/>
              <a:ext cx="358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endParaRPr lang="th-TH" sz="180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48" y="1434"/>
              <a:ext cx="276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endParaRPr lang="th-TH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-172" y="1715"/>
              <a:ext cx="1713" cy="372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pPr algn="ctr"/>
              <a:r>
                <a:rPr lang="th-TH" b="1" dirty="0">
                  <a:solidFill>
                    <a:schemeClr val="bg1"/>
                  </a:solidFill>
                </a:rPr>
                <a:t>การพัฒนา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592" y="1779"/>
              <a:ext cx="1945" cy="378"/>
            </a:xfrm>
            <a:prstGeom prst="rect">
              <a:avLst/>
            </a:prstGeom>
            <a:solidFill>
              <a:srgbClr val="FF00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pPr algn="ctr"/>
              <a:r>
                <a:rPr lang="th-TH" sz="2800" b="1" dirty="0">
                  <a:solidFill>
                    <a:schemeClr val="bg1"/>
                  </a:solidFill>
                </a:rPr>
                <a:t>การ</a:t>
              </a:r>
              <a:r>
                <a:rPr lang="th-TH" b="1" dirty="0">
                  <a:solidFill>
                    <a:schemeClr val="bg1"/>
                  </a:solidFill>
                </a:rPr>
                <a:t>นำไปใช้</a:t>
              </a:r>
              <a:endParaRPr lang="th-TH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182" y="2992"/>
              <a:ext cx="2034" cy="690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pPr algn="ctr"/>
              <a:r>
                <a:rPr lang="th-TH" sz="2800" b="1" dirty="0">
                  <a:solidFill>
                    <a:schemeClr val="bg1"/>
                  </a:solidFill>
                </a:rPr>
                <a:t>การ</a:t>
              </a:r>
              <a:r>
                <a:rPr lang="th-TH" b="1" dirty="0" smtClean="0">
                  <a:solidFill>
                    <a:schemeClr val="bg1"/>
                  </a:solidFill>
                </a:rPr>
                <a:t>ปรับปรุง</a:t>
              </a:r>
            </a:p>
            <a:p>
              <a:pPr algn="ctr"/>
              <a:r>
                <a:rPr lang="th-TH" sz="2800" b="1" dirty="0" smtClean="0">
                  <a:solidFill>
                    <a:schemeClr val="bg1"/>
                  </a:solidFill>
                </a:rPr>
                <a:t>แก้ไข</a:t>
              </a:r>
              <a:endParaRPr lang="th-TH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1773" y="1645"/>
              <a:ext cx="677" cy="2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 rot="5400000">
              <a:off x="3138" y="2281"/>
              <a:ext cx="567" cy="408"/>
            </a:xfrm>
            <a:prstGeom prst="rightArrow">
              <a:avLst>
                <a:gd name="adj1" fmla="val 50000"/>
                <a:gd name="adj2" fmla="val 34743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 rot="5694207">
              <a:off x="3987" y="2192"/>
              <a:ext cx="1183" cy="1170"/>
            </a:xfrm>
            <a:custGeom>
              <a:avLst/>
              <a:gdLst>
                <a:gd name="G0" fmla="+- -2230432 0 0"/>
                <a:gd name="G1" fmla="+- 11344280 0 0"/>
                <a:gd name="G2" fmla="+- -2230432 0 11344280"/>
                <a:gd name="G3" fmla="+- 10800 0 0"/>
                <a:gd name="G4" fmla="+- 0 0 -223043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54 0 0"/>
                <a:gd name="G9" fmla="+- 0 0 11344280"/>
                <a:gd name="G10" fmla="+- 7954 0 2700"/>
                <a:gd name="G11" fmla="cos G10 -2230432"/>
                <a:gd name="G12" fmla="sin G10 -2230432"/>
                <a:gd name="G13" fmla="cos 13500 -2230432"/>
                <a:gd name="G14" fmla="sin 13500 -2230432"/>
                <a:gd name="G15" fmla="+- G11 10800 0"/>
                <a:gd name="G16" fmla="+- G12 10800 0"/>
                <a:gd name="G17" fmla="+- G13 10800 0"/>
                <a:gd name="G18" fmla="+- G14 10800 0"/>
                <a:gd name="G19" fmla="*/ 7954 1 2"/>
                <a:gd name="G20" fmla="+- G19 5400 0"/>
                <a:gd name="G21" fmla="cos G20 -2230432"/>
                <a:gd name="G22" fmla="sin G20 -2230432"/>
                <a:gd name="G23" fmla="+- G21 10800 0"/>
                <a:gd name="G24" fmla="+- G12 G23 G22"/>
                <a:gd name="G25" fmla="+- G22 G23 G11"/>
                <a:gd name="G26" fmla="cos 10800 -2230432"/>
                <a:gd name="G27" fmla="sin 10800 -2230432"/>
                <a:gd name="G28" fmla="cos 7954 -2230432"/>
                <a:gd name="G29" fmla="sin 7954 -223043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344280"/>
                <a:gd name="G36" fmla="sin G34 11344280"/>
                <a:gd name="G37" fmla="+/ 11344280 -223043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54 G39"/>
                <a:gd name="G43" fmla="sin 795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7023 w 21600"/>
                <a:gd name="T5" fmla="*/ 681 h 21600"/>
                <a:gd name="T6" fmla="*/ 1490 w 21600"/>
                <a:gd name="T7" fmla="*/ 11926 h 21600"/>
                <a:gd name="T8" fmla="*/ 8018 w 21600"/>
                <a:gd name="T9" fmla="*/ 3348 h 21600"/>
                <a:gd name="T10" fmla="*/ 21987 w 21600"/>
                <a:gd name="T11" fmla="*/ 3244 h 21600"/>
                <a:gd name="T12" fmla="*/ 20878 w 21600"/>
                <a:gd name="T13" fmla="*/ 8967 h 21600"/>
                <a:gd name="T14" fmla="*/ 15154 w 21600"/>
                <a:gd name="T15" fmla="*/ 785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391" y="6348"/>
                  </a:moveTo>
                  <a:cubicBezTo>
                    <a:pt x="15912" y="4158"/>
                    <a:pt x="13442" y="2846"/>
                    <a:pt x="10800" y="2846"/>
                  </a:cubicBezTo>
                  <a:cubicBezTo>
                    <a:pt x="6407" y="2846"/>
                    <a:pt x="2846" y="6407"/>
                    <a:pt x="2846" y="10800"/>
                  </a:cubicBezTo>
                  <a:cubicBezTo>
                    <a:pt x="2845" y="11119"/>
                    <a:pt x="2865" y="11438"/>
                    <a:pt x="2903" y="11755"/>
                  </a:cubicBezTo>
                  <a:lnTo>
                    <a:pt x="78" y="12097"/>
                  </a:lnTo>
                  <a:cubicBezTo>
                    <a:pt x="26" y="11666"/>
                    <a:pt x="0" y="1123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4388" y="-1"/>
                    <a:pt x="17741" y="1781"/>
                    <a:pt x="19750" y="4755"/>
                  </a:cubicBezTo>
                  <a:lnTo>
                    <a:pt x="21987" y="3244"/>
                  </a:lnTo>
                  <a:lnTo>
                    <a:pt x="20878" y="8967"/>
                  </a:lnTo>
                  <a:lnTo>
                    <a:pt x="15154" y="7859"/>
                  </a:lnTo>
                  <a:lnTo>
                    <a:pt x="17391" y="6348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28" name="AutoShape 33"/>
            <p:cNvSpPr>
              <a:spLocks noChangeArrowheads="1"/>
            </p:cNvSpPr>
            <p:nvPr/>
          </p:nvSpPr>
          <p:spPr bwMode="auto">
            <a:xfrm rot="16546291">
              <a:off x="1547" y="2145"/>
              <a:ext cx="1207" cy="1121"/>
            </a:xfrm>
            <a:custGeom>
              <a:avLst/>
              <a:gdLst>
                <a:gd name="G0" fmla="+- -2230432 0 0"/>
                <a:gd name="G1" fmla="+- 11344280 0 0"/>
                <a:gd name="G2" fmla="+- -2230432 0 11344280"/>
                <a:gd name="G3" fmla="+- 10800 0 0"/>
                <a:gd name="G4" fmla="+- 0 0 -223043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54 0 0"/>
                <a:gd name="G9" fmla="+- 0 0 11344280"/>
                <a:gd name="G10" fmla="+- 7954 0 2700"/>
                <a:gd name="G11" fmla="cos G10 -2230432"/>
                <a:gd name="G12" fmla="sin G10 -2230432"/>
                <a:gd name="G13" fmla="cos 13500 -2230432"/>
                <a:gd name="G14" fmla="sin 13500 -2230432"/>
                <a:gd name="G15" fmla="+- G11 10800 0"/>
                <a:gd name="G16" fmla="+- G12 10800 0"/>
                <a:gd name="G17" fmla="+- G13 10800 0"/>
                <a:gd name="G18" fmla="+- G14 10800 0"/>
                <a:gd name="G19" fmla="*/ 7954 1 2"/>
                <a:gd name="G20" fmla="+- G19 5400 0"/>
                <a:gd name="G21" fmla="cos G20 -2230432"/>
                <a:gd name="G22" fmla="sin G20 -2230432"/>
                <a:gd name="G23" fmla="+- G21 10800 0"/>
                <a:gd name="G24" fmla="+- G12 G23 G22"/>
                <a:gd name="G25" fmla="+- G22 G23 G11"/>
                <a:gd name="G26" fmla="cos 10800 -2230432"/>
                <a:gd name="G27" fmla="sin 10800 -2230432"/>
                <a:gd name="G28" fmla="cos 7954 -2230432"/>
                <a:gd name="G29" fmla="sin 7954 -223043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344280"/>
                <a:gd name="G36" fmla="sin G34 11344280"/>
                <a:gd name="G37" fmla="+/ 11344280 -223043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54 G39"/>
                <a:gd name="G43" fmla="sin 795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7023 w 21600"/>
                <a:gd name="T5" fmla="*/ 681 h 21600"/>
                <a:gd name="T6" fmla="*/ 1490 w 21600"/>
                <a:gd name="T7" fmla="*/ 11926 h 21600"/>
                <a:gd name="T8" fmla="*/ 8018 w 21600"/>
                <a:gd name="T9" fmla="*/ 3348 h 21600"/>
                <a:gd name="T10" fmla="*/ 21987 w 21600"/>
                <a:gd name="T11" fmla="*/ 3244 h 21600"/>
                <a:gd name="T12" fmla="*/ 20878 w 21600"/>
                <a:gd name="T13" fmla="*/ 8967 h 21600"/>
                <a:gd name="T14" fmla="*/ 15154 w 21600"/>
                <a:gd name="T15" fmla="*/ 785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391" y="6348"/>
                  </a:moveTo>
                  <a:cubicBezTo>
                    <a:pt x="15912" y="4158"/>
                    <a:pt x="13442" y="2846"/>
                    <a:pt x="10800" y="2846"/>
                  </a:cubicBezTo>
                  <a:cubicBezTo>
                    <a:pt x="6407" y="2846"/>
                    <a:pt x="2846" y="6407"/>
                    <a:pt x="2846" y="10800"/>
                  </a:cubicBezTo>
                  <a:cubicBezTo>
                    <a:pt x="2845" y="11119"/>
                    <a:pt x="2865" y="11438"/>
                    <a:pt x="2903" y="11755"/>
                  </a:cubicBezTo>
                  <a:lnTo>
                    <a:pt x="78" y="12097"/>
                  </a:lnTo>
                  <a:cubicBezTo>
                    <a:pt x="26" y="11666"/>
                    <a:pt x="0" y="1123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4388" y="-1"/>
                    <a:pt x="17741" y="1781"/>
                    <a:pt x="19750" y="4755"/>
                  </a:cubicBezTo>
                  <a:lnTo>
                    <a:pt x="21987" y="3244"/>
                  </a:lnTo>
                  <a:lnTo>
                    <a:pt x="20878" y="8967"/>
                  </a:lnTo>
                  <a:lnTo>
                    <a:pt x="15154" y="7859"/>
                  </a:lnTo>
                  <a:lnTo>
                    <a:pt x="17391" y="6348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42624" y="5589240"/>
            <a:ext cx="316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ภาพที่ 1 วัฎจักรซอฟต์แวร์</a:t>
            </a:r>
            <a:endParaRPr lang="en-GB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86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282" y="1952636"/>
            <a:ext cx="2714644" cy="150019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Doc1</a:t>
            </a:r>
            <a:endParaRPr lang="th-TH" b="1" dirty="0" smtClean="0"/>
          </a:p>
          <a:p>
            <a:r>
              <a:rPr lang="th-TH" b="1" dirty="0" smtClean="0"/>
              <a:t>โครงการต่อเนื่องระบบไม่แสดงข้อมูลที่ค้นหา</a:t>
            </a:r>
            <a:endParaRPr lang="th-TH" b="1" dirty="0"/>
          </a:p>
        </p:txBody>
      </p:sp>
      <p:sp>
        <p:nvSpPr>
          <p:cNvPr id="16" name="Rectangle 15"/>
          <p:cNvSpPr/>
          <p:nvPr/>
        </p:nvSpPr>
        <p:spPr>
          <a:xfrm>
            <a:off x="3563888" y="1991335"/>
            <a:ext cx="2071702" cy="928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Index Terms  </a:t>
            </a:r>
            <a:endParaRPr lang="th-TH" sz="2400" b="1" dirty="0" smtClean="0"/>
          </a:p>
          <a:p>
            <a:pPr algn="ctr"/>
            <a:r>
              <a:rPr lang="th-TH" b="1" dirty="0" smtClean="0"/>
              <a:t>แสดง,ค้นหา</a:t>
            </a:r>
            <a:endParaRPr lang="th-TH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91007"/>
              </p:ext>
            </p:extLst>
          </p:nvPr>
        </p:nvGraphicFramePr>
        <p:xfrm>
          <a:off x="3000364" y="3309958"/>
          <a:ext cx="3240360" cy="34747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94608"/>
                <a:gridCol w="1172598"/>
                <a:gridCol w="973154"/>
              </a:tblGrid>
              <a:tr h="267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Doc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200" dirty="0"/>
                        <a:t>ความถี่ของคำ </a:t>
                      </a:r>
                      <a:r>
                        <a:rPr lang="en-US" sz="2400" dirty="0" smtClean="0"/>
                        <a:t>TF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(</a:t>
                      </a:r>
                      <a:r>
                        <a:rPr lang="en-US" sz="2800" dirty="0"/>
                        <a:t>Term Frequency)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1316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/>
                        <a:t>แสดง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 smtClean="0"/>
                        <a:t>ค้นหา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1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3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5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2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4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2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Doc</a:t>
                      </a:r>
                      <a:r>
                        <a:rPr lang="en-US" sz="2800" baseline="-25000" dirty="0"/>
                        <a:t>3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0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1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413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/>
                        <a:t>DF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2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/>
                        <a:t>3</a:t>
                      </a:r>
                      <a:endParaRPr lang="en-US" sz="3600" b="1" dirty="0"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 rot="16200000">
            <a:off x="2965594" y="2328616"/>
            <a:ext cx="428628" cy="5715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00826" y="1500174"/>
            <a:ext cx="2428892" cy="9286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ตารางคำคุณลักษณะประเภทปัญหา</a:t>
            </a:r>
            <a:endParaRPr lang="th-TH" b="1" dirty="0"/>
          </a:p>
        </p:txBody>
      </p:sp>
      <p:sp>
        <p:nvSpPr>
          <p:cNvPr id="20" name="Down Arrow 19"/>
          <p:cNvSpPr/>
          <p:nvPr/>
        </p:nvSpPr>
        <p:spPr>
          <a:xfrm>
            <a:off x="4286248" y="2774173"/>
            <a:ext cx="571504" cy="46434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Down Arrow 20"/>
          <p:cNvSpPr/>
          <p:nvPr/>
        </p:nvSpPr>
        <p:spPr>
          <a:xfrm rot="3242593">
            <a:off x="5778420" y="1828664"/>
            <a:ext cx="428628" cy="5715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00826" y="2643182"/>
            <a:ext cx="2428892" cy="928694"/>
          </a:xfrm>
          <a:prstGeom prst="rect">
            <a:avLst/>
          </a:prstGeom>
          <a:solidFill>
            <a:srgbClr val="FFC000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1002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ตารางคำหยุด</a:t>
            </a:r>
            <a:endParaRPr lang="th-TH" b="1" dirty="0"/>
          </a:p>
        </p:txBody>
      </p:sp>
      <p:sp>
        <p:nvSpPr>
          <p:cNvPr id="23" name="Down Arrow 22"/>
          <p:cNvSpPr/>
          <p:nvPr/>
        </p:nvSpPr>
        <p:spPr>
          <a:xfrm rot="7881263">
            <a:off x="5777371" y="2488421"/>
            <a:ext cx="428628" cy="57150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>
              <a:spcAft>
                <a:spcPts val="0"/>
              </a:spcAft>
              <a:buFontTx/>
              <a:buChar char="-"/>
            </a:pP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ค่าส่วนกลับความถี่แบบ</a:t>
            </a:r>
            <a:r>
              <a:rPr lang="en-US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Inverse Document Frequency (IDF)       </a:t>
            </a:r>
          </a:p>
          <a:p>
            <a:pPr algn="thaiDist">
              <a:spcAft>
                <a:spcPts val="0"/>
              </a:spcAft>
              <a:buFontTx/>
              <a:buChar char="-"/>
            </a:pP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เป็นการช่วยปรับปรุงการวัดค่าความแม่นยำของข้อมูล สูตรคำนวณการหาค่าส่วนกลับความถี่ของเอกสาร</a:t>
            </a:r>
          </a:p>
          <a:p>
            <a:pPr algn="thaiDist">
              <a:buNone/>
            </a:pPr>
            <a:r>
              <a:rPr lang="en-US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-</a:t>
            </a: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ถ้าคำคุณลักษณะคำหนึ่งๆปรากฏเพียง </a:t>
            </a:r>
            <a:r>
              <a:rPr lang="en-US" sz="2800" dirty="0" smtClean="0">
                <a:latin typeface="Times New Roman"/>
                <a:ea typeface="Times New Roman"/>
                <a:cs typeface="AngsanaUPC"/>
              </a:rPr>
              <a:t>1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ครั้งในเอกสารทั้ง </a:t>
            </a:r>
            <a:r>
              <a:rPr lang="en-US" sz="2800" dirty="0" smtClean="0">
                <a:latin typeface="Times New Roman"/>
                <a:ea typeface="Times New Roman"/>
                <a:cs typeface="AngsanaUPC"/>
              </a:rPr>
              <a:t>14 </a:t>
            </a:r>
            <a:r>
              <a:rPr lang="th-TH" sz="3600" dirty="0" smtClean="0">
                <a:latin typeface="Times New Roman"/>
                <a:ea typeface="Times New Roman"/>
                <a:cs typeface="AngsanaUPC"/>
              </a:rPr>
              <a:t>จะได้ สามารถคำนวณได้ ดังสมการ</a:t>
            </a:r>
            <a:endParaRPr lang="th-TH" sz="36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algn="thaiDist">
              <a:spcAft>
                <a:spcPts val="0"/>
              </a:spcAft>
              <a:buNone/>
            </a:pPr>
            <a:endParaRPr lang="th-TH" sz="36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algn="thaiDist">
              <a:spcAft>
                <a:spcPts val="0"/>
              </a:spcAft>
              <a:buNone/>
            </a:pPr>
            <a:endParaRPr lang="en-US" sz="3600" dirty="0" smtClean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>
              <a:buNone/>
            </a:pPr>
            <a:endParaRPr lang="th-TH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928794" y="4724202"/>
          <a:ext cx="1357322" cy="106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3" name="Equation" r:id="rId3" imgW="647700" imgH="520700" progId="Equation.3">
                  <p:embed/>
                </p:oleObj>
              </mc:Choice>
              <mc:Fallback>
                <p:oleObj name="Equation" r:id="rId3" imgW="647700" imgH="520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724202"/>
                        <a:ext cx="1357322" cy="1062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3786182" y="4795640"/>
          <a:ext cx="115648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4" name="Equation" r:id="rId5" imgW="622030" imgH="495085" progId="Equation.3">
                  <p:embed/>
                </p:oleObj>
              </mc:Choice>
              <mc:Fallback>
                <p:oleObj name="Equation" r:id="rId5" imgW="622030" imgH="495085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795640"/>
                        <a:ext cx="1156487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ngsanaUPC" pitchFamily="18" charset="-34"/>
              </a:rPr>
              <a:t>			= 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5009954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4" y="5009954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1.146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3.2.4 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การทำดัชนี (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Indexing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ทำดัชนี 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(Indexing)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ด้วย 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TF-IDF Weighting 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r>
              <a:rPr lang="th-TH" sz="4000" dirty="0">
                <a:latin typeface="Angsana New" pitchFamily="18" charset="-34"/>
                <a:cs typeface="Angsana New" pitchFamily="18" charset="-34"/>
              </a:rPr>
              <a:t>นำค่าการนับความถี่ของคำ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คุณลักษณะ(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TF)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ส่วนกลับความถี่ของข้อมูล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ต้นแบบ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(IDF)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ที่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ได้หาค่าน้ำหนักคำแต่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ละคำตามสมการ </a:t>
            </a: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จากนั้นนำค่าน้ำหนักของแต่ละคำที่ได้ไปคูณกับความถี่ของคำคุณลักษณะ ดังภาพที่ 2</a:t>
            </a:r>
            <a:endParaRPr lang="th-TH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97965"/>
            <a:ext cx="2673026" cy="6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89239"/>
              </p:ext>
            </p:extLst>
          </p:nvPr>
        </p:nvGraphicFramePr>
        <p:xfrm>
          <a:off x="2051720" y="1565346"/>
          <a:ext cx="469582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Visio" r:id="rId3" imgW="4700016" imgH="4375785" progId="Visio.Drawing.11">
                  <p:embed/>
                </p:oleObj>
              </mc:Choice>
              <mc:Fallback>
                <p:oleObj name="Visio" r:id="rId3" imgW="4700016" imgH="43757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65346"/>
                        <a:ext cx="4695825" cy="438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7724" y="5976731"/>
            <a:ext cx="496855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ภาพที่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dirty="0">
                <a:latin typeface="Angsana New" pitchFamily="18" charset="-34"/>
                <a:ea typeface="Times New Roman"/>
                <a:cs typeface="Angsana New" pitchFamily="18" charset="-34"/>
              </a:rPr>
              <a:t>การหาค่าน้ำหนักคำแต่ละคำในเอกสาร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08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82822"/>
              </p:ext>
            </p:extLst>
          </p:nvPr>
        </p:nvGraphicFramePr>
        <p:xfrm>
          <a:off x="287524" y="2141568"/>
          <a:ext cx="8568952" cy="3876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233"/>
                <a:gridCol w="882781"/>
                <a:gridCol w="772383"/>
                <a:gridCol w="726931"/>
                <a:gridCol w="720080"/>
                <a:gridCol w="720080"/>
                <a:gridCol w="720080"/>
                <a:gridCol w="792088"/>
                <a:gridCol w="648072"/>
                <a:gridCol w="720080"/>
                <a:gridCol w="576064"/>
                <a:gridCol w="720080"/>
              </a:tblGrid>
              <a:tr h="6663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แสดง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รายงาน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แก้ไข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คำผิด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ข้อความ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ค้นหา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ปรากฎ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ซ้ำ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บันทึก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กรอก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คำนวณ</a:t>
                      </a:r>
                      <a:endParaRPr lang="en-GB" sz="36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40504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1.857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1.556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1.079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39539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D2</a:t>
                      </a:r>
                      <a:endParaRPr lang="en-GB" sz="24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0.627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396698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0.852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38704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0.426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40504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D5</a:t>
                      </a:r>
                      <a:endParaRPr lang="en-GB" sz="2400" dirty="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409482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D6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0.426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1.806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1.908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37934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D7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1.278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0.627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0.903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D8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0.602</a:t>
                      </a:r>
                      <a:endParaRPr lang="en-GB" sz="2400">
                        <a:effectLst/>
                        <a:latin typeface="AngsanaUPC"/>
                        <a:ea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effectLst/>
                        <a:latin typeface="Times New Roman"/>
                        <a:cs typeface="Angsana New"/>
                      </a:endParaRPr>
                    </a:p>
                  </a:txBody>
                  <a:tcPr marL="61406" marR="61406" marT="0" marB="0" anchor="b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55679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ตารางตัวอย่าง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Document Word Matrix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27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6936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3.3 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เตรียมข้อมูลที่ต้องการจำแนกประเภท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 3.3.1  ข้อมูล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ที่ต้องการจำแนกประเภท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3.3.2  กระบวนการตัด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คำ</a:t>
            </a:r>
          </a:p>
          <a:p>
            <a:pPr marL="0" indent="0">
              <a:buNone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3.3.3  กำจำคำหยุด (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Stopping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 3.3.4  เลือกคำที่ตรงกับคำคุณลักษณะจากตารางคำคุณลักษณะประเภทปัญหาและ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นับความถี่ของคำดังกล่าวให้อยู่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 รูปของ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Term Frequency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Table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 หา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TF,DF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IDF</a:t>
            </a:r>
          </a:p>
          <a:p>
            <a:pPr marL="0" indent="0">
              <a:buNone/>
            </a:pPr>
            <a:r>
              <a:rPr lang="en-GB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ทำดัชนี หาน้ำหนักคำของคำแต่ละคำ</a:t>
            </a:r>
          </a:p>
          <a:p>
            <a:pPr marL="0" indent="0"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  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74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69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3.3.1  ข้อมูล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ที่ต้องการจำแนกประเภท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3.3.2  </a:t>
            </a:r>
            <a:r>
              <a:rPr lang="th-TH" sz="4000" dirty="0">
                <a:latin typeface="Angsana New" pitchFamily="18" charset="-34"/>
                <a:ea typeface="Times New Roman"/>
                <a:cs typeface="Angsana New" pitchFamily="18" charset="-34"/>
              </a:rPr>
              <a:t>กระบวนการตัดคำ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  </a:t>
            </a:r>
          </a:p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      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32227"/>
              </p:ext>
            </p:extLst>
          </p:nvPr>
        </p:nvGraphicFramePr>
        <p:xfrm>
          <a:off x="1367644" y="2492896"/>
          <a:ext cx="6516724" cy="10081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16724"/>
              </a:tblGrid>
              <a:tr h="1008112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ระบบติดตามและประเมินผล-สรุปผลการดำเนินงานและการเบิกจ่าย(ทั่วประเทศ)การแสดงผลข้อมูลส่วนกลางซ้ำ ๆ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38931"/>
              </p:ext>
            </p:extLst>
          </p:nvPr>
        </p:nvGraphicFramePr>
        <p:xfrm>
          <a:off x="1331640" y="4653136"/>
          <a:ext cx="6696744" cy="8534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6696744"/>
              </a:tblGrid>
              <a:tr h="29949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b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ระบบ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ติดตาม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ประเมินผล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ผลการดำเนินงาน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เบิก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จ่าย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ทั่วประเทศ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แสดงผล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ข้อมูล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ส่วนกลาง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ซ้ำ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ๆ</a:t>
                      </a:r>
                      <a:endParaRPr lang="en-GB" sz="2800" b="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69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h-TH" sz="6500" dirty="0" smtClean="0">
                <a:latin typeface="Angsana New" pitchFamily="18" charset="-34"/>
                <a:cs typeface="Angsana New" pitchFamily="18" charset="-34"/>
              </a:rPr>
              <a:t>3.3.3  </a:t>
            </a:r>
            <a:r>
              <a:rPr lang="th-TH" sz="6500" dirty="0">
                <a:latin typeface="Angsana New" pitchFamily="18" charset="-34"/>
                <a:cs typeface="Angsana New" pitchFamily="18" charset="-34"/>
              </a:rPr>
              <a:t>กำจำคำหยุด (</a:t>
            </a:r>
            <a:r>
              <a:rPr lang="en-GB" sz="6500" dirty="0">
                <a:latin typeface="Angsana New" pitchFamily="18" charset="-34"/>
                <a:cs typeface="Angsana New" pitchFamily="18" charset="-34"/>
              </a:rPr>
              <a:t>Stopping)</a:t>
            </a:r>
            <a:endParaRPr lang="th-TH" sz="65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2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2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6500" dirty="0" smtClean="0">
                <a:latin typeface="Angsana New" pitchFamily="18" charset="-34"/>
                <a:cs typeface="Angsana New" pitchFamily="18" charset="-34"/>
              </a:rPr>
              <a:t>3.3.4  </a:t>
            </a:r>
            <a:r>
              <a:rPr lang="th-TH" sz="6500" dirty="0">
                <a:latin typeface="Angsana New" pitchFamily="18" charset="-34"/>
                <a:cs typeface="Angsana New" pitchFamily="18" charset="-34"/>
              </a:rPr>
              <a:t>เลือกคำที่ตรงกับคำคุณลักษณะจากตารางคำ</a:t>
            </a:r>
            <a:r>
              <a:rPr lang="th-TH" sz="6500" dirty="0" smtClean="0">
                <a:latin typeface="Angsana New" pitchFamily="18" charset="-34"/>
                <a:cs typeface="Angsana New" pitchFamily="18" charset="-34"/>
              </a:rPr>
              <a:t>คุณลักษณะประเภท</a:t>
            </a:r>
            <a:r>
              <a:rPr lang="th-TH" sz="6500" dirty="0">
                <a:latin typeface="Angsana New" pitchFamily="18" charset="-34"/>
                <a:cs typeface="Angsana New" pitchFamily="18" charset="-34"/>
              </a:rPr>
              <a:t>ปัญหาและนับความถี่ของคำดังกล่าวให้อยู่</a:t>
            </a:r>
            <a:r>
              <a:rPr lang="th-TH" sz="6500" dirty="0" smtClean="0">
                <a:latin typeface="Angsana New" pitchFamily="18" charset="-34"/>
                <a:cs typeface="Angsana New" pitchFamily="18" charset="-34"/>
              </a:rPr>
              <a:t>ในรูป</a:t>
            </a:r>
            <a:r>
              <a:rPr lang="th-TH" sz="6500" dirty="0"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6500" dirty="0">
                <a:latin typeface="Angsana New" pitchFamily="18" charset="-34"/>
                <a:cs typeface="Angsana New" pitchFamily="18" charset="-34"/>
              </a:rPr>
              <a:t>Term Frequency Table</a:t>
            </a:r>
            <a:endParaRPr lang="th-TH" sz="65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      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95920"/>
              </p:ext>
            </p:extLst>
          </p:nvPr>
        </p:nvGraphicFramePr>
        <p:xfrm>
          <a:off x="1187624" y="2276872"/>
          <a:ext cx="6372708" cy="10081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72708"/>
              </a:tblGrid>
              <a:tr h="1008112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kern="1200" dirty="0" smtClean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ระบบ-ติดตาม-และ-ประเมินผล-สรุป-ผลการดำเนินงาน-และ-เบิก-จ่าย-ทั่วประเทศ-แสดงผล-ข้อมูล-ส่วนกลาง-ซ้ำ-ๆ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5381"/>
              </p:ext>
            </p:extLst>
          </p:nvPr>
        </p:nvGraphicFramePr>
        <p:xfrm>
          <a:off x="1115616" y="7605464"/>
          <a:ext cx="6696744" cy="8534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6696744"/>
              </a:tblGrid>
              <a:tr h="29949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b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ระบบ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ติดตาม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ประเมินผล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สรุป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ผลการดำเนินงาน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เบิก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จ่าย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ทั่วประเทศ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แสดงผล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ข้อมูล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ส่วนกลาง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ซ้ำ</a:t>
                      </a:r>
                      <a:r>
                        <a:rPr lang="en-US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2800" b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ๆ</a:t>
                      </a:r>
                      <a:endParaRPr lang="en-GB" sz="2800" b="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369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Angsana New" pitchFamily="18" charset="-34"/>
                <a:cs typeface="Angsana New" pitchFamily="18" charset="-34"/>
              </a:rPr>
              <a:t>3.3.4  เลือกคำที่ตรงกับคำคุณลักษณะจากตารางคำคุณลักษณะประเภทปัญหาและนับความถี่ของคำดังกล่าวให้อยู่ในรูปของ </a:t>
            </a:r>
            <a:r>
              <a:rPr lang="en-US" sz="4000" dirty="0">
                <a:latin typeface="Angsana New" pitchFamily="18" charset="-34"/>
                <a:cs typeface="Angsana New" pitchFamily="18" charset="-34"/>
              </a:rPr>
              <a:t>Term Frequency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Table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(ต่อ)</a:t>
            </a:r>
            <a:endParaRPr lang="th-TH" sz="4000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83872"/>
              </p:ext>
            </p:extLst>
          </p:nvPr>
        </p:nvGraphicFramePr>
        <p:xfrm>
          <a:off x="1259632" y="3645024"/>
          <a:ext cx="5904656" cy="1776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1694927"/>
                <a:gridCol w="1801339"/>
                <a:gridCol w="1400278"/>
              </a:tblGrid>
              <a:tr h="55206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Rank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Terms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D1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DF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67207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แสดง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552061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ซ้ำ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2267744" y="3356992"/>
            <a:ext cx="1728192" cy="2520280"/>
          </a:xfrm>
          <a:prstGeom prst="flowChartProcess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endParaRPr lang="en-GB" sz="3200" dirty="0">
              <a:latin typeface="Angsana New" pitchFamily="18" charset="-34"/>
              <a:ea typeface="Times New Roman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65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Angsana New" pitchFamily="18" charset="-34"/>
                <a:cs typeface="Angsana New" pitchFamily="18" charset="-34"/>
              </a:rPr>
              <a:t>3.4  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วัดความคล้ายคลึงของประเภท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GB" sz="40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การจำแนกประเภทปัญหาแบบ </a:t>
            </a:r>
            <a:r>
              <a:rPr lang="en-GB" sz="4000" b="1" dirty="0" smtClean="0">
                <a:latin typeface="Angsana New" pitchFamily="18" charset="-34"/>
                <a:cs typeface="Angsana New" pitchFamily="18" charset="-34"/>
              </a:rPr>
              <a:t>Inner product</a:t>
            </a:r>
          </a:p>
          <a:p>
            <a:pPr marL="0" indent="0">
              <a:buNone/>
            </a:pPr>
            <a:endParaRPr lang="en-GB" sz="4000" b="1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en-GB" sz="4000" b="1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GB" sz="4000" b="1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จำแนกประเภทปัญหา</a:t>
            </a:r>
            <a:r>
              <a:rPr lang="th-TH" sz="4000" b="1" dirty="0" smtClean="0">
                <a:latin typeface="Angsana New" pitchFamily="18" charset="-34"/>
                <a:cs typeface="Angsana New" pitchFamily="18" charset="-34"/>
              </a:rPr>
              <a:t>แบบ </a:t>
            </a:r>
            <a:r>
              <a:rPr lang="en-GB" sz="4000" b="1" dirty="0" smtClean="0">
                <a:latin typeface="Angsana New" pitchFamily="18" charset="-34"/>
                <a:cs typeface="Angsana New" pitchFamily="18" charset="-34"/>
              </a:rPr>
              <a:t>Cosine coefficient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2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Autofit/>
          </a:bodyPr>
          <a:lstStyle/>
          <a:p>
            <a:r>
              <a:rPr lang="th-TH" sz="3600" dirty="0" smtClean="0"/>
              <a:t>การนำไปใช้ และการปรับปรุงแก้ไข ล้วนมีค่าใช้จ่ายเกิดขึ้น</a:t>
            </a:r>
          </a:p>
          <a:p>
            <a:endParaRPr lang="th-TH" sz="3600" dirty="0" smtClean="0"/>
          </a:p>
          <a:p>
            <a:r>
              <a:rPr lang="th-TH" sz="3600" dirty="0" smtClean="0"/>
              <a:t>หากต้องการจะพัฒนาระบบขึ้นใหม่ จำเป็นต้องทราบถึงจำนวนปัญหาและประเภทปัญหาเกิดขึ้นในระบบเดิม </a:t>
            </a:r>
          </a:p>
          <a:p>
            <a:pPr>
              <a:buNone/>
            </a:pPr>
            <a:endParaRPr lang="th-TH" sz="3600" dirty="0" smtClean="0"/>
          </a:p>
          <a:p>
            <a:r>
              <a:rPr lang="th-TH" sz="3600" dirty="0" smtClean="0"/>
              <a:t>เพื่อใช้ในการตัดสินใจว่ามีคุ้มค่าหรือไม่  </a:t>
            </a:r>
            <a:endParaRPr lang="en-US" sz="3600" dirty="0" smtClean="0"/>
          </a:p>
          <a:p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ความ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เป็นมาและความสำคัญของ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ปัญหา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11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3.5 การประเมินประสิทธิผลอัลกอริทึม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3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วิธีการ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48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3934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4.1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วิเคราะห์ปัญหาของข้อมูลต้นแบบ พร้อมทั้งกำหนดเซตของคำสำคัญของแต่ละปัญหาและจำแนกข้อมูลต้นแบบตามประเภท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ปัญหา</a:t>
            </a:r>
          </a:p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4.2) การ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เตรียมข้อมูล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ต้นแบบ</a:t>
            </a:r>
          </a:p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4.3)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เตรียมข้อมูลทดสอบ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4.4)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การวัดความคล้ายคลึงของประเภทปัญหาด้วย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Vector space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model</a:t>
            </a: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4.5)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 การประเมินประสิทธิผลของอัลกอริธึม</a:t>
            </a: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GB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ผลการ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ดำเนินงาน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วิจัย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08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บันทึกตารางเซตของคำสำคัญ และตารางคำหยุดในฐานข้อมูล</a:t>
            </a:r>
          </a:p>
          <a:p>
            <a:pPr marL="0" indent="0">
              <a:buNone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	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90010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1)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การวิเคราะห์ปัญหาของข้อมูลต้นแบบ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พร้อมทั้งกำหนดเซตของคำสำคัญของแต่ละปัญหา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22466"/>
              </p:ext>
            </p:extLst>
          </p:nvPr>
        </p:nvGraphicFramePr>
        <p:xfrm>
          <a:off x="963240" y="3068960"/>
          <a:ext cx="7145512" cy="2987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30183"/>
                <a:gridCol w="5215329"/>
              </a:tblGrid>
              <a:tr h="197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ประเภทปัญหา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คำสำคัญ(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Keyword)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32829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การแสดงผล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แสดง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 </a:t>
                      </a: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รายงาน, แก้ไข, ดูข้อมูล, คำผิด, ข้อความ,ค้นหา, ปรากฏ, ซ้ำ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342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การเข้าใช้ระบบ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เข้าระบบ, สิทธิ์, ล็อคอิน/</a:t>
                      </a: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login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38862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3. 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การประมวลผล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คำนวณ, </a:t>
                      </a: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error, 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คงเหลือ, ยอดรวม, ค่าร้อยละ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31686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การบันทึกข้อมูล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บันทึก, กรอก, คีย์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  <a:tr h="35750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5. </a:t>
                      </a:r>
                      <a:r>
                        <a:rPr lang="th-TH" sz="28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การลบข้อมูล</a:t>
                      </a:r>
                      <a:endParaRPr lang="en-GB" sz="28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ลบ, ยกเลิก	</a:t>
                      </a:r>
                      <a:endParaRPr lang="en-GB" sz="28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</a:t>
            </a:r>
          </a:p>
          <a:p>
            <a:pPr marL="0" indent="0">
              <a:buNone/>
            </a:pPr>
            <a:r>
              <a:rPr lang="th-TH" dirty="0">
                <a:latin typeface="Angsana New" pitchFamily="18" charset="-34"/>
                <a:cs typeface="Angsana New" pitchFamily="18" charset="-34"/>
              </a:rPr>
              <a:t>	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4.2) การเตรียมข้อมูลต้นแบบ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5724775"/>
            <a:ext cx="388843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ภาพแสดง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รายการข้อมูล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ต้นแบบ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04" y="1646379"/>
            <a:ext cx="7065020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Font typeface="Arial" pitchFamily="34" charset="0"/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	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124" y="5680527"/>
            <a:ext cx="468052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ภาพแสดงแบบฟอร์บันทึกข้อมูลต้นแบบ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4.2) การเตรียมข้อมูล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ต้นแบบ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65357"/>
            <a:ext cx="6768752" cy="39534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31840" y="3212976"/>
            <a:ext cx="3960440" cy="329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thaiDist"/>
            <a:endParaRPr lang="en-GB" sz="3200" dirty="0">
              <a:latin typeface="Angsana New" pitchFamily="18" charset="-34"/>
              <a:ea typeface="Times New Roman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0022" y="2854321"/>
            <a:ext cx="26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จำแนกประเภทปัญหา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7092280" y="3115931"/>
            <a:ext cx="727742" cy="2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80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4.3) การเตรียมข้อมูลทดสอบ</a:t>
            </a:r>
          </a:p>
          <a:p>
            <a:pPr algn="l"/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4124" y="5680527"/>
            <a:ext cx="468052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ภาพแสดงรายการข้อมูลทดสอบ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12843"/>
            <a:ext cx="6739458" cy="3972229"/>
          </a:xfrm>
        </p:spPr>
      </p:pic>
    </p:spTree>
    <p:extLst>
      <p:ext uri="{BB962C8B-B14F-4D97-AF65-F5344CB8AC3E}">
        <p14:creationId xmlns:p14="http://schemas.microsoft.com/office/powerpoint/2010/main" val="528234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3" y="1603963"/>
            <a:ext cx="6803977" cy="3938689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4.3) การเตรียมข้อมูล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  <a:p>
            <a:pPr algn="l"/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4124" y="5680527"/>
            <a:ext cx="468052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ภาพแสดงแบบฟอร์บันทึกข้อมูลทดสอบ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258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4.3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) การเตรียมข้อมูลทดสอบ(ต่อ)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844824"/>
            <a:ext cx="8229600" cy="2404586"/>
          </a:xfrm>
        </p:spPr>
      </p:pic>
    </p:spTree>
    <p:extLst>
      <p:ext uri="{BB962C8B-B14F-4D97-AF65-F5344CB8AC3E}">
        <p14:creationId xmlns:p14="http://schemas.microsoft.com/office/powerpoint/2010/main" val="143869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4.3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) การเตรียมข้อมูลทดสอบ(ต่อ)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8291264" cy="2448272"/>
          </a:xfrm>
        </p:spPr>
      </p:pic>
    </p:spTree>
    <p:extLst>
      <p:ext uri="{BB962C8B-B14F-4D97-AF65-F5344CB8AC3E}">
        <p14:creationId xmlns:p14="http://schemas.microsoft.com/office/powerpoint/2010/main" val="464553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4.3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) การเตรียมข้อมูลทดสอบ(ต่อ)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844824"/>
            <a:ext cx="8229600" cy="2520280"/>
          </a:xfrm>
        </p:spPr>
      </p:pic>
    </p:spTree>
    <p:extLst>
      <p:ext uri="{BB962C8B-B14F-4D97-AF65-F5344CB8AC3E}">
        <p14:creationId xmlns:p14="http://schemas.microsoft.com/office/powerpoint/2010/main" val="3796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79" y="1772816"/>
            <a:ext cx="8329642" cy="4320480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พัฒนาวิธีจำแนกปัญหาด้วยค่าความถี่ของข้อมูลต้นแบบเพื่อสร้างตัวแทนของประเภทปัญหา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Indexing)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ตัวแทนของประเภทปัญหาต้นแบบมักอยู่ในรูปของเวกเตอร์น้ำหนักคำ ด้วย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Term Frequency-Inverse Document Frequency (TF-IDF)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ร่วมกับแบบจำลองเวกเตอร์สเปซ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smtClean="0"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4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ความ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เป็นมาและความสำคัญของ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ปัญหา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7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4.3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) การเตรียมข้อมูลทดสอบ(ต่อ)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00200"/>
            <a:ext cx="4478883" cy="4525963"/>
          </a:xfrm>
        </p:spPr>
      </p:pic>
    </p:spTree>
    <p:extLst>
      <p:ext uri="{BB962C8B-B14F-4D97-AF65-F5344CB8AC3E}">
        <p14:creationId xmlns:p14="http://schemas.microsoft.com/office/powerpoint/2010/main" val="2690888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4.3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) การเตรียมข้อมูลทดสอบ(ต่อ)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18" y="1600200"/>
            <a:ext cx="3813364" cy="4525963"/>
          </a:xfrm>
        </p:spPr>
      </p:pic>
    </p:spTree>
    <p:extLst>
      <p:ext uri="{BB962C8B-B14F-4D97-AF65-F5344CB8AC3E}">
        <p14:creationId xmlns:p14="http://schemas.microsoft.com/office/powerpoint/2010/main" val="2087338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0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5.1)  </a:t>
            </a:r>
            <a:r>
              <a:rPr lang="th-TH" sz="40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สรุปผลการดำเนินการวิจัย</a:t>
            </a:r>
            <a:endParaRPr lang="en-US" sz="40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marL="0" lvl="0" indent="0">
              <a:buNone/>
            </a:pPr>
            <a:r>
              <a:rPr lang="en-US" sz="40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5.2) </a:t>
            </a:r>
            <a:r>
              <a:rPr lang="th-TH" sz="40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ปัญหาและข้อเสนอแนะ</a:t>
            </a:r>
            <a:endParaRPr lang="en-US" sz="40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สรุป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ผลการวิจัยและ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ข้อเสนอแนะ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80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	</a:t>
            </a: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งานวิจัย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ฉบับนี้นำเสนอการจำแนกปัญหาโดยใช้การตัดคำและกำจัดคำที่ไม่มีนัยสำคัญออกจากเอกสารต้นแบบ โดยที่ไม่ทำให้ใจความสำคัญของเอกสารเปลี่ยนแปลงเพื่อสร้างคุณลักษณะให้อยู่ในรูป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Term Frequency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และ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Document Frequency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หาค่าความถี่เอกสารเพื่อทำดัชนีคำศัพท์ให้โปแกรมเรียนรู้ชุดทดสอบต้นแบบโดยใช้วิธีการจำแนกปัญหาด้วยแบบจำลองเวกเตอร์สเปซแบบ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Inner product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และ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Cosine Coefficient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ตามประเภทปัญหาต้นแบบ 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สรุปผลการดำเนินการวิจัย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3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th-TH" sz="3600" dirty="0" smtClean="0">
                <a:latin typeface="Angsana New" pitchFamily="18" charset="-34"/>
                <a:ea typeface="Times New Roman"/>
                <a:cs typeface="Angsana New" pitchFamily="18" charset="-34"/>
              </a:rPr>
              <a:t>	ผล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การทดสอบทั้ง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18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ชุดพบว่า การจำแนกประเภทโดยการกำหนดน้ำหนักคำก่อนการวัดความคล้ายคลึงแบบกำหนดน้ำหนักคำก่อนทำการวัดความคล้ายคลึงแบบ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Inner Product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ค่าแอฟเมชเชอร์เฉลี่ย (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F-Measures) 0.84%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และแบบ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Cosine Coefficient 0.91%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การวัดความคล้ายคลึงแบบ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Cosine Coefficient </a:t>
            </a:r>
            <a:r>
              <a:rPr lang="th-TH" sz="3600" dirty="0">
                <a:latin typeface="Angsana New" pitchFamily="18" charset="-34"/>
                <a:ea typeface="Times New Roman"/>
                <a:cs typeface="Angsana New" pitchFamily="18" charset="-34"/>
              </a:rPr>
              <a:t>สามารถจำแนกประเภทปัญหาที่มีความคล้ายคลึงกันได้มากกว่าวัดความคล้ายคลึงแบบ </a:t>
            </a:r>
            <a:r>
              <a:rPr lang="en-US" sz="3600" dirty="0">
                <a:latin typeface="Angsana New" pitchFamily="18" charset="-34"/>
                <a:ea typeface="Times New Roman"/>
                <a:cs typeface="Angsana New" pitchFamily="18" charset="-34"/>
              </a:rPr>
              <a:t>Inner Product</a:t>
            </a:r>
            <a:endParaRPr lang="en-GB" sz="3600" dirty="0">
              <a:latin typeface="Angsana New" pitchFamily="18" charset="-34"/>
              <a:ea typeface="Times New Roman"/>
              <a:cs typeface="Angsana New" pitchFamily="18" charset="-34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สรุปผลการดำเนินการวิจัย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99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th-TH" dirty="0" smtClean="0"/>
              <a:t>	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โดย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สนใจดึงเฉพาะคำคุณลักษณะต่างๆของเอกสาร ที่ตรงกับเซตคำคุณลักษณะที่ผู้เชี่ยวชาญกำหนดเท่านั้น คือสนใจคำที่ปรากฏที่มีในฐานข้อมูล ไม่ได้สนใจหน้าที่ของคำหรือรูปแบบของประโยค นอกจากนี้ยังตัดคำตามรูปแบบพจนานุกรม เพื่อเรียงประโยคตามหลักของภาษาไทย ทำให้ผลการวัดความคล้ายคลึงของข้อมูลมีความถูกต้องมากมายิ่งขึ้นด้วย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สรุปผลการดำเนินการวิจัย 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35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Coefficient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ผลที่ได้จากการทดลองมีความแตกต่างกันแต่การประมาณความคล้ายคลึงของข้อมูลเมื่อเทียบกับข้อมูลต้นแบบ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Cosine Coefficient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จะเห็นความชัดเจนได้กว่าการวัดความคล้ายคลึงแบบ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Inner Product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นักวิจัยสามารถนำอัลกอริทึมอื่น เช่น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Support Vector Machines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เป็นอัลกอริทึมในรูปแบบ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Vector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เช่นเดียวกันที่น่าสนใจและสามารถพัฒนาต่อยอดได้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  <a:p>
            <a:endParaRPr lang="en-GB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ปัญหาและข้อเสนอแนะ</a:t>
            </a:r>
          </a:p>
        </p:txBody>
      </p:sp>
    </p:spTree>
    <p:extLst>
      <p:ext uri="{BB962C8B-B14F-4D97-AF65-F5344CB8AC3E}">
        <p14:creationId xmlns:p14="http://schemas.microsoft.com/office/powerpoint/2010/main" val="36641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	เนื่องจาก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คำคุณลักษณะของแต่ละประเภทปัญหานั้น เป็นคำที่มีความหมายกลางๆ เช่น แก้ไขหรือบันทึก ไม่ได้เป็นคำศัพท์ที่เกิดขึ้นใหม่ซึงหากมีคำศัพท์ที่มีความหลากหลายมากขึ้น อาจจำเป็นต้องใช้เทคนิคการเลือกคุณลักษณะ เพื่อทำให้จำแนกเอกสารได้ถูกต้องแม่นยำมากขึ้น</a:t>
            </a:r>
            <a:endParaRPr lang="en-GB" sz="36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5.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ปัญหาและ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ข้อเสนอแนะ(ต่อ)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144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0"/>
          </a:xfrm>
        </p:spPr>
        <p:txBody>
          <a:bodyPr>
            <a:no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การตัดคำ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การกำจัดคำหยุด</a:t>
            </a:r>
            <a:endParaRPr lang="en-GB" sz="4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การทำดัชนี</a:t>
            </a:r>
            <a:endParaRPr lang="en-GB" sz="4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การวัดความคล้ายคลึงเอกสาร</a:t>
            </a: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การประเมินประสิทธิผลของอัลกอริธึม</a:t>
            </a:r>
          </a:p>
        </p:txBody>
      </p:sp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pPr algn="l"/>
            <a:r>
              <a:rPr lang="th-TH" sz="2400" b="1" dirty="0" smtClean="0">
                <a:latin typeface="Angsana New" pitchFamily="18" charset="-34"/>
                <a:cs typeface="Angsana New" pitchFamily="18" charset="-34"/>
              </a:rPr>
              <a:t>การออกแบบและพัฒนาโปรโตคอลการรักษาความมั่นคงในการรับส่งอีเมลที่ใช้ร่วมกัน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32656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(Design and Development for Security Protocol of E-Mail Sharing)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69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752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2.1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การตัดคำ (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Word segmentation)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ใช้พจนานุกรมด้วยวิธีเทียบคำที่ยาวที่สุด(</a:t>
            </a:r>
            <a:r>
              <a:rPr lang="en-GB" sz="4000" dirty="0" smtClean="0">
                <a:latin typeface="Angsana New" pitchFamily="18" charset="-34"/>
                <a:cs typeface="Angsana New" pitchFamily="18" charset="-34"/>
              </a:rPr>
              <a:t>Longest matching)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สแกนข้อความจากซ้ายไปขวา นำไปเทียบพจนานุกรมว่าเป็นคำหรือไม่  ถ้า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ไม่พบว่าจะลดความยาวลงทีละตัว 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หากพบจะทำเครื่องหมายจุดย้อนกลับ และเริ่มทำงานใหม่จากจุดนี้ ไปจนจบข้อความ กรณี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พบคำในพจนานุกรมจากจุดเริ่มต้นเดียวกัน จะเลือกคำที่ยาวที่สุด</a:t>
            </a:r>
          </a:p>
          <a:p>
            <a:pPr>
              <a:buFontTx/>
              <a:buChar char="-"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FontTx/>
              <a:buChar char="-"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</a:t>
            </a:r>
            <a:r>
              <a:rPr lang="en-GB" sz="4800" b="1" dirty="0" smtClean="0">
                <a:latin typeface="Angsana New" pitchFamily="18" charset="-34"/>
                <a:cs typeface="Angsana New" pitchFamily="18" charset="-34"/>
              </a:rPr>
              <a:t> (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ต่อ)</a:t>
            </a:r>
            <a:endParaRPr lang="th-TH" sz="48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4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ko9N\Desktop\Presentation\image\imagesCA1KXIN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6"/>
          <a:stretch/>
        </p:blipFill>
        <p:spPr bwMode="auto">
          <a:xfrm>
            <a:off x="8014339" y="32652"/>
            <a:ext cx="1121461" cy="65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7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47958" y="4365104"/>
            <a:ext cx="3672408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th-TH" b="1" u="sng" dirty="0">
                <a:latin typeface="Angsana New" pitchFamily="18" charset="-34"/>
                <a:cs typeface="Angsana New" pitchFamily="18" charset="-34"/>
              </a:rPr>
              <a:t>ข้อดี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 วิธี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ที่ง่ายและรวดเร็ว</a:t>
            </a:r>
          </a:p>
          <a:p>
            <a:r>
              <a:rPr lang="th-TH" dirty="0">
                <a:latin typeface="Angsana New" pitchFamily="18" charset="-34"/>
                <a:cs typeface="Angsana New" pitchFamily="18" charset="-34"/>
              </a:rPr>
              <a:t>- มีความความถูกต้องจะสูงขึ้นอยู่กับขนาด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จำนวนคำในพจนานุกรม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7202" y="4365104"/>
            <a:ext cx="4211262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th-TH" b="1" u="sng" dirty="0" smtClean="0">
                <a:latin typeface="Angsana New" pitchFamily="18" charset="-34"/>
                <a:cs typeface="Angsana New" pitchFamily="18" charset="-34"/>
              </a:rPr>
              <a:t>ข้อเสีย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-การเลือกคำที่ยาวที่เกินไปตั้งแต่ต้นมีผลทำให้การตัดคำที่ตามมาผิดเพี้ยนไป 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-ใช้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ขนาดของหน่วยความจำในการประมวลผลมาก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255"/>
              </p:ext>
            </p:extLst>
          </p:nvPr>
        </p:nvGraphicFramePr>
        <p:xfrm>
          <a:off x="4394583" y="1659902"/>
          <a:ext cx="4328098" cy="23063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63802"/>
                <a:gridCol w="2664296"/>
              </a:tblGrid>
              <a:tr h="489918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ส่วนที่ยาวที่สุด</a:t>
                      </a:r>
                      <a:endParaRPr lang="en-GB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ส่วนที่เหลือหลังจุดย้อนกลับ</a:t>
                      </a:r>
                      <a:endParaRPr lang="en-GB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</a:tr>
              <a:tr h="454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ความก้าวหน้า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ทางด้าน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วิทยาศาสตร์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454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ทาง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ด้าน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วิทยาศาสตร์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454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ด้าน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วิทยาศาสตร์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454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วิทยาศาสตร์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endParaRPr lang="en-GB" sz="24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750" y="2021627"/>
            <a:ext cx="3799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ตัวอย่างข้อความ</a:t>
            </a:r>
          </a:p>
          <a:p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“ความก้าวหน้าทางวิทยาศาสตร์” </a:t>
            </a:r>
            <a:endParaRPr lang="en-GB" sz="32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43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2.2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การกำจัดคำหยุด</a:t>
            </a:r>
          </a:p>
          <a:p>
            <a:pPr marL="0" indent="0">
              <a:buNone/>
            </a:pPr>
            <a:r>
              <a:rPr lang="th-TH" sz="4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- เป็น</a:t>
            </a:r>
            <a:r>
              <a:rPr lang="th-TH" sz="4000" dirty="0">
                <a:latin typeface="Angsana New" pitchFamily="18" charset="-34"/>
                <a:cs typeface="Angsana New" pitchFamily="18" charset="-34"/>
              </a:rPr>
              <a:t>การนำคำที่ไม่มีนัยสำคัญออกไป โดยที่ไม่ทำให้ความหมายของเอกสารเปลี่ยนแปลง 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r>
              <a:rPr lang="th-TH" sz="4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       ตัวอย่าง ตารางคำหยุด</a:t>
            </a:r>
          </a:p>
          <a:p>
            <a:pPr marL="0" indent="0">
              <a:buNone/>
            </a:pPr>
            <a:endParaRPr lang="th-TH" sz="4000" dirty="0" smtClean="0"/>
          </a:p>
          <a:p>
            <a:pPr marL="0" indent="0">
              <a:buNone/>
            </a:pPr>
            <a:endParaRPr lang="en-GB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400" b="1" dirty="0" smtClean="0"/>
              <a:t>การจำแนกปัญหาอัตโนมัติด้วยวิธีค่าความถี่เอกสารและแบบจำลองเวกเตอร์สเปซ</a:t>
            </a:r>
            <a:endParaRPr lang="th-TH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9144000" cy="38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(Automatic Problem Classification Using Document Frequency and Vector Space Model)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496" y="836712"/>
            <a:ext cx="8352928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4800" b="1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4800" b="1" dirty="0">
                <a:latin typeface="Angsana New" pitchFamily="18" charset="-34"/>
                <a:cs typeface="Angsana New" pitchFamily="18" charset="-34"/>
              </a:rPr>
              <a:t>ทฤษฏีและงานวิจัยที่</a:t>
            </a: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เกี่ยวข้อง 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ต่อ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71593"/>
              </p:ext>
            </p:extLst>
          </p:nvPr>
        </p:nvGraphicFramePr>
        <p:xfrm>
          <a:off x="1262082" y="4344014"/>
          <a:ext cx="6096000" cy="17281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ก็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ข้าง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คิดว่า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ก็ดี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ข้างล่าง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เคย</a:t>
                      </a:r>
                      <a:endParaRPr lang="en-GB" sz="320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ก็ตามแต่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ข้าฯ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3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แค่นั้น</a:t>
                      </a:r>
                      <a:endParaRPr lang="en-GB" sz="3200" dirty="0">
                        <a:effectLst/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thaiDist">
          <a:defRPr sz="3200" dirty="0">
            <a:latin typeface="Angsana New" pitchFamily="18" charset="-34"/>
            <a:ea typeface="Times New Roman"/>
            <a:cs typeface="Angsana New" pitchFamily="18" charset="-34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3921</Words>
  <Application>Microsoft Office PowerPoint</Application>
  <PresentationFormat>On-screen Show (4:3)</PresentationFormat>
  <Paragraphs>538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Equation</vt:lpstr>
      <vt:lpstr>Visio</vt:lpstr>
      <vt:lpstr>การจำแนกปัญหาอัตโนมัติด้วยวิธีค่าความถี่เอกสารและแบบจำลองเวกเตอร์สเปซ</vt:lpstr>
      <vt:lpstr>การจำแนกปัญหาอัตโนมัติด้วยวิธีค่าความถี่เอกสารและแบบจำลองเวกเตอร์สเปซ</vt:lpstr>
      <vt:lpstr>PowerPoint Presentation</vt:lpstr>
      <vt:lpstr>PowerPoint Presentation</vt:lpstr>
      <vt:lpstr>PowerPoint Presentation</vt:lpstr>
      <vt:lpstr>การออกแบบและพัฒนาโปรโตคอลการรักษาความมั่นคงในการรับส่งอีเมลที่ใช้ร่วมกัน</vt:lpstr>
      <vt:lpstr>การจำแนกปัญหาอัตโนมัติด้วยวิธีค่าความถี่เอกสารและแบบจำลองเวกเตอร์สเปซ</vt:lpstr>
      <vt:lpstr>การจำแนกปัญหาอัตโนมัติด้วยวิธีค่าความถี่เอกสารและแบบจำลองเวกเตอร์สเปซ</vt:lpstr>
      <vt:lpstr>PowerPoint Presentation</vt:lpstr>
      <vt:lpstr>PowerPoint Presentation</vt:lpstr>
      <vt:lpstr>PowerPoint Presentation</vt:lpstr>
      <vt:lpstr>การจำแนกปัญหาอัตโนมัติด้วยวิธีค่าความถี่เอกสารและแบบจำลองเวกเตอร์สเปซ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dko9N</dc:creator>
  <cp:lastModifiedBy>Araya</cp:lastModifiedBy>
  <cp:revision>667</cp:revision>
  <cp:lastPrinted>2012-05-19T23:04:05Z</cp:lastPrinted>
  <dcterms:created xsi:type="dcterms:W3CDTF">2012-03-13T18:17:21Z</dcterms:created>
  <dcterms:modified xsi:type="dcterms:W3CDTF">2013-02-21T09:22:05Z</dcterms:modified>
</cp:coreProperties>
</file>