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26"/>
  </p:notesMasterIdLst>
  <p:sldIdLst>
    <p:sldId id="256" r:id="rId2"/>
    <p:sldId id="259" r:id="rId3"/>
    <p:sldId id="258" r:id="rId4"/>
    <p:sldId id="262" r:id="rId5"/>
    <p:sldId id="261" r:id="rId6"/>
    <p:sldId id="263" r:id="rId7"/>
    <p:sldId id="265" r:id="rId8"/>
    <p:sldId id="283" r:id="rId9"/>
    <p:sldId id="260" r:id="rId10"/>
    <p:sldId id="264" r:id="rId11"/>
    <p:sldId id="352" r:id="rId12"/>
    <p:sldId id="268" r:id="rId13"/>
    <p:sldId id="348" r:id="rId14"/>
    <p:sldId id="266" r:id="rId15"/>
    <p:sldId id="350" r:id="rId16"/>
    <p:sldId id="351" r:id="rId17"/>
    <p:sldId id="276" r:id="rId18"/>
    <p:sldId id="267" r:id="rId19"/>
    <p:sldId id="349" r:id="rId20"/>
    <p:sldId id="269" r:id="rId21"/>
    <p:sldId id="271" r:id="rId22"/>
    <p:sldId id="274" r:id="rId23"/>
    <p:sldId id="285" r:id="rId24"/>
    <p:sldId id="315" r:id="rId25"/>
  </p:sldIdLst>
  <p:sldSz cx="9144000" cy="5143500" type="screen16x9"/>
  <p:notesSz cx="6858000" cy="9144000"/>
  <p:embeddedFontLst>
    <p:embeddedFont>
      <p:font typeface="Fira Sans Condensed" panose="020B0503050000020004" pitchFamily="34" charset="0"/>
      <p:regular r:id="rId27"/>
      <p:bold r:id="rId28"/>
      <p:italic r:id="rId29"/>
      <p:boldItalic r:id="rId30"/>
    </p:embeddedFont>
    <p:embeddedFont>
      <p:font typeface="Josefin Sans" pitchFamily="2"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0D44F-C43E-480D-9592-39948B67BEC5}">
  <a:tblStyle styleId="{9060D44F-C43E-480D-9592-39948B67BE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p:scale>
          <a:sx n="100" d="100"/>
          <a:sy n="100" d="100"/>
        </p:scale>
        <p:origin x="456"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ab8d1ca92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ab8d1ca92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a:extLst>
            <a:ext uri="{FF2B5EF4-FFF2-40B4-BE49-F238E27FC236}">
              <a16:creationId xmlns:a16="http://schemas.microsoft.com/office/drawing/2014/main" id="{6204E262-3DC3-3581-A6B6-D0F7866AC97B}"/>
            </a:ext>
          </a:extLst>
        </p:cNvPr>
        <p:cNvGrpSpPr/>
        <p:nvPr/>
      </p:nvGrpSpPr>
      <p:grpSpPr>
        <a:xfrm>
          <a:off x="0" y="0"/>
          <a:ext cx="0" cy="0"/>
          <a:chOff x="0" y="0"/>
          <a:chExt cx="0" cy="0"/>
        </a:xfrm>
      </p:grpSpPr>
      <p:sp>
        <p:nvSpPr>
          <p:cNvPr id="1199" name="Google Shape;1199;gd1e87cec61_0_0:notes">
            <a:extLst>
              <a:ext uri="{FF2B5EF4-FFF2-40B4-BE49-F238E27FC236}">
                <a16:creationId xmlns:a16="http://schemas.microsoft.com/office/drawing/2014/main" id="{A35206AC-CD99-38BD-B3C3-13FC0418A4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a:extLst>
              <a:ext uri="{FF2B5EF4-FFF2-40B4-BE49-F238E27FC236}">
                <a16:creationId xmlns:a16="http://schemas.microsoft.com/office/drawing/2014/main" id="{C2FA9177-9B3A-62C2-9CB7-6D4F719CCF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521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a:extLst>
            <a:ext uri="{FF2B5EF4-FFF2-40B4-BE49-F238E27FC236}">
              <a16:creationId xmlns:a16="http://schemas.microsoft.com/office/drawing/2014/main" id="{811FB2B5-41A7-7ADB-C0A0-7F90B6650F84}"/>
            </a:ext>
          </a:extLst>
        </p:cNvPr>
        <p:cNvGrpSpPr/>
        <p:nvPr/>
      </p:nvGrpSpPr>
      <p:grpSpPr>
        <a:xfrm>
          <a:off x="0" y="0"/>
          <a:ext cx="0" cy="0"/>
          <a:chOff x="0" y="0"/>
          <a:chExt cx="0" cy="0"/>
        </a:xfrm>
      </p:grpSpPr>
      <p:sp>
        <p:nvSpPr>
          <p:cNvPr id="1100" name="Google Shape;1100;gd1e87cec61_0_31:notes">
            <a:extLst>
              <a:ext uri="{FF2B5EF4-FFF2-40B4-BE49-F238E27FC236}">
                <a16:creationId xmlns:a16="http://schemas.microsoft.com/office/drawing/2014/main" id="{78082ADA-6B5A-9166-3DDA-FAA9DD643E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d1e87cec61_0_31:notes">
            <a:extLst>
              <a:ext uri="{FF2B5EF4-FFF2-40B4-BE49-F238E27FC236}">
                <a16:creationId xmlns:a16="http://schemas.microsoft.com/office/drawing/2014/main" id="{0192F88C-54E8-E970-DFEB-2654E5EE42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274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a:extLst>
            <a:ext uri="{FF2B5EF4-FFF2-40B4-BE49-F238E27FC236}">
              <a16:creationId xmlns:a16="http://schemas.microsoft.com/office/drawing/2014/main" id="{AF28E92C-FB07-3F46-FA84-122CCD4F0366}"/>
            </a:ext>
          </a:extLst>
        </p:cNvPr>
        <p:cNvGrpSpPr/>
        <p:nvPr/>
      </p:nvGrpSpPr>
      <p:grpSpPr>
        <a:xfrm>
          <a:off x="0" y="0"/>
          <a:ext cx="0" cy="0"/>
          <a:chOff x="0" y="0"/>
          <a:chExt cx="0" cy="0"/>
        </a:xfrm>
      </p:grpSpPr>
      <p:sp>
        <p:nvSpPr>
          <p:cNvPr id="1199" name="Google Shape;1199;gd1e87cec61_0_0:notes">
            <a:extLst>
              <a:ext uri="{FF2B5EF4-FFF2-40B4-BE49-F238E27FC236}">
                <a16:creationId xmlns:a16="http://schemas.microsoft.com/office/drawing/2014/main" id="{5DB54649-1402-5D05-6F96-D60CEE6F68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a:extLst>
              <a:ext uri="{FF2B5EF4-FFF2-40B4-BE49-F238E27FC236}">
                <a16:creationId xmlns:a16="http://schemas.microsoft.com/office/drawing/2014/main" id="{396A0F7A-92F2-E833-8483-1B4FDC910D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916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a:extLst>
            <a:ext uri="{FF2B5EF4-FFF2-40B4-BE49-F238E27FC236}">
              <a16:creationId xmlns:a16="http://schemas.microsoft.com/office/drawing/2014/main" id="{2329B965-5F91-B6E4-3431-F7B7C73B93DD}"/>
            </a:ext>
          </a:extLst>
        </p:cNvPr>
        <p:cNvGrpSpPr/>
        <p:nvPr/>
      </p:nvGrpSpPr>
      <p:grpSpPr>
        <a:xfrm>
          <a:off x="0" y="0"/>
          <a:ext cx="0" cy="0"/>
          <a:chOff x="0" y="0"/>
          <a:chExt cx="0" cy="0"/>
        </a:xfrm>
      </p:grpSpPr>
      <p:sp>
        <p:nvSpPr>
          <p:cNvPr id="1080" name="Google Shape;1080;gab8d1ca927_3_5:notes">
            <a:extLst>
              <a:ext uri="{FF2B5EF4-FFF2-40B4-BE49-F238E27FC236}">
                <a16:creationId xmlns:a16="http://schemas.microsoft.com/office/drawing/2014/main" id="{AEF73702-1D47-565F-F235-51971BFA0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a:extLst>
              <a:ext uri="{FF2B5EF4-FFF2-40B4-BE49-F238E27FC236}">
                <a16:creationId xmlns:a16="http://schemas.microsoft.com/office/drawing/2014/main" id="{1AB46F7A-2BC8-A4B0-834B-A11A439308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83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a:extLst>
            <a:ext uri="{FF2B5EF4-FFF2-40B4-BE49-F238E27FC236}">
              <a16:creationId xmlns:a16="http://schemas.microsoft.com/office/drawing/2014/main" id="{12033497-AFD8-E3BD-9D01-CC578FD1DB0E}"/>
            </a:ext>
          </a:extLst>
        </p:cNvPr>
        <p:cNvGrpSpPr/>
        <p:nvPr/>
      </p:nvGrpSpPr>
      <p:grpSpPr>
        <a:xfrm>
          <a:off x="0" y="0"/>
          <a:ext cx="0" cy="0"/>
          <a:chOff x="0" y="0"/>
          <a:chExt cx="0" cy="0"/>
        </a:xfrm>
      </p:grpSpPr>
      <p:sp>
        <p:nvSpPr>
          <p:cNvPr id="1124" name="Google Shape;1124;gd1e87cec61_0_34:notes">
            <a:extLst>
              <a:ext uri="{FF2B5EF4-FFF2-40B4-BE49-F238E27FC236}">
                <a16:creationId xmlns:a16="http://schemas.microsoft.com/office/drawing/2014/main" id="{0CFB6B9E-F356-9E49-E999-3F1E22C0D7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d1e87cec61_0_34:notes">
            <a:extLst>
              <a:ext uri="{FF2B5EF4-FFF2-40B4-BE49-F238E27FC236}">
                <a16:creationId xmlns:a16="http://schemas.microsoft.com/office/drawing/2014/main" id="{886AECB1-2BFC-EFE8-BE78-BE8F0D6F6F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3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1e87cec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11db22f081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11db22f08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b347e33ac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b347e33ac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d1e87cec6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d1e87cec6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d1e87cec6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d1e87cec6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161f6db21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161f6db21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7" name="Google Shape;227;p15"/>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5400000">
            <a:off x="3798057" y="39407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1">
  <p:cSld name="CUSTOM_46">
    <p:spTree>
      <p:nvGrpSpPr>
        <p:cNvPr id="1" name="Shape 243"/>
        <p:cNvGrpSpPr/>
        <p:nvPr/>
      </p:nvGrpSpPr>
      <p:grpSpPr>
        <a:xfrm>
          <a:off x="0" y="0"/>
          <a:ext cx="0" cy="0"/>
          <a:chOff x="0" y="0"/>
          <a:chExt cx="0" cy="0"/>
        </a:xfrm>
      </p:grpSpPr>
      <p:sp>
        <p:nvSpPr>
          <p:cNvPr id="244" name="Google Shape;244;p16"/>
          <p:cNvSpPr/>
          <p:nvPr/>
        </p:nvSpPr>
        <p:spPr>
          <a:xfrm rot="10800000" flipH="1">
            <a:off x="-34948" y="4374909"/>
            <a:ext cx="2505013" cy="76874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flipH="1">
            <a:off x="6142736" y="0"/>
            <a:ext cx="2594745" cy="68451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6632383" y="0"/>
            <a:ext cx="3779755" cy="936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flipH="1">
            <a:off x="-5" y="4269850"/>
            <a:ext cx="2018280" cy="87380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1" y="4269786"/>
            <a:ext cx="1717924" cy="87359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flipH="1">
            <a:off x="6962402" y="0"/>
            <a:ext cx="2594826" cy="822238"/>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rot="9281215" flipH="1">
            <a:off x="6963797" y="4203731"/>
            <a:ext cx="2228124" cy="91892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rot="9280772" flipH="1">
            <a:off x="6019538" y="4396562"/>
            <a:ext cx="3782980" cy="1428824"/>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rot="9281383">
            <a:off x="6014037" y="3898835"/>
            <a:ext cx="4264746" cy="184380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rot="10800000" flipH="1">
            <a:off x="-874529" y="63632"/>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rot="9367883">
            <a:off x="-1140979" y="-338044"/>
            <a:ext cx="3153951" cy="112115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rot="9944222" flipH="1">
            <a:off x="-1677309" y="-294645"/>
            <a:ext cx="3605366" cy="11947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txBox="1">
            <a:spLocks noGrp="1"/>
          </p:cNvSpPr>
          <p:nvPr>
            <p:ph type="title"/>
          </p:nvPr>
        </p:nvSpPr>
        <p:spPr>
          <a:xfrm>
            <a:off x="2550000" y="3290249"/>
            <a:ext cx="4044000" cy="49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160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7" name="Google Shape;257;p16"/>
          <p:cNvSpPr txBox="1">
            <a:spLocks noGrp="1"/>
          </p:cNvSpPr>
          <p:nvPr>
            <p:ph type="subTitle" idx="1"/>
          </p:nvPr>
        </p:nvSpPr>
        <p:spPr>
          <a:xfrm>
            <a:off x="2250150" y="1355551"/>
            <a:ext cx="4643700" cy="16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2400"/>
              <a:buNone/>
              <a:defRPr sz="2400"/>
            </a:lvl1pPr>
            <a:lvl2pPr lvl="1" algn="ctr" rtl="0">
              <a:spcBef>
                <a:spcPts val="1600"/>
              </a:spcBef>
              <a:spcAft>
                <a:spcPts val="0"/>
              </a:spcAft>
              <a:buSzPts val="2400"/>
              <a:buNone/>
              <a:defRPr sz="2400"/>
            </a:lvl2pPr>
            <a:lvl3pPr lvl="2" algn="ctr" rtl="0">
              <a:spcBef>
                <a:spcPts val="1600"/>
              </a:spcBef>
              <a:spcAft>
                <a:spcPts val="0"/>
              </a:spcAft>
              <a:buSzPts val="2400"/>
              <a:buNone/>
              <a:defRPr sz="2400"/>
            </a:lvl3pPr>
            <a:lvl4pPr lvl="3" algn="ctr" rtl="0">
              <a:spcBef>
                <a:spcPts val="1600"/>
              </a:spcBef>
              <a:spcAft>
                <a:spcPts val="0"/>
              </a:spcAft>
              <a:buSzPts val="2400"/>
              <a:buNone/>
              <a:defRPr sz="2400"/>
            </a:lvl4pPr>
            <a:lvl5pPr lvl="4" algn="ctr" rtl="0">
              <a:spcBef>
                <a:spcPts val="1600"/>
              </a:spcBef>
              <a:spcAft>
                <a:spcPts val="0"/>
              </a:spcAft>
              <a:buSzPts val="2400"/>
              <a:buNone/>
              <a:defRPr sz="2400"/>
            </a:lvl5pPr>
            <a:lvl6pPr lvl="5" algn="ctr" rtl="0">
              <a:spcBef>
                <a:spcPts val="1600"/>
              </a:spcBef>
              <a:spcAft>
                <a:spcPts val="0"/>
              </a:spcAft>
              <a:buSzPts val="2400"/>
              <a:buNone/>
              <a:defRPr sz="2400"/>
            </a:lvl6pPr>
            <a:lvl7pPr lvl="6" algn="ctr" rtl="0">
              <a:spcBef>
                <a:spcPts val="1600"/>
              </a:spcBef>
              <a:spcAft>
                <a:spcPts val="0"/>
              </a:spcAft>
              <a:buSzPts val="2400"/>
              <a:buNone/>
              <a:defRPr sz="2400"/>
            </a:lvl7pPr>
            <a:lvl8pPr lvl="7" algn="ctr" rtl="0">
              <a:spcBef>
                <a:spcPts val="1600"/>
              </a:spcBef>
              <a:spcAft>
                <a:spcPts val="0"/>
              </a:spcAft>
              <a:buSzPts val="2400"/>
              <a:buNone/>
              <a:defRPr sz="2400"/>
            </a:lvl8pPr>
            <a:lvl9pPr lvl="8" algn="ctr" rtl="0">
              <a:spcBef>
                <a:spcPts val="1600"/>
              </a:spcBef>
              <a:spcAft>
                <a:spcPts val="1600"/>
              </a:spcAft>
              <a:buSzPts val="2400"/>
              <a:buNone/>
              <a:defRPr sz="2400"/>
            </a:lvl9pPr>
          </a:lstStyle>
          <a:p>
            <a:endParaRPr/>
          </a:p>
        </p:txBody>
      </p:sp>
      <p:sp>
        <p:nvSpPr>
          <p:cNvPr id="258" name="Google Shape;258;p16"/>
          <p:cNvSpPr/>
          <p:nvPr/>
        </p:nvSpPr>
        <p:spPr>
          <a:xfrm rot="5400000">
            <a:off x="2341731" y="4809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rot="5400000">
            <a:off x="989544" y="47098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rot="-5400000">
            <a:off x="1684906" y="4657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rot="5400000">
            <a:off x="333331" y="4075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rot="5400000">
            <a:off x="957006" y="6007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rot="5400000">
            <a:off x="8564894" y="4842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rot="-5400000">
            <a:off x="234781" y="10034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rot="5400000">
            <a:off x="1477081" y="140794"/>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rot="5400000">
            <a:off x="8233156" y="433776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rot="5400000">
            <a:off x="7390894" y="45588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rot="-5400000">
            <a:off x="8911081" y="35576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rot="5400000">
            <a:off x="7296606" y="5209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710000" y="2261338"/>
            <a:ext cx="5319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2" name="Google Shape;272;p17"/>
          <p:cNvSpPr txBox="1">
            <a:spLocks noGrp="1"/>
          </p:cNvSpPr>
          <p:nvPr>
            <p:ph type="title" idx="2" hasCustomPrompt="1"/>
          </p:nvPr>
        </p:nvSpPr>
        <p:spPr>
          <a:xfrm>
            <a:off x="710000" y="1164675"/>
            <a:ext cx="2932800" cy="978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3" name="Google Shape;273;p17"/>
          <p:cNvSpPr txBox="1">
            <a:spLocks noGrp="1"/>
          </p:cNvSpPr>
          <p:nvPr>
            <p:ph type="subTitle" idx="1"/>
          </p:nvPr>
        </p:nvSpPr>
        <p:spPr>
          <a:xfrm>
            <a:off x="710000" y="3123913"/>
            <a:ext cx="35133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17"/>
          <p:cNvSpPr/>
          <p:nvPr/>
        </p:nvSpPr>
        <p:spPr>
          <a:xfrm rot="10800000">
            <a:off x="3794725" y="3526224"/>
            <a:ext cx="5269500" cy="161730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flipH="1">
            <a:off x="4079409" y="0"/>
            <a:ext cx="3848746" cy="1015396"/>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4805860" y="0"/>
            <a:ext cx="5606452" cy="138838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4898284" y="3305534"/>
            <a:ext cx="4245815" cy="1838051"/>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flipH="1">
            <a:off x="5529737" y="3305400"/>
            <a:ext cx="3614274" cy="183788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flipH="1">
            <a:off x="5295901" y="0"/>
            <a:ext cx="3848110" cy="1219360"/>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5400000">
            <a:off x="7269506" y="10558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5400000">
            <a:off x="5917319" y="9557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5400000">
            <a:off x="6612681" y="903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5400000">
            <a:off x="5261106" y="321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5400000" flipH="1">
            <a:off x="4341681" y="475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5400000" flipH="1">
            <a:off x="5326056" y="43294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rot="-5400000" flipH="1">
            <a:off x="7106006" y="3674706"/>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87"/>
        <p:cNvGrpSpPr/>
        <p:nvPr/>
      </p:nvGrpSpPr>
      <p:grpSpPr>
        <a:xfrm>
          <a:off x="0" y="0"/>
          <a:ext cx="0" cy="0"/>
          <a:chOff x="0" y="0"/>
          <a:chExt cx="0" cy="0"/>
        </a:xfrm>
      </p:grpSpPr>
      <p:sp>
        <p:nvSpPr>
          <p:cNvPr id="288" name="Google Shape;288;p18"/>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89" name="Google Shape;289;p18"/>
          <p:cNvSpPr txBox="1">
            <a:spLocks noGrp="1"/>
          </p:cNvSpPr>
          <p:nvPr>
            <p:ph type="title" idx="2" hasCustomPrompt="1"/>
          </p:nvPr>
        </p:nvSpPr>
        <p:spPr>
          <a:xfrm>
            <a:off x="884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0" name="Google Shape;290;p18"/>
          <p:cNvSpPr txBox="1">
            <a:spLocks noGrp="1"/>
          </p:cNvSpPr>
          <p:nvPr>
            <p:ph type="subTitle" idx="1"/>
          </p:nvPr>
        </p:nvSpPr>
        <p:spPr>
          <a:xfrm>
            <a:off x="1099425" y="2130913"/>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1" name="Google Shape;291;p18"/>
          <p:cNvSpPr txBox="1">
            <a:spLocks noGrp="1"/>
          </p:cNvSpPr>
          <p:nvPr>
            <p:ph type="title" idx="3" hasCustomPrompt="1"/>
          </p:nvPr>
        </p:nvSpPr>
        <p:spPr>
          <a:xfrm>
            <a:off x="5058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2" name="Google Shape;292;p18"/>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3" name="Google Shape;293;p18"/>
          <p:cNvSpPr txBox="1">
            <a:spLocks noGrp="1"/>
          </p:cNvSpPr>
          <p:nvPr>
            <p:ph type="title" idx="5" hasCustomPrompt="1"/>
          </p:nvPr>
        </p:nvSpPr>
        <p:spPr>
          <a:xfrm>
            <a:off x="2971798" y="31094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4" name="Google Shape;294;p18"/>
          <p:cNvSpPr txBox="1">
            <a:spLocks noGrp="1"/>
          </p:cNvSpPr>
          <p:nvPr>
            <p:ph type="subTitle" idx="6"/>
          </p:nvPr>
        </p:nvSpPr>
        <p:spPr>
          <a:xfrm>
            <a:off x="3186425" y="3740725"/>
            <a:ext cx="2771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5" name="Google Shape;295;p18"/>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33">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6" name="Google Shape;316;p19"/>
          <p:cNvSpPr/>
          <p:nvPr/>
        </p:nvSpPr>
        <p:spPr>
          <a:xfrm flipH="1">
            <a:off x="3939631" y="122"/>
            <a:ext cx="5126677" cy="157321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rot="10800000" flipH="1">
            <a:off x="1272707" y="4105046"/>
            <a:ext cx="3936983" cy="103860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rot="10800000">
            <a:off x="-1307833" y="3723489"/>
            <a:ext cx="5735030" cy="1420156"/>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rot="10800000" flipH="1">
            <a:off x="5013468" y="40"/>
            <a:ext cx="4130832" cy="178819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rot="10800000">
            <a:off x="5628780" y="489"/>
            <a:ext cx="3515148" cy="178787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rot="10800000" flipH="1">
            <a:off x="-10490" y="3895966"/>
            <a:ext cx="3937105" cy="1247680"/>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rot="5400000">
            <a:off x="3159444" y="4248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rot="5400000">
            <a:off x="1528331" y="42649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rot="-5400000">
            <a:off x="2223694" y="42123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rot="5400000">
            <a:off x="872119" y="36301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rot="5400000">
            <a:off x="6821956" y="789581"/>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rot="5400000">
            <a:off x="5209844" y="8219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rot="-5400000">
            <a:off x="7250456" y="1788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rot="5400000">
            <a:off x="4382131" y="1221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40" name="Google Shape;340;p21"/>
          <p:cNvSpPr/>
          <p:nvPr/>
        </p:nvSpPr>
        <p:spPr>
          <a:xfrm rot="1518785">
            <a:off x="6954573" y="116866"/>
            <a:ext cx="2228124" cy="91892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rot="1519228">
            <a:off x="6010314" y="-585860"/>
            <a:ext cx="3782980" cy="1428824"/>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rot="1518617" flipH="1">
            <a:off x="6004813" y="-503115"/>
            <a:ext cx="4264746" cy="184380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rot="-5400000">
            <a:off x="6589131" y="1652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rot="-5400000">
            <a:off x="8006419" y="3300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rot="5400000">
            <a:off x="7311056" y="382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rot="-5400000">
            <a:off x="8597531" y="900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355"/>
        <p:cNvGrpSpPr/>
        <p:nvPr/>
      </p:nvGrpSpPr>
      <p:grpSpPr>
        <a:xfrm>
          <a:off x="0" y="0"/>
          <a:ext cx="0" cy="0"/>
          <a:chOff x="0" y="0"/>
          <a:chExt cx="0" cy="0"/>
        </a:xfrm>
      </p:grpSpPr>
      <p:sp>
        <p:nvSpPr>
          <p:cNvPr id="356" name="Google Shape;356;p23"/>
          <p:cNvSpPr txBox="1">
            <a:spLocks noGrp="1"/>
          </p:cNvSpPr>
          <p:nvPr>
            <p:ph type="title"/>
          </p:nvPr>
        </p:nvSpPr>
        <p:spPr>
          <a:xfrm>
            <a:off x="710525" y="1974875"/>
            <a:ext cx="2073600" cy="1193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7" name="Google Shape;357;p23"/>
          <p:cNvSpPr/>
          <p:nvPr/>
        </p:nvSpPr>
        <p:spPr>
          <a:xfrm rot="5400000">
            <a:off x="6103527" y="2087160"/>
            <a:ext cx="5127422" cy="953525"/>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rot="5400000">
            <a:off x="6173920" y="2173333"/>
            <a:ext cx="5143202" cy="79695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rot="5400000" flipH="1">
            <a:off x="6143644" y="2143144"/>
            <a:ext cx="5143337" cy="85737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rot="10800000">
            <a:off x="8190469" y="29254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rot="10800000">
            <a:off x="8438581" y="180910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8223019" y="45065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rot="10800000">
            <a:off x="8093069" y="35756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3">
  <p:cSld name="CUSTOM_39">
    <p:spTree>
      <p:nvGrpSpPr>
        <p:cNvPr id="1" name="Shape 437"/>
        <p:cNvGrpSpPr/>
        <p:nvPr/>
      </p:nvGrpSpPr>
      <p:grpSpPr>
        <a:xfrm>
          <a:off x="0" y="0"/>
          <a:ext cx="0" cy="0"/>
          <a:chOff x="0" y="0"/>
          <a:chExt cx="0" cy="0"/>
        </a:xfrm>
      </p:grpSpPr>
      <p:sp>
        <p:nvSpPr>
          <p:cNvPr id="438" name="Google Shape;438;p3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39" name="Google Shape;439;p32"/>
          <p:cNvSpPr/>
          <p:nvPr/>
        </p:nvSpPr>
        <p:spPr>
          <a:xfrm rot="5772639">
            <a:off x="8598824" y="-560579"/>
            <a:ext cx="1671004" cy="1597787"/>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rot="706905">
            <a:off x="7020027" y="-335675"/>
            <a:ext cx="3557278" cy="966682"/>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020070" y="-335758"/>
            <a:ext cx="3556654"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rot="5400000">
            <a:off x="-693662" y="2761041"/>
            <a:ext cx="2443246" cy="56873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rot="5399497" flipH="1">
            <a:off x="-1918147" y="1922604"/>
            <a:ext cx="4515337" cy="678344"/>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rot="5400440">
            <a:off x="-2219066" y="2210242"/>
            <a:ext cx="5161707" cy="722922"/>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flipH="1">
            <a:off x="6742285" y="4150269"/>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rot="-1432117">
            <a:off x="6298030" y="4370786"/>
            <a:ext cx="3153951" cy="112115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rot="-855778" flipH="1">
            <a:off x="6382945" y="4253784"/>
            <a:ext cx="3605366" cy="11947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1089719" y="36326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478769" y="311620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rot="10800000">
            <a:off x="625181" y="14105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812319" y="46512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rot="5400000">
            <a:off x="8776881" y="3828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rot="5400000">
            <a:off x="6958944" y="1889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rot="-5400000">
            <a:off x="7277406" y="4337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rot="5400000">
            <a:off x="8513881" y="8568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4">
  <p:cSld name="CUSTOM_18">
    <p:spTree>
      <p:nvGrpSpPr>
        <p:cNvPr id="1" name="Shape 544"/>
        <p:cNvGrpSpPr/>
        <p:nvPr/>
      </p:nvGrpSpPr>
      <p:grpSpPr>
        <a:xfrm>
          <a:off x="0" y="0"/>
          <a:ext cx="0" cy="0"/>
          <a:chOff x="0" y="0"/>
          <a:chExt cx="0" cy="0"/>
        </a:xfrm>
      </p:grpSpPr>
      <p:sp>
        <p:nvSpPr>
          <p:cNvPr id="545" name="Google Shape;545;p41"/>
          <p:cNvSpPr txBox="1">
            <a:spLocks noGrp="1"/>
          </p:cNvSpPr>
          <p:nvPr>
            <p:ph type="subTitle" idx="1"/>
          </p:nvPr>
        </p:nvSpPr>
        <p:spPr>
          <a:xfrm>
            <a:off x="4658775" y="3441800"/>
            <a:ext cx="2087700" cy="94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46" name="Google Shape;546;p41"/>
          <p:cNvSpPr txBox="1">
            <a:spLocks noGrp="1"/>
          </p:cNvSpPr>
          <p:nvPr>
            <p:ph type="subTitle" idx="2"/>
          </p:nvPr>
        </p:nvSpPr>
        <p:spPr>
          <a:xfrm>
            <a:off x="2397771" y="1400250"/>
            <a:ext cx="2087700" cy="94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7" name="Google Shape;547;p41"/>
          <p:cNvSpPr txBox="1">
            <a:spLocks noGrp="1"/>
          </p:cNvSpPr>
          <p:nvPr>
            <p:ph type="title"/>
          </p:nvPr>
        </p:nvSpPr>
        <p:spPr>
          <a:xfrm>
            <a:off x="4658771" y="2806100"/>
            <a:ext cx="2087700" cy="63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700"/>
              <a:buNone/>
              <a:defRPr sz="2700"/>
            </a:lvl1pPr>
            <a:lvl2pPr lvl="1"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2pPr>
            <a:lvl3pPr lvl="2"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3pPr>
            <a:lvl4pPr lvl="3"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4pPr>
            <a:lvl5pPr lvl="4"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5pPr>
            <a:lvl6pPr lvl="5"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6pPr>
            <a:lvl7pPr lvl="6"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7pPr>
            <a:lvl8pPr lvl="7"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8pPr>
            <a:lvl9pPr lvl="8"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9pPr>
          </a:lstStyle>
          <a:p>
            <a:endParaRPr/>
          </a:p>
        </p:txBody>
      </p:sp>
      <p:sp>
        <p:nvSpPr>
          <p:cNvPr id="548" name="Google Shape;548;p41"/>
          <p:cNvSpPr txBox="1">
            <a:spLocks noGrp="1"/>
          </p:cNvSpPr>
          <p:nvPr>
            <p:ph type="title" idx="3"/>
          </p:nvPr>
        </p:nvSpPr>
        <p:spPr>
          <a:xfrm>
            <a:off x="2397771" y="764550"/>
            <a:ext cx="2087700" cy="63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sz="2700"/>
            </a:lvl1pPr>
            <a:lvl2pPr lvl="1"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2pPr>
            <a:lvl3pPr lvl="2"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3pPr>
            <a:lvl4pPr lvl="3"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4pPr>
            <a:lvl5pPr lvl="4"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5pPr>
            <a:lvl6pPr lvl="5"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6pPr>
            <a:lvl7pPr lvl="6"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7pPr>
            <a:lvl8pPr lvl="7"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8pPr>
            <a:lvl9pPr lvl="8"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9pPr>
          </a:lstStyle>
          <a:p>
            <a:endParaRPr/>
          </a:p>
        </p:txBody>
      </p:sp>
      <p:sp>
        <p:nvSpPr>
          <p:cNvPr id="549" name="Google Shape;549;p41"/>
          <p:cNvSpPr/>
          <p:nvPr/>
        </p:nvSpPr>
        <p:spPr>
          <a:xfrm>
            <a:off x="485275" y="3859450"/>
            <a:ext cx="3336529" cy="1283560"/>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rot="1432232" flipH="1">
            <a:off x="-470789" y="4165605"/>
            <a:ext cx="4306753" cy="1531081"/>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rot="5772258">
            <a:off x="7200936" y="-653045"/>
            <a:ext cx="2023504" cy="1935148"/>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rot="707044">
            <a:off x="5289054" y="-380400"/>
            <a:ext cx="4307387" cy="1170580"/>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5289100" y="-380553"/>
            <a:ext cx="4306711" cy="128365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rot="855605">
            <a:off x="-610970" y="4000688"/>
            <a:ext cx="4923475" cy="1631508"/>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rot="5400000">
            <a:off x="2493669" y="40945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rot="5400000">
            <a:off x="1141481" y="39944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rot="-5400000">
            <a:off x="1836844" y="39418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rot="5400000">
            <a:off x="485269" y="33596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rot="5400000">
            <a:off x="7169406" y="9648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rot="5400000">
            <a:off x="5817219" y="8647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rot="-5400000">
            <a:off x="6512581" y="8121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rot="5400000">
            <a:off x="5161006" y="2299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6">
  <p:cSld name="CUSTOM_35">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200" lvl="0" indent="-355600" algn="ctr" rtl="0">
              <a:lnSpc>
                <a:spcPct val="100000"/>
              </a:lnSpc>
              <a:spcBef>
                <a:spcPts val="0"/>
              </a:spcBef>
              <a:spcAft>
                <a:spcPts val="0"/>
              </a:spcAft>
              <a:buSzPts val="2000"/>
              <a:buChar char="●"/>
              <a:defRPr sz="2000"/>
            </a:lvl1pPr>
            <a:lvl2pPr marL="914400" lvl="1" indent="-355600" algn="ctr" rtl="0">
              <a:lnSpc>
                <a:spcPct val="100000"/>
              </a:lnSpc>
              <a:spcBef>
                <a:spcPts val="1600"/>
              </a:spcBef>
              <a:spcAft>
                <a:spcPts val="0"/>
              </a:spcAft>
              <a:buSzPts val="2000"/>
              <a:buChar char="○"/>
              <a:defRPr sz="2000"/>
            </a:lvl2pPr>
            <a:lvl3pPr marL="1371600" lvl="2" indent="-355600" algn="ctr" rtl="0">
              <a:lnSpc>
                <a:spcPct val="100000"/>
              </a:lnSpc>
              <a:spcBef>
                <a:spcPts val="1600"/>
              </a:spcBef>
              <a:spcAft>
                <a:spcPts val="0"/>
              </a:spcAft>
              <a:buSzPts val="2000"/>
              <a:buChar char="■"/>
              <a:defRPr sz="2000"/>
            </a:lvl3pPr>
            <a:lvl4pPr marL="1828800" lvl="3" indent="-355600" algn="ctr" rtl="0">
              <a:lnSpc>
                <a:spcPct val="100000"/>
              </a:lnSpc>
              <a:spcBef>
                <a:spcPts val="1600"/>
              </a:spcBef>
              <a:spcAft>
                <a:spcPts val="0"/>
              </a:spcAft>
              <a:buSzPts val="2000"/>
              <a:buChar char="●"/>
              <a:defRPr sz="2000"/>
            </a:lvl4pPr>
            <a:lvl5pPr marL="2286000" lvl="4" indent="-355600" algn="ctr" rtl="0">
              <a:lnSpc>
                <a:spcPct val="100000"/>
              </a:lnSpc>
              <a:spcBef>
                <a:spcPts val="1600"/>
              </a:spcBef>
              <a:spcAft>
                <a:spcPts val="0"/>
              </a:spcAft>
              <a:buSzPts val="2000"/>
              <a:buChar char="○"/>
              <a:defRPr sz="2000"/>
            </a:lvl5pPr>
            <a:lvl6pPr marL="2743200" lvl="5" indent="-355600" algn="ctr" rtl="0">
              <a:lnSpc>
                <a:spcPct val="100000"/>
              </a:lnSpc>
              <a:spcBef>
                <a:spcPts val="1600"/>
              </a:spcBef>
              <a:spcAft>
                <a:spcPts val="0"/>
              </a:spcAft>
              <a:buSzPts val="2000"/>
              <a:buChar char="■"/>
              <a:defRPr sz="2000"/>
            </a:lvl6pPr>
            <a:lvl7pPr marL="3200400" lvl="6" indent="-355600" algn="ctr" rtl="0">
              <a:lnSpc>
                <a:spcPct val="100000"/>
              </a:lnSpc>
              <a:spcBef>
                <a:spcPts val="1600"/>
              </a:spcBef>
              <a:spcAft>
                <a:spcPts val="0"/>
              </a:spcAft>
              <a:buSzPts val="2000"/>
              <a:buChar char="●"/>
              <a:defRPr sz="2000"/>
            </a:lvl7pPr>
            <a:lvl8pPr marL="3657600" lvl="7" indent="-355600" algn="ctr" rtl="0">
              <a:lnSpc>
                <a:spcPct val="100000"/>
              </a:lnSpc>
              <a:spcBef>
                <a:spcPts val="1600"/>
              </a:spcBef>
              <a:spcAft>
                <a:spcPts val="0"/>
              </a:spcAft>
              <a:buSzPts val="2000"/>
              <a:buChar char="○"/>
              <a:defRPr sz="2000"/>
            </a:lvl8pPr>
            <a:lvl9pPr marL="4114800" lvl="8" indent="-355600" algn="ctr" rtl="0">
              <a:lnSpc>
                <a:spcPct val="100000"/>
              </a:lnSpc>
              <a:spcBef>
                <a:spcPts val="1600"/>
              </a:spcBef>
              <a:spcAft>
                <a:spcPts val="1600"/>
              </a:spcAft>
              <a:buSzPts val="2000"/>
              <a:buChar char="■"/>
              <a:defRPr sz="2000"/>
            </a:lvl9pPr>
          </a:lstStyle>
          <a:p>
            <a:endParaRPr/>
          </a:p>
        </p:txBody>
      </p:sp>
      <p:sp>
        <p:nvSpPr>
          <p:cNvPr id="774" name="Google Shape;774;p53"/>
          <p:cNvSpPr/>
          <p:nvPr/>
        </p:nvSpPr>
        <p:spPr>
          <a:xfrm>
            <a:off x="1030225" y="3960176"/>
            <a:ext cx="7083925" cy="1183297"/>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3"/>
          <p:cNvSpPr/>
          <p:nvPr/>
        </p:nvSpPr>
        <p:spPr>
          <a:xfrm flipH="1">
            <a:off x="-1" y="4362499"/>
            <a:ext cx="9144351" cy="782105"/>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3"/>
          <p:cNvSpPr/>
          <p:nvPr/>
        </p:nvSpPr>
        <p:spPr>
          <a:xfrm rot="6479671">
            <a:off x="5455589" y="-1428985"/>
            <a:ext cx="1502599" cy="3510848"/>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3"/>
          <p:cNvSpPr/>
          <p:nvPr/>
        </p:nvSpPr>
        <p:spPr>
          <a:xfrm>
            <a:off x="0" y="-167425"/>
            <a:ext cx="9144351" cy="831498"/>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3"/>
          <p:cNvSpPr/>
          <p:nvPr/>
        </p:nvSpPr>
        <p:spPr>
          <a:xfrm>
            <a:off x="0" y="-167425"/>
            <a:ext cx="9144078" cy="911830"/>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3"/>
          <p:cNvSpPr/>
          <p:nvPr/>
        </p:nvSpPr>
        <p:spPr>
          <a:xfrm>
            <a:off x="1" y="4416936"/>
            <a:ext cx="9143690" cy="726902"/>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3"/>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3"/>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3"/>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3"/>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3"/>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3"/>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3"/>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912"/>
        <p:cNvGrpSpPr/>
        <p:nvPr/>
      </p:nvGrpSpPr>
      <p:grpSpPr>
        <a:xfrm>
          <a:off x="0" y="0"/>
          <a:ext cx="0" cy="0"/>
          <a:chOff x="0" y="0"/>
          <a:chExt cx="0" cy="0"/>
        </a:xfrm>
      </p:grpSpPr>
      <p:sp>
        <p:nvSpPr>
          <p:cNvPr id="913" name="Google Shape;913;p61"/>
          <p:cNvSpPr txBox="1">
            <a:spLocks noGrp="1"/>
          </p:cNvSpPr>
          <p:nvPr>
            <p:ph type="title"/>
          </p:nvPr>
        </p:nvSpPr>
        <p:spPr>
          <a:xfrm>
            <a:off x="2629950" y="989275"/>
            <a:ext cx="3884100" cy="9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914" name="Google Shape;914;p61"/>
          <p:cNvSpPr txBox="1">
            <a:spLocks noGrp="1"/>
          </p:cNvSpPr>
          <p:nvPr>
            <p:ph type="subTitle" idx="1"/>
          </p:nvPr>
        </p:nvSpPr>
        <p:spPr>
          <a:xfrm>
            <a:off x="3043615" y="1769613"/>
            <a:ext cx="30669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915" name="Google Shape;915;p61"/>
          <p:cNvSpPr txBox="1">
            <a:spLocks noGrp="1"/>
          </p:cNvSpPr>
          <p:nvPr>
            <p:ph type="subTitle" idx="2"/>
          </p:nvPr>
        </p:nvSpPr>
        <p:spPr>
          <a:xfrm>
            <a:off x="2676890" y="3876500"/>
            <a:ext cx="3790200" cy="27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100">
                <a:solidFill>
                  <a:schemeClr val="dk1"/>
                </a:solidFill>
              </a:defRPr>
            </a:lvl1pPr>
            <a:lvl2pPr lvl="1" algn="ctr" rtl="0">
              <a:spcBef>
                <a:spcPts val="160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916" name="Google Shape;916;p61"/>
          <p:cNvSpPr txBox="1"/>
          <p:nvPr/>
        </p:nvSpPr>
        <p:spPr>
          <a:xfrm>
            <a:off x="2924390" y="3270788"/>
            <a:ext cx="3295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lang="en" sz="1100" b="1">
                <a:solidFill>
                  <a:schemeClr val="dk1"/>
                </a:solidFill>
                <a:latin typeface="Open Sans"/>
                <a:ea typeface="Open Sans"/>
                <a:cs typeface="Open Sans"/>
                <a:sym typeface="Open Sans"/>
              </a:rPr>
              <a:t> </a:t>
            </a:r>
            <a:r>
              <a:rPr lang="en" sz="11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100">
                <a:solidFill>
                  <a:schemeClr val="dk1"/>
                </a:solidFill>
                <a:latin typeface="Open Sans"/>
                <a:ea typeface="Open Sans"/>
                <a:cs typeface="Open Sans"/>
                <a:sym typeface="Open Sans"/>
              </a:rPr>
              <a:t>, including icons by </a:t>
            </a:r>
            <a:r>
              <a:rPr lang="en" sz="11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100">
                <a:solidFill>
                  <a:schemeClr val="dk1"/>
                </a:solidFill>
                <a:latin typeface="Open Sans"/>
                <a:ea typeface="Open Sans"/>
                <a:cs typeface="Open Sans"/>
                <a:sym typeface="Open Sans"/>
              </a:rPr>
              <a:t>, infographics &amp; images by </a:t>
            </a:r>
            <a:r>
              <a:rPr lang="en" sz="11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100" b="1">
              <a:solidFill>
                <a:schemeClr val="dk1"/>
              </a:solidFill>
              <a:latin typeface="Open Sans"/>
              <a:ea typeface="Open Sans"/>
              <a:cs typeface="Open Sans"/>
              <a:sym typeface="Open Sans"/>
            </a:endParaRPr>
          </a:p>
        </p:txBody>
      </p:sp>
      <p:sp>
        <p:nvSpPr>
          <p:cNvPr id="917" name="Google Shape;917;p61"/>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1"/>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1"/>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1"/>
          <p:cNvSpPr/>
          <p:nvPr/>
        </p:nvSpPr>
        <p:spPr>
          <a:xfrm>
            <a:off x="771800" y="27575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1"/>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1"/>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1"/>
          <p:cNvSpPr/>
          <p:nvPr/>
        </p:nvSpPr>
        <p:spPr>
          <a:xfrm>
            <a:off x="1169650" y="35512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1"/>
          <p:cNvSpPr/>
          <p:nvPr/>
        </p:nvSpPr>
        <p:spPr>
          <a:xfrm>
            <a:off x="37648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61"/>
          <p:cNvGrpSpPr/>
          <p:nvPr/>
        </p:nvGrpSpPr>
        <p:grpSpPr>
          <a:xfrm rot="10800000">
            <a:off x="7695844" y="-223188"/>
            <a:ext cx="1676378" cy="6958517"/>
            <a:chOff x="-174456" y="-1522725"/>
            <a:chExt cx="1676378" cy="6958517"/>
          </a:xfrm>
        </p:grpSpPr>
        <p:sp>
          <p:nvSpPr>
            <p:cNvPr id="926" name="Google Shape;926;p61"/>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1"/>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1"/>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61"/>
          <p:cNvSpPr/>
          <p:nvPr/>
        </p:nvSpPr>
        <p:spPr>
          <a:xfrm rot="10800000" flipH="1">
            <a:off x="7981650" y="28604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1"/>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1"/>
          <p:cNvSpPr/>
          <p:nvPr/>
        </p:nvSpPr>
        <p:spPr>
          <a:xfrm rot="10800000" flipH="1">
            <a:off x="7932450" y="4287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1"/>
          <p:cNvSpPr/>
          <p:nvPr/>
        </p:nvSpPr>
        <p:spPr>
          <a:xfrm rot="10800000" flipH="1">
            <a:off x="7695850" y="17277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1"/>
          <p:cNvSpPr/>
          <p:nvPr/>
        </p:nvSpPr>
        <p:spPr>
          <a:xfrm rot="10800000" flipH="1">
            <a:off x="829948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49">
    <p:spTree>
      <p:nvGrpSpPr>
        <p:cNvPr id="1"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rot="10799504" flipH="1">
            <a:off x="-6750" y="531"/>
            <a:ext cx="9154265" cy="81230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rot="-10799504">
            <a:off x="236" y="485"/>
            <a:ext cx="9154265" cy="86569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rot="-4555973" flipH="1">
            <a:off x="4908829" y="2657012"/>
            <a:ext cx="1457076" cy="455744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rot="10800000" flipH="1">
            <a:off x="1" y="4443074"/>
            <a:ext cx="9154264" cy="836745"/>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rot="10800000" flipH="1">
            <a:off x="-6750" y="4366693"/>
            <a:ext cx="9161260" cy="9175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50">
    <p:spTree>
      <p:nvGrpSpPr>
        <p:cNvPr id="1" name="Shape 970"/>
        <p:cNvGrpSpPr/>
        <p:nvPr/>
      </p:nvGrpSpPr>
      <p:grpSpPr>
        <a:xfrm>
          <a:off x="0" y="0"/>
          <a:ext cx="0" cy="0"/>
          <a:chOff x="0" y="0"/>
          <a:chExt cx="0" cy="0"/>
        </a:xfrm>
      </p:grpSpPr>
      <p:sp>
        <p:nvSpPr>
          <p:cNvPr id="971" name="Google Shape;971;p65"/>
          <p:cNvSpPr/>
          <p:nvPr/>
        </p:nvSpPr>
        <p:spPr>
          <a:xfrm rot="10800000" flipH="1">
            <a:off x="1206036"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rot="10800000">
            <a:off x="-1374513"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rot="10800000" flipH="1">
            <a:off x="-77156"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rot="10800000" flipH="1">
            <a:off x="6363775" y="11325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rot="10800000" flipH="1">
            <a:off x="8271400" y="13415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rot="10800000" flipH="1">
            <a:off x="4360525" y="3233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CUSTOM_51">
    <p:spTree>
      <p:nvGrpSpPr>
        <p:cNvPr id="1" name="Shape 983"/>
        <p:cNvGrpSpPr/>
        <p:nvPr/>
      </p:nvGrpSpPr>
      <p:grpSpPr>
        <a:xfrm>
          <a:off x="0" y="0"/>
          <a:ext cx="0" cy="0"/>
          <a:chOff x="0" y="0"/>
          <a:chExt cx="0" cy="0"/>
        </a:xfrm>
      </p:grpSpPr>
      <p:sp>
        <p:nvSpPr>
          <p:cNvPr id="984" name="Google Shape;984;p66"/>
          <p:cNvSpPr/>
          <p:nvPr/>
        </p:nvSpPr>
        <p:spPr>
          <a:xfrm rot="-5400000" flipH="1">
            <a:off x="7050252" y="2575411"/>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rot="-5399497">
            <a:off x="6325430" y="1701197"/>
            <a:ext cx="4515337" cy="1121168"/>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rot="-5400440" flipH="1">
            <a:off x="5965428" y="1974301"/>
            <a:ext cx="5161707" cy="119480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rot="-5400000">
            <a:off x="-1791843" y="1811847"/>
            <a:ext cx="5127422" cy="1543736"/>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rot="-5400000">
            <a:off x="-1926425" y="1930649"/>
            <a:ext cx="5143202" cy="129035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rot="-5400000" flipH="1">
            <a:off x="-1877527" y="1881640"/>
            <a:ext cx="5143337" cy="13882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rot="10800000" flipH="1">
            <a:off x="7695850" y="10064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rot="10800000" flipH="1">
            <a:off x="779423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3">
  <p:cSld name="CUSTOM_52">
    <p:spTree>
      <p:nvGrpSpPr>
        <p:cNvPr id="1" name="Shape 998"/>
        <p:cNvGrpSpPr/>
        <p:nvPr/>
      </p:nvGrpSpPr>
      <p:grpSpPr>
        <a:xfrm>
          <a:off x="0" y="0"/>
          <a:ext cx="0" cy="0"/>
          <a:chOff x="0" y="0"/>
          <a:chExt cx="0" cy="0"/>
        </a:xfrm>
      </p:grpSpPr>
      <p:sp>
        <p:nvSpPr>
          <p:cNvPr id="999" name="Google Shape;999;p67"/>
          <p:cNvSpPr/>
          <p:nvPr/>
        </p:nvSpPr>
        <p:spPr>
          <a:xfrm rot="-5911893" flipH="1">
            <a:off x="-358275" y="-757650"/>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7"/>
          <p:cNvSpPr/>
          <p:nvPr/>
        </p:nvSpPr>
        <p:spPr>
          <a:xfrm rot="-515846" flipH="1">
            <a:off x="-1764995" y="-321140"/>
            <a:ext cx="4858752" cy="98474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7"/>
          <p:cNvSpPr/>
          <p:nvPr/>
        </p:nvSpPr>
        <p:spPr>
          <a:xfrm flipH="1">
            <a:off x="-1788061" y="-312190"/>
            <a:ext cx="4906095"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7"/>
          <p:cNvSpPr/>
          <p:nvPr/>
        </p:nvSpPr>
        <p:spPr>
          <a:xfrm rot="4888107" flipH="1">
            <a:off x="1137128" y="4138487"/>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7"/>
          <p:cNvSpPr/>
          <p:nvPr/>
        </p:nvSpPr>
        <p:spPr>
          <a:xfrm rot="-9922098" flipH="1">
            <a:off x="-1214868" y="4347472"/>
            <a:ext cx="4858620" cy="98475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7"/>
          <p:cNvSpPr/>
          <p:nvPr/>
        </p:nvSpPr>
        <p:spPr>
          <a:xfrm rot="-10346708" flipH="1">
            <a:off x="-752392" y="4478612"/>
            <a:ext cx="4905724" cy="106005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7"/>
          <p:cNvSpPr/>
          <p:nvPr/>
        </p:nvSpPr>
        <p:spPr>
          <a:xfrm rot="5400000">
            <a:off x="1196981" y="844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7"/>
          <p:cNvSpPr/>
          <p:nvPr/>
        </p:nvSpPr>
        <p:spPr>
          <a:xfrm rot="5400000">
            <a:off x="1196219" y="4467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7"/>
          <p:cNvSpPr/>
          <p:nvPr/>
        </p:nvSpPr>
        <p:spPr>
          <a:xfrm rot="-5400000">
            <a:off x="540156" y="6913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7"/>
          <p:cNvSpPr/>
          <p:nvPr/>
        </p:nvSpPr>
        <p:spPr>
          <a:xfrm rot="5400000">
            <a:off x="540006" y="38324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4">
  <p:cSld name="CUSTOM_53">
    <p:spTree>
      <p:nvGrpSpPr>
        <p:cNvPr id="1"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rot="10800000" flipH="1">
            <a:off x="4720014"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rot="10800000">
            <a:off x="5220582"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5069450"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3" name="Google Shape;63;p5"/>
          <p:cNvSpPr txBox="1">
            <a:spLocks noGrp="1"/>
          </p:cNvSpPr>
          <p:nvPr>
            <p:ph type="subTitle" idx="2"/>
          </p:nvPr>
        </p:nvSpPr>
        <p:spPr>
          <a:xfrm>
            <a:off x="50694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4" name="Google Shape;64;p5"/>
          <p:cNvSpPr txBox="1">
            <a:spLocks noGrp="1"/>
          </p:cNvSpPr>
          <p:nvPr>
            <p:ph type="subTitle" idx="3"/>
          </p:nvPr>
        </p:nvSpPr>
        <p:spPr>
          <a:xfrm>
            <a:off x="1189788"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5" name="Google Shape;65;p5"/>
          <p:cNvSpPr txBox="1">
            <a:spLocks noGrp="1"/>
          </p:cNvSpPr>
          <p:nvPr>
            <p:ph type="subTitle" idx="4"/>
          </p:nvPr>
        </p:nvSpPr>
        <p:spPr>
          <a:xfrm>
            <a:off x="11898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6" name="Google Shape;66;p5"/>
          <p:cNvSpPr/>
          <p:nvPr/>
        </p:nvSpPr>
        <p:spPr>
          <a:xfrm rot="10376871">
            <a:off x="-495921" y="-203555"/>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07550" y="1922950"/>
            <a:ext cx="4860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7"/>
          <p:cNvSpPr txBox="1">
            <a:spLocks noGrp="1"/>
          </p:cNvSpPr>
          <p:nvPr>
            <p:ph type="subTitle" idx="1"/>
          </p:nvPr>
        </p:nvSpPr>
        <p:spPr>
          <a:xfrm>
            <a:off x="707650" y="2757125"/>
            <a:ext cx="48600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7"/>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6" name="Google Shape;126;p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52" name="Google Shape;152;p11"/>
          <p:cNvSpPr/>
          <p:nvPr/>
        </p:nvSpPr>
        <p:spPr>
          <a:xfrm rot="10800000" flipH="1">
            <a:off x="2527149" y="4367365"/>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6198946" y="4555768"/>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7520738" flipH="1">
            <a:off x="7812289" y="3760467"/>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flipH="1">
            <a:off x="-426404"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3279262" flipH="1">
            <a:off x="-226292" y="-6916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42">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0" name="Google Shape;210;p14"/>
          <p:cNvSpPr/>
          <p:nvPr/>
        </p:nvSpPr>
        <p:spPr>
          <a:xfrm rot="10800000" flipH="1">
            <a:off x="37927" y="4374834"/>
            <a:ext cx="2505013" cy="76874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10800000">
            <a:off x="6142736" y="4490064"/>
            <a:ext cx="2594745" cy="68451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10800000" flipH="1">
            <a:off x="6632383" y="4238575"/>
            <a:ext cx="3779755" cy="936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flipH="1">
            <a:off x="-5" y="4269850"/>
            <a:ext cx="2018280" cy="87380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1" y="4269786"/>
            <a:ext cx="1717924" cy="87359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rot="10800000">
            <a:off x="6962402" y="4352337"/>
            <a:ext cx="2594826" cy="822238"/>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217" name="Google Shape;217;p14"/>
          <p:cNvSpPr/>
          <p:nvPr/>
        </p:nvSpPr>
        <p:spPr>
          <a:xfrm rot="5400000">
            <a:off x="2341731" y="4809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rot="5400000">
            <a:off x="989544" y="47098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rot="-5400000">
            <a:off x="1684906" y="4657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rot="5400000">
            <a:off x="333331" y="4075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rot="5400000">
            <a:off x="8655556" y="414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rot="-5400000">
            <a:off x="7367731" y="44490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rot="5400000">
            <a:off x="5923156" y="48443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69" r:id="rId16"/>
    <p:sldLayoutId id="2147483678" r:id="rId17"/>
    <p:sldLayoutId id="2147483687" r:id="rId18"/>
    <p:sldLayoutId id="2147483699" r:id="rId19"/>
    <p:sldLayoutId id="2147483707" r:id="rId20"/>
    <p:sldLayoutId id="2147483710" r:id="rId21"/>
    <p:sldLayoutId id="2147483711" r:id="rId22"/>
    <p:sldLayoutId id="2147483712" r:id="rId23"/>
    <p:sldLayoutId id="2147483713" r:id="rId24"/>
    <p:sldLayoutId id="2147483714"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825355" y="152850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Comprehensive Analysis of Music Genre Classification Using Multiple Models</a:t>
            </a:r>
            <a:endParaRPr sz="2800" dirty="0"/>
          </a:p>
        </p:txBody>
      </p:sp>
      <p:sp>
        <p:nvSpPr>
          <p:cNvPr id="2" name="Google Shape;1096;p80">
            <a:extLst>
              <a:ext uri="{FF2B5EF4-FFF2-40B4-BE49-F238E27FC236}">
                <a16:creationId xmlns:a16="http://schemas.microsoft.com/office/drawing/2014/main" id="{7E2869F3-1039-C79B-39E6-794358279EB2}"/>
              </a:ext>
            </a:extLst>
          </p:cNvPr>
          <p:cNvSpPr txBox="1">
            <a:spLocks/>
          </p:cNvSpPr>
          <p:nvPr/>
        </p:nvSpPr>
        <p:spPr>
          <a:xfrm>
            <a:off x="1089527" y="1117350"/>
            <a:ext cx="7258756" cy="8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25000"/>
              </a:lnSpc>
              <a:spcBef>
                <a:spcPts val="0"/>
              </a:spcBef>
              <a:spcAft>
                <a:spcPts val="0"/>
              </a:spcAft>
              <a:buClr>
                <a:schemeClr val="accent6"/>
              </a:buClr>
              <a:buSzPts val="5200"/>
              <a:buFont typeface="Josefin Sans"/>
              <a:buNone/>
              <a:defRPr sz="55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9pPr>
          </a:lstStyle>
          <a:p>
            <a:r>
              <a:rPr lang="en-US" sz="4800" dirty="0">
                <a:solidFill>
                  <a:schemeClr val="accent4"/>
                </a:solidFill>
              </a:rPr>
              <a:t>Presentation Topic</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6" name="Google Shape;1403;p101">
            <a:extLst>
              <a:ext uri="{FF2B5EF4-FFF2-40B4-BE49-F238E27FC236}">
                <a16:creationId xmlns:a16="http://schemas.microsoft.com/office/drawing/2014/main" id="{97073230-4D18-EF01-C6CA-233205451B5A}"/>
              </a:ext>
            </a:extLst>
          </p:cNvPr>
          <p:cNvSpPr txBox="1">
            <a:spLocks/>
          </p:cNvSpPr>
          <p:nvPr/>
        </p:nvSpPr>
        <p:spPr>
          <a:xfrm>
            <a:off x="801511" y="734997"/>
            <a:ext cx="7811911"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Data Pre Processing</a:t>
            </a:r>
          </a:p>
        </p:txBody>
      </p:sp>
      <p:sp>
        <p:nvSpPr>
          <p:cNvPr id="8" name="Google Shape;1209;p89">
            <a:extLst>
              <a:ext uri="{FF2B5EF4-FFF2-40B4-BE49-F238E27FC236}">
                <a16:creationId xmlns:a16="http://schemas.microsoft.com/office/drawing/2014/main" id="{0E4F6FDD-2683-98C6-5B12-87322AE5991F}"/>
              </a:ext>
            </a:extLst>
          </p:cNvPr>
          <p:cNvSpPr/>
          <p:nvPr/>
        </p:nvSpPr>
        <p:spPr>
          <a:xfrm>
            <a:off x="338879" y="1796487"/>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E5EFF303-55A5-07E7-04E2-B7552B3287F0}"/>
              </a:ext>
            </a:extLst>
          </p:cNvPr>
          <p:cNvSpPr txBox="1"/>
          <p:nvPr/>
        </p:nvSpPr>
        <p:spPr>
          <a:xfrm>
            <a:off x="722488" y="1600035"/>
            <a:ext cx="7811911" cy="738664"/>
          </a:xfrm>
          <a:prstGeom prst="rect">
            <a:avLst/>
          </a:prstGeom>
          <a:noFill/>
        </p:spPr>
        <p:txBody>
          <a:bodyPr wrap="square">
            <a:spAutoFit/>
          </a:bodyPr>
          <a:lstStyle/>
          <a:p>
            <a:pPr algn="just" fontAlgn="base">
              <a:spcAft>
                <a:spcPts val="600"/>
              </a:spcAft>
            </a:pPr>
            <a:r>
              <a:rPr lang="en-US" dirty="0">
                <a:solidFill>
                  <a:schemeClr val="accent1"/>
                </a:solidFill>
                <a:latin typeface="Open Sans" panose="020B0606030504020204" pitchFamily="34" charset="0"/>
                <a:ea typeface="Open Sans" panose="020B0606030504020204" pitchFamily="34" charset="0"/>
                <a:cs typeface="Open Sans" panose="020B0606030504020204" pitchFamily="34" charset="0"/>
              </a:rPr>
              <a:t>R</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emoves unnecessary columns like </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instance_id</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and </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track_name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It then checks for missing data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NaN</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values) and drops entire rows containing them twice to ensure a clean dataset.</a:t>
            </a:r>
          </a:p>
        </p:txBody>
      </p:sp>
      <p:sp>
        <p:nvSpPr>
          <p:cNvPr id="13" name="Google Shape;1209;p89">
            <a:extLst>
              <a:ext uri="{FF2B5EF4-FFF2-40B4-BE49-F238E27FC236}">
                <a16:creationId xmlns:a16="http://schemas.microsoft.com/office/drawing/2014/main" id="{570CD54E-DB1B-ACCC-A13B-DE4C01DD7389}"/>
              </a:ext>
            </a:extLst>
          </p:cNvPr>
          <p:cNvSpPr/>
          <p:nvPr/>
        </p:nvSpPr>
        <p:spPr>
          <a:xfrm>
            <a:off x="338880" y="2746480"/>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E0E227F1-69CD-8F6A-05EC-5A33263F2AC5}"/>
              </a:ext>
            </a:extLst>
          </p:cNvPr>
          <p:cNvSpPr txBox="1"/>
          <p:nvPr/>
        </p:nvSpPr>
        <p:spPr>
          <a:xfrm>
            <a:off x="703709" y="2615286"/>
            <a:ext cx="7811911" cy="523220"/>
          </a:xfrm>
          <a:prstGeom prst="rect">
            <a:avLst/>
          </a:prstGeom>
          <a:noFill/>
        </p:spPr>
        <p:txBody>
          <a:bodyPr wrap="square">
            <a:spAutoFit/>
          </a:bodyPr>
          <a:lstStyle/>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Categorical features (key, mode,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music_genre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artist_name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are encoded using </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LabelEncoder</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with key, mode, and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music_genre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encoded once to avoid redundancy.</a:t>
            </a:r>
          </a:p>
        </p:txBody>
      </p:sp>
      <p:sp>
        <p:nvSpPr>
          <p:cNvPr id="15" name="Google Shape;1209;p89">
            <a:extLst>
              <a:ext uri="{FF2B5EF4-FFF2-40B4-BE49-F238E27FC236}">
                <a16:creationId xmlns:a16="http://schemas.microsoft.com/office/drawing/2014/main" id="{AC441BF4-401E-0FE0-3B4E-DDF2250051BF}"/>
              </a:ext>
            </a:extLst>
          </p:cNvPr>
          <p:cNvSpPr/>
          <p:nvPr/>
        </p:nvSpPr>
        <p:spPr>
          <a:xfrm>
            <a:off x="338880" y="3725952"/>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a:extLst>
              <a:ext uri="{FF2B5EF4-FFF2-40B4-BE49-F238E27FC236}">
                <a16:creationId xmlns:a16="http://schemas.microsoft.com/office/drawing/2014/main" id="{9468FAB7-35EA-0412-D73A-80D78DC57FD4}"/>
              </a:ext>
            </a:extLst>
          </p:cNvPr>
          <p:cNvSpPr txBox="1"/>
          <p:nvPr/>
        </p:nvSpPr>
        <p:spPr>
          <a:xfrm>
            <a:off x="722487" y="3415093"/>
            <a:ext cx="7811911" cy="954107"/>
          </a:xfrm>
          <a:prstGeom prst="rect">
            <a:avLst/>
          </a:prstGeom>
          <a:noFill/>
        </p:spPr>
        <p:txBody>
          <a:bodyPr wrap="square">
            <a:spAutoFit/>
          </a:bodyPr>
          <a:lstStyle/>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An interesting step involves creating a new feature, </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art_genre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This identifies the unique music genres associated with each artist and encodes them using the </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LabelEncoder</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Finally, the code drops irrelevant numerical features and displays a summary of the cleaned and preprocessed data, ready for research analysis or model training.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p:tgtEl>
                                          <p:spTgt spid="8"/>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0"/>
                                        <p:tgtEl>
                                          <p:spTgt spid="13"/>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1000"/>
                                        <p:tgtEl>
                                          <p:spTgt spid="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1">
          <a:extLst>
            <a:ext uri="{FF2B5EF4-FFF2-40B4-BE49-F238E27FC236}">
              <a16:creationId xmlns:a16="http://schemas.microsoft.com/office/drawing/2014/main" id="{9FA7BD80-85DF-6C37-1982-280EC64169CC}"/>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9553A3E1-37BD-295E-C3B1-3A88CAB58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892" y="834108"/>
            <a:ext cx="5286676" cy="4222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0C6562-ACD8-49A8-3D3A-E1A784A896C0}"/>
              </a:ext>
            </a:extLst>
          </p:cNvPr>
          <p:cNvSpPr txBox="1"/>
          <p:nvPr/>
        </p:nvSpPr>
        <p:spPr>
          <a:xfrm>
            <a:off x="6397978" y="2571750"/>
            <a:ext cx="2746022" cy="600164"/>
          </a:xfrm>
          <a:prstGeom prst="rect">
            <a:avLst/>
          </a:prstGeom>
          <a:noFill/>
        </p:spPr>
        <p:txBody>
          <a:bodyPr wrap="square">
            <a:spAutoFit/>
          </a:bodyPr>
          <a:lstStyle/>
          <a:p>
            <a:pPr algn="l" fontAlgn="base">
              <a:spcAft>
                <a:spcPts val="600"/>
              </a:spcAft>
            </a:pPr>
            <a:r>
              <a:rPr lang="en-US" b="1" i="0" dirty="0">
                <a:solidFill>
                  <a:schemeClr val="accent6"/>
                </a:solidFill>
                <a:effectLst/>
                <a:latin typeface="Open Sans" panose="020B0606030504020204" pitchFamily="34" charset="0"/>
                <a:ea typeface="Open Sans" panose="020B0606030504020204" pitchFamily="34" charset="0"/>
                <a:cs typeface="Open Sans" panose="020B0606030504020204" pitchFamily="34" charset="0"/>
              </a:rPr>
              <a:t>Plot for the </a:t>
            </a:r>
          </a:p>
          <a:p>
            <a:pPr algn="l" fontAlgn="base">
              <a:spcAft>
                <a:spcPts val="600"/>
              </a:spcAft>
            </a:pPr>
            <a:r>
              <a:rPr lang="en-US" b="1" i="0" dirty="0">
                <a:solidFill>
                  <a:schemeClr val="accent6"/>
                </a:solidFill>
                <a:effectLst/>
                <a:latin typeface="Open Sans" panose="020B0606030504020204" pitchFamily="34" charset="0"/>
                <a:ea typeface="Open Sans" panose="020B0606030504020204" pitchFamily="34" charset="0"/>
                <a:cs typeface="Open Sans" panose="020B0606030504020204" pitchFamily="34" charset="0"/>
              </a:rPr>
              <a:t>Features vs target</a:t>
            </a:r>
          </a:p>
        </p:txBody>
      </p:sp>
    </p:spTree>
    <p:extLst>
      <p:ext uri="{BB962C8B-B14F-4D97-AF65-F5344CB8AC3E}">
        <p14:creationId xmlns:p14="http://schemas.microsoft.com/office/powerpoint/2010/main" val="69907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2" name="Google Shape;1403;p101">
            <a:extLst>
              <a:ext uri="{FF2B5EF4-FFF2-40B4-BE49-F238E27FC236}">
                <a16:creationId xmlns:a16="http://schemas.microsoft.com/office/drawing/2014/main" id="{97C2B152-C246-A94A-F171-3F56537F0F97}"/>
              </a:ext>
            </a:extLst>
          </p:cNvPr>
          <p:cNvSpPr txBox="1">
            <a:spLocks/>
          </p:cNvSpPr>
          <p:nvPr/>
        </p:nvSpPr>
        <p:spPr>
          <a:xfrm>
            <a:off x="1648177" y="518806"/>
            <a:ext cx="584764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Features Extraction</a:t>
            </a:r>
          </a:p>
        </p:txBody>
      </p:sp>
      <p:sp>
        <p:nvSpPr>
          <p:cNvPr id="17" name="Google Shape;1209;p89">
            <a:extLst>
              <a:ext uri="{FF2B5EF4-FFF2-40B4-BE49-F238E27FC236}">
                <a16:creationId xmlns:a16="http://schemas.microsoft.com/office/drawing/2014/main" id="{F7E1389C-4B8D-8591-785B-F48D4D3815EF}"/>
              </a:ext>
            </a:extLst>
          </p:cNvPr>
          <p:cNvSpPr/>
          <p:nvPr/>
        </p:nvSpPr>
        <p:spPr>
          <a:xfrm>
            <a:off x="597638" y="1706176"/>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8C4E0270-4FBB-B0F2-5751-8382C77A50A9}"/>
              </a:ext>
            </a:extLst>
          </p:cNvPr>
          <p:cNvSpPr txBox="1"/>
          <p:nvPr/>
        </p:nvSpPr>
        <p:spPr>
          <a:xfrm>
            <a:off x="888450" y="1511803"/>
            <a:ext cx="4775201" cy="892552"/>
          </a:xfrm>
          <a:prstGeom prst="rect">
            <a:avLst/>
          </a:prstGeom>
          <a:noFill/>
        </p:spPr>
        <p:txBody>
          <a:bodyPr wrap="square">
            <a:spAutoFit/>
          </a:bodyPr>
          <a:lstStyle/>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Finding The Top correlation features with </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music_genre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p>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Using Correlation matrix.</a:t>
            </a:r>
          </a:p>
          <a:p>
            <a:pPr algn="just" fontAlgn="base">
              <a:spcAft>
                <a:spcPts val="600"/>
              </a:spcAft>
            </a:pPr>
            <a:endPar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19">
            <a:extLst>
              <a:ext uri="{FF2B5EF4-FFF2-40B4-BE49-F238E27FC236}">
                <a16:creationId xmlns:a16="http://schemas.microsoft.com/office/drawing/2014/main" id="{4BCB58EA-11D0-5881-B04B-DBF4A03582FF}"/>
              </a:ext>
            </a:extLst>
          </p:cNvPr>
          <p:cNvPicPr>
            <a:picLocks noChangeAspect="1"/>
          </p:cNvPicPr>
          <p:nvPr/>
        </p:nvPicPr>
        <p:blipFill>
          <a:blip r:embed="rId3"/>
          <a:stretch>
            <a:fillRect/>
          </a:stretch>
        </p:blipFill>
        <p:spPr>
          <a:xfrm>
            <a:off x="5849171" y="1449317"/>
            <a:ext cx="1989117" cy="3157613"/>
          </a:xfrm>
          <a:prstGeom prst="rect">
            <a:avLst/>
          </a:prstGeom>
        </p:spPr>
      </p:pic>
      <p:sp>
        <p:nvSpPr>
          <p:cNvPr id="21" name="Google Shape;1209;p89">
            <a:extLst>
              <a:ext uri="{FF2B5EF4-FFF2-40B4-BE49-F238E27FC236}">
                <a16:creationId xmlns:a16="http://schemas.microsoft.com/office/drawing/2014/main" id="{95620AA6-740C-328C-0F4E-E8B9933630C2}"/>
              </a:ext>
            </a:extLst>
          </p:cNvPr>
          <p:cNvSpPr/>
          <p:nvPr/>
        </p:nvSpPr>
        <p:spPr>
          <a:xfrm>
            <a:off x="616417" y="3458818"/>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65868539-F3D3-5F81-51F4-2A2D866F8C48}"/>
              </a:ext>
            </a:extLst>
          </p:cNvPr>
          <p:cNvSpPr txBox="1"/>
          <p:nvPr/>
        </p:nvSpPr>
        <p:spPr>
          <a:xfrm>
            <a:off x="835837" y="3366045"/>
            <a:ext cx="4827814" cy="815608"/>
          </a:xfrm>
          <a:prstGeom prst="rect">
            <a:avLst/>
          </a:prstGeom>
          <a:noFill/>
        </p:spPr>
        <p:txBody>
          <a:bodyPr wrap="square">
            <a:spAutoFit/>
          </a:bodyPr>
          <a:lstStyle/>
          <a:p>
            <a:pPr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We will drop  </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Instance_id</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'key','tempo','artit_code','</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artist_name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p>
          <a:p>
            <a:pPr fontAlgn="base">
              <a:spcAft>
                <a:spcPts val="600"/>
              </a:spcAft>
            </a:pP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’liveness','duration_ms','</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obtained_date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'energy ‘</a:t>
            </a:r>
          </a:p>
        </p:txBody>
      </p:sp>
      <p:sp>
        <p:nvSpPr>
          <p:cNvPr id="24" name="Rectangle 4">
            <a:extLst>
              <a:ext uri="{FF2B5EF4-FFF2-40B4-BE49-F238E27FC236}">
                <a16:creationId xmlns:a16="http://schemas.microsoft.com/office/drawing/2014/main" id="{A68FF411-5C24-51BF-4247-5CA74CCED019}"/>
              </a:ext>
            </a:extLst>
          </p:cNvPr>
          <p:cNvSpPr>
            <a:spLocks noChangeArrowheads="1"/>
          </p:cNvSpPr>
          <p:nvPr/>
        </p:nvSpPr>
        <p:spPr bwMode="auto">
          <a:xfrm>
            <a:off x="597638" y="4255701"/>
            <a:ext cx="65"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Google Shape;1209;p89">
            <a:extLst>
              <a:ext uri="{FF2B5EF4-FFF2-40B4-BE49-F238E27FC236}">
                <a16:creationId xmlns:a16="http://schemas.microsoft.com/office/drawing/2014/main" id="{F904A3F4-B090-712B-5404-FCC6C19671C5}"/>
              </a:ext>
            </a:extLst>
          </p:cNvPr>
          <p:cNvSpPr/>
          <p:nvPr/>
        </p:nvSpPr>
        <p:spPr>
          <a:xfrm>
            <a:off x="616417" y="2638763"/>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extBox 25">
            <a:extLst>
              <a:ext uri="{FF2B5EF4-FFF2-40B4-BE49-F238E27FC236}">
                <a16:creationId xmlns:a16="http://schemas.microsoft.com/office/drawing/2014/main" id="{B5188179-1011-EF2A-BCA5-AD2C2ADB708F}"/>
              </a:ext>
            </a:extLst>
          </p:cNvPr>
          <p:cNvSpPr txBox="1"/>
          <p:nvPr/>
        </p:nvSpPr>
        <p:spPr>
          <a:xfrm>
            <a:off x="907229" y="2477536"/>
            <a:ext cx="4775201" cy="523220"/>
          </a:xfrm>
          <a:prstGeom prst="rect">
            <a:avLst/>
          </a:prstGeom>
          <a:noFill/>
        </p:spPr>
        <p:txBody>
          <a:bodyPr wrap="square">
            <a:spAutoFit/>
          </a:bodyPr>
          <a:lstStyle/>
          <a:p>
            <a:pPr algn="just" fontAlgn="base">
              <a:spcAft>
                <a:spcPts val="600"/>
              </a:spcAft>
            </a:pPr>
            <a:r>
              <a:rPr lang="en-US"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A</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rt_genre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is highly correlated with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music_genre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(our target). Loudness is highly correlated with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1000"/>
                                        <p:tgtEl>
                                          <p:spTgt spid="1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000"/>
                                        <p:tgtEl>
                                          <p:spTgt spid="21"/>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1000"/>
                                        <p:tgtEl>
                                          <p:spTgt spid="2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2">
          <a:extLst>
            <a:ext uri="{FF2B5EF4-FFF2-40B4-BE49-F238E27FC236}">
              <a16:creationId xmlns:a16="http://schemas.microsoft.com/office/drawing/2014/main" id="{5657BC9A-34EC-471E-E33F-A97E8EA27DC5}"/>
            </a:ext>
          </a:extLst>
        </p:cNvPr>
        <p:cNvGrpSpPr/>
        <p:nvPr/>
      </p:nvGrpSpPr>
      <p:grpSpPr>
        <a:xfrm>
          <a:off x="0" y="0"/>
          <a:ext cx="0" cy="0"/>
          <a:chOff x="0" y="0"/>
          <a:chExt cx="0" cy="0"/>
        </a:xfrm>
      </p:grpSpPr>
      <p:sp>
        <p:nvSpPr>
          <p:cNvPr id="1103" name="Google Shape;1103;p81">
            <a:extLst>
              <a:ext uri="{FF2B5EF4-FFF2-40B4-BE49-F238E27FC236}">
                <a16:creationId xmlns:a16="http://schemas.microsoft.com/office/drawing/2014/main" id="{223461C4-4B3B-7ECF-95BE-C2C3056574A1}"/>
              </a:ext>
            </a:extLst>
          </p:cNvPr>
          <p:cNvSpPr txBox="1">
            <a:spLocks noGrp="1"/>
          </p:cNvSpPr>
          <p:nvPr>
            <p:ph type="title"/>
          </p:nvPr>
        </p:nvSpPr>
        <p:spPr>
          <a:xfrm>
            <a:off x="1432490" y="2571750"/>
            <a:ext cx="5319000" cy="82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Models Overview</a:t>
            </a:r>
            <a:endParaRPr dirty="0"/>
          </a:p>
        </p:txBody>
      </p:sp>
      <p:sp>
        <p:nvSpPr>
          <p:cNvPr id="1104" name="Google Shape;1104;p81">
            <a:extLst>
              <a:ext uri="{FF2B5EF4-FFF2-40B4-BE49-F238E27FC236}">
                <a16:creationId xmlns:a16="http://schemas.microsoft.com/office/drawing/2014/main" id="{E36468C6-60EA-9C82-8835-6CAB0007E393}"/>
              </a:ext>
            </a:extLst>
          </p:cNvPr>
          <p:cNvSpPr txBox="1">
            <a:spLocks noGrp="1"/>
          </p:cNvSpPr>
          <p:nvPr>
            <p:ph type="title" idx="2"/>
          </p:nvPr>
        </p:nvSpPr>
        <p:spPr>
          <a:xfrm>
            <a:off x="5022356" y="1085653"/>
            <a:ext cx="1434889" cy="9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13730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03"/>
                                        </p:tgtEl>
                                        <p:attrNameLst>
                                          <p:attrName>style.visibility</p:attrName>
                                        </p:attrNameLst>
                                      </p:cBhvr>
                                      <p:to>
                                        <p:strVal val="visible"/>
                                      </p:to>
                                    </p:set>
                                    <p:anim calcmode="lin" valueType="num">
                                      <p:cBhvr additive="base">
                                        <p:cTn id="7" dur="1000"/>
                                        <p:tgtEl>
                                          <p:spTgt spid="110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04"/>
                                        </p:tgtEl>
                                        <p:attrNameLst>
                                          <p:attrName>style.visibility</p:attrName>
                                        </p:attrNameLst>
                                      </p:cBhvr>
                                      <p:to>
                                        <p:strVal val="visible"/>
                                      </p:to>
                                    </p:set>
                                    <p:anim calcmode="lin" valueType="num">
                                      <p:cBhvr additive="base">
                                        <p:cTn id="10" dur="1000"/>
                                        <p:tgtEl>
                                          <p:spTgt spid="11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6" name="Google Shape;1403;p101">
            <a:extLst>
              <a:ext uri="{FF2B5EF4-FFF2-40B4-BE49-F238E27FC236}">
                <a16:creationId xmlns:a16="http://schemas.microsoft.com/office/drawing/2014/main" id="{3742471B-83F4-7F14-9B6A-161D10ADB386}"/>
              </a:ext>
            </a:extLst>
          </p:cNvPr>
          <p:cNvSpPr txBox="1">
            <a:spLocks/>
          </p:cNvSpPr>
          <p:nvPr/>
        </p:nvSpPr>
        <p:spPr>
          <a:xfrm>
            <a:off x="1467554" y="925206"/>
            <a:ext cx="584764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Model Building</a:t>
            </a:r>
          </a:p>
        </p:txBody>
      </p:sp>
      <p:sp>
        <p:nvSpPr>
          <p:cNvPr id="7" name="Google Shape;1390;p99">
            <a:extLst>
              <a:ext uri="{FF2B5EF4-FFF2-40B4-BE49-F238E27FC236}">
                <a16:creationId xmlns:a16="http://schemas.microsoft.com/office/drawing/2014/main" id="{F1D0BFAE-E88A-D131-9BAE-4396F6AFE2BD}"/>
              </a:ext>
            </a:extLst>
          </p:cNvPr>
          <p:cNvSpPr txBox="1">
            <a:spLocks noGrp="1"/>
          </p:cNvSpPr>
          <p:nvPr>
            <p:ph type="subTitle" idx="1"/>
          </p:nvPr>
        </p:nvSpPr>
        <p:spPr>
          <a:xfrm>
            <a:off x="609601" y="1827894"/>
            <a:ext cx="7676443" cy="1999039"/>
          </a:xfrm>
          <a:prstGeom prst="rect">
            <a:avLst/>
          </a:prstGeom>
        </p:spPr>
        <p:txBody>
          <a:bodyPr spcFirstLastPara="1" wrap="square" lIns="91425" tIns="91425" rIns="91425" bIns="91425" anchor="t" anchorCtr="0">
            <a:noAutofit/>
          </a:bodyPr>
          <a:lstStyle/>
          <a:p>
            <a:pPr marL="114300" indent="0" algn="l"/>
            <a:r>
              <a:rPr lang="en-US" sz="1400" b="1" dirty="0"/>
              <a:t>       1. Selects all features except </a:t>
            </a:r>
            <a:r>
              <a:rPr lang="en-US" sz="1400" b="1" dirty="0" err="1"/>
              <a:t>music_genre</a:t>
            </a:r>
            <a:r>
              <a:rPr lang="en-US" sz="1400" b="1" dirty="0"/>
              <a:t> as independent variables (X).</a:t>
            </a:r>
          </a:p>
          <a:p>
            <a:pPr marL="114300" indent="0" algn="l"/>
            <a:br>
              <a:rPr lang="en-US" sz="1400" dirty="0"/>
            </a:br>
            <a:r>
              <a:rPr lang="en-US" sz="1400" b="1" dirty="0"/>
              <a:t>       2. Assigns the </a:t>
            </a:r>
            <a:r>
              <a:rPr lang="en-US" sz="1400" b="1" dirty="0" err="1"/>
              <a:t>music_genre</a:t>
            </a:r>
            <a:r>
              <a:rPr lang="en-US" sz="1400" b="1" dirty="0"/>
              <a:t> column as the target variable (y).</a:t>
            </a:r>
            <a:br>
              <a:rPr lang="en-US" sz="1400" b="1" dirty="0"/>
            </a:br>
            <a:br>
              <a:rPr lang="en-US" sz="1400" dirty="0"/>
            </a:br>
            <a:r>
              <a:rPr lang="en-US" sz="1400" dirty="0"/>
              <a:t>       </a:t>
            </a:r>
            <a:r>
              <a:rPr lang="en-US" sz="1400" b="1" dirty="0"/>
              <a:t>3.</a:t>
            </a:r>
            <a:r>
              <a:rPr lang="en-US" sz="1400" dirty="0"/>
              <a:t> </a:t>
            </a:r>
            <a:r>
              <a:rPr lang="en-US" sz="1400" b="1" dirty="0"/>
              <a:t>Splits the data into training and testing sets. </a:t>
            </a:r>
            <a:br>
              <a:rPr lang="en-US" sz="1400" dirty="0"/>
            </a:br>
            <a:r>
              <a:rPr lang="en-US" sz="1400" dirty="0"/>
              <a:t>	</a:t>
            </a:r>
            <a:br>
              <a:rPr lang="en-US" sz="1400" dirty="0"/>
            </a:br>
            <a:r>
              <a:rPr lang="en-US" sz="1400" dirty="0"/>
              <a:t>	</a:t>
            </a:r>
            <a:r>
              <a:rPr lang="en-US" sz="1400" b="1" dirty="0" err="1"/>
              <a:t>test_size</a:t>
            </a:r>
            <a:r>
              <a:rPr lang="en-US" sz="1400" b="1" dirty="0"/>
              <a:t> </a:t>
            </a:r>
            <a:r>
              <a:rPr lang="en-US" sz="1400" dirty="0"/>
              <a:t>= 0.2: 20% of the data is allocated to the testing set.</a:t>
            </a:r>
            <a:br>
              <a:rPr lang="en-US" sz="1400" dirty="0"/>
            </a:br>
            <a:r>
              <a:rPr lang="en-US" sz="1400" dirty="0"/>
              <a:t>	Ensures that the distribution of </a:t>
            </a:r>
            <a:r>
              <a:rPr lang="en-US" sz="1400" b="1" dirty="0" err="1"/>
              <a:t>music_genre</a:t>
            </a:r>
            <a:r>
              <a:rPr lang="en-US" sz="1400" b="1" dirty="0"/>
              <a:t> </a:t>
            </a:r>
            <a:r>
              <a:rPr lang="en-US" sz="1400" dirty="0"/>
              <a:t>in the training and testing sets is  	similar to the original dataset.</a:t>
            </a:r>
          </a:p>
          <a:p>
            <a:pPr lvl="1"/>
            <a:r>
              <a:rPr lang="en-US" dirty="0"/>
              <a:t>.</a:t>
            </a:r>
          </a:p>
        </p:txBody>
      </p:sp>
      <p:sp>
        <p:nvSpPr>
          <p:cNvPr id="8" name="Google Shape;2802;p145">
            <a:extLst>
              <a:ext uri="{FF2B5EF4-FFF2-40B4-BE49-F238E27FC236}">
                <a16:creationId xmlns:a16="http://schemas.microsoft.com/office/drawing/2014/main" id="{789D4521-9673-1DFF-76BF-01BC821C1F99}"/>
              </a:ext>
            </a:extLst>
          </p:cNvPr>
          <p:cNvSpPr/>
          <p:nvPr/>
        </p:nvSpPr>
        <p:spPr>
          <a:xfrm>
            <a:off x="1299741" y="3242640"/>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bg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1">
          <a:extLst>
            <a:ext uri="{FF2B5EF4-FFF2-40B4-BE49-F238E27FC236}">
              <a16:creationId xmlns:a16="http://schemas.microsoft.com/office/drawing/2014/main" id="{B0CE080B-61EF-1813-E688-3A3BCEA3AC31}"/>
            </a:ext>
          </a:extLst>
        </p:cNvPr>
        <p:cNvGrpSpPr/>
        <p:nvPr/>
      </p:nvGrpSpPr>
      <p:grpSpPr>
        <a:xfrm>
          <a:off x="0" y="0"/>
          <a:ext cx="0" cy="0"/>
          <a:chOff x="0" y="0"/>
          <a:chExt cx="0" cy="0"/>
        </a:xfrm>
      </p:grpSpPr>
      <p:sp>
        <p:nvSpPr>
          <p:cNvPr id="4" name="Google Shape;1127;p83">
            <a:extLst>
              <a:ext uri="{FF2B5EF4-FFF2-40B4-BE49-F238E27FC236}">
                <a16:creationId xmlns:a16="http://schemas.microsoft.com/office/drawing/2014/main" id="{59A54C64-43A5-E076-3950-7C93407CD58A}"/>
              </a:ext>
            </a:extLst>
          </p:cNvPr>
          <p:cNvSpPr/>
          <p:nvPr/>
        </p:nvSpPr>
        <p:spPr>
          <a:xfrm>
            <a:off x="1058990" y="792283"/>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 name="Google Shape;1129;p83">
            <a:extLst>
              <a:ext uri="{FF2B5EF4-FFF2-40B4-BE49-F238E27FC236}">
                <a16:creationId xmlns:a16="http://schemas.microsoft.com/office/drawing/2014/main" id="{55153459-0FBF-83CD-BDE1-975254B7360F}"/>
              </a:ext>
            </a:extLst>
          </p:cNvPr>
          <p:cNvSpPr txBox="1">
            <a:spLocks/>
          </p:cNvSpPr>
          <p:nvPr/>
        </p:nvSpPr>
        <p:spPr>
          <a:xfrm>
            <a:off x="1622435" y="1126313"/>
            <a:ext cx="4663985" cy="9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Effective for high-dimensional spaces</a:t>
            </a:r>
          </a:p>
        </p:txBody>
      </p:sp>
      <p:sp>
        <p:nvSpPr>
          <p:cNvPr id="6" name="Google Shape;1131;p83">
            <a:extLst>
              <a:ext uri="{FF2B5EF4-FFF2-40B4-BE49-F238E27FC236}">
                <a16:creationId xmlns:a16="http://schemas.microsoft.com/office/drawing/2014/main" id="{7FCF99C0-65AA-AEC6-CCE9-3E4EE4F20F62}"/>
              </a:ext>
            </a:extLst>
          </p:cNvPr>
          <p:cNvSpPr txBox="1">
            <a:spLocks noGrp="1"/>
          </p:cNvSpPr>
          <p:nvPr>
            <p:ph type="title"/>
          </p:nvPr>
        </p:nvSpPr>
        <p:spPr>
          <a:xfrm>
            <a:off x="5530555" y="2646626"/>
            <a:ext cx="2801137" cy="63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Selected </a:t>
            </a:r>
            <a:br>
              <a:rPr lang="en" sz="4000" dirty="0"/>
            </a:br>
            <a:r>
              <a:rPr lang="en" sz="4000" dirty="0"/>
              <a:t>Models</a:t>
            </a:r>
            <a:endParaRPr sz="4000" dirty="0"/>
          </a:p>
        </p:txBody>
      </p:sp>
      <p:sp>
        <p:nvSpPr>
          <p:cNvPr id="7" name="Google Shape;1130;p83">
            <a:extLst>
              <a:ext uri="{FF2B5EF4-FFF2-40B4-BE49-F238E27FC236}">
                <a16:creationId xmlns:a16="http://schemas.microsoft.com/office/drawing/2014/main" id="{FF2BF3CA-A77A-9507-A67B-9D9DD8486384}"/>
              </a:ext>
            </a:extLst>
          </p:cNvPr>
          <p:cNvSpPr txBox="1">
            <a:spLocks/>
          </p:cNvSpPr>
          <p:nvPr/>
        </p:nvSpPr>
        <p:spPr>
          <a:xfrm>
            <a:off x="1357146" y="792283"/>
            <a:ext cx="3875253" cy="2325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a:t>Support Vector Machine (SVM):</a:t>
            </a:r>
            <a:endParaRPr lang="en-US" dirty="0"/>
          </a:p>
        </p:txBody>
      </p:sp>
      <p:sp>
        <p:nvSpPr>
          <p:cNvPr id="8" name="Google Shape;1127;p83">
            <a:extLst>
              <a:ext uri="{FF2B5EF4-FFF2-40B4-BE49-F238E27FC236}">
                <a16:creationId xmlns:a16="http://schemas.microsoft.com/office/drawing/2014/main" id="{2A8F3EE5-F012-25A8-E352-ACBAD42EAC88}"/>
              </a:ext>
            </a:extLst>
          </p:cNvPr>
          <p:cNvSpPr/>
          <p:nvPr/>
        </p:nvSpPr>
        <p:spPr>
          <a:xfrm>
            <a:off x="1058990" y="1500174"/>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 name="Google Shape;1129;p83">
            <a:extLst>
              <a:ext uri="{FF2B5EF4-FFF2-40B4-BE49-F238E27FC236}">
                <a16:creationId xmlns:a16="http://schemas.microsoft.com/office/drawing/2014/main" id="{A40819AC-1FD3-096B-E662-5392684FB7A2}"/>
              </a:ext>
            </a:extLst>
          </p:cNvPr>
          <p:cNvSpPr txBox="1">
            <a:spLocks/>
          </p:cNvSpPr>
          <p:nvPr/>
        </p:nvSpPr>
        <p:spPr>
          <a:xfrm>
            <a:off x="1543412" y="1821743"/>
            <a:ext cx="4370475"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l"/>
            <a:r>
              <a:rPr lang="en-US" sz="1200" dirty="0"/>
              <a:t>Gradient boosting algorithm optimized for speed</a:t>
            </a:r>
          </a:p>
          <a:p>
            <a:pPr algn="l"/>
            <a:r>
              <a:rPr lang="en-US" sz="1200" dirty="0"/>
              <a:t>and accuracy</a:t>
            </a:r>
          </a:p>
        </p:txBody>
      </p:sp>
      <p:sp>
        <p:nvSpPr>
          <p:cNvPr id="10" name="Google Shape;1130;p83">
            <a:extLst>
              <a:ext uri="{FF2B5EF4-FFF2-40B4-BE49-F238E27FC236}">
                <a16:creationId xmlns:a16="http://schemas.microsoft.com/office/drawing/2014/main" id="{54B7194D-1D55-7F51-D75B-9B0508CE6D50}"/>
              </a:ext>
            </a:extLst>
          </p:cNvPr>
          <p:cNvSpPr txBox="1">
            <a:spLocks/>
          </p:cNvSpPr>
          <p:nvPr/>
        </p:nvSpPr>
        <p:spPr>
          <a:xfrm>
            <a:off x="1357146" y="1500174"/>
            <a:ext cx="3875253" cy="345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err="1"/>
              <a:t>XGBoost</a:t>
            </a:r>
            <a:r>
              <a:rPr lang="en-US" b="1" dirty="0"/>
              <a:t>:</a:t>
            </a:r>
            <a:endParaRPr lang="en-US" dirty="0"/>
          </a:p>
        </p:txBody>
      </p:sp>
      <p:sp>
        <p:nvSpPr>
          <p:cNvPr id="11" name="Google Shape;1127;p83">
            <a:extLst>
              <a:ext uri="{FF2B5EF4-FFF2-40B4-BE49-F238E27FC236}">
                <a16:creationId xmlns:a16="http://schemas.microsoft.com/office/drawing/2014/main" id="{2FBF0F94-58F0-F8C2-AC1C-6CDF846B86B4}"/>
              </a:ext>
            </a:extLst>
          </p:cNvPr>
          <p:cNvSpPr/>
          <p:nvPr/>
        </p:nvSpPr>
        <p:spPr>
          <a:xfrm>
            <a:off x="1058990" y="2361594"/>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2" name="Google Shape;1129;p83">
            <a:extLst>
              <a:ext uri="{FF2B5EF4-FFF2-40B4-BE49-F238E27FC236}">
                <a16:creationId xmlns:a16="http://schemas.microsoft.com/office/drawing/2014/main" id="{9CADD5AC-D4B8-34D0-504E-583D92202DF5}"/>
              </a:ext>
            </a:extLst>
          </p:cNvPr>
          <p:cNvSpPr txBox="1">
            <a:spLocks/>
          </p:cNvSpPr>
          <p:nvPr/>
        </p:nvSpPr>
        <p:spPr>
          <a:xfrm>
            <a:off x="1543411" y="2699919"/>
            <a:ext cx="4370475"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l"/>
            <a:r>
              <a:rPr lang="en-US" sz="1200" dirty="0"/>
              <a:t>Simple and intuitive classification based on proximity</a:t>
            </a:r>
          </a:p>
        </p:txBody>
      </p:sp>
      <p:sp>
        <p:nvSpPr>
          <p:cNvPr id="13" name="Google Shape;1130;p83">
            <a:extLst>
              <a:ext uri="{FF2B5EF4-FFF2-40B4-BE49-F238E27FC236}">
                <a16:creationId xmlns:a16="http://schemas.microsoft.com/office/drawing/2014/main" id="{E25E614C-A652-0F0C-8897-45F5D3EE1353}"/>
              </a:ext>
            </a:extLst>
          </p:cNvPr>
          <p:cNvSpPr txBox="1">
            <a:spLocks/>
          </p:cNvSpPr>
          <p:nvPr/>
        </p:nvSpPr>
        <p:spPr>
          <a:xfrm>
            <a:off x="1357146" y="2361594"/>
            <a:ext cx="3875253" cy="345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a:t>K-Nearest Neighbors (KNN):</a:t>
            </a:r>
            <a:endParaRPr lang="en-US" dirty="0"/>
          </a:p>
        </p:txBody>
      </p:sp>
      <p:sp>
        <p:nvSpPr>
          <p:cNvPr id="14" name="Google Shape;1127;p83">
            <a:extLst>
              <a:ext uri="{FF2B5EF4-FFF2-40B4-BE49-F238E27FC236}">
                <a16:creationId xmlns:a16="http://schemas.microsoft.com/office/drawing/2014/main" id="{0D18B131-73D9-7A53-7A7C-789E0C802553}"/>
              </a:ext>
            </a:extLst>
          </p:cNvPr>
          <p:cNvSpPr/>
          <p:nvPr/>
        </p:nvSpPr>
        <p:spPr>
          <a:xfrm>
            <a:off x="1058990" y="3109798"/>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 name="Google Shape;1129;p83">
            <a:extLst>
              <a:ext uri="{FF2B5EF4-FFF2-40B4-BE49-F238E27FC236}">
                <a16:creationId xmlns:a16="http://schemas.microsoft.com/office/drawing/2014/main" id="{C5608986-836B-4717-0CAB-E124BEF1E068}"/>
              </a:ext>
            </a:extLst>
          </p:cNvPr>
          <p:cNvSpPr txBox="1">
            <a:spLocks/>
          </p:cNvSpPr>
          <p:nvPr/>
        </p:nvSpPr>
        <p:spPr>
          <a:xfrm>
            <a:off x="1543410" y="3454853"/>
            <a:ext cx="4370475"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l"/>
            <a:r>
              <a:rPr lang="en-US" sz="1200" dirty="0"/>
              <a:t>Ensemble learning using multiple decision trees</a:t>
            </a:r>
          </a:p>
        </p:txBody>
      </p:sp>
      <p:sp>
        <p:nvSpPr>
          <p:cNvPr id="16" name="Google Shape;1130;p83">
            <a:extLst>
              <a:ext uri="{FF2B5EF4-FFF2-40B4-BE49-F238E27FC236}">
                <a16:creationId xmlns:a16="http://schemas.microsoft.com/office/drawing/2014/main" id="{C0B38D75-2444-47EB-8043-A105D06CE8BF}"/>
              </a:ext>
            </a:extLst>
          </p:cNvPr>
          <p:cNvSpPr txBox="1">
            <a:spLocks/>
          </p:cNvSpPr>
          <p:nvPr/>
        </p:nvSpPr>
        <p:spPr>
          <a:xfrm>
            <a:off x="1357146" y="3109798"/>
            <a:ext cx="3875253" cy="345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a:t>Random Forest:</a:t>
            </a:r>
            <a:endParaRPr lang="en-US" dirty="0"/>
          </a:p>
        </p:txBody>
      </p:sp>
      <p:sp>
        <p:nvSpPr>
          <p:cNvPr id="17" name="Google Shape;1127;p83">
            <a:extLst>
              <a:ext uri="{FF2B5EF4-FFF2-40B4-BE49-F238E27FC236}">
                <a16:creationId xmlns:a16="http://schemas.microsoft.com/office/drawing/2014/main" id="{ACD61337-81D4-1DEF-B9A2-B130EF07B1D5}"/>
              </a:ext>
            </a:extLst>
          </p:cNvPr>
          <p:cNvSpPr/>
          <p:nvPr/>
        </p:nvSpPr>
        <p:spPr>
          <a:xfrm>
            <a:off x="1058990" y="3864732"/>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8" name="Google Shape;1129;p83">
            <a:extLst>
              <a:ext uri="{FF2B5EF4-FFF2-40B4-BE49-F238E27FC236}">
                <a16:creationId xmlns:a16="http://schemas.microsoft.com/office/drawing/2014/main" id="{12705098-788E-056C-B17A-5523CD346F2C}"/>
              </a:ext>
            </a:extLst>
          </p:cNvPr>
          <p:cNvSpPr txBox="1">
            <a:spLocks/>
          </p:cNvSpPr>
          <p:nvPr/>
        </p:nvSpPr>
        <p:spPr>
          <a:xfrm>
            <a:off x="1543410" y="4209787"/>
            <a:ext cx="4370475"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l"/>
            <a:r>
              <a:rPr lang="en-US" sz="1200" dirty="0"/>
              <a:t>Probabilistic linear model for binary/multi-class</a:t>
            </a:r>
          </a:p>
          <a:p>
            <a:pPr algn="l"/>
            <a:r>
              <a:rPr lang="en-US" sz="1200" dirty="0"/>
              <a:t>classification</a:t>
            </a:r>
          </a:p>
        </p:txBody>
      </p:sp>
      <p:sp>
        <p:nvSpPr>
          <p:cNvPr id="19" name="Google Shape;1130;p83">
            <a:extLst>
              <a:ext uri="{FF2B5EF4-FFF2-40B4-BE49-F238E27FC236}">
                <a16:creationId xmlns:a16="http://schemas.microsoft.com/office/drawing/2014/main" id="{72B2AE87-4CF6-345E-6318-D48D610A2F75}"/>
              </a:ext>
            </a:extLst>
          </p:cNvPr>
          <p:cNvSpPr txBox="1">
            <a:spLocks/>
          </p:cNvSpPr>
          <p:nvPr/>
        </p:nvSpPr>
        <p:spPr>
          <a:xfrm>
            <a:off x="1357146" y="3864732"/>
            <a:ext cx="3875253" cy="345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a:t>Logistic Regression:</a:t>
            </a:r>
            <a:endParaRPr lang="en-US" dirty="0"/>
          </a:p>
        </p:txBody>
      </p:sp>
    </p:spTree>
    <p:extLst>
      <p:ext uri="{BB962C8B-B14F-4D97-AF65-F5344CB8AC3E}">
        <p14:creationId xmlns:p14="http://schemas.microsoft.com/office/powerpoint/2010/main" val="182723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p:tgtEl>
                                          <p:spTgt spid="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ppt_x</p:attrName>
                                        </p:attrNameLst>
                                      </p:cBhvr>
                                      <p:tavLst>
                                        <p:tav tm="0">
                                          <p:val>
                                            <p:strVal val="#ppt_x+1"/>
                                          </p:val>
                                        </p:tav>
                                        <p:tav tm="100000">
                                          <p:val>
                                            <p:strVal val="#ppt_x"/>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p:tgtEl>
                                          <p:spTgt spid="7"/>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1000"/>
                                        <p:tgtEl>
                                          <p:spTgt spid="9"/>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p:tgtEl>
                                          <p:spTgt spid="8"/>
                                        </p:tgtEl>
                                        <p:attrNameLst>
                                          <p:attrName>ppt_x</p:attrName>
                                        </p:attrNameLst>
                                      </p:cBhvr>
                                      <p:tavLst>
                                        <p:tav tm="0">
                                          <p:val>
                                            <p:strVal val="#ppt_x+1"/>
                                          </p:val>
                                        </p:tav>
                                        <p:tav tm="100000">
                                          <p:val>
                                            <p:strVal val="#ppt_x"/>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p:tgtEl>
                                          <p:spTgt spid="10"/>
                                        </p:tgtEl>
                                        <p:attrNameLst>
                                          <p:attrName>ppt_x</p:attrName>
                                        </p:attrNameLst>
                                      </p:cBhvr>
                                      <p:tavLst>
                                        <p:tav tm="0">
                                          <p:val>
                                            <p:strVal val="#ppt_x-1"/>
                                          </p:val>
                                        </p:tav>
                                        <p:tav tm="100000">
                                          <p:val>
                                            <p:strVal val="#ppt_x"/>
                                          </p:val>
                                        </p:tav>
                                      </p:tavLst>
                                    </p:anim>
                                  </p:childTnLst>
                                </p:cTn>
                              </p:par>
                              <p:par>
                                <p:cTn id="28" presetID="2" presetClass="entr" presetSubtype="2"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1000"/>
                                        <p:tgtEl>
                                          <p:spTgt spid="12"/>
                                        </p:tgtEl>
                                        <p:attrNameLst>
                                          <p:attrName>ppt_x</p:attrName>
                                        </p:attrNameLst>
                                      </p:cBhvr>
                                      <p:tavLst>
                                        <p:tav tm="0">
                                          <p:val>
                                            <p:strVal val="#ppt_x+1"/>
                                          </p:val>
                                        </p:tav>
                                        <p:tav tm="100000">
                                          <p:val>
                                            <p:strVal val="#ppt_x"/>
                                          </p:val>
                                        </p:tav>
                                      </p:tavLst>
                                    </p:anim>
                                  </p:childTnLst>
                                </p:cTn>
                              </p:par>
                              <p:par>
                                <p:cTn id="31" presetID="2" presetClass="entr" presetSubtype="2"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1000"/>
                                        <p:tgtEl>
                                          <p:spTgt spid="11"/>
                                        </p:tgtEl>
                                        <p:attrNameLst>
                                          <p:attrName>ppt_x</p:attrName>
                                        </p:attrNameLst>
                                      </p:cBhvr>
                                      <p:tavLst>
                                        <p:tav tm="0">
                                          <p:val>
                                            <p:strVal val="#ppt_x+1"/>
                                          </p:val>
                                        </p:tav>
                                        <p:tav tm="100000">
                                          <p:val>
                                            <p:strVal val="#ppt_x"/>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1000"/>
                                        <p:tgtEl>
                                          <p:spTgt spid="13"/>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1000"/>
                                        <p:tgtEl>
                                          <p:spTgt spid="15"/>
                                        </p:tgtEl>
                                        <p:attrNameLst>
                                          <p:attrName>ppt_x</p:attrName>
                                        </p:attrNameLst>
                                      </p:cBhvr>
                                      <p:tavLst>
                                        <p:tav tm="0">
                                          <p:val>
                                            <p:strVal val="#ppt_x+1"/>
                                          </p:val>
                                        </p:tav>
                                        <p:tav tm="100000">
                                          <p:val>
                                            <p:strVal val="#ppt_x"/>
                                          </p:val>
                                        </p:tav>
                                      </p:tavLst>
                                    </p:anim>
                                  </p:childTnLst>
                                </p:cTn>
                              </p:par>
                              <p:par>
                                <p:cTn id="41" presetID="2" presetClass="entr" presetSubtype="2"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1000"/>
                                        <p:tgtEl>
                                          <p:spTgt spid="14"/>
                                        </p:tgtEl>
                                        <p:attrNameLst>
                                          <p:attrName>ppt_x</p:attrName>
                                        </p:attrNameLst>
                                      </p:cBhvr>
                                      <p:tavLst>
                                        <p:tav tm="0">
                                          <p:val>
                                            <p:strVal val="#ppt_x+1"/>
                                          </p:val>
                                        </p:tav>
                                        <p:tav tm="100000">
                                          <p:val>
                                            <p:strVal val="#ppt_x"/>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1000"/>
                                        <p:tgtEl>
                                          <p:spTgt spid="16"/>
                                        </p:tgtEl>
                                        <p:attrNameLst>
                                          <p:attrName>ppt_x</p:attrName>
                                        </p:attrNameLst>
                                      </p:cBhvr>
                                      <p:tavLst>
                                        <p:tav tm="0">
                                          <p:val>
                                            <p:strVal val="#ppt_x-1"/>
                                          </p:val>
                                        </p:tav>
                                        <p:tav tm="100000">
                                          <p:val>
                                            <p:strVal val="#ppt_x"/>
                                          </p:val>
                                        </p:tav>
                                      </p:tavLst>
                                    </p:anim>
                                  </p:childTnLst>
                                </p:cTn>
                              </p:par>
                              <p:par>
                                <p:cTn id="48" presetID="2" presetClass="entr" presetSubtype="2"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1000"/>
                                        <p:tgtEl>
                                          <p:spTgt spid="18"/>
                                        </p:tgtEl>
                                        <p:attrNameLst>
                                          <p:attrName>ppt_x</p:attrName>
                                        </p:attrNameLst>
                                      </p:cBhvr>
                                      <p:tavLst>
                                        <p:tav tm="0">
                                          <p:val>
                                            <p:strVal val="#ppt_x+1"/>
                                          </p:val>
                                        </p:tav>
                                        <p:tav tm="100000">
                                          <p:val>
                                            <p:strVal val="#ppt_x"/>
                                          </p:val>
                                        </p:tav>
                                      </p:tavLst>
                                    </p:anim>
                                  </p:childTnLst>
                                </p:cTn>
                              </p:par>
                              <p:par>
                                <p:cTn id="51" presetID="2" presetClass="entr" presetSubtype="2"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1000"/>
                                        <p:tgtEl>
                                          <p:spTgt spid="17"/>
                                        </p:tgtEl>
                                        <p:attrNameLst>
                                          <p:attrName>ppt_x</p:attrName>
                                        </p:attrNameLst>
                                      </p:cBhvr>
                                      <p:tavLst>
                                        <p:tav tm="0">
                                          <p:val>
                                            <p:strVal val="#ppt_x+1"/>
                                          </p:val>
                                        </p:tav>
                                        <p:tav tm="100000">
                                          <p:val>
                                            <p:strVal val="#ppt_x"/>
                                          </p:val>
                                        </p:tav>
                                      </p:tavLst>
                                    </p:anim>
                                  </p:childTnLst>
                                </p:cTn>
                              </p:par>
                            </p:childTnLst>
                          </p:cTn>
                        </p:par>
                        <p:par>
                          <p:cTn id="54" fill="hold">
                            <p:stCondLst>
                              <p:cond delay="5000"/>
                            </p:stCondLst>
                            <p:childTnLst>
                              <p:par>
                                <p:cTn id="55" presetID="2" presetClass="entr" presetSubtype="8"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1000"/>
                                        <p:tgtEl>
                                          <p:spTgt spid="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2">
          <a:extLst>
            <a:ext uri="{FF2B5EF4-FFF2-40B4-BE49-F238E27FC236}">
              <a16:creationId xmlns:a16="http://schemas.microsoft.com/office/drawing/2014/main" id="{62A20B01-AA3E-5E11-C6C1-B2623BB89C1A}"/>
            </a:ext>
          </a:extLst>
        </p:cNvPr>
        <p:cNvGrpSpPr/>
        <p:nvPr/>
      </p:nvGrpSpPr>
      <p:grpSpPr>
        <a:xfrm>
          <a:off x="0" y="0"/>
          <a:ext cx="0" cy="0"/>
          <a:chOff x="0" y="0"/>
          <a:chExt cx="0" cy="0"/>
        </a:xfrm>
      </p:grpSpPr>
      <p:sp>
        <p:nvSpPr>
          <p:cNvPr id="2" name="Google Shape;1403;p101">
            <a:extLst>
              <a:ext uri="{FF2B5EF4-FFF2-40B4-BE49-F238E27FC236}">
                <a16:creationId xmlns:a16="http://schemas.microsoft.com/office/drawing/2014/main" id="{2A481556-F65B-AEDD-9031-F67293332DBC}"/>
              </a:ext>
            </a:extLst>
          </p:cNvPr>
          <p:cNvSpPr txBox="1">
            <a:spLocks/>
          </p:cNvSpPr>
          <p:nvPr/>
        </p:nvSpPr>
        <p:spPr>
          <a:xfrm>
            <a:off x="1166868" y="2571750"/>
            <a:ext cx="906086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Model Evaluation</a:t>
            </a:r>
          </a:p>
        </p:txBody>
      </p:sp>
      <p:sp>
        <p:nvSpPr>
          <p:cNvPr id="3" name="Google Shape;1076;p77">
            <a:extLst>
              <a:ext uri="{FF2B5EF4-FFF2-40B4-BE49-F238E27FC236}">
                <a16:creationId xmlns:a16="http://schemas.microsoft.com/office/drawing/2014/main" id="{3AE0C323-66E9-7133-14A9-05F146D09CAD}"/>
              </a:ext>
            </a:extLst>
          </p:cNvPr>
          <p:cNvSpPr txBox="1">
            <a:spLocks/>
          </p:cNvSpPr>
          <p:nvPr/>
        </p:nvSpPr>
        <p:spPr>
          <a:xfrm>
            <a:off x="1020111" y="1782284"/>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05</a:t>
            </a:r>
          </a:p>
        </p:txBody>
      </p:sp>
    </p:spTree>
    <p:extLst>
      <p:ext uri="{BB962C8B-B14F-4D97-AF65-F5344CB8AC3E}">
        <p14:creationId xmlns:p14="http://schemas.microsoft.com/office/powerpoint/2010/main" val="193398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6" name="Google Shape;1390;p99">
            <a:extLst>
              <a:ext uri="{FF2B5EF4-FFF2-40B4-BE49-F238E27FC236}">
                <a16:creationId xmlns:a16="http://schemas.microsoft.com/office/drawing/2014/main" id="{826948A2-AAFC-8BD0-39DD-C901AC88FEC3}"/>
              </a:ext>
            </a:extLst>
          </p:cNvPr>
          <p:cNvSpPr txBox="1">
            <a:spLocks/>
          </p:cNvSpPr>
          <p:nvPr/>
        </p:nvSpPr>
        <p:spPr>
          <a:xfrm>
            <a:off x="5463802" y="145212"/>
            <a:ext cx="4063999" cy="407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lgn="l">
              <a:buNone/>
            </a:pPr>
            <a:r>
              <a:rPr lang="en-US" sz="2800" b="1" dirty="0"/>
              <a:t>Evaluation Matrix</a:t>
            </a:r>
            <a:br>
              <a:rPr lang="en-US" sz="1400" b="1" dirty="0"/>
            </a:br>
            <a:r>
              <a:rPr lang="en-US" sz="1400" b="1" dirty="0"/>
              <a:t>  </a:t>
            </a:r>
            <a:endParaRPr lang="en-US" dirty="0"/>
          </a:p>
        </p:txBody>
      </p:sp>
      <p:sp>
        <p:nvSpPr>
          <p:cNvPr id="7" name="Google Shape;1209;p89">
            <a:extLst>
              <a:ext uri="{FF2B5EF4-FFF2-40B4-BE49-F238E27FC236}">
                <a16:creationId xmlns:a16="http://schemas.microsoft.com/office/drawing/2014/main" id="{C4283D4F-4EDF-60E8-1F9D-6314461049C1}"/>
              </a:ext>
            </a:extLst>
          </p:cNvPr>
          <p:cNvSpPr/>
          <p:nvPr/>
        </p:nvSpPr>
        <p:spPr>
          <a:xfrm>
            <a:off x="5980483" y="898187"/>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1007CF7A-6E9D-9CCB-D382-CECFA3352536}"/>
              </a:ext>
            </a:extLst>
          </p:cNvPr>
          <p:cNvSpPr txBox="1"/>
          <p:nvPr/>
        </p:nvSpPr>
        <p:spPr>
          <a:xfrm>
            <a:off x="6153507" y="1184072"/>
            <a:ext cx="4775201" cy="600164"/>
          </a:xfrm>
          <a:prstGeom prst="rect">
            <a:avLst/>
          </a:prstGeom>
          <a:noFill/>
        </p:spPr>
        <p:txBody>
          <a:bodyPr wrap="square">
            <a:spAutoFit/>
          </a:bodyPr>
          <a:lstStyle/>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Precession, Recall,F1-Score</a:t>
            </a:r>
          </a:p>
          <a:p>
            <a:pPr algn="just" fontAlgn="base">
              <a:spcAft>
                <a:spcPts val="600"/>
              </a:spcAft>
            </a:pPr>
            <a:endPar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1209;p89">
            <a:extLst>
              <a:ext uri="{FF2B5EF4-FFF2-40B4-BE49-F238E27FC236}">
                <a16:creationId xmlns:a16="http://schemas.microsoft.com/office/drawing/2014/main" id="{70DBBA2B-10B5-AF54-9A7B-336B58F0C297}"/>
              </a:ext>
            </a:extLst>
          </p:cNvPr>
          <p:cNvSpPr/>
          <p:nvPr/>
        </p:nvSpPr>
        <p:spPr>
          <a:xfrm>
            <a:off x="5980482" y="1251216"/>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AF0C7E60-2429-C7E0-F71A-6641CB2A526C}"/>
              </a:ext>
            </a:extLst>
          </p:cNvPr>
          <p:cNvSpPr txBox="1"/>
          <p:nvPr/>
        </p:nvSpPr>
        <p:spPr>
          <a:xfrm>
            <a:off x="6172395" y="818720"/>
            <a:ext cx="4775201" cy="307777"/>
          </a:xfrm>
          <a:prstGeom prst="rect">
            <a:avLst/>
          </a:prstGeom>
          <a:noFill/>
        </p:spPr>
        <p:txBody>
          <a:bodyPr wrap="square">
            <a:spAutoFit/>
          </a:bodyPr>
          <a:lstStyle/>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Accuracy</a:t>
            </a:r>
          </a:p>
        </p:txBody>
      </p:sp>
      <p:graphicFrame>
        <p:nvGraphicFramePr>
          <p:cNvPr id="11" name="Google Shape;1918;p121">
            <a:extLst>
              <a:ext uri="{FF2B5EF4-FFF2-40B4-BE49-F238E27FC236}">
                <a16:creationId xmlns:a16="http://schemas.microsoft.com/office/drawing/2014/main" id="{2E304A65-AE20-8D67-89FC-F94DE25EE9B3}"/>
              </a:ext>
            </a:extLst>
          </p:cNvPr>
          <p:cNvGraphicFramePr/>
          <p:nvPr>
            <p:extLst>
              <p:ext uri="{D42A27DB-BD31-4B8C-83A1-F6EECF244321}">
                <p14:modId xmlns:p14="http://schemas.microsoft.com/office/powerpoint/2010/main" val="2765927688"/>
              </p:ext>
            </p:extLst>
          </p:nvPr>
        </p:nvGraphicFramePr>
        <p:xfrm>
          <a:off x="360217" y="1702621"/>
          <a:ext cx="7597988" cy="2398172"/>
        </p:xfrm>
        <a:graphic>
          <a:graphicData uri="http://schemas.openxmlformats.org/drawingml/2006/table">
            <a:tbl>
              <a:tblPr>
                <a:tableStyleId>{5DA37D80-6434-44D0-A028-1B22A696006F}</a:tableStyleId>
              </a:tblPr>
              <a:tblGrid>
                <a:gridCol w="257905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51709">
                  <a:extLst>
                    <a:ext uri="{9D8B030D-6E8A-4147-A177-3AD203B41FA5}">
                      <a16:colId xmlns:a16="http://schemas.microsoft.com/office/drawing/2014/main" val="20002"/>
                    </a:ext>
                  </a:extLst>
                </a:gridCol>
                <a:gridCol w="858982">
                  <a:extLst>
                    <a:ext uri="{9D8B030D-6E8A-4147-A177-3AD203B41FA5}">
                      <a16:colId xmlns:a16="http://schemas.microsoft.com/office/drawing/2014/main" val="20003"/>
                    </a:ext>
                  </a:extLst>
                </a:gridCol>
                <a:gridCol w="1236645">
                  <a:extLst>
                    <a:ext uri="{9D8B030D-6E8A-4147-A177-3AD203B41FA5}">
                      <a16:colId xmlns:a16="http://schemas.microsoft.com/office/drawing/2014/main" val="20004"/>
                    </a:ext>
                  </a:extLst>
                </a:gridCol>
              </a:tblGrid>
              <a:tr h="412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dk1"/>
                          </a:solidFill>
                          <a:latin typeface="Josefin Sans"/>
                          <a:ea typeface="Josefin Sans"/>
                          <a:cs typeface="Josefin Sans"/>
                          <a:sym typeface="Josefin Sans"/>
                        </a:rPr>
                        <a:t>Models</a:t>
                      </a:r>
                    </a:p>
                  </a:txBody>
                  <a:tcPr marL="45720" marR="45720"/>
                </a:tc>
                <a:tc>
                  <a:txBody>
                    <a:bodyPr/>
                    <a:lstStyle/>
                    <a:p>
                      <a:pPr marL="0" lvl="0" indent="0" algn="ctr" rtl="0">
                        <a:spcBef>
                          <a:spcPts val="0"/>
                        </a:spcBef>
                        <a:spcAft>
                          <a:spcPts val="0"/>
                        </a:spcAft>
                        <a:buNone/>
                      </a:pPr>
                      <a:r>
                        <a:rPr lang="en" sz="2000" b="1" dirty="0">
                          <a:solidFill>
                            <a:schemeClr val="dk1"/>
                          </a:solidFill>
                          <a:latin typeface="Josefin Sans"/>
                          <a:ea typeface="Josefin Sans"/>
                          <a:cs typeface="Josefin Sans"/>
                          <a:sym typeface="Josefin Sans"/>
                        </a:rPr>
                        <a:t>Accuracy</a:t>
                      </a:r>
                      <a:endParaRPr sz="2000" b="1" dirty="0">
                        <a:solidFill>
                          <a:schemeClr val="dk1"/>
                        </a:solidFill>
                        <a:latin typeface="Josefin Sans"/>
                        <a:ea typeface="Josefin Sans"/>
                        <a:cs typeface="Josefin Sans"/>
                        <a:sym typeface="Josefin Sans"/>
                      </a:endParaRPr>
                    </a:p>
                  </a:txBody>
                  <a:tcPr marL="45720" marR="45720"/>
                </a:tc>
                <a:tc>
                  <a:txBody>
                    <a:bodyPr/>
                    <a:lstStyle/>
                    <a:p>
                      <a:pPr marL="0" lvl="0" indent="0" algn="ctr" rtl="0">
                        <a:spcBef>
                          <a:spcPts val="0"/>
                        </a:spcBef>
                        <a:spcAft>
                          <a:spcPts val="0"/>
                        </a:spcAft>
                        <a:buNone/>
                      </a:pPr>
                      <a:r>
                        <a:rPr lang="en-US" sz="2000" b="1" dirty="0">
                          <a:solidFill>
                            <a:schemeClr val="dk1"/>
                          </a:solidFill>
                          <a:latin typeface="Josefin Sans"/>
                          <a:ea typeface="Josefin Sans"/>
                          <a:cs typeface="Josefin Sans"/>
                          <a:sym typeface="Josefin Sans"/>
                        </a:rPr>
                        <a:t>Precession</a:t>
                      </a:r>
                      <a:endParaRPr sz="2000" b="1" dirty="0">
                        <a:solidFill>
                          <a:schemeClr val="dk1"/>
                        </a:solidFill>
                        <a:latin typeface="Josefin Sans"/>
                        <a:ea typeface="Josefin Sans"/>
                        <a:cs typeface="Josefin Sans"/>
                        <a:sym typeface="Josefin Sans"/>
                      </a:endParaRPr>
                    </a:p>
                  </a:txBody>
                  <a:tcPr marL="45720" marR="45720"/>
                </a:tc>
                <a:tc>
                  <a:txBody>
                    <a:bodyPr/>
                    <a:lstStyle/>
                    <a:p>
                      <a:pPr marL="0" lvl="0" indent="0" algn="ctr" rtl="0">
                        <a:spcBef>
                          <a:spcPts val="0"/>
                        </a:spcBef>
                        <a:spcAft>
                          <a:spcPts val="0"/>
                        </a:spcAft>
                        <a:buNone/>
                      </a:pPr>
                      <a:r>
                        <a:rPr lang="en" sz="2000" b="1" dirty="0">
                          <a:solidFill>
                            <a:schemeClr val="dk1"/>
                          </a:solidFill>
                          <a:latin typeface="Josefin Sans"/>
                          <a:ea typeface="Josefin Sans"/>
                          <a:cs typeface="Josefin Sans"/>
                          <a:sym typeface="Josefin Sans"/>
                        </a:rPr>
                        <a:t>Recall</a:t>
                      </a:r>
                      <a:endParaRPr sz="2000" b="1" dirty="0">
                        <a:solidFill>
                          <a:schemeClr val="dk1"/>
                        </a:solidFill>
                        <a:latin typeface="Josefin Sans"/>
                        <a:ea typeface="Josefin Sans"/>
                        <a:cs typeface="Josefin Sans"/>
                        <a:sym typeface="Josefin Sans"/>
                      </a:endParaRPr>
                    </a:p>
                  </a:txBody>
                  <a:tcPr marL="45720" marR="45720"/>
                </a:tc>
                <a:tc>
                  <a:txBody>
                    <a:bodyPr/>
                    <a:lstStyle/>
                    <a:p>
                      <a:pPr marL="0" lvl="0" indent="0" algn="ctr" rtl="0">
                        <a:spcBef>
                          <a:spcPts val="0"/>
                        </a:spcBef>
                        <a:spcAft>
                          <a:spcPts val="0"/>
                        </a:spcAft>
                        <a:buNone/>
                      </a:pPr>
                      <a:r>
                        <a:rPr lang="en" sz="2000" b="1" dirty="0">
                          <a:solidFill>
                            <a:schemeClr val="dk1"/>
                          </a:solidFill>
                          <a:latin typeface="Josefin Sans"/>
                          <a:ea typeface="Josefin Sans"/>
                          <a:cs typeface="Josefin Sans"/>
                          <a:sym typeface="Josefin Sans"/>
                        </a:rPr>
                        <a:t>F1 Score</a:t>
                      </a:r>
                      <a:endParaRPr sz="2000" b="1" dirty="0">
                        <a:solidFill>
                          <a:schemeClr val="dk1"/>
                        </a:solidFill>
                        <a:latin typeface="Josefin Sans"/>
                        <a:ea typeface="Josefin Sans"/>
                        <a:cs typeface="Josefin Sans"/>
                        <a:sym typeface="Josefin Sans"/>
                      </a:endParaRPr>
                    </a:p>
                  </a:txBody>
                  <a:tcPr marL="45720" marR="45720"/>
                </a:tc>
                <a:extLst>
                  <a:ext uri="{0D108BD9-81ED-4DB2-BD59-A6C34878D82A}">
                    <a16:rowId xmlns:a16="http://schemas.microsoft.com/office/drawing/2014/main" val="10000"/>
                  </a:ext>
                </a:extLst>
              </a:tr>
              <a:tr h="387036">
                <a:tc>
                  <a:txBody>
                    <a:bodyPr/>
                    <a:lstStyle/>
                    <a:p>
                      <a:pPr marL="0" lvl="0" indent="0" algn="ctr" rtl="0">
                        <a:spcBef>
                          <a:spcPts val="0"/>
                        </a:spcBef>
                        <a:spcAft>
                          <a:spcPts val="0"/>
                        </a:spcAft>
                        <a:buNone/>
                      </a:pPr>
                      <a:r>
                        <a:rPr lang="en" sz="18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Josefin Sans"/>
                        </a:rPr>
                        <a:t>Logistic Regression</a:t>
                      </a:r>
                      <a:endParaRPr sz="1800" b="1" dirty="0">
                        <a:solidFill>
                          <a:schemeClr val="tx1"/>
                        </a:solidFill>
                        <a:latin typeface="Josefin Sans"/>
                        <a:ea typeface="Josefin Sans"/>
                        <a:cs typeface="Josefin Sans"/>
                        <a:sym typeface="Josefin Sans"/>
                      </a:endParaRPr>
                    </a:p>
                  </a:txBody>
                  <a:tcPr marL="45720" marR="45720" anchor="ctr"/>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47.58%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43%</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48%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46%</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0001"/>
                  </a:ext>
                </a:extLst>
              </a:tr>
              <a:tr h="255684">
                <a:tc>
                  <a:txBody>
                    <a:bodyPr/>
                    <a:lstStyle/>
                    <a:p>
                      <a:pPr marL="0" lvl="0" indent="0" algn="ctr" rtl="0">
                        <a:spcBef>
                          <a:spcPts val="0"/>
                        </a:spcBef>
                        <a:spcAft>
                          <a:spcPts val="0"/>
                        </a:spcAft>
                        <a:buNone/>
                      </a:pP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Josefin Sans"/>
                        </a:rPr>
                        <a:t>Random Forest</a:t>
                      </a:r>
                      <a:endParaRPr sz="18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Josefin Sans"/>
                      </a:endParaRPr>
                    </a:p>
                  </a:txBody>
                  <a:tcPr marL="45720" marR="45720" anchor="ctr"/>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78.2%</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0002"/>
                  </a:ext>
                </a:extLst>
              </a:tr>
              <a:tr h="433388">
                <a:tc>
                  <a:txBody>
                    <a:bodyPr/>
                    <a:lstStyle/>
                    <a:p>
                      <a:pPr marL="0" lvl="0" indent="0" algn="ctr" rtl="0">
                        <a:spcBef>
                          <a:spcPts val="0"/>
                        </a:spcBef>
                        <a:spcAft>
                          <a:spcPts val="0"/>
                        </a:spcAft>
                        <a:buNone/>
                      </a:pPr>
                      <a:r>
                        <a:rPr lang="en-US" sz="1800" b="1" dirty="0">
                          <a:solidFill>
                            <a:schemeClr val="tx1"/>
                          </a:solidFill>
                          <a:latin typeface="Josefin Sans"/>
                          <a:ea typeface="Josefin Sans"/>
                          <a:cs typeface="Josefin Sans"/>
                          <a:sym typeface="Josefin Sans"/>
                        </a:rPr>
                        <a:t>K Nearest Neighbor </a:t>
                      </a:r>
                      <a:endParaRPr sz="1800" b="1" dirty="0">
                        <a:solidFill>
                          <a:schemeClr val="tx1"/>
                        </a:solidFill>
                        <a:latin typeface="Josefin Sans"/>
                        <a:ea typeface="Josefin Sans"/>
                        <a:cs typeface="Josefin Sans"/>
                        <a:sym typeface="Josefin Sans"/>
                      </a:endParaRPr>
                    </a:p>
                  </a:txBody>
                  <a:tcPr marL="45720" marR="45720" anchor="ctr"/>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79.02%</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79%</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79%</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79%</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b="1" dirty="0">
                          <a:solidFill>
                            <a:schemeClr val="tx1"/>
                          </a:solidFill>
                          <a:sym typeface="Josefin Sans"/>
                        </a:rPr>
                        <a:t>SVM</a:t>
                      </a:r>
                    </a:p>
                  </a:txBody>
                  <a:tcPr marL="45720" marR="45720" anchor="ctr"/>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74.73%</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70%</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75%</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71%</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0004"/>
                  </a:ext>
                </a:extLst>
              </a:tr>
              <a:tr h="433388">
                <a:tc>
                  <a:txBody>
                    <a:bodyPr/>
                    <a:lstStyle/>
                    <a:p>
                      <a:pPr marL="0" lvl="0" indent="0" algn="ctr" rtl="0">
                        <a:spcBef>
                          <a:spcPts val="0"/>
                        </a:spcBef>
                        <a:spcAft>
                          <a:spcPts val="0"/>
                        </a:spcAft>
                        <a:buNone/>
                      </a:pPr>
                      <a:r>
                        <a:rPr lang="en-US" sz="1800" b="1" dirty="0" err="1">
                          <a:solidFill>
                            <a:schemeClr val="tx1"/>
                          </a:solidFill>
                          <a:latin typeface="Josefin Sans"/>
                          <a:ea typeface="Josefin Sans"/>
                          <a:cs typeface="Josefin Sans"/>
                          <a:sym typeface="Josefin Sans"/>
                        </a:rPr>
                        <a:t>XGboost</a:t>
                      </a:r>
                      <a:endParaRPr sz="1800" b="1" dirty="0">
                        <a:solidFill>
                          <a:schemeClr val="tx1"/>
                        </a:solidFill>
                        <a:latin typeface="Josefin Sans"/>
                        <a:ea typeface="Josefin Sans"/>
                        <a:cs typeface="Josefin Sans"/>
                        <a:sym typeface="Josefin Sans"/>
                      </a:endParaRPr>
                    </a:p>
                  </a:txBody>
                  <a:tcPr marL="45720" marR="45720" anchor="ctr"/>
                </a:tc>
                <a:tc>
                  <a:txBody>
                    <a:bodyPr/>
                    <a:lstStyle/>
                    <a:p>
                      <a:pPr marL="0" lvl="0" indent="0" algn="ctr" rtl="0">
                        <a:spcBef>
                          <a:spcPts val="0"/>
                        </a:spcBef>
                        <a:spcAft>
                          <a:spcPts val="0"/>
                        </a:spcAft>
                        <a:buNone/>
                      </a:pPr>
                      <a:r>
                        <a:rPr lang="en-US" sz="1800" b="1" dirty="0">
                          <a:latin typeface="Open Sans" panose="020B0606030504020204" pitchFamily="34" charset="0"/>
                          <a:ea typeface="Open Sans" panose="020B0606030504020204" pitchFamily="34" charset="0"/>
                          <a:cs typeface="Open Sans" panose="020B0606030504020204" pitchFamily="34" charset="0"/>
                        </a:rPr>
                        <a:t>81.77%</a:t>
                      </a:r>
                      <a:endParaRPr sz="1800" b="1"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b="1" dirty="0">
                          <a:latin typeface="Open Sans" panose="020B0606030504020204" pitchFamily="34" charset="0"/>
                          <a:ea typeface="Open Sans" panose="020B0606030504020204" pitchFamily="34" charset="0"/>
                          <a:cs typeface="Open Sans" panose="020B0606030504020204" pitchFamily="34" charset="0"/>
                        </a:rPr>
                        <a:t>82%</a:t>
                      </a:r>
                      <a:endParaRPr sz="1800" b="1"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b="1" dirty="0">
                          <a:latin typeface="Open Sans" panose="020B0606030504020204" pitchFamily="34" charset="0"/>
                          <a:ea typeface="Open Sans" panose="020B0606030504020204" pitchFamily="34" charset="0"/>
                          <a:cs typeface="Open Sans" panose="020B0606030504020204" pitchFamily="34" charset="0"/>
                        </a:rPr>
                        <a:t>82%</a:t>
                      </a:r>
                      <a:endParaRPr sz="1800" b="1"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b="1" dirty="0">
                          <a:latin typeface="Open Sans" panose="020B0606030504020204" pitchFamily="34" charset="0"/>
                          <a:ea typeface="Open Sans" panose="020B0606030504020204" pitchFamily="34" charset="0"/>
                          <a:cs typeface="Open Sans" panose="020B0606030504020204" pitchFamily="34" charset="0"/>
                        </a:rPr>
                        <a:t>82%</a:t>
                      </a:r>
                      <a:endParaRPr sz="1800" b="1"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28568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p:tgtEl>
                                          <p:spTgt spid="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p:tgtEl>
                                          <p:spTgt spid="9"/>
                                        </p:tgtEl>
                                        <p:attrNameLst>
                                          <p:attrName>ppt_x</p:attrName>
                                        </p:attrNameLst>
                                      </p:cBhvr>
                                      <p:tavLst>
                                        <p:tav tm="0">
                                          <p:val>
                                            <p:strVal val="#ppt_x+1"/>
                                          </p:val>
                                        </p:tav>
                                        <p:tav tm="100000">
                                          <p:val>
                                            <p:strVal val="#ppt_x"/>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85"/>
          <p:cNvSpPr txBox="1">
            <a:spLocks noGrp="1"/>
          </p:cNvSpPr>
          <p:nvPr>
            <p:ph type="title"/>
          </p:nvPr>
        </p:nvSpPr>
        <p:spPr>
          <a:xfrm>
            <a:off x="2662889" y="834779"/>
            <a:ext cx="4044000" cy="497700"/>
          </a:xfrm>
          <a:prstGeom prst="rect">
            <a:avLst/>
          </a:prstGeom>
        </p:spPr>
        <p:txBody>
          <a:bodyPr spcFirstLastPara="1" wrap="square" lIns="91425" tIns="91425" rIns="91425" bIns="91425" anchor="ctr" anchorCtr="0">
            <a:noAutofit/>
          </a:bodyPr>
          <a:lstStyle/>
          <a:p>
            <a:pPr lvl="0">
              <a:spcAft>
                <a:spcPts val="1600"/>
              </a:spcAft>
            </a:pPr>
            <a: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rPr>
              <a:t>Performance metrics</a:t>
            </a:r>
            <a:b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rPr>
            </a:br>
            <a: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rPr>
              <a:t>(</a:t>
            </a:r>
            <a:r>
              <a:rPr lang="en-US" dirty="0" err="1">
                <a:solidFill>
                  <a:schemeClr val="dk1"/>
                </a:solidFill>
                <a:latin typeface="Open Sans" panose="020B0606030504020204" pitchFamily="34" charset="0"/>
                <a:ea typeface="Open Sans" panose="020B0606030504020204" pitchFamily="34" charset="0"/>
                <a:cs typeface="Open Sans" panose="020B0606030504020204" pitchFamily="34" charset="0"/>
              </a:rPr>
              <a:t>XGBoost</a:t>
            </a:r>
            <a: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rPr>
              <a:t>)</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6146" name="Picture 2">
            <a:extLst>
              <a:ext uri="{FF2B5EF4-FFF2-40B4-BE49-F238E27FC236}">
                <a16:creationId xmlns:a16="http://schemas.microsoft.com/office/drawing/2014/main" id="{305BF0F6-4AA8-2F47-50F7-49E2088D3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322" y="1576510"/>
            <a:ext cx="3052234" cy="26301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6AF2232-3579-1D29-C904-4BA50E2F7387}"/>
              </a:ext>
            </a:extLst>
          </p:cNvPr>
          <p:cNvPicPr>
            <a:picLocks noChangeAspect="1"/>
          </p:cNvPicPr>
          <p:nvPr/>
        </p:nvPicPr>
        <p:blipFill>
          <a:blip r:embed="rId4"/>
          <a:stretch>
            <a:fillRect/>
          </a:stretch>
        </p:blipFill>
        <p:spPr>
          <a:xfrm>
            <a:off x="4425778" y="1615040"/>
            <a:ext cx="3762900" cy="2553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55"/>
                                        </p:tgtEl>
                                        <p:attrNameLst>
                                          <p:attrName>style.visibility</p:attrName>
                                        </p:attrNameLst>
                                      </p:cBhvr>
                                      <p:to>
                                        <p:strVal val="visible"/>
                                      </p:to>
                                    </p:set>
                                    <p:anim calcmode="lin" valueType="num">
                                      <p:cBhvr additive="base">
                                        <p:cTn id="7" dur="1000"/>
                                        <p:tgtEl>
                                          <p:spTgt spid="1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6">
          <a:extLst>
            <a:ext uri="{FF2B5EF4-FFF2-40B4-BE49-F238E27FC236}">
              <a16:creationId xmlns:a16="http://schemas.microsoft.com/office/drawing/2014/main" id="{16AB0D84-D15E-B769-BB3C-D3FC1802484F}"/>
            </a:ext>
          </a:extLst>
        </p:cNvPr>
        <p:cNvGrpSpPr/>
        <p:nvPr/>
      </p:nvGrpSpPr>
      <p:grpSpPr>
        <a:xfrm>
          <a:off x="0" y="0"/>
          <a:ext cx="0" cy="0"/>
          <a:chOff x="0" y="0"/>
          <a:chExt cx="0" cy="0"/>
        </a:xfrm>
      </p:grpSpPr>
      <p:sp>
        <p:nvSpPr>
          <p:cNvPr id="1131" name="Google Shape;1131;p83">
            <a:extLst>
              <a:ext uri="{FF2B5EF4-FFF2-40B4-BE49-F238E27FC236}">
                <a16:creationId xmlns:a16="http://schemas.microsoft.com/office/drawing/2014/main" id="{0BBE1BF0-09EB-87D4-0781-B8904B29E7F6}"/>
              </a:ext>
            </a:extLst>
          </p:cNvPr>
          <p:cNvSpPr txBox="1">
            <a:spLocks noGrp="1"/>
          </p:cNvSpPr>
          <p:nvPr>
            <p:ph type="title"/>
          </p:nvPr>
        </p:nvSpPr>
        <p:spPr>
          <a:xfrm>
            <a:off x="1556375" y="2253900"/>
            <a:ext cx="2383447" cy="63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Model Comparison</a:t>
            </a:r>
            <a:endParaRPr dirty="0"/>
          </a:p>
        </p:txBody>
      </p:sp>
      <p:sp>
        <p:nvSpPr>
          <p:cNvPr id="17" name="Google Shape;1186;p88">
            <a:extLst>
              <a:ext uri="{FF2B5EF4-FFF2-40B4-BE49-F238E27FC236}">
                <a16:creationId xmlns:a16="http://schemas.microsoft.com/office/drawing/2014/main" id="{152FD0F0-33FE-1FF8-0882-7AE25FEBAC29}"/>
              </a:ext>
            </a:extLst>
          </p:cNvPr>
          <p:cNvSpPr txBox="1"/>
          <p:nvPr/>
        </p:nvSpPr>
        <p:spPr>
          <a:xfrm flipH="1">
            <a:off x="4368800" y="3058933"/>
            <a:ext cx="4319069" cy="618600"/>
          </a:xfrm>
          <a:prstGeom prst="rect">
            <a:avLst/>
          </a:prstGeom>
          <a:noFill/>
          <a:ln>
            <a:noFill/>
          </a:ln>
        </p:spPr>
        <p:txBody>
          <a:bodyPr spcFirstLastPara="1" wrap="square" lIns="91425" tIns="91425" rIns="91425" bIns="91425" anchor="t" anchorCtr="0">
            <a:noAutofit/>
          </a:bodyPr>
          <a:lstStyle/>
          <a:p>
            <a:pPr algn="just"/>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This project evaluated five machine learning models for music genre classification: Decision Trees, SVM, Random Forest, KNN, and </a:t>
            </a:r>
            <a:r>
              <a:rPr lang="en-US" dirty="0" err="1">
                <a:solidFill>
                  <a:schemeClr val="bg2"/>
                </a:solidFill>
                <a:latin typeface="Open Sans" panose="020B0606030504020204" pitchFamily="34" charset="0"/>
                <a:ea typeface="Open Sans" panose="020B0606030504020204" pitchFamily="34" charset="0"/>
                <a:cs typeface="Open Sans" panose="020B0606030504020204" pitchFamily="34" charset="0"/>
              </a:rPr>
              <a:t>XGBoost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bg2"/>
                </a:solidFill>
                <a:latin typeface="Open Sans" panose="020B0606030504020204" pitchFamily="34" charset="0"/>
                <a:ea typeface="Open Sans" panose="020B0606030504020204" pitchFamily="34" charset="0"/>
                <a:cs typeface="Open Sans" panose="020B0606030504020204" pitchFamily="34" charset="0"/>
              </a:rPr>
              <a:t>XGBoost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 achieved the highest accuracy. Evaluation metrics included accuracy, precision, recall, and F1-score, ensuring a thorough comparison of model performance.</a:t>
            </a:r>
          </a:p>
        </p:txBody>
      </p:sp>
      <p:pic>
        <p:nvPicPr>
          <p:cNvPr id="3074" name="Picture 2">
            <a:extLst>
              <a:ext uri="{FF2B5EF4-FFF2-40B4-BE49-F238E27FC236}">
                <a16:creationId xmlns:a16="http://schemas.microsoft.com/office/drawing/2014/main" id="{FC867BC2-A7A2-5984-0130-F61CE960B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614" y="316187"/>
            <a:ext cx="3621440" cy="274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0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31"/>
                                        </p:tgtEl>
                                        <p:attrNameLst>
                                          <p:attrName>style.visibility</p:attrName>
                                        </p:attrNameLst>
                                      </p:cBhvr>
                                      <p:to>
                                        <p:strVal val="visible"/>
                                      </p:to>
                                    </p:set>
                                    <p:anim calcmode="lin" valueType="num">
                                      <p:cBhvr additive="base">
                                        <p:cTn id="7" dur="1000"/>
                                        <p:tgtEl>
                                          <p:spTgt spid="113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1000"/>
                                        <p:tgtEl>
                                          <p:spTgt spid="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8" name="Google Shape;1078;p77"/>
          <p:cNvSpPr txBox="1">
            <a:spLocks noGrp="1"/>
          </p:cNvSpPr>
          <p:nvPr>
            <p:ph type="title" idx="18"/>
          </p:nvPr>
        </p:nvSpPr>
        <p:spPr>
          <a:xfrm>
            <a:off x="690088" y="713230"/>
            <a:ext cx="757337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dirty="0">
                <a:latin typeface="Open Sans" panose="020B0606030504020204" pitchFamily="34" charset="0"/>
                <a:ea typeface="Open Sans" panose="020B0606030504020204" pitchFamily="34" charset="0"/>
                <a:cs typeface="Open Sans" panose="020B0606030504020204" pitchFamily="34" charset="0"/>
              </a:rPr>
              <a:t>Course Title : </a:t>
            </a:r>
            <a:r>
              <a:rPr lang="en-US" sz="24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Data Mining &amp; Machine Learning</a:t>
            </a:r>
            <a:br>
              <a:rPr lang="en-US" sz="2400" dirty="0">
                <a:latin typeface="Open Sans" panose="020B0606030504020204" pitchFamily="34" charset="0"/>
                <a:ea typeface="Open Sans" panose="020B0606030504020204" pitchFamily="34" charset="0"/>
                <a:cs typeface="Open Sans" panose="020B0606030504020204" pitchFamily="34" charset="0"/>
              </a:rPr>
            </a:br>
            <a:r>
              <a:rPr lang="en-US" sz="24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Course Code : </a:t>
            </a:r>
            <a:r>
              <a:rPr lang="en-US" sz="2400" dirty="0">
                <a:latin typeface="Open Sans" panose="020B0606030504020204" pitchFamily="34" charset="0"/>
                <a:ea typeface="Open Sans" panose="020B0606030504020204" pitchFamily="34" charset="0"/>
                <a:cs typeface="Open Sans" panose="020B0606030504020204" pitchFamily="34" charset="0"/>
              </a:rPr>
              <a:t>CSE 236</a:t>
            </a: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78;p77">
            <a:extLst>
              <a:ext uri="{FF2B5EF4-FFF2-40B4-BE49-F238E27FC236}">
                <a16:creationId xmlns:a16="http://schemas.microsoft.com/office/drawing/2014/main" id="{CE508F3E-0694-0E3A-E5BD-1457FF3E6A54}"/>
              </a:ext>
            </a:extLst>
          </p:cNvPr>
          <p:cNvSpPr txBox="1">
            <a:spLocks/>
          </p:cNvSpPr>
          <p:nvPr/>
        </p:nvSpPr>
        <p:spPr>
          <a:xfrm>
            <a:off x="785310" y="2084830"/>
            <a:ext cx="757337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US" sz="2400" dirty="0">
                <a:latin typeface="Open Sans" panose="020B0606030504020204" pitchFamily="34" charset="0"/>
                <a:ea typeface="Open Sans" panose="020B0606030504020204" pitchFamily="34" charset="0"/>
                <a:cs typeface="Open Sans" panose="020B0606030504020204" pitchFamily="34" charset="0"/>
              </a:rPr>
              <a:t>Presented By : </a:t>
            </a:r>
            <a:endParaRPr lang="en-US" sz="16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a:p>
            <a:pPr algn="l"/>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Tanzi Afrin (221-15-5793)</a:t>
            </a:r>
          </a:p>
          <a:p>
            <a:pPr algn="l"/>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Saiful Islam </a:t>
            </a:r>
            <a:r>
              <a:rPr lang="en-US" sz="16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Sumon</a:t>
            </a: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(221-15-5793)</a:t>
            </a:r>
          </a:p>
          <a:p>
            <a:pPr algn="l"/>
            <a:r>
              <a:rPr lang="en-US" sz="16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Inteshar</a:t>
            </a: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Rahman Rafi  (221-15-5302)</a:t>
            </a:r>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Toufique Ahamed  (221-15-4980)</a:t>
            </a:r>
          </a:p>
          <a:p>
            <a:pPr algn="l"/>
            <a:r>
              <a:rPr lang="en-US" sz="16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Md.Shahinur</a:t>
            </a: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Alam Rabbi  (221-15-4673)</a:t>
            </a:r>
          </a:p>
          <a:p>
            <a:pPr algn="l"/>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78;p77">
            <a:extLst>
              <a:ext uri="{FF2B5EF4-FFF2-40B4-BE49-F238E27FC236}">
                <a16:creationId xmlns:a16="http://schemas.microsoft.com/office/drawing/2014/main" id="{740E78BA-FAC1-94D0-4FDA-3D03BCDE5CD7}"/>
              </a:ext>
            </a:extLst>
          </p:cNvPr>
          <p:cNvSpPr txBox="1">
            <a:spLocks/>
          </p:cNvSpPr>
          <p:nvPr/>
        </p:nvSpPr>
        <p:spPr>
          <a:xfrm>
            <a:off x="5256144" y="2084830"/>
            <a:ext cx="353616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US" sz="24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Presented To : </a:t>
            </a:r>
            <a:endParaRPr lang="en-US" sz="16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a:p>
            <a:pPr algn="l"/>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Md. Abdullah Al </a:t>
            </a:r>
            <a:r>
              <a:rPr lang="en-US" sz="16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Kafi</a:t>
            </a: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Lecturer</a:t>
            </a:r>
          </a:p>
          <a:p>
            <a:pPr algn="l"/>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Dept. of CSE</a:t>
            </a:r>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Daffodil International University</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8"/>
                                        </p:tgtEl>
                                        <p:attrNameLst>
                                          <p:attrName>style.visibility</p:attrName>
                                        </p:attrNameLst>
                                      </p:cBhvr>
                                      <p:to>
                                        <p:strVal val="visible"/>
                                      </p:to>
                                    </p:set>
                                    <p:animEffect transition="in" filter="fade">
                                      <p:cBhvr>
                                        <p:cTn id="7" dur="1000"/>
                                        <p:tgtEl>
                                          <p:spTgt spid="10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4" name="Google Shape;1403;p101">
            <a:extLst>
              <a:ext uri="{FF2B5EF4-FFF2-40B4-BE49-F238E27FC236}">
                <a16:creationId xmlns:a16="http://schemas.microsoft.com/office/drawing/2014/main" id="{24FD4C8B-0B19-FF63-0D19-4B614EB1A86A}"/>
              </a:ext>
            </a:extLst>
          </p:cNvPr>
          <p:cNvSpPr txBox="1">
            <a:spLocks/>
          </p:cNvSpPr>
          <p:nvPr/>
        </p:nvSpPr>
        <p:spPr>
          <a:xfrm>
            <a:off x="1155579" y="1999050"/>
            <a:ext cx="637411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Limitations and Future Works</a:t>
            </a:r>
          </a:p>
        </p:txBody>
      </p:sp>
      <p:sp>
        <p:nvSpPr>
          <p:cNvPr id="15" name="Google Shape;1076;p77">
            <a:extLst>
              <a:ext uri="{FF2B5EF4-FFF2-40B4-BE49-F238E27FC236}">
                <a16:creationId xmlns:a16="http://schemas.microsoft.com/office/drawing/2014/main" id="{1ADF6B49-85D2-D4B7-652D-68B9340B704C}"/>
              </a:ext>
            </a:extLst>
          </p:cNvPr>
          <p:cNvSpPr txBox="1">
            <a:spLocks/>
          </p:cNvSpPr>
          <p:nvPr/>
        </p:nvSpPr>
        <p:spPr>
          <a:xfrm>
            <a:off x="5434067" y="1308150"/>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89"/>
          <p:cNvSpPr txBox="1">
            <a:spLocks noGrp="1"/>
          </p:cNvSpPr>
          <p:nvPr>
            <p:ph type="title"/>
          </p:nvPr>
        </p:nvSpPr>
        <p:spPr>
          <a:xfrm>
            <a:off x="919883" y="598685"/>
            <a:ext cx="29029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Limitations</a:t>
            </a:r>
            <a:endParaRPr dirty="0"/>
          </a:p>
        </p:txBody>
      </p:sp>
      <p:sp>
        <p:nvSpPr>
          <p:cNvPr id="1204" name="Google Shape;1204;p89"/>
          <p:cNvSpPr txBox="1"/>
          <p:nvPr/>
        </p:nvSpPr>
        <p:spPr>
          <a:xfrm>
            <a:off x="1199890" y="1220906"/>
            <a:ext cx="8059994" cy="774000"/>
          </a:xfrm>
          <a:prstGeom prst="rect">
            <a:avLst/>
          </a:prstGeom>
          <a:noFill/>
          <a:ln>
            <a:noFill/>
          </a:ln>
        </p:spPr>
        <p:txBody>
          <a:bodyPr spcFirstLastPara="1" wrap="square" lIns="91425" tIns="91425" rIns="91425" bIns="91425" anchor="t" anchorCtr="0">
            <a:noAutofit/>
          </a:bodyPr>
          <a:lstStyle/>
          <a:p>
            <a:pPr lvl="0" algn="just">
              <a:lnSpc>
                <a:spcPct val="150000"/>
              </a:lnSpc>
            </a:pPr>
            <a:r>
              <a:rPr lang="en-US" b="1" dirty="0">
                <a:solidFill>
                  <a:schemeClr val="dk2"/>
                </a:solidFill>
                <a:latin typeface="Open Sans"/>
                <a:ea typeface="Open Sans"/>
                <a:cs typeface="Open Sans"/>
                <a:sym typeface="Open Sans"/>
              </a:rPr>
              <a:t>1. Limited size of the dataset.</a:t>
            </a:r>
          </a:p>
          <a:p>
            <a:pPr lvl="0" algn="just">
              <a:lnSpc>
                <a:spcPct val="150000"/>
              </a:lnSpc>
            </a:pPr>
            <a:r>
              <a:rPr lang="en-US" b="1" dirty="0">
                <a:solidFill>
                  <a:schemeClr val="dk2"/>
                </a:solidFill>
                <a:latin typeface="Open Sans"/>
                <a:ea typeface="Open Sans"/>
                <a:cs typeface="Open Sans"/>
                <a:sym typeface="Open Sans"/>
              </a:rPr>
              <a:t>2. Preprocessing complexity.</a:t>
            </a:r>
          </a:p>
          <a:p>
            <a:pPr lvl="0" algn="just">
              <a:lnSpc>
                <a:spcPct val="150000"/>
              </a:lnSpc>
            </a:pPr>
            <a:r>
              <a:rPr lang="en-US" b="1" dirty="0">
                <a:solidFill>
                  <a:schemeClr val="dk2"/>
                </a:solidFill>
                <a:latin typeface="Open Sans"/>
                <a:ea typeface="Open Sans"/>
                <a:cs typeface="Open Sans"/>
                <a:sym typeface="Open Sans"/>
              </a:rPr>
              <a:t>3. High computational requirements for some models.</a:t>
            </a:r>
            <a:endParaRPr b="1" dirty="0">
              <a:solidFill>
                <a:schemeClr val="dk2"/>
              </a:solidFill>
              <a:latin typeface="Open Sans"/>
              <a:ea typeface="Open Sans"/>
              <a:cs typeface="Open Sans"/>
              <a:sym typeface="Open Sans"/>
            </a:endParaRPr>
          </a:p>
        </p:txBody>
      </p:sp>
      <p:sp>
        <p:nvSpPr>
          <p:cNvPr id="1207" name="Google Shape;1207;p89"/>
          <p:cNvSpPr txBox="1"/>
          <p:nvPr/>
        </p:nvSpPr>
        <p:spPr>
          <a:xfrm>
            <a:off x="3951110" y="2436211"/>
            <a:ext cx="2935111"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700" b="1" dirty="0">
                <a:solidFill>
                  <a:schemeClr val="accent4"/>
                </a:solidFill>
                <a:latin typeface="Josefin Sans"/>
                <a:ea typeface="Josefin Sans"/>
                <a:cs typeface="Josefin Sans"/>
                <a:sym typeface="Josefin Sans"/>
              </a:rPr>
              <a:t>Future Works</a:t>
            </a:r>
            <a:endParaRPr sz="2700" b="1" dirty="0">
              <a:solidFill>
                <a:schemeClr val="accent4"/>
              </a:solidFill>
              <a:latin typeface="Josefin Sans"/>
              <a:ea typeface="Josefin Sans"/>
              <a:cs typeface="Josefin Sans"/>
              <a:sym typeface="Josefin Sans"/>
            </a:endParaRPr>
          </a:p>
        </p:txBody>
      </p:sp>
      <p:sp>
        <p:nvSpPr>
          <p:cNvPr id="1208" name="Google Shape;1208;p89"/>
          <p:cNvSpPr/>
          <p:nvPr/>
        </p:nvSpPr>
        <p:spPr>
          <a:xfrm>
            <a:off x="887890" y="746110"/>
            <a:ext cx="312000" cy="31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9"/>
          <p:cNvSpPr/>
          <p:nvPr/>
        </p:nvSpPr>
        <p:spPr>
          <a:xfrm>
            <a:off x="3639110" y="2555911"/>
            <a:ext cx="312000" cy="31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04;p89">
            <a:extLst>
              <a:ext uri="{FF2B5EF4-FFF2-40B4-BE49-F238E27FC236}">
                <a16:creationId xmlns:a16="http://schemas.microsoft.com/office/drawing/2014/main" id="{C2BEECAD-B411-2AFD-28A2-BFC26F85A3E7}"/>
              </a:ext>
            </a:extLst>
          </p:cNvPr>
          <p:cNvSpPr txBox="1"/>
          <p:nvPr/>
        </p:nvSpPr>
        <p:spPr>
          <a:xfrm>
            <a:off x="4007558" y="2946934"/>
            <a:ext cx="3648688" cy="1437922"/>
          </a:xfrm>
          <a:prstGeom prst="rect">
            <a:avLst/>
          </a:prstGeom>
          <a:noFill/>
          <a:ln>
            <a:noFill/>
          </a:ln>
        </p:spPr>
        <p:txBody>
          <a:bodyPr spcFirstLastPara="1" wrap="square" lIns="91425" tIns="91425" rIns="91425" bIns="91425" anchor="t" anchorCtr="0">
            <a:noAutofit/>
          </a:bodyPr>
          <a:lstStyle/>
          <a:p>
            <a:pPr lvl="0" algn="just">
              <a:lnSpc>
                <a:spcPct val="150000"/>
              </a:lnSpc>
            </a:pPr>
            <a:r>
              <a:rPr lang="en-US" b="1" dirty="0">
                <a:solidFill>
                  <a:schemeClr val="dk2"/>
                </a:solidFill>
                <a:latin typeface="Open Sans"/>
                <a:ea typeface="Open Sans"/>
                <a:cs typeface="Open Sans"/>
                <a:sym typeface="Open Sans"/>
              </a:rPr>
              <a:t>1. Integration of Deep Learning Models</a:t>
            </a:r>
          </a:p>
          <a:p>
            <a:pPr lvl="0" algn="just">
              <a:lnSpc>
                <a:spcPct val="150000"/>
              </a:lnSpc>
            </a:pPr>
            <a:r>
              <a:rPr lang="en-US" b="1" dirty="0">
                <a:solidFill>
                  <a:schemeClr val="dk2"/>
                </a:solidFill>
                <a:latin typeface="Open Sans"/>
                <a:ea typeface="Open Sans"/>
                <a:cs typeface="Open Sans"/>
                <a:sym typeface="Open Sans"/>
              </a:rPr>
              <a:t>2. Expanded Datasets</a:t>
            </a:r>
          </a:p>
          <a:p>
            <a:pPr lvl="0" algn="just">
              <a:lnSpc>
                <a:spcPct val="150000"/>
              </a:lnSpc>
            </a:pPr>
            <a:r>
              <a:rPr lang="en-US" b="1" dirty="0">
                <a:solidFill>
                  <a:schemeClr val="dk2"/>
                </a:solidFill>
                <a:latin typeface="Open Sans"/>
                <a:ea typeface="Open Sans"/>
                <a:cs typeface="Open Sans"/>
                <a:sym typeface="Open Sans"/>
              </a:rPr>
              <a:t>3. Optimization for Resource Efficiency</a:t>
            </a:r>
          </a:p>
          <a:p>
            <a:pPr lvl="0" algn="just">
              <a:lnSpc>
                <a:spcPct val="150000"/>
              </a:lnSpc>
            </a:pPr>
            <a:r>
              <a:rPr lang="en-US" b="1" dirty="0">
                <a:solidFill>
                  <a:schemeClr val="dk2"/>
                </a:solidFill>
                <a:latin typeface="Open Sans"/>
                <a:ea typeface="Open Sans"/>
                <a:cs typeface="Open Sans"/>
                <a:sym typeface="Open Sans"/>
              </a:rPr>
              <a:t>4. Exploration of Hybrid Models</a:t>
            </a:r>
          </a:p>
          <a:p>
            <a:pPr lvl="0" algn="just">
              <a:lnSpc>
                <a:spcPct val="150000"/>
              </a:lnSpc>
            </a:pPr>
            <a:r>
              <a:rPr lang="en-US" b="1" dirty="0">
                <a:solidFill>
                  <a:schemeClr val="dk2"/>
                </a:solidFill>
                <a:latin typeface="Open Sans"/>
                <a:ea typeface="Open Sans"/>
                <a:cs typeface="Open Sans"/>
                <a:sym typeface="Open Sans"/>
              </a:rPr>
              <a:t>5. Real-World Applications</a:t>
            </a:r>
            <a:endParaRPr b="1" dirty="0">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2"/>
                                        </p:tgtEl>
                                        <p:attrNameLst>
                                          <p:attrName>style.visibility</p:attrName>
                                        </p:attrNameLst>
                                      </p:cBhvr>
                                      <p:to>
                                        <p:strVal val="visible"/>
                                      </p:to>
                                    </p:set>
                                    <p:animEffect transition="in" filter="fade">
                                      <p:cBhvr>
                                        <p:cTn id="7" dur="1000"/>
                                        <p:tgtEl>
                                          <p:spTgt spid="1202"/>
                                        </p:tgtEl>
                                      </p:cBhvr>
                                    </p:animEffect>
                                  </p:childTnLst>
                                </p:cTn>
                              </p:par>
                              <p:par>
                                <p:cTn id="8" presetID="2" presetClass="entr" presetSubtype="2" fill="hold" nodeType="withEffect">
                                  <p:stCondLst>
                                    <p:cond delay="0"/>
                                  </p:stCondLst>
                                  <p:childTnLst>
                                    <p:set>
                                      <p:cBhvr>
                                        <p:cTn id="9" dur="1" fill="hold">
                                          <p:stCondLst>
                                            <p:cond delay="0"/>
                                          </p:stCondLst>
                                        </p:cTn>
                                        <p:tgtEl>
                                          <p:spTgt spid="1204"/>
                                        </p:tgtEl>
                                        <p:attrNameLst>
                                          <p:attrName>style.visibility</p:attrName>
                                        </p:attrNameLst>
                                      </p:cBhvr>
                                      <p:to>
                                        <p:strVal val="visible"/>
                                      </p:to>
                                    </p:set>
                                    <p:anim calcmode="lin" valueType="num">
                                      <p:cBhvr additive="base">
                                        <p:cTn id="10" dur="1000"/>
                                        <p:tgtEl>
                                          <p:spTgt spid="1204"/>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207"/>
                                        </p:tgtEl>
                                        <p:attrNameLst>
                                          <p:attrName>style.visibility</p:attrName>
                                        </p:attrNameLst>
                                      </p:cBhvr>
                                      <p:to>
                                        <p:strVal val="visible"/>
                                      </p:to>
                                    </p:set>
                                    <p:anim calcmode="lin" valueType="num">
                                      <p:cBhvr additive="base">
                                        <p:cTn id="13" dur="1000"/>
                                        <p:tgtEl>
                                          <p:spTgt spid="1207"/>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209"/>
                                        </p:tgtEl>
                                        <p:attrNameLst>
                                          <p:attrName>style.visibility</p:attrName>
                                        </p:attrNameLst>
                                      </p:cBhvr>
                                      <p:to>
                                        <p:strVal val="visible"/>
                                      </p:to>
                                    </p:set>
                                    <p:anim calcmode="lin" valueType="num">
                                      <p:cBhvr additive="base">
                                        <p:cTn id="16" dur="1000"/>
                                        <p:tgtEl>
                                          <p:spTgt spid="1209"/>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1208"/>
                                        </p:tgtEl>
                                        <p:attrNameLst>
                                          <p:attrName>style.visibility</p:attrName>
                                        </p:attrNameLst>
                                      </p:cBhvr>
                                      <p:to>
                                        <p:strVal val="visible"/>
                                      </p:to>
                                    </p:set>
                                    <p:anim calcmode="lin" valueType="num">
                                      <p:cBhvr additive="base">
                                        <p:cTn id="19" dur="1000"/>
                                        <p:tgtEl>
                                          <p:spTgt spid="120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2" name="Google Shape;1403;p101">
            <a:extLst>
              <a:ext uri="{FF2B5EF4-FFF2-40B4-BE49-F238E27FC236}">
                <a16:creationId xmlns:a16="http://schemas.microsoft.com/office/drawing/2014/main" id="{5B87DBF8-DB38-1952-85A9-D4390C61F957}"/>
              </a:ext>
            </a:extLst>
          </p:cNvPr>
          <p:cNvSpPr txBox="1">
            <a:spLocks/>
          </p:cNvSpPr>
          <p:nvPr/>
        </p:nvSpPr>
        <p:spPr>
          <a:xfrm>
            <a:off x="3040822" y="2439317"/>
            <a:ext cx="906086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Conclusion</a:t>
            </a:r>
          </a:p>
        </p:txBody>
      </p:sp>
      <p:sp>
        <p:nvSpPr>
          <p:cNvPr id="3" name="Google Shape;1076;p77">
            <a:extLst>
              <a:ext uri="{FF2B5EF4-FFF2-40B4-BE49-F238E27FC236}">
                <a16:creationId xmlns:a16="http://schemas.microsoft.com/office/drawing/2014/main" id="{8FADBD26-F48C-9AA9-7F5B-6C08AFE693AA}"/>
              </a:ext>
            </a:extLst>
          </p:cNvPr>
          <p:cNvSpPr txBox="1">
            <a:spLocks/>
          </p:cNvSpPr>
          <p:nvPr/>
        </p:nvSpPr>
        <p:spPr>
          <a:xfrm>
            <a:off x="5976455" y="1880850"/>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5" name="TextBox 4">
            <a:extLst>
              <a:ext uri="{FF2B5EF4-FFF2-40B4-BE49-F238E27FC236}">
                <a16:creationId xmlns:a16="http://schemas.microsoft.com/office/drawing/2014/main" id="{94BE7E14-0ADC-848B-FB7A-4779F5C4F617}"/>
              </a:ext>
            </a:extLst>
          </p:cNvPr>
          <p:cNvSpPr txBox="1"/>
          <p:nvPr/>
        </p:nvSpPr>
        <p:spPr>
          <a:xfrm>
            <a:off x="1879600" y="1879252"/>
            <a:ext cx="4972755" cy="1384995"/>
          </a:xfrm>
          <a:prstGeom prst="rect">
            <a:avLst/>
          </a:prstGeom>
          <a:noFill/>
        </p:spPr>
        <p:txBody>
          <a:bodyPr wrap="square">
            <a:spAutoFit/>
          </a:bodyPr>
          <a:lstStyle/>
          <a:p>
            <a:pPr algn="just"/>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The analysis of music genre classification shows that </a:t>
            </a:r>
            <a:r>
              <a:rPr lang="en-US"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XGBoost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 and Random Forest excelled in handling complex patterns, while SVM and SVC performed well with proper tuning. Logistic Regression, though efficient, was less effective for non-linear data, making ensemble methods the most robust for this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sp>
        <p:nvSpPr>
          <p:cNvPr id="2274" name="Google Shape;2274;p133"/>
          <p:cNvSpPr txBox="1">
            <a:spLocks noGrp="1"/>
          </p:cNvSpPr>
          <p:nvPr>
            <p:ph type="title"/>
          </p:nvPr>
        </p:nvSpPr>
        <p:spPr>
          <a:xfrm>
            <a:off x="1971169" y="1934387"/>
            <a:ext cx="5389185" cy="9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solidFill>
                <a:schemeClr val="accent3"/>
              </a:solidFill>
            </a:endParaRPr>
          </a:p>
        </p:txBody>
      </p:sp>
      <p:sp>
        <p:nvSpPr>
          <p:cNvPr id="2275" name="Google Shape;2275;p133"/>
          <p:cNvSpPr txBox="1">
            <a:spLocks noGrp="1"/>
          </p:cNvSpPr>
          <p:nvPr>
            <p:ph type="subTitle" idx="1"/>
          </p:nvPr>
        </p:nvSpPr>
        <p:spPr>
          <a:xfrm>
            <a:off x="3038550" y="2742127"/>
            <a:ext cx="3066900" cy="109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you have any questions?</a:t>
            </a:r>
            <a:endParaRPr dirty="0"/>
          </a:p>
        </p:txBody>
      </p:sp>
      <p:sp>
        <p:nvSpPr>
          <p:cNvPr id="4" name="Rectangle 3">
            <a:extLst>
              <a:ext uri="{FF2B5EF4-FFF2-40B4-BE49-F238E27FC236}">
                <a16:creationId xmlns:a16="http://schemas.microsoft.com/office/drawing/2014/main" id="{F7CC613C-336C-7A58-4813-00F11B179658}"/>
              </a:ext>
            </a:extLst>
          </p:cNvPr>
          <p:cNvSpPr/>
          <p:nvPr/>
        </p:nvSpPr>
        <p:spPr>
          <a:xfrm>
            <a:off x="2844800" y="3081867"/>
            <a:ext cx="3815644" cy="109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74"/>
                                        </p:tgtEl>
                                        <p:attrNameLst>
                                          <p:attrName>style.visibility</p:attrName>
                                        </p:attrNameLst>
                                      </p:cBhvr>
                                      <p:to>
                                        <p:strVal val="visible"/>
                                      </p:to>
                                    </p:set>
                                    <p:animEffect transition="in" filter="fade">
                                      <p:cBhvr>
                                        <p:cTn id="7" dur="1000"/>
                                        <p:tgtEl>
                                          <p:spTgt spid="2274"/>
                                        </p:tgtEl>
                                      </p:cBhvr>
                                    </p:animEffect>
                                  </p:childTnLst>
                                </p:cTn>
                              </p:par>
                              <p:par>
                                <p:cTn id="8" presetID="10" presetClass="entr" presetSubtype="0" fill="hold" nodeType="withEffect">
                                  <p:stCondLst>
                                    <p:cond delay="0"/>
                                  </p:stCondLst>
                                  <p:childTnLst>
                                    <p:set>
                                      <p:cBhvr>
                                        <p:cTn id="9" dur="1" fill="hold">
                                          <p:stCondLst>
                                            <p:cond delay="0"/>
                                          </p:stCondLst>
                                        </p:cTn>
                                        <p:tgtEl>
                                          <p:spTgt spid="2275"/>
                                        </p:tgtEl>
                                        <p:attrNameLst>
                                          <p:attrName>style.visibility</p:attrName>
                                        </p:attrNameLst>
                                      </p:cBhvr>
                                      <p:to>
                                        <p:strVal val="visible"/>
                                      </p:to>
                                    </p:set>
                                    <p:animEffect transition="in" filter="fade">
                                      <p:cBhvr>
                                        <p:cTn id="10" dur="1000"/>
                                        <p:tgtEl>
                                          <p:spTgt spid="2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76"/>
          <p:cNvSpPr txBox="1">
            <a:spLocks noGrp="1"/>
          </p:cNvSpPr>
          <p:nvPr>
            <p:ph type="title"/>
          </p:nvPr>
        </p:nvSpPr>
        <p:spPr>
          <a:xfrm>
            <a:off x="2779238" y="148575"/>
            <a:ext cx="369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047" name="Google Shape;1047;p76"/>
          <p:cNvSpPr txBox="1">
            <a:spLocks noGrp="1"/>
          </p:cNvSpPr>
          <p:nvPr>
            <p:ph type="subTitle" idx="3"/>
          </p:nvPr>
        </p:nvSpPr>
        <p:spPr>
          <a:xfrm>
            <a:off x="2066570" y="1083534"/>
            <a:ext cx="231303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055" name="Google Shape;1055;p76"/>
          <p:cNvSpPr txBox="1">
            <a:spLocks noGrp="1"/>
          </p:cNvSpPr>
          <p:nvPr>
            <p:ph type="title" idx="9"/>
          </p:nvPr>
        </p:nvSpPr>
        <p:spPr>
          <a:xfrm>
            <a:off x="1322660" y="1055870"/>
            <a:ext cx="822229" cy="4334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0 1</a:t>
            </a:r>
            <a:endParaRPr dirty="0"/>
          </a:p>
        </p:txBody>
      </p:sp>
      <p:sp>
        <p:nvSpPr>
          <p:cNvPr id="22" name="Google Shape;1047;p76">
            <a:extLst>
              <a:ext uri="{FF2B5EF4-FFF2-40B4-BE49-F238E27FC236}">
                <a16:creationId xmlns:a16="http://schemas.microsoft.com/office/drawing/2014/main" id="{0A063D85-9AE7-9D4A-B6BC-7547EF669558}"/>
              </a:ext>
            </a:extLst>
          </p:cNvPr>
          <p:cNvSpPr txBox="1">
            <a:spLocks/>
          </p:cNvSpPr>
          <p:nvPr/>
        </p:nvSpPr>
        <p:spPr>
          <a:xfrm>
            <a:off x="2066570" y="1627804"/>
            <a:ext cx="498898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About Dataset</a:t>
            </a:r>
          </a:p>
        </p:txBody>
      </p:sp>
      <p:sp>
        <p:nvSpPr>
          <p:cNvPr id="23" name="Google Shape;1055;p76">
            <a:extLst>
              <a:ext uri="{FF2B5EF4-FFF2-40B4-BE49-F238E27FC236}">
                <a16:creationId xmlns:a16="http://schemas.microsoft.com/office/drawing/2014/main" id="{D463F9D0-AF14-FE0F-17E5-34ECB50E6B89}"/>
              </a:ext>
            </a:extLst>
          </p:cNvPr>
          <p:cNvSpPr txBox="1">
            <a:spLocks/>
          </p:cNvSpPr>
          <p:nvPr/>
        </p:nvSpPr>
        <p:spPr>
          <a:xfrm>
            <a:off x="1322660" y="1613972"/>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02</a:t>
            </a:r>
            <a:endParaRPr lang="en" dirty="0"/>
          </a:p>
        </p:txBody>
      </p:sp>
      <p:sp>
        <p:nvSpPr>
          <p:cNvPr id="24" name="Google Shape;1047;p76">
            <a:extLst>
              <a:ext uri="{FF2B5EF4-FFF2-40B4-BE49-F238E27FC236}">
                <a16:creationId xmlns:a16="http://schemas.microsoft.com/office/drawing/2014/main" id="{EF7C69A4-774F-7661-9764-23C00DBF6800}"/>
              </a:ext>
            </a:extLst>
          </p:cNvPr>
          <p:cNvSpPr txBox="1">
            <a:spLocks/>
          </p:cNvSpPr>
          <p:nvPr/>
        </p:nvSpPr>
        <p:spPr>
          <a:xfrm>
            <a:off x="2066570" y="2210288"/>
            <a:ext cx="4007555"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Data Pre-processing</a:t>
            </a:r>
          </a:p>
        </p:txBody>
      </p:sp>
      <p:sp>
        <p:nvSpPr>
          <p:cNvPr id="25" name="Google Shape;1055;p76">
            <a:extLst>
              <a:ext uri="{FF2B5EF4-FFF2-40B4-BE49-F238E27FC236}">
                <a16:creationId xmlns:a16="http://schemas.microsoft.com/office/drawing/2014/main" id="{4F49417F-459C-206C-19A6-947C2B1D74E0}"/>
              </a:ext>
            </a:extLst>
          </p:cNvPr>
          <p:cNvSpPr txBox="1">
            <a:spLocks/>
          </p:cNvSpPr>
          <p:nvPr/>
        </p:nvSpPr>
        <p:spPr>
          <a:xfrm>
            <a:off x="1322660" y="2172075"/>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03</a:t>
            </a:r>
            <a:endParaRPr lang="en" dirty="0"/>
          </a:p>
        </p:txBody>
      </p:sp>
      <p:sp>
        <p:nvSpPr>
          <p:cNvPr id="26" name="Google Shape;1047;p76">
            <a:extLst>
              <a:ext uri="{FF2B5EF4-FFF2-40B4-BE49-F238E27FC236}">
                <a16:creationId xmlns:a16="http://schemas.microsoft.com/office/drawing/2014/main" id="{F779867F-B5F9-6DF9-90CA-3BFC70B5E41C}"/>
              </a:ext>
            </a:extLst>
          </p:cNvPr>
          <p:cNvSpPr txBox="1">
            <a:spLocks/>
          </p:cNvSpPr>
          <p:nvPr/>
        </p:nvSpPr>
        <p:spPr>
          <a:xfrm>
            <a:off x="2066569" y="2754712"/>
            <a:ext cx="3182763"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Model Overview</a:t>
            </a:r>
          </a:p>
        </p:txBody>
      </p:sp>
      <p:sp>
        <p:nvSpPr>
          <p:cNvPr id="27" name="Google Shape;1055;p76">
            <a:extLst>
              <a:ext uri="{FF2B5EF4-FFF2-40B4-BE49-F238E27FC236}">
                <a16:creationId xmlns:a16="http://schemas.microsoft.com/office/drawing/2014/main" id="{DDD31D6F-F56A-4517-1FEB-2CBCED19F1D8}"/>
              </a:ext>
            </a:extLst>
          </p:cNvPr>
          <p:cNvSpPr txBox="1">
            <a:spLocks/>
          </p:cNvSpPr>
          <p:nvPr/>
        </p:nvSpPr>
        <p:spPr>
          <a:xfrm>
            <a:off x="1322660" y="2727048"/>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04</a:t>
            </a:r>
            <a:endParaRPr lang="en" dirty="0"/>
          </a:p>
        </p:txBody>
      </p:sp>
      <p:sp>
        <p:nvSpPr>
          <p:cNvPr id="28" name="Google Shape;1055;p76">
            <a:extLst>
              <a:ext uri="{FF2B5EF4-FFF2-40B4-BE49-F238E27FC236}">
                <a16:creationId xmlns:a16="http://schemas.microsoft.com/office/drawing/2014/main" id="{6FEDFE40-9E27-C8D2-A540-87E5F5D5EFB2}"/>
              </a:ext>
            </a:extLst>
          </p:cNvPr>
          <p:cNvSpPr txBox="1">
            <a:spLocks/>
          </p:cNvSpPr>
          <p:nvPr/>
        </p:nvSpPr>
        <p:spPr>
          <a:xfrm>
            <a:off x="1322660" y="3285150"/>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05</a:t>
            </a:r>
            <a:endParaRPr lang="en" dirty="0"/>
          </a:p>
        </p:txBody>
      </p:sp>
      <p:sp>
        <p:nvSpPr>
          <p:cNvPr id="29" name="Google Shape;1047;p76">
            <a:extLst>
              <a:ext uri="{FF2B5EF4-FFF2-40B4-BE49-F238E27FC236}">
                <a16:creationId xmlns:a16="http://schemas.microsoft.com/office/drawing/2014/main" id="{896F530E-B39C-3A94-8962-595E08429015}"/>
              </a:ext>
            </a:extLst>
          </p:cNvPr>
          <p:cNvSpPr txBox="1">
            <a:spLocks/>
          </p:cNvSpPr>
          <p:nvPr/>
        </p:nvSpPr>
        <p:spPr>
          <a:xfrm>
            <a:off x="2077507" y="3352150"/>
            <a:ext cx="498898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Model Evaluation</a:t>
            </a:r>
          </a:p>
        </p:txBody>
      </p:sp>
      <p:sp>
        <p:nvSpPr>
          <p:cNvPr id="30" name="Google Shape;1055;p76">
            <a:extLst>
              <a:ext uri="{FF2B5EF4-FFF2-40B4-BE49-F238E27FC236}">
                <a16:creationId xmlns:a16="http://schemas.microsoft.com/office/drawing/2014/main" id="{2507071D-B826-74D2-5486-7E1115463739}"/>
              </a:ext>
            </a:extLst>
          </p:cNvPr>
          <p:cNvSpPr txBox="1">
            <a:spLocks/>
          </p:cNvSpPr>
          <p:nvPr/>
        </p:nvSpPr>
        <p:spPr>
          <a:xfrm>
            <a:off x="1322660" y="3843253"/>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06</a:t>
            </a:r>
            <a:endParaRPr lang="en" dirty="0"/>
          </a:p>
        </p:txBody>
      </p:sp>
      <p:sp>
        <p:nvSpPr>
          <p:cNvPr id="31" name="Google Shape;1047;p76">
            <a:extLst>
              <a:ext uri="{FF2B5EF4-FFF2-40B4-BE49-F238E27FC236}">
                <a16:creationId xmlns:a16="http://schemas.microsoft.com/office/drawing/2014/main" id="{87A51F6F-CC28-73C3-D341-ECE7EA03185C}"/>
              </a:ext>
            </a:extLst>
          </p:cNvPr>
          <p:cNvSpPr txBox="1">
            <a:spLocks/>
          </p:cNvSpPr>
          <p:nvPr/>
        </p:nvSpPr>
        <p:spPr>
          <a:xfrm>
            <a:off x="2077507" y="3901439"/>
            <a:ext cx="476356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Limitations &amp; Future Work</a:t>
            </a:r>
          </a:p>
        </p:txBody>
      </p:sp>
      <p:sp>
        <p:nvSpPr>
          <p:cNvPr id="32" name="Google Shape;1047;p76">
            <a:extLst>
              <a:ext uri="{FF2B5EF4-FFF2-40B4-BE49-F238E27FC236}">
                <a16:creationId xmlns:a16="http://schemas.microsoft.com/office/drawing/2014/main" id="{C7B63A42-43D2-C617-4FDA-C63FBFD0E473}"/>
              </a:ext>
            </a:extLst>
          </p:cNvPr>
          <p:cNvSpPr txBox="1">
            <a:spLocks/>
          </p:cNvSpPr>
          <p:nvPr/>
        </p:nvSpPr>
        <p:spPr>
          <a:xfrm>
            <a:off x="2077507" y="4450116"/>
            <a:ext cx="498898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Conclusion</a:t>
            </a:r>
          </a:p>
        </p:txBody>
      </p:sp>
      <p:sp>
        <p:nvSpPr>
          <p:cNvPr id="33" name="Google Shape;1055;p76">
            <a:extLst>
              <a:ext uri="{FF2B5EF4-FFF2-40B4-BE49-F238E27FC236}">
                <a16:creationId xmlns:a16="http://schemas.microsoft.com/office/drawing/2014/main" id="{2A44870E-4F88-A1AA-1B51-BD3F1E8A5988}"/>
              </a:ext>
            </a:extLst>
          </p:cNvPr>
          <p:cNvSpPr txBox="1">
            <a:spLocks/>
          </p:cNvSpPr>
          <p:nvPr/>
        </p:nvSpPr>
        <p:spPr>
          <a:xfrm>
            <a:off x="1333597" y="4411903"/>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07</a:t>
            </a: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6"/>
                                        </p:tgtEl>
                                        <p:attrNameLst>
                                          <p:attrName>style.visibility</p:attrName>
                                        </p:attrNameLst>
                                      </p:cBhvr>
                                      <p:to>
                                        <p:strVal val="visible"/>
                                      </p:to>
                                    </p:set>
                                    <p:animEffect transition="in" filter="fade">
                                      <p:cBhvr>
                                        <p:cTn id="7" dur="1000"/>
                                        <p:tgtEl>
                                          <p:spTgt spid="10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55"/>
                                        </p:tgtEl>
                                        <p:attrNameLst>
                                          <p:attrName>style.visibility</p:attrName>
                                        </p:attrNameLst>
                                      </p:cBhvr>
                                      <p:to>
                                        <p:strVal val="visible"/>
                                      </p:to>
                                    </p:set>
                                    <p:animEffect transition="in" filter="fade">
                                      <p:cBhvr>
                                        <p:cTn id="11" dur="250"/>
                                        <p:tgtEl>
                                          <p:spTgt spid="1055"/>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047"/>
                                        </p:tgtEl>
                                        <p:attrNameLst>
                                          <p:attrName>style.visibility</p:attrName>
                                        </p:attrNameLst>
                                      </p:cBhvr>
                                      <p:to>
                                        <p:strVal val="visible"/>
                                      </p:to>
                                    </p:set>
                                    <p:animEffect transition="in" filter="fade">
                                      <p:cBhvr>
                                        <p:cTn id="15" dur="250"/>
                                        <p:tgtEl>
                                          <p:spTgt spid="104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250"/>
                                        <p:tgtEl>
                                          <p:spTgt spid="23"/>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250"/>
                                        <p:tgtEl>
                                          <p:spTgt spid="22"/>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250"/>
                                        <p:tgtEl>
                                          <p:spTgt spid="25"/>
                                        </p:tgtEl>
                                      </p:cBhvr>
                                    </p:animEffect>
                                  </p:childTnLst>
                                </p:cTn>
                              </p:par>
                            </p:childTnLst>
                          </p:cTn>
                        </p:par>
                        <p:par>
                          <p:cTn id="28" fill="hold">
                            <p:stCondLst>
                              <p:cond delay="2250"/>
                            </p:stCondLst>
                            <p:childTnLst>
                              <p:par>
                                <p:cTn id="29" presetID="10"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250"/>
                                        <p:tgtEl>
                                          <p:spTgt spid="24"/>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50"/>
                                        <p:tgtEl>
                                          <p:spTgt spid="27"/>
                                        </p:tgtEl>
                                      </p:cBhvr>
                                    </p:animEffect>
                                  </p:childTnLst>
                                </p:cTn>
                              </p:par>
                            </p:childTnLst>
                          </p:cTn>
                        </p:par>
                        <p:par>
                          <p:cTn id="36" fill="hold">
                            <p:stCondLst>
                              <p:cond delay="2750"/>
                            </p:stCondLst>
                            <p:childTnLst>
                              <p:par>
                                <p:cTn id="37" presetID="10"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250"/>
                                        <p:tgtEl>
                                          <p:spTgt spid="26"/>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250"/>
                                        <p:tgtEl>
                                          <p:spTgt spid="28"/>
                                        </p:tgtEl>
                                      </p:cBhvr>
                                    </p:animEffect>
                                  </p:childTnLst>
                                </p:cTn>
                              </p:par>
                            </p:childTnLst>
                          </p:cTn>
                        </p:par>
                        <p:par>
                          <p:cTn id="44" fill="hold">
                            <p:stCondLst>
                              <p:cond delay="3250"/>
                            </p:stCondLst>
                            <p:childTnLst>
                              <p:par>
                                <p:cTn id="45" presetID="10" presetClass="entr" presetSubtype="0"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250"/>
                                        <p:tgtEl>
                                          <p:spTgt spid="30"/>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250"/>
                                        <p:tgtEl>
                                          <p:spTgt spid="29"/>
                                        </p:tgtEl>
                                      </p:cBhvr>
                                    </p:animEffect>
                                  </p:childTnLst>
                                </p:cTn>
                              </p:par>
                            </p:childTnLst>
                          </p:cTn>
                        </p:par>
                        <p:par>
                          <p:cTn id="52" fill="hold">
                            <p:stCondLst>
                              <p:cond delay="3750"/>
                            </p:stCondLst>
                            <p:childTnLst>
                              <p:par>
                                <p:cTn id="53" presetID="10" presetClass="entr" presetSubtype="0"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250"/>
                                        <p:tgtEl>
                                          <p:spTgt spid="31"/>
                                        </p:tgtEl>
                                      </p:cBhvr>
                                    </p:animEffect>
                                  </p:childTnLst>
                                </p:cTn>
                              </p:par>
                            </p:childTnLst>
                          </p:cTn>
                        </p:par>
                        <p:par>
                          <p:cTn id="56" fill="hold">
                            <p:stCondLst>
                              <p:cond delay="4000"/>
                            </p:stCondLst>
                            <p:childTnLst>
                              <p:par>
                                <p:cTn id="57" presetID="10" presetClass="entr" presetSubtype="0"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50"/>
                                        <p:tgtEl>
                                          <p:spTgt spid="33"/>
                                        </p:tgtEl>
                                      </p:cBhvr>
                                    </p:animEffect>
                                  </p:childTnLst>
                                </p:cTn>
                              </p:par>
                            </p:childTnLst>
                          </p:cTn>
                        </p:par>
                        <p:par>
                          <p:cTn id="60" fill="hold">
                            <p:stCondLst>
                              <p:cond delay="4250"/>
                            </p:stCondLst>
                            <p:childTnLst>
                              <p:par>
                                <p:cTn id="61" presetID="10" presetClass="entr" presetSubtype="0" fill="hold"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80"/>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097" name="Google Shape;1097;p80"/>
          <p:cNvSpPr txBox="1">
            <a:spLocks noGrp="1"/>
          </p:cNvSpPr>
          <p:nvPr>
            <p:ph type="title" idx="2"/>
          </p:nvPr>
        </p:nvSpPr>
        <p:spPr>
          <a:xfrm>
            <a:off x="3105600" y="1164675"/>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fade">
                                      <p:cBhvr>
                                        <p:cTn id="7" dur="1000"/>
                                        <p:tgtEl>
                                          <p:spTgt spid="1097"/>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096"/>
                                        </p:tgtEl>
                                        <p:attrNameLst>
                                          <p:attrName>style.visibility</p:attrName>
                                        </p:attrNameLst>
                                      </p:cBhvr>
                                      <p:to>
                                        <p:strVal val="visible"/>
                                      </p:to>
                                    </p:set>
                                    <p:anim calcmode="lin" valueType="num">
                                      <p:cBhvr additive="base">
                                        <p:cTn id="11" dur="1000"/>
                                        <p:tgtEl>
                                          <p:spTgt spid="10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flipH="1">
            <a:off x="2151243" y="1178685"/>
            <a:ext cx="5157600" cy="6049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Why Music Genre Classification is Important?</a:t>
            </a:r>
            <a:endParaRPr sz="4000" dirty="0"/>
          </a:p>
        </p:txBody>
      </p:sp>
      <p:sp>
        <p:nvSpPr>
          <p:cNvPr id="1091" name="Google Shape;1091;p79"/>
          <p:cNvSpPr txBox="1">
            <a:spLocks noGrp="1"/>
          </p:cNvSpPr>
          <p:nvPr>
            <p:ph type="body" idx="1"/>
          </p:nvPr>
        </p:nvSpPr>
        <p:spPr>
          <a:xfrm flipH="1">
            <a:off x="1318332" y="2171428"/>
            <a:ext cx="7026623" cy="1252200"/>
          </a:xfrm>
          <a:prstGeom prst="rect">
            <a:avLst/>
          </a:prstGeom>
        </p:spPr>
        <p:txBody>
          <a:bodyPr spcFirstLastPara="1" wrap="square" lIns="91425" tIns="91425" rIns="91425" bIns="91425" anchor="t" anchorCtr="0">
            <a:noAutofit/>
          </a:bodyPr>
          <a:lstStyle/>
          <a:p>
            <a:pPr marL="0" lvl="0" indent="0">
              <a:buNone/>
            </a:pPr>
            <a:r>
              <a:rPr lang="en-US" sz="1600" dirty="0"/>
              <a:t>Music genre classification plays a significant role in organizing and retrieving music in the modern era of streaming services and digital libraries. Accurate classification enables users to explore music based on their preferences and helps service providers recommend music effectively.</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81"/>
          <p:cNvSpPr txBox="1">
            <a:spLocks noGrp="1"/>
          </p:cNvSpPr>
          <p:nvPr>
            <p:ph type="title"/>
          </p:nvPr>
        </p:nvSpPr>
        <p:spPr>
          <a:xfrm>
            <a:off x="800310" y="1109871"/>
            <a:ext cx="5319000" cy="8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Our Goal…</a:t>
            </a:r>
            <a:endParaRPr sz="2800" dirty="0"/>
          </a:p>
        </p:txBody>
      </p:sp>
      <p:sp>
        <p:nvSpPr>
          <p:cNvPr id="1105" name="Google Shape;1105;p81"/>
          <p:cNvSpPr txBox="1">
            <a:spLocks noGrp="1"/>
          </p:cNvSpPr>
          <p:nvPr>
            <p:ph type="subTitle" idx="1"/>
          </p:nvPr>
        </p:nvSpPr>
        <p:spPr>
          <a:xfrm>
            <a:off x="800310" y="2354250"/>
            <a:ext cx="7011600" cy="435000"/>
          </a:xfrm>
          <a:prstGeom prst="rect">
            <a:avLst/>
          </a:prstGeom>
        </p:spPr>
        <p:txBody>
          <a:bodyPr spcFirstLastPara="1" wrap="square" lIns="91425" tIns="91425" rIns="91425" bIns="91425" anchor="ctr" anchorCtr="0">
            <a:noAutofit/>
          </a:bodyPr>
          <a:lstStyle/>
          <a:p>
            <a:pPr marL="0" lvl="0" indent="0" algn="just"/>
            <a:r>
              <a:rPr lang="en-US" dirty="0"/>
              <a:t>Given the exponential growth in music content, automated genre classification using machine learning offers scalable solutions for better user experience. Machine learning techniques allow us to analyze features like tempo, pitch, and rhythm to improve classification accuracy.</a:t>
            </a:r>
            <a:endParaRPr dirty="0">
              <a:solidFill>
                <a:schemeClr val="dk2"/>
              </a:solidFill>
            </a:endParaRPr>
          </a:p>
        </p:txBody>
      </p:sp>
      <p:sp>
        <p:nvSpPr>
          <p:cNvPr id="2" name="Google Shape;1105;p81">
            <a:extLst>
              <a:ext uri="{FF2B5EF4-FFF2-40B4-BE49-F238E27FC236}">
                <a16:creationId xmlns:a16="http://schemas.microsoft.com/office/drawing/2014/main" id="{81A16856-EBA0-1332-AFFF-8C8EEDBFD7B8}"/>
              </a:ext>
            </a:extLst>
          </p:cNvPr>
          <p:cNvSpPr txBox="1">
            <a:spLocks/>
          </p:cNvSpPr>
          <p:nvPr/>
        </p:nvSpPr>
        <p:spPr>
          <a:xfrm>
            <a:off x="800310" y="3711518"/>
            <a:ext cx="7011600" cy="43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285750" indent="-285750" algn="just">
              <a:buFont typeface="Wingdings" panose="05000000000000000000" pitchFamily="2" charset="2"/>
              <a:buChar char="q"/>
            </a:pPr>
            <a:r>
              <a:rPr lang="en-US" dirty="0"/>
              <a:t>Compare performance across five models</a:t>
            </a:r>
          </a:p>
          <a:p>
            <a:pPr marL="285750" indent="-285750" algn="just">
              <a:buFont typeface="Wingdings" panose="05000000000000000000" pitchFamily="2" charset="2"/>
              <a:buChar char="q"/>
            </a:pPr>
            <a:r>
              <a:rPr lang="en-US" dirty="0"/>
              <a:t>Identify the best-suited model for genre classification</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03"/>
                                        </p:tgtEl>
                                        <p:attrNameLst>
                                          <p:attrName>style.visibility</p:attrName>
                                        </p:attrNameLst>
                                      </p:cBhvr>
                                      <p:to>
                                        <p:strVal val="visible"/>
                                      </p:to>
                                    </p:set>
                                    <p:anim calcmode="lin" valueType="num">
                                      <p:cBhvr additive="base">
                                        <p:cTn id="7" dur="1000"/>
                                        <p:tgtEl>
                                          <p:spTgt spid="110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05"/>
                                        </p:tgtEl>
                                        <p:attrNameLst>
                                          <p:attrName>style.visibility</p:attrName>
                                        </p:attrNameLst>
                                      </p:cBhvr>
                                      <p:to>
                                        <p:strVal val="visible"/>
                                      </p:to>
                                    </p:set>
                                    <p:anim calcmode="lin" valueType="num">
                                      <p:cBhvr additive="base">
                                        <p:cTn id="10" dur="1000"/>
                                        <p:tgtEl>
                                          <p:spTgt spid="110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83"/>
          <p:cNvSpPr/>
          <p:nvPr/>
        </p:nvSpPr>
        <p:spPr>
          <a:xfrm>
            <a:off x="411140" y="1942679"/>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3"/>
          <p:cNvSpPr/>
          <p:nvPr/>
        </p:nvSpPr>
        <p:spPr>
          <a:xfrm>
            <a:off x="2242792" y="1889210"/>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3"/>
          <p:cNvSpPr txBox="1">
            <a:spLocks noGrp="1"/>
          </p:cNvSpPr>
          <p:nvPr>
            <p:ph type="subTitle" idx="1"/>
          </p:nvPr>
        </p:nvSpPr>
        <p:spPr>
          <a:xfrm>
            <a:off x="164150" y="2767543"/>
            <a:ext cx="1464817" cy="448816"/>
          </a:xfrm>
          <a:prstGeom prst="rect">
            <a:avLst/>
          </a:prstGeom>
        </p:spPr>
        <p:txBody>
          <a:bodyPr spcFirstLastPara="1" wrap="square" lIns="91425" tIns="91425" rIns="91425" bIns="91425" anchor="t" anchorCtr="0">
            <a:noAutofit/>
          </a:bodyPr>
          <a:lstStyle/>
          <a:p>
            <a:pPr algn="ctr"/>
            <a:r>
              <a:rPr lang="en-US" sz="1800" b="1" dirty="0"/>
              <a:t>Dataset</a:t>
            </a:r>
            <a:endParaRPr lang="en-US" sz="1100" b="1" dirty="0"/>
          </a:p>
        </p:txBody>
      </p:sp>
      <p:sp>
        <p:nvSpPr>
          <p:cNvPr id="1131" name="Google Shape;1131;p83"/>
          <p:cNvSpPr txBox="1">
            <a:spLocks noGrp="1"/>
          </p:cNvSpPr>
          <p:nvPr>
            <p:ph type="title"/>
          </p:nvPr>
        </p:nvSpPr>
        <p:spPr>
          <a:xfrm>
            <a:off x="3061711" y="1108369"/>
            <a:ext cx="3020577" cy="63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Project Workflow</a:t>
            </a:r>
            <a:endParaRPr dirty="0"/>
          </a:p>
        </p:txBody>
      </p:sp>
      <p:sp>
        <p:nvSpPr>
          <p:cNvPr id="4" name="Google Shape;1128;p83">
            <a:extLst>
              <a:ext uri="{FF2B5EF4-FFF2-40B4-BE49-F238E27FC236}">
                <a16:creationId xmlns:a16="http://schemas.microsoft.com/office/drawing/2014/main" id="{7738737C-C349-A1A2-7C83-484133F9CF6A}"/>
              </a:ext>
            </a:extLst>
          </p:cNvPr>
          <p:cNvSpPr/>
          <p:nvPr/>
        </p:nvSpPr>
        <p:spPr>
          <a:xfrm>
            <a:off x="4047978" y="1909671"/>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8;p83">
            <a:extLst>
              <a:ext uri="{FF2B5EF4-FFF2-40B4-BE49-F238E27FC236}">
                <a16:creationId xmlns:a16="http://schemas.microsoft.com/office/drawing/2014/main" id="{32D65BF6-8721-7EA6-4697-D32AABA622C2}"/>
              </a:ext>
            </a:extLst>
          </p:cNvPr>
          <p:cNvSpPr/>
          <p:nvPr/>
        </p:nvSpPr>
        <p:spPr>
          <a:xfrm>
            <a:off x="5849738" y="1942667"/>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8;p83">
            <a:extLst>
              <a:ext uri="{FF2B5EF4-FFF2-40B4-BE49-F238E27FC236}">
                <a16:creationId xmlns:a16="http://schemas.microsoft.com/office/drawing/2014/main" id="{75F8164A-B254-B966-2CE5-5B20695C5E83}"/>
              </a:ext>
            </a:extLst>
          </p:cNvPr>
          <p:cNvSpPr/>
          <p:nvPr/>
        </p:nvSpPr>
        <p:spPr>
          <a:xfrm>
            <a:off x="7649967" y="1927912"/>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9;p83">
            <a:extLst>
              <a:ext uri="{FF2B5EF4-FFF2-40B4-BE49-F238E27FC236}">
                <a16:creationId xmlns:a16="http://schemas.microsoft.com/office/drawing/2014/main" id="{23508E97-D5AB-B83E-7D8F-4CBC7E3EEDA8}"/>
              </a:ext>
            </a:extLst>
          </p:cNvPr>
          <p:cNvSpPr txBox="1">
            <a:spLocks/>
          </p:cNvSpPr>
          <p:nvPr/>
        </p:nvSpPr>
        <p:spPr>
          <a:xfrm>
            <a:off x="1825153" y="2692667"/>
            <a:ext cx="1587458" cy="75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ctr"/>
            <a:r>
              <a:rPr lang="en-US" sz="1800" b="1" dirty="0"/>
              <a:t>Pre</a:t>
            </a:r>
          </a:p>
          <a:p>
            <a:pPr algn="ctr"/>
            <a:r>
              <a:rPr lang="en-US" sz="1800" b="1" dirty="0"/>
              <a:t>Processing</a:t>
            </a:r>
            <a:endParaRPr lang="en-US" sz="1100" b="1" dirty="0"/>
          </a:p>
        </p:txBody>
      </p:sp>
      <p:sp>
        <p:nvSpPr>
          <p:cNvPr id="8" name="Google Shape;1129;p83">
            <a:extLst>
              <a:ext uri="{FF2B5EF4-FFF2-40B4-BE49-F238E27FC236}">
                <a16:creationId xmlns:a16="http://schemas.microsoft.com/office/drawing/2014/main" id="{2662B05E-4496-E4D8-B0C0-B4166E15F237}"/>
              </a:ext>
            </a:extLst>
          </p:cNvPr>
          <p:cNvSpPr txBox="1">
            <a:spLocks/>
          </p:cNvSpPr>
          <p:nvPr/>
        </p:nvSpPr>
        <p:spPr>
          <a:xfrm>
            <a:off x="3611846" y="2701915"/>
            <a:ext cx="1587458" cy="75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ctr"/>
            <a:r>
              <a:rPr lang="en-US" sz="1800" b="1" dirty="0"/>
              <a:t>Model</a:t>
            </a:r>
          </a:p>
          <a:p>
            <a:pPr algn="ctr"/>
            <a:r>
              <a:rPr lang="en-US" sz="1800" b="1" dirty="0"/>
              <a:t>Training</a:t>
            </a:r>
            <a:endParaRPr lang="en-US" sz="1100" b="1" dirty="0"/>
          </a:p>
        </p:txBody>
      </p:sp>
      <p:sp>
        <p:nvSpPr>
          <p:cNvPr id="9" name="Google Shape;1129;p83">
            <a:extLst>
              <a:ext uri="{FF2B5EF4-FFF2-40B4-BE49-F238E27FC236}">
                <a16:creationId xmlns:a16="http://schemas.microsoft.com/office/drawing/2014/main" id="{F60BB1C6-218D-B75B-38C3-93E38B607A70}"/>
              </a:ext>
            </a:extLst>
          </p:cNvPr>
          <p:cNvSpPr txBox="1">
            <a:spLocks/>
          </p:cNvSpPr>
          <p:nvPr/>
        </p:nvSpPr>
        <p:spPr>
          <a:xfrm>
            <a:off x="5435503" y="2873179"/>
            <a:ext cx="1587458" cy="75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ctr"/>
            <a:r>
              <a:rPr lang="en-US" sz="1800" b="1" dirty="0"/>
              <a:t>Evaluation</a:t>
            </a:r>
            <a:endParaRPr lang="en-US" sz="1100" b="1" dirty="0"/>
          </a:p>
        </p:txBody>
      </p:sp>
      <p:sp>
        <p:nvSpPr>
          <p:cNvPr id="10" name="Google Shape;1129;p83">
            <a:extLst>
              <a:ext uri="{FF2B5EF4-FFF2-40B4-BE49-F238E27FC236}">
                <a16:creationId xmlns:a16="http://schemas.microsoft.com/office/drawing/2014/main" id="{B55ADCB2-B61B-4298-EDB5-8045DF5E546C}"/>
              </a:ext>
            </a:extLst>
          </p:cNvPr>
          <p:cNvSpPr txBox="1">
            <a:spLocks/>
          </p:cNvSpPr>
          <p:nvPr/>
        </p:nvSpPr>
        <p:spPr>
          <a:xfrm>
            <a:off x="7229370" y="2757565"/>
            <a:ext cx="1587458" cy="75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ctr"/>
            <a:r>
              <a:rPr lang="en-US" sz="1800" b="1" dirty="0"/>
              <a:t>Result</a:t>
            </a:r>
          </a:p>
          <a:p>
            <a:pPr algn="ctr"/>
            <a:r>
              <a:rPr lang="en-US" sz="1800" b="1" dirty="0"/>
              <a:t>Analysis</a:t>
            </a:r>
            <a:endParaRPr lang="en-US" sz="1100" b="1" dirty="0"/>
          </a:p>
        </p:txBody>
      </p:sp>
      <p:pic>
        <p:nvPicPr>
          <p:cNvPr id="12" name="Picture 11">
            <a:extLst>
              <a:ext uri="{FF2B5EF4-FFF2-40B4-BE49-F238E27FC236}">
                <a16:creationId xmlns:a16="http://schemas.microsoft.com/office/drawing/2014/main" id="{1011604B-672C-FB35-A635-D807CD851413}"/>
              </a:ext>
            </a:extLst>
          </p:cNvPr>
          <p:cNvPicPr>
            <a:picLocks noChangeAspect="1"/>
          </p:cNvPicPr>
          <p:nvPr/>
        </p:nvPicPr>
        <p:blipFill>
          <a:blip r:embed="rId3"/>
          <a:stretch>
            <a:fillRect/>
          </a:stretch>
        </p:blipFill>
        <p:spPr>
          <a:xfrm>
            <a:off x="-52656" y="1977654"/>
            <a:ext cx="1597290" cy="816935"/>
          </a:xfrm>
          <a:prstGeom prst="rect">
            <a:avLst/>
          </a:prstGeom>
        </p:spPr>
      </p:pic>
      <p:pic>
        <p:nvPicPr>
          <p:cNvPr id="15" name="Picture 14">
            <a:extLst>
              <a:ext uri="{FF2B5EF4-FFF2-40B4-BE49-F238E27FC236}">
                <a16:creationId xmlns:a16="http://schemas.microsoft.com/office/drawing/2014/main" id="{58FC5EB1-1B36-3302-9789-CABBAB6322A8}"/>
              </a:ext>
            </a:extLst>
          </p:cNvPr>
          <p:cNvPicPr>
            <a:picLocks noChangeAspect="1"/>
          </p:cNvPicPr>
          <p:nvPr/>
        </p:nvPicPr>
        <p:blipFill>
          <a:blip r:embed="rId4"/>
          <a:stretch>
            <a:fillRect/>
          </a:stretch>
        </p:blipFill>
        <p:spPr>
          <a:xfrm>
            <a:off x="3652610" y="1977654"/>
            <a:ext cx="1597290" cy="816935"/>
          </a:xfrm>
          <a:prstGeom prst="rect">
            <a:avLst/>
          </a:prstGeom>
        </p:spPr>
      </p:pic>
      <p:sp>
        <p:nvSpPr>
          <p:cNvPr id="16" name="Google Shape;1063;p77">
            <a:extLst>
              <a:ext uri="{FF2B5EF4-FFF2-40B4-BE49-F238E27FC236}">
                <a16:creationId xmlns:a16="http://schemas.microsoft.com/office/drawing/2014/main" id="{32FC4FBE-DC61-879C-E384-69AD6AF68AE4}"/>
              </a:ext>
            </a:extLst>
          </p:cNvPr>
          <p:cNvSpPr txBox="1">
            <a:spLocks/>
          </p:cNvSpPr>
          <p:nvPr/>
        </p:nvSpPr>
        <p:spPr>
          <a:xfrm>
            <a:off x="5460695" y="1980537"/>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6"/>
              </a:buClr>
              <a:buSzPts val="2700"/>
              <a:buFont typeface="Josefin Sans"/>
              <a:buNone/>
              <a:defRPr sz="2700" b="1" i="0" u="none" strike="noStrike" cap="none">
                <a:solidFill>
                  <a:schemeClr val="accent6"/>
                </a:solidFill>
                <a:latin typeface="Josefin Sans"/>
                <a:ea typeface="Josefin Sans"/>
                <a:cs typeface="Josefin Sans"/>
                <a:sym typeface="Josefin Sans"/>
              </a:defRPr>
            </a:lvl1pPr>
            <a:lvl2pPr marR="0" lvl="1"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2pPr>
            <a:lvl3pPr marR="0" lvl="2"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3pPr>
            <a:lvl4pPr marR="0" lvl="3"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4pPr>
            <a:lvl5pPr marR="0" lvl="4"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5pPr>
            <a:lvl6pPr marR="0" lvl="5"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6pPr>
            <a:lvl7pPr marR="0" lvl="6"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7pPr>
            <a:lvl8pPr marR="0" lvl="7"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8pPr>
            <a:lvl9pPr marR="0" lvl="8"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9pPr>
          </a:lstStyle>
          <a:p>
            <a:pPr algn="ctr"/>
            <a:r>
              <a:rPr lang="en" dirty="0"/>
              <a:t>04</a:t>
            </a:r>
          </a:p>
        </p:txBody>
      </p:sp>
      <p:pic>
        <p:nvPicPr>
          <p:cNvPr id="18" name="Picture 17">
            <a:extLst>
              <a:ext uri="{FF2B5EF4-FFF2-40B4-BE49-F238E27FC236}">
                <a16:creationId xmlns:a16="http://schemas.microsoft.com/office/drawing/2014/main" id="{C5231E7D-D677-880F-5782-18E0C950FA28}"/>
              </a:ext>
            </a:extLst>
          </p:cNvPr>
          <p:cNvPicPr>
            <a:picLocks noChangeAspect="1"/>
          </p:cNvPicPr>
          <p:nvPr/>
        </p:nvPicPr>
        <p:blipFill>
          <a:blip r:embed="rId5"/>
          <a:stretch>
            <a:fillRect/>
          </a:stretch>
        </p:blipFill>
        <p:spPr>
          <a:xfrm>
            <a:off x="7229370" y="1962964"/>
            <a:ext cx="1591194" cy="816935"/>
          </a:xfrm>
          <a:prstGeom prst="rect">
            <a:avLst/>
          </a:prstGeom>
        </p:spPr>
      </p:pic>
      <p:grpSp>
        <p:nvGrpSpPr>
          <p:cNvPr id="19" name="Google Shape;2723;p145">
            <a:extLst>
              <a:ext uri="{FF2B5EF4-FFF2-40B4-BE49-F238E27FC236}">
                <a16:creationId xmlns:a16="http://schemas.microsoft.com/office/drawing/2014/main" id="{158F1166-6D5A-A42F-AC84-C4F48B6E01BD}"/>
              </a:ext>
            </a:extLst>
          </p:cNvPr>
          <p:cNvGrpSpPr/>
          <p:nvPr/>
        </p:nvGrpSpPr>
        <p:grpSpPr>
          <a:xfrm>
            <a:off x="1145565" y="2176268"/>
            <a:ext cx="1084562" cy="282822"/>
            <a:chOff x="6336019" y="3733725"/>
            <a:chExt cx="2566206" cy="351310"/>
          </a:xfrm>
          <a:solidFill>
            <a:schemeClr val="accent1">
              <a:lumMod val="75000"/>
            </a:schemeClr>
          </a:solidFill>
        </p:grpSpPr>
        <p:sp>
          <p:nvSpPr>
            <p:cNvPr id="20" name="Google Shape;2724;p145">
              <a:extLst>
                <a:ext uri="{FF2B5EF4-FFF2-40B4-BE49-F238E27FC236}">
                  <a16:creationId xmlns:a16="http://schemas.microsoft.com/office/drawing/2014/main" id="{294EB245-6949-CE1E-CECF-09FAEE9AE2B8}"/>
                </a:ext>
              </a:extLst>
            </p:cNvPr>
            <p:cNvSpPr/>
            <p:nvPr/>
          </p:nvSpPr>
          <p:spPr>
            <a:xfrm>
              <a:off x="6336019" y="3733735"/>
              <a:ext cx="1881300" cy="351300"/>
            </a:xfrm>
            <a:prstGeom prst="homePlate">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5;p145">
              <a:extLst>
                <a:ext uri="{FF2B5EF4-FFF2-40B4-BE49-F238E27FC236}">
                  <a16:creationId xmlns:a16="http://schemas.microsoft.com/office/drawing/2014/main" id="{859BEC67-343C-AEC8-3EB6-E9AFBD1BF153}"/>
                </a:ext>
              </a:extLst>
            </p:cNvPr>
            <p:cNvSpPr/>
            <p:nvPr/>
          </p:nvSpPr>
          <p:spPr>
            <a:xfrm>
              <a:off x="80985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6;p145">
              <a:extLst>
                <a:ext uri="{FF2B5EF4-FFF2-40B4-BE49-F238E27FC236}">
                  <a16:creationId xmlns:a16="http://schemas.microsoft.com/office/drawing/2014/main" id="{CFC41F8B-0C07-1CEC-80A6-E6DDD22E65B1}"/>
                </a:ext>
              </a:extLst>
            </p:cNvPr>
            <p:cNvSpPr/>
            <p:nvPr/>
          </p:nvSpPr>
          <p:spPr>
            <a:xfrm>
              <a:off x="83271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27;p145">
              <a:extLst>
                <a:ext uri="{FF2B5EF4-FFF2-40B4-BE49-F238E27FC236}">
                  <a16:creationId xmlns:a16="http://schemas.microsoft.com/office/drawing/2014/main" id="{8EFB8F2C-A903-8D59-3564-D56553A7743A}"/>
                </a:ext>
              </a:extLst>
            </p:cNvPr>
            <p:cNvSpPr/>
            <p:nvPr/>
          </p:nvSpPr>
          <p:spPr>
            <a:xfrm>
              <a:off x="85557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723;p145">
            <a:extLst>
              <a:ext uri="{FF2B5EF4-FFF2-40B4-BE49-F238E27FC236}">
                <a16:creationId xmlns:a16="http://schemas.microsoft.com/office/drawing/2014/main" id="{98C88669-86A2-FDD7-66FB-811F9970F9BB}"/>
              </a:ext>
            </a:extLst>
          </p:cNvPr>
          <p:cNvGrpSpPr/>
          <p:nvPr/>
        </p:nvGrpSpPr>
        <p:grpSpPr>
          <a:xfrm>
            <a:off x="2990192" y="2176260"/>
            <a:ext cx="1043983" cy="282822"/>
            <a:chOff x="6336019" y="3733725"/>
            <a:chExt cx="2566206" cy="351310"/>
          </a:xfrm>
          <a:solidFill>
            <a:schemeClr val="accent1">
              <a:lumMod val="75000"/>
            </a:schemeClr>
          </a:solidFill>
        </p:grpSpPr>
        <p:sp>
          <p:nvSpPr>
            <p:cNvPr id="25" name="Google Shape;2724;p145">
              <a:extLst>
                <a:ext uri="{FF2B5EF4-FFF2-40B4-BE49-F238E27FC236}">
                  <a16:creationId xmlns:a16="http://schemas.microsoft.com/office/drawing/2014/main" id="{D2E93EE2-9010-B091-33A2-DCE0498C2AC4}"/>
                </a:ext>
              </a:extLst>
            </p:cNvPr>
            <p:cNvSpPr/>
            <p:nvPr/>
          </p:nvSpPr>
          <p:spPr>
            <a:xfrm>
              <a:off x="6336019" y="3733735"/>
              <a:ext cx="1881300" cy="351300"/>
            </a:xfrm>
            <a:prstGeom prst="homePlate">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25;p145">
              <a:extLst>
                <a:ext uri="{FF2B5EF4-FFF2-40B4-BE49-F238E27FC236}">
                  <a16:creationId xmlns:a16="http://schemas.microsoft.com/office/drawing/2014/main" id="{62DFC68D-BB04-2EBC-A44A-BBE08FA2311C}"/>
                </a:ext>
              </a:extLst>
            </p:cNvPr>
            <p:cNvSpPr/>
            <p:nvPr/>
          </p:nvSpPr>
          <p:spPr>
            <a:xfrm>
              <a:off x="80985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26;p145">
              <a:extLst>
                <a:ext uri="{FF2B5EF4-FFF2-40B4-BE49-F238E27FC236}">
                  <a16:creationId xmlns:a16="http://schemas.microsoft.com/office/drawing/2014/main" id="{4A1957F2-1594-BD4D-C7BC-C786EFC5F855}"/>
                </a:ext>
              </a:extLst>
            </p:cNvPr>
            <p:cNvSpPr/>
            <p:nvPr/>
          </p:nvSpPr>
          <p:spPr>
            <a:xfrm>
              <a:off x="83271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27;p145">
              <a:extLst>
                <a:ext uri="{FF2B5EF4-FFF2-40B4-BE49-F238E27FC236}">
                  <a16:creationId xmlns:a16="http://schemas.microsoft.com/office/drawing/2014/main" id="{41D84AA8-0AEB-C6F9-C909-EFDFF7D2C61D}"/>
                </a:ext>
              </a:extLst>
            </p:cNvPr>
            <p:cNvSpPr/>
            <p:nvPr/>
          </p:nvSpPr>
          <p:spPr>
            <a:xfrm>
              <a:off x="85557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723;p145">
            <a:extLst>
              <a:ext uri="{FF2B5EF4-FFF2-40B4-BE49-F238E27FC236}">
                <a16:creationId xmlns:a16="http://schemas.microsoft.com/office/drawing/2014/main" id="{FD346DB1-3734-ED16-DBF6-0944D501AE79}"/>
              </a:ext>
            </a:extLst>
          </p:cNvPr>
          <p:cNvGrpSpPr/>
          <p:nvPr/>
        </p:nvGrpSpPr>
        <p:grpSpPr>
          <a:xfrm>
            <a:off x="4789057" y="2176260"/>
            <a:ext cx="1043983" cy="282822"/>
            <a:chOff x="6336019" y="3733725"/>
            <a:chExt cx="2566206" cy="351310"/>
          </a:xfrm>
          <a:solidFill>
            <a:schemeClr val="accent1">
              <a:lumMod val="75000"/>
            </a:schemeClr>
          </a:solidFill>
        </p:grpSpPr>
        <p:sp>
          <p:nvSpPr>
            <p:cNvPr id="30" name="Google Shape;2724;p145">
              <a:extLst>
                <a:ext uri="{FF2B5EF4-FFF2-40B4-BE49-F238E27FC236}">
                  <a16:creationId xmlns:a16="http://schemas.microsoft.com/office/drawing/2014/main" id="{AB83795A-9977-470E-6092-8F6A5B250116}"/>
                </a:ext>
              </a:extLst>
            </p:cNvPr>
            <p:cNvSpPr/>
            <p:nvPr/>
          </p:nvSpPr>
          <p:spPr>
            <a:xfrm>
              <a:off x="6336019" y="3733735"/>
              <a:ext cx="1881300" cy="351300"/>
            </a:xfrm>
            <a:prstGeom prst="homePlate">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25;p145">
              <a:extLst>
                <a:ext uri="{FF2B5EF4-FFF2-40B4-BE49-F238E27FC236}">
                  <a16:creationId xmlns:a16="http://schemas.microsoft.com/office/drawing/2014/main" id="{A8FF87A5-E804-5328-E756-42A8600B96A5}"/>
                </a:ext>
              </a:extLst>
            </p:cNvPr>
            <p:cNvSpPr/>
            <p:nvPr/>
          </p:nvSpPr>
          <p:spPr>
            <a:xfrm>
              <a:off x="80985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26;p145">
              <a:extLst>
                <a:ext uri="{FF2B5EF4-FFF2-40B4-BE49-F238E27FC236}">
                  <a16:creationId xmlns:a16="http://schemas.microsoft.com/office/drawing/2014/main" id="{E4B6BD37-4E58-13ED-515A-55DBE055D976}"/>
                </a:ext>
              </a:extLst>
            </p:cNvPr>
            <p:cNvSpPr/>
            <p:nvPr/>
          </p:nvSpPr>
          <p:spPr>
            <a:xfrm>
              <a:off x="83271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27;p145">
              <a:extLst>
                <a:ext uri="{FF2B5EF4-FFF2-40B4-BE49-F238E27FC236}">
                  <a16:creationId xmlns:a16="http://schemas.microsoft.com/office/drawing/2014/main" id="{5A395A52-267F-D13F-D637-9A0CB98FD81C}"/>
                </a:ext>
              </a:extLst>
            </p:cNvPr>
            <p:cNvSpPr/>
            <p:nvPr/>
          </p:nvSpPr>
          <p:spPr>
            <a:xfrm>
              <a:off x="85557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723;p145">
            <a:extLst>
              <a:ext uri="{FF2B5EF4-FFF2-40B4-BE49-F238E27FC236}">
                <a16:creationId xmlns:a16="http://schemas.microsoft.com/office/drawing/2014/main" id="{D0889E10-7A03-708A-3B67-C68B689BCBB7}"/>
              </a:ext>
            </a:extLst>
          </p:cNvPr>
          <p:cNvGrpSpPr/>
          <p:nvPr/>
        </p:nvGrpSpPr>
        <p:grpSpPr>
          <a:xfrm>
            <a:off x="6585028" y="2143468"/>
            <a:ext cx="1043983" cy="282822"/>
            <a:chOff x="6336019" y="3733725"/>
            <a:chExt cx="2566206" cy="351310"/>
          </a:xfrm>
          <a:solidFill>
            <a:schemeClr val="accent1">
              <a:lumMod val="75000"/>
            </a:schemeClr>
          </a:solidFill>
        </p:grpSpPr>
        <p:sp>
          <p:nvSpPr>
            <p:cNvPr id="35" name="Google Shape;2724;p145">
              <a:extLst>
                <a:ext uri="{FF2B5EF4-FFF2-40B4-BE49-F238E27FC236}">
                  <a16:creationId xmlns:a16="http://schemas.microsoft.com/office/drawing/2014/main" id="{F90E3703-BD59-4956-B702-CFB36166B9E5}"/>
                </a:ext>
              </a:extLst>
            </p:cNvPr>
            <p:cNvSpPr/>
            <p:nvPr/>
          </p:nvSpPr>
          <p:spPr>
            <a:xfrm>
              <a:off x="6336019" y="3733735"/>
              <a:ext cx="1881300" cy="351300"/>
            </a:xfrm>
            <a:prstGeom prst="homePlate">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25;p145">
              <a:extLst>
                <a:ext uri="{FF2B5EF4-FFF2-40B4-BE49-F238E27FC236}">
                  <a16:creationId xmlns:a16="http://schemas.microsoft.com/office/drawing/2014/main" id="{8FB19E20-D81D-CE42-53FE-920B34E2A78E}"/>
                </a:ext>
              </a:extLst>
            </p:cNvPr>
            <p:cNvSpPr/>
            <p:nvPr/>
          </p:nvSpPr>
          <p:spPr>
            <a:xfrm>
              <a:off x="80985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26;p145">
              <a:extLst>
                <a:ext uri="{FF2B5EF4-FFF2-40B4-BE49-F238E27FC236}">
                  <a16:creationId xmlns:a16="http://schemas.microsoft.com/office/drawing/2014/main" id="{93D3974B-8678-21EE-DBC1-76D3AE2A85DF}"/>
                </a:ext>
              </a:extLst>
            </p:cNvPr>
            <p:cNvSpPr/>
            <p:nvPr/>
          </p:nvSpPr>
          <p:spPr>
            <a:xfrm>
              <a:off x="83271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27;p145">
              <a:extLst>
                <a:ext uri="{FF2B5EF4-FFF2-40B4-BE49-F238E27FC236}">
                  <a16:creationId xmlns:a16="http://schemas.microsoft.com/office/drawing/2014/main" id="{410A8538-41E0-F8EF-33CA-14A026A2C44A}"/>
                </a:ext>
              </a:extLst>
            </p:cNvPr>
            <p:cNvSpPr/>
            <p:nvPr/>
          </p:nvSpPr>
          <p:spPr>
            <a:xfrm>
              <a:off x="85557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076;p77">
            <a:extLst>
              <a:ext uri="{FF2B5EF4-FFF2-40B4-BE49-F238E27FC236}">
                <a16:creationId xmlns:a16="http://schemas.microsoft.com/office/drawing/2014/main" id="{CD4266A7-A2AB-BC83-9793-9C115B23F69B}"/>
              </a:ext>
            </a:extLst>
          </p:cNvPr>
          <p:cNvSpPr txBox="1">
            <a:spLocks/>
          </p:cNvSpPr>
          <p:nvPr/>
        </p:nvSpPr>
        <p:spPr>
          <a:xfrm>
            <a:off x="1820392" y="1957462"/>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dirty="0"/>
              <a:t>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29"/>
                                        </p:tgtEl>
                                        <p:attrNameLst>
                                          <p:attrName>style.visibility</p:attrName>
                                        </p:attrNameLst>
                                      </p:cBhvr>
                                      <p:to>
                                        <p:strVal val="visible"/>
                                      </p:to>
                                    </p:set>
                                    <p:anim calcmode="lin" valueType="num">
                                      <p:cBhvr additive="base">
                                        <p:cTn id="7" dur="1000"/>
                                        <p:tgtEl>
                                          <p:spTgt spid="112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31"/>
                                        </p:tgtEl>
                                        <p:attrNameLst>
                                          <p:attrName>style.visibility</p:attrName>
                                        </p:attrNameLst>
                                      </p:cBhvr>
                                      <p:to>
                                        <p:strVal val="visible"/>
                                      </p:to>
                                    </p:set>
                                    <p:anim calcmode="lin" valueType="num">
                                      <p:cBhvr additive="base">
                                        <p:cTn id="10" dur="1000"/>
                                        <p:tgtEl>
                                          <p:spTgt spid="113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128"/>
                                        </p:tgtEl>
                                        <p:attrNameLst>
                                          <p:attrName>style.visibility</p:attrName>
                                        </p:attrNameLst>
                                      </p:cBhvr>
                                      <p:to>
                                        <p:strVal val="visible"/>
                                      </p:to>
                                    </p:set>
                                    <p:anim calcmode="lin" valueType="num">
                                      <p:cBhvr additive="base">
                                        <p:cTn id="13" dur="1000"/>
                                        <p:tgtEl>
                                          <p:spTgt spid="1128"/>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127"/>
                                        </p:tgtEl>
                                        <p:attrNameLst>
                                          <p:attrName>style.visibility</p:attrName>
                                        </p:attrNameLst>
                                      </p:cBhvr>
                                      <p:to>
                                        <p:strVal val="visible"/>
                                      </p:to>
                                    </p:set>
                                    <p:anim calcmode="lin" valueType="num">
                                      <p:cBhvr additive="base">
                                        <p:cTn id="16" dur="1000"/>
                                        <p:tgtEl>
                                          <p:spTgt spid="1127"/>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p:tgtEl>
                                          <p:spTgt spid="4"/>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1000"/>
                                        <p:tgtEl>
                                          <p:spTgt spid="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p:tgtEl>
                                          <p:spTgt spid="6"/>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1000"/>
                                        <p:tgtEl>
                                          <p:spTgt spid="7"/>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p:tgtEl>
                                          <p:spTgt spid="8"/>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1000"/>
                                        <p:tgtEl>
                                          <p:spTgt spid="9"/>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p:tgtEl>
                                          <p:spTgt spid="10"/>
                                        </p:tgtEl>
                                        <p:attrNameLst>
                                          <p:attrName>ppt_x</p:attrName>
                                        </p:attrNameLst>
                                      </p:cBhvr>
                                      <p:tavLst>
                                        <p:tav tm="0">
                                          <p:val>
                                            <p:strVal val="#ppt_x+1"/>
                                          </p:val>
                                        </p:tav>
                                        <p:tav tm="100000">
                                          <p:val>
                                            <p:strVal val="#ppt_x"/>
                                          </p:val>
                                        </p:tav>
                                      </p:tavLst>
                                    </p:anim>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3" name="Google Shape;1403;p101"/>
          <p:cNvSpPr txBox="1">
            <a:spLocks noGrp="1"/>
          </p:cNvSpPr>
          <p:nvPr>
            <p:ph type="title"/>
          </p:nvPr>
        </p:nvSpPr>
        <p:spPr>
          <a:xfrm>
            <a:off x="1985309" y="1162153"/>
            <a:ext cx="575826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a:t>About Dataset</a:t>
            </a:r>
            <a:endParaRPr sz="6000" dirty="0"/>
          </a:p>
        </p:txBody>
      </p:sp>
      <p:sp>
        <p:nvSpPr>
          <p:cNvPr id="1404" name="Google Shape;1404;p101"/>
          <p:cNvSpPr txBox="1"/>
          <p:nvPr/>
        </p:nvSpPr>
        <p:spPr>
          <a:xfrm>
            <a:off x="1525736" y="2145191"/>
            <a:ext cx="6677411" cy="373152"/>
          </a:xfrm>
          <a:prstGeom prst="rect">
            <a:avLst/>
          </a:prstGeom>
          <a:noFill/>
          <a:ln>
            <a:noFill/>
          </a:ln>
        </p:spPr>
        <p:txBody>
          <a:bodyPr spcFirstLastPara="1" wrap="square" lIns="91425" tIns="91425" rIns="91425" bIns="91425" anchor="t" anchorCtr="0">
            <a:noAutofit/>
          </a:bodyPr>
          <a:lstStyle/>
          <a:p>
            <a:pPr lvl="0" algn="ctr"/>
            <a:r>
              <a:rPr lang="en-US" dirty="0">
                <a:solidFill>
                  <a:schemeClr val="dk2"/>
                </a:solidFill>
                <a:latin typeface="Open Sans"/>
                <a:ea typeface="Open Sans"/>
                <a:cs typeface="Open Sans"/>
                <a:sym typeface="Open Sans"/>
              </a:rPr>
              <a:t>The dataset has Been Collected from Kaggle titled Music Genre Classification</a:t>
            </a:r>
            <a:endParaRPr dirty="0">
              <a:solidFill>
                <a:schemeClr val="dk2"/>
              </a:solidFill>
              <a:latin typeface="Open Sans"/>
              <a:ea typeface="Open Sans"/>
              <a:cs typeface="Open Sans"/>
              <a:sym typeface="Open Sans"/>
            </a:endParaRPr>
          </a:p>
        </p:txBody>
      </p:sp>
      <p:sp>
        <p:nvSpPr>
          <p:cNvPr id="5" name="Google Shape;1076;p77">
            <a:extLst>
              <a:ext uri="{FF2B5EF4-FFF2-40B4-BE49-F238E27FC236}">
                <a16:creationId xmlns:a16="http://schemas.microsoft.com/office/drawing/2014/main" id="{818F9DE8-8C55-A896-148D-BBA042144CB1}"/>
              </a:ext>
            </a:extLst>
          </p:cNvPr>
          <p:cNvSpPr txBox="1">
            <a:spLocks/>
          </p:cNvSpPr>
          <p:nvPr/>
        </p:nvSpPr>
        <p:spPr>
          <a:xfrm>
            <a:off x="3774600" y="471253"/>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02</a:t>
            </a:r>
          </a:p>
        </p:txBody>
      </p:sp>
      <p:sp>
        <p:nvSpPr>
          <p:cNvPr id="6" name="Google Shape;1209;p89">
            <a:extLst>
              <a:ext uri="{FF2B5EF4-FFF2-40B4-BE49-F238E27FC236}">
                <a16:creationId xmlns:a16="http://schemas.microsoft.com/office/drawing/2014/main" id="{A04E3F22-D7EB-754D-2DCB-1EDB96CBF49F}"/>
              </a:ext>
            </a:extLst>
          </p:cNvPr>
          <p:cNvSpPr/>
          <p:nvPr/>
        </p:nvSpPr>
        <p:spPr>
          <a:xfrm>
            <a:off x="1441285" y="2254231"/>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9;p89">
            <a:extLst>
              <a:ext uri="{FF2B5EF4-FFF2-40B4-BE49-F238E27FC236}">
                <a16:creationId xmlns:a16="http://schemas.microsoft.com/office/drawing/2014/main" id="{20286BDA-F1EB-CB1E-64CF-B588F7E1CD78}"/>
              </a:ext>
            </a:extLst>
          </p:cNvPr>
          <p:cNvSpPr/>
          <p:nvPr/>
        </p:nvSpPr>
        <p:spPr>
          <a:xfrm>
            <a:off x="1439223" y="2834804"/>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04;p101">
            <a:extLst>
              <a:ext uri="{FF2B5EF4-FFF2-40B4-BE49-F238E27FC236}">
                <a16:creationId xmlns:a16="http://schemas.microsoft.com/office/drawing/2014/main" id="{DA6D1D17-BCE6-0BB4-3D63-55500B37F5AD}"/>
              </a:ext>
            </a:extLst>
          </p:cNvPr>
          <p:cNvSpPr txBox="1"/>
          <p:nvPr/>
        </p:nvSpPr>
        <p:spPr>
          <a:xfrm>
            <a:off x="1642531" y="2625157"/>
            <a:ext cx="6677411" cy="592175"/>
          </a:xfrm>
          <a:prstGeom prst="rect">
            <a:avLst/>
          </a:prstGeom>
          <a:noFill/>
          <a:ln>
            <a:noFill/>
          </a:ln>
        </p:spPr>
        <p:txBody>
          <a:bodyPr spcFirstLastPara="1" wrap="square" lIns="91425" tIns="91425" rIns="91425" bIns="91425" anchor="t" anchorCtr="0">
            <a:noAutofit/>
          </a:bodyPr>
          <a:lstStyle/>
          <a:p>
            <a:pPr lvl="0"/>
            <a:r>
              <a:rPr lang="en-US" b="1" dirty="0">
                <a:solidFill>
                  <a:schemeClr val="dk2"/>
                </a:solidFill>
                <a:latin typeface="Open Sans"/>
                <a:ea typeface="Open Sans"/>
                <a:cs typeface="Open Sans"/>
                <a:sym typeface="Open Sans"/>
              </a:rPr>
              <a:t>Number of Instances: </a:t>
            </a:r>
            <a:r>
              <a:rPr lang="en-US" dirty="0">
                <a:solidFill>
                  <a:schemeClr val="dk2"/>
                </a:solidFill>
                <a:latin typeface="Open Sans"/>
                <a:ea typeface="Open Sans"/>
                <a:cs typeface="Open Sans"/>
                <a:sym typeface="Open Sans"/>
              </a:rPr>
              <a:t>50,000 \ </a:t>
            </a:r>
            <a:r>
              <a:rPr lang="en-US" b="1" dirty="0">
                <a:solidFill>
                  <a:schemeClr val="dk2"/>
                </a:solidFill>
                <a:latin typeface="Open Sans"/>
                <a:ea typeface="Open Sans"/>
                <a:cs typeface="Open Sans"/>
                <a:sym typeface="Open Sans"/>
              </a:rPr>
              <a:t>Number of Attributes: </a:t>
            </a:r>
            <a:r>
              <a:rPr lang="en-US" dirty="0">
                <a:solidFill>
                  <a:schemeClr val="dk2"/>
                </a:solidFill>
                <a:latin typeface="Open Sans"/>
                <a:ea typeface="Open Sans"/>
                <a:cs typeface="Open Sans"/>
                <a:sym typeface="Open Sans"/>
              </a:rPr>
              <a:t>17 Input Features + 1 Target('Music Genre')</a:t>
            </a:r>
            <a:endParaRPr dirty="0">
              <a:solidFill>
                <a:schemeClr val="dk2"/>
              </a:solidFill>
              <a:latin typeface="Open Sans"/>
              <a:ea typeface="Open Sans"/>
              <a:cs typeface="Open Sans"/>
              <a:sym typeface="Open Sans"/>
            </a:endParaRPr>
          </a:p>
        </p:txBody>
      </p:sp>
      <p:sp>
        <p:nvSpPr>
          <p:cNvPr id="10" name="Google Shape;1404;p101">
            <a:extLst>
              <a:ext uri="{FF2B5EF4-FFF2-40B4-BE49-F238E27FC236}">
                <a16:creationId xmlns:a16="http://schemas.microsoft.com/office/drawing/2014/main" id="{E52DAE15-0910-2547-E87D-8BCFD5C0F904}"/>
              </a:ext>
            </a:extLst>
          </p:cNvPr>
          <p:cNvSpPr txBox="1"/>
          <p:nvPr/>
        </p:nvSpPr>
        <p:spPr>
          <a:xfrm>
            <a:off x="1642531" y="3324146"/>
            <a:ext cx="6677411" cy="373152"/>
          </a:xfrm>
          <a:prstGeom prst="rect">
            <a:avLst/>
          </a:prstGeom>
          <a:noFill/>
          <a:ln>
            <a:noFill/>
          </a:ln>
        </p:spPr>
        <p:txBody>
          <a:bodyPr spcFirstLastPara="1" wrap="square" lIns="91425" tIns="91425" rIns="91425" bIns="91425" anchor="t" anchorCtr="0">
            <a:noAutofit/>
          </a:bodyPr>
          <a:lstStyle/>
          <a:p>
            <a:pPr lvl="0"/>
            <a:r>
              <a:rPr lang="en-US" dirty="0">
                <a:solidFill>
                  <a:schemeClr val="dk2"/>
                </a:solidFill>
                <a:latin typeface="Open Sans"/>
                <a:ea typeface="Open Sans"/>
                <a:cs typeface="Open Sans"/>
                <a:sym typeface="Open Sans"/>
              </a:rPr>
              <a:t>10 types Genre (Electronic', 'Anime', 'Jazz', 'Alternative', 'Country', 'Rap', 'Blues', 'Rock', 'Classical', 'Hip-Hop’.)</a:t>
            </a:r>
            <a:endParaRPr dirty="0">
              <a:solidFill>
                <a:schemeClr val="dk2"/>
              </a:solidFill>
              <a:latin typeface="Open Sans"/>
              <a:ea typeface="Open Sans"/>
              <a:cs typeface="Open Sans"/>
              <a:sym typeface="Open Sans"/>
            </a:endParaRPr>
          </a:p>
        </p:txBody>
      </p:sp>
      <p:sp>
        <p:nvSpPr>
          <p:cNvPr id="11" name="Google Shape;1209;p89">
            <a:extLst>
              <a:ext uri="{FF2B5EF4-FFF2-40B4-BE49-F238E27FC236}">
                <a16:creationId xmlns:a16="http://schemas.microsoft.com/office/drawing/2014/main" id="{BCC3462E-089E-645A-E17C-09C39122BE13}"/>
              </a:ext>
            </a:extLst>
          </p:cNvPr>
          <p:cNvSpPr/>
          <p:nvPr/>
        </p:nvSpPr>
        <p:spPr>
          <a:xfrm>
            <a:off x="1440958" y="3538585"/>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03"/>
                                        </p:tgtEl>
                                        <p:attrNameLst>
                                          <p:attrName>style.visibility</p:attrName>
                                        </p:attrNameLst>
                                      </p:cBhvr>
                                      <p:to>
                                        <p:strVal val="visible"/>
                                      </p:to>
                                    </p:set>
                                    <p:animEffect transition="in" filter="fade">
                                      <p:cBhvr>
                                        <p:cTn id="7" dur="1000"/>
                                        <p:tgtEl>
                                          <p:spTgt spid="1403"/>
                                        </p:tgtEl>
                                      </p:cBhvr>
                                    </p:animEffect>
                                  </p:childTnLst>
                                </p:cTn>
                              </p:par>
                              <p:par>
                                <p:cTn id="8" presetID="2" presetClass="entr" presetSubtype="4" fill="hold" nodeType="withEffect">
                                  <p:stCondLst>
                                    <p:cond delay="0"/>
                                  </p:stCondLst>
                                  <p:childTnLst>
                                    <p:set>
                                      <p:cBhvr>
                                        <p:cTn id="9" dur="1" fill="hold">
                                          <p:stCondLst>
                                            <p:cond delay="0"/>
                                          </p:stCondLst>
                                        </p:cTn>
                                        <p:tgtEl>
                                          <p:spTgt spid="1404"/>
                                        </p:tgtEl>
                                        <p:attrNameLst>
                                          <p:attrName>style.visibility</p:attrName>
                                        </p:attrNameLst>
                                      </p:cBhvr>
                                      <p:to>
                                        <p:strVal val="visible"/>
                                      </p:to>
                                    </p:set>
                                    <p:anim calcmode="lin" valueType="num">
                                      <p:cBhvr additive="base">
                                        <p:cTn id="10" dur="1000"/>
                                        <p:tgtEl>
                                          <p:spTgt spid="1404"/>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2" presetClass="entr" presetSubtype="2"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p:tgtEl>
                                          <p:spTgt spid="6"/>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p:tgtEl>
                                          <p:spTgt spid="7"/>
                                        </p:tgtEl>
                                        <p:attrNameLst>
                                          <p:attrName>ppt_x</p:attrName>
                                        </p:attrNameLst>
                                      </p:cBhvr>
                                      <p:tavLst>
                                        <p:tav tm="0">
                                          <p:val>
                                            <p:strVal val="#ppt_x+1"/>
                                          </p:val>
                                        </p:tav>
                                        <p:tav tm="100000">
                                          <p:val>
                                            <p:strVal val="#ppt_x"/>
                                          </p:val>
                                        </p:tav>
                                      </p:tavLst>
                                    </p:anim>
                                  </p:childTnLst>
                                </p:cTn>
                              </p:par>
                              <p:par>
                                <p:cTn id="20" presetID="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p:tgtEl>
                                          <p:spTgt spid="8"/>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000"/>
                                        <p:tgtEl>
                                          <p:spTgt spid="10"/>
                                        </p:tgtEl>
                                        <p:attrNameLst>
                                          <p:attrName>ppt_y</p:attrName>
                                        </p:attrNameLst>
                                      </p:cBhvr>
                                      <p:tavLst>
                                        <p:tav tm="0">
                                          <p:val>
                                            <p:strVal val="#ppt_y+1"/>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1000"/>
                                        <p:tgtEl>
                                          <p:spTgt spid="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2" name="Google Shape;1403;p101">
            <a:extLst>
              <a:ext uri="{FF2B5EF4-FFF2-40B4-BE49-F238E27FC236}">
                <a16:creationId xmlns:a16="http://schemas.microsoft.com/office/drawing/2014/main" id="{2E78DD31-CB00-B8F9-767A-7D47BE6759D8}"/>
              </a:ext>
            </a:extLst>
          </p:cNvPr>
          <p:cNvSpPr txBox="1">
            <a:spLocks/>
          </p:cNvSpPr>
          <p:nvPr/>
        </p:nvSpPr>
        <p:spPr>
          <a:xfrm>
            <a:off x="1155579" y="1999050"/>
            <a:ext cx="906086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Data </a:t>
            </a:r>
          </a:p>
          <a:p>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Pre Processing</a:t>
            </a:r>
          </a:p>
        </p:txBody>
      </p:sp>
      <p:sp>
        <p:nvSpPr>
          <p:cNvPr id="3" name="Google Shape;1076;p77">
            <a:extLst>
              <a:ext uri="{FF2B5EF4-FFF2-40B4-BE49-F238E27FC236}">
                <a16:creationId xmlns:a16="http://schemas.microsoft.com/office/drawing/2014/main" id="{4170607B-9F0D-1106-1893-363B16C53FCD}"/>
              </a:ext>
            </a:extLst>
          </p:cNvPr>
          <p:cNvSpPr txBox="1">
            <a:spLocks/>
          </p:cNvSpPr>
          <p:nvPr/>
        </p:nvSpPr>
        <p:spPr>
          <a:xfrm>
            <a:off x="986245" y="1308150"/>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891</Words>
  <Application>Microsoft Office PowerPoint</Application>
  <PresentationFormat>On-screen Show (16:9)</PresentationFormat>
  <Paragraphs>139</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Josefin Sans</vt:lpstr>
      <vt:lpstr>Arial</vt:lpstr>
      <vt:lpstr>Open Sans</vt:lpstr>
      <vt:lpstr>Wingdings</vt:lpstr>
      <vt:lpstr>Fira Sans Condensed</vt:lpstr>
      <vt:lpstr>Aquatic and Physical Therapy Center XL by Slidesgo</vt:lpstr>
      <vt:lpstr>Comprehensive Analysis of Music Genre Classification Using Multiple Models</vt:lpstr>
      <vt:lpstr>Course Title : Data Mining &amp; Machine Learning Course Code : CSE 236</vt:lpstr>
      <vt:lpstr>Table of contents</vt:lpstr>
      <vt:lpstr>Introduction</vt:lpstr>
      <vt:lpstr>Why Music Genre Classification is Important?</vt:lpstr>
      <vt:lpstr>Our Goal…</vt:lpstr>
      <vt:lpstr>Project Workflow</vt:lpstr>
      <vt:lpstr>About Dataset</vt:lpstr>
      <vt:lpstr>PowerPoint Presentation</vt:lpstr>
      <vt:lpstr>PowerPoint Presentation</vt:lpstr>
      <vt:lpstr>PowerPoint Presentation</vt:lpstr>
      <vt:lpstr>PowerPoint Presentation</vt:lpstr>
      <vt:lpstr>Models Overview</vt:lpstr>
      <vt:lpstr>PowerPoint Presentation</vt:lpstr>
      <vt:lpstr>Selected  Models</vt:lpstr>
      <vt:lpstr>PowerPoint Presentation</vt:lpstr>
      <vt:lpstr>PowerPoint Presentation</vt:lpstr>
      <vt:lpstr>Performance metrics (XGBoost)</vt:lpstr>
      <vt:lpstr>Model Comparison</vt:lpstr>
      <vt:lpstr>PowerPoint Presentation</vt:lpstr>
      <vt:lpstr>Limitations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Toufique Ahamed</cp:lastModifiedBy>
  <cp:revision>38</cp:revision>
  <dcterms:modified xsi:type="dcterms:W3CDTF">2024-12-03T18:25:47Z</dcterms:modified>
</cp:coreProperties>
</file>