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0" r:id="rId3"/>
    <p:sldId id="261" r:id="rId4"/>
    <p:sldId id="262" r:id="rId5"/>
    <p:sldId id="263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4" r:id="rId14"/>
    <p:sldId id="285" r:id="rId15"/>
    <p:sldId id="288" r:id="rId16"/>
    <p:sldId id="286" r:id="rId17"/>
    <p:sldId id="287" r:id="rId18"/>
    <p:sldId id="289" r:id="rId19"/>
    <p:sldId id="292" r:id="rId20"/>
    <p:sldId id="290" r:id="rId21"/>
    <p:sldId id="291" r:id="rId22"/>
    <p:sldId id="293" r:id="rId23"/>
    <p:sldId id="294" r:id="rId24"/>
  </p:sldIdLst>
  <p:sldSz cx="9906000" cy="6858000" type="A4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ontserrat" pitchFamily="2" charset="0"/>
      <p:regular r:id="rId33"/>
      <p:bold r:id="rId34"/>
      <p:italic r:id="rId35"/>
      <p:boldItalic r:id="rId36"/>
    </p:embeddedFont>
    <p:embeddedFont>
      <p:font typeface="나눔스퀘어" panose="020B0600000101010101" pitchFamily="50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서울남산 장체B" panose="02020603020101020101" pitchFamily="18" charset="-127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99EFC4-830C-4EEE-AB84-096BC74FC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D72FB-DD05-4CFA-9A4F-917DD00F3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12C8-6F5F-4069-A8D6-76F7EDCD7F26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E7C5B-6671-4411-9A69-6AB7AD6AF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1822C-9E63-4E29-BDF1-08969B731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31D13-2141-4147-92D4-89102AABE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911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46583-9F8F-4FDF-814E-AC68739845CD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729-03F1-494B-A955-096A7840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701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6065-66A2-41BD-88B8-A6ECADE4B9DB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FD3A-07D2-4475-ABFC-C75E6D9C5DFC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CAB-8F60-41A4-B980-B3A1D5570EE1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C175-344B-40D5-8F98-85D0BD576125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6085-D3BD-4FDA-B1FE-3F0D0D89BDC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9354-13C6-4FEA-A98A-13BFAD364CB9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578A-EB88-480D-9A2E-CA86001B8FEF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3A2B-460F-4059-904B-F16026F6121D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AE55-1459-4BCB-92A5-2A89501CEF58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1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6252-A51A-4121-B846-3BF60F009A9E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8E62-7F4B-4588-9F7C-E20DD0200ED3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2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7072-5275-430C-A422-D3B122A4D686}" type="datetime1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Project Blocket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A0E5-32E6-4308-B450-B511F1FA1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8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12069C-9B84-470C-AEAB-9D545DBEC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24949"/>
            <a:ext cx="8986947" cy="180405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안녕하세요</a:t>
            </a:r>
            <a: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  <a:t>!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끊임없는 </a:t>
            </a:r>
            <a:r>
              <a:rPr lang="ko-KR" altLang="en-US" sz="4000" b="1" dirty="0">
                <a:solidFill>
                  <a:srgbClr val="00B0F0"/>
                </a:solidFill>
                <a:latin typeface="Montserrat" pitchFamily="2" charset="0"/>
                <a:ea typeface="나눔스퀘어" panose="020B0600000101010101" pitchFamily="50" charset="-127"/>
              </a:rPr>
              <a:t>도전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과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몰입</a:t>
            </a: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으로 </a:t>
            </a:r>
            <a:br>
              <a:rPr lang="en-US" altLang="ko-KR" sz="4000" b="1" dirty="0"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성장하는 </a:t>
            </a:r>
            <a:r>
              <a:rPr lang="ko-KR" altLang="en-US" sz="4000" b="1" dirty="0" err="1">
                <a:latin typeface="Montserrat" pitchFamily="2" charset="0"/>
                <a:ea typeface="나눔스퀘어" panose="020B0600000101010101" pitchFamily="50" charset="-127"/>
              </a:rPr>
              <a:t>조웅현입니다</a:t>
            </a:r>
            <a:endParaRPr lang="ko-KR" altLang="en-US" sz="4000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5C0AB5-3937-4DC3-9482-935EF11A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917100"/>
            <a:ext cx="4903694" cy="1454977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고객에게 새롭고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고객이 신뢰할 수 있는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서비스를 개발하는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Engineer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EFCE68-2000-4031-BC47-BC88DDA9C376}"/>
              </a:ext>
            </a:extLst>
          </p:cNvPr>
          <p:cNvCxnSpPr/>
          <p:nvPr/>
        </p:nvCxnSpPr>
        <p:spPr>
          <a:xfrm>
            <a:off x="502095" y="3523681"/>
            <a:ext cx="8901809" cy="0"/>
          </a:xfrm>
          <a:prstGeom prst="line">
            <a:avLst/>
          </a:prstGeom>
          <a:ln w="1143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순서와 구조</a:t>
            </a:r>
            <a:endParaRPr lang="en-US" altLang="ko-KR" sz="18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Filter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Security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오는 데이터의 처리 순서</a:t>
            </a:r>
          </a:p>
        </p:txBody>
      </p:sp>
    </p:spTree>
    <p:extLst>
      <p:ext uri="{BB962C8B-B14F-4D97-AF65-F5344CB8AC3E}">
        <p14:creationId xmlns:p14="http://schemas.microsoft.com/office/powerpoint/2010/main" val="29296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 구현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613CAE-67A7-49FF-BCB0-1E1643121260}"/>
              </a:ext>
            </a:extLst>
          </p:cNvPr>
          <p:cNvGrpSpPr/>
          <p:nvPr/>
        </p:nvGrpSpPr>
        <p:grpSpPr>
          <a:xfrm>
            <a:off x="1299881" y="1412591"/>
            <a:ext cx="7292124" cy="4818344"/>
            <a:chOff x="1299881" y="1412591"/>
            <a:chExt cx="7292124" cy="481834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E03690-1AA1-498B-BA85-4D6A30B1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881" y="1412591"/>
              <a:ext cx="3496237" cy="481834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7587A3A-0078-449F-9E8E-78A63F1CE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767" y="1414811"/>
              <a:ext cx="3496238" cy="4790490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6256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AWS S3</a:t>
            </a:r>
            <a:r>
              <a:rPr lang="ko-KR" altLang="en-US" sz="40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이미지 업로드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124864E-12DC-4C23-8AC3-A7B926D8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" y="1364299"/>
            <a:ext cx="3438724" cy="480188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2CFB16-B2BD-4EF8-9452-F0C5365A175B}"/>
              </a:ext>
            </a:extLst>
          </p:cNvPr>
          <p:cNvGrpSpPr/>
          <p:nvPr/>
        </p:nvGrpSpPr>
        <p:grpSpPr>
          <a:xfrm>
            <a:off x="3916074" y="1615915"/>
            <a:ext cx="2708564" cy="1305473"/>
            <a:chOff x="3916074" y="1615915"/>
            <a:chExt cx="2708564" cy="1305473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8E8B1A16-ED02-4994-8200-129907F5C3D3}"/>
                </a:ext>
              </a:extLst>
            </p:cNvPr>
            <p:cNvSpPr/>
            <p:nvPr/>
          </p:nvSpPr>
          <p:spPr>
            <a:xfrm>
              <a:off x="3921308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 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생성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DB4B3F-86E6-4508-AE86-6449360F5266}"/>
                </a:ext>
              </a:extLst>
            </p:cNvPr>
            <p:cNvSpPr/>
            <p:nvPr/>
          </p:nvSpPr>
          <p:spPr>
            <a:xfrm>
              <a:off x="3916074" y="1615915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19757E2-E6CC-4BF2-AEF4-96F6D475E282}"/>
              </a:ext>
            </a:extLst>
          </p:cNvPr>
          <p:cNvGrpSpPr/>
          <p:nvPr/>
        </p:nvGrpSpPr>
        <p:grpSpPr>
          <a:xfrm>
            <a:off x="6781845" y="1615916"/>
            <a:ext cx="2708564" cy="1305472"/>
            <a:chOff x="6781845" y="1615916"/>
            <a:chExt cx="2708564" cy="1305472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7424AB75-8941-49B5-9EF0-B8B105E15578}"/>
                </a:ext>
              </a:extLst>
            </p:cNvPr>
            <p:cNvSpPr/>
            <p:nvPr/>
          </p:nvSpPr>
          <p:spPr>
            <a:xfrm>
              <a:off x="6787079" y="1879056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Springboot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spring-cloud-starter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라이브러리 추가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77B5A55-45A3-40BC-B9F8-8241CDDAC8C0}"/>
                </a:ext>
              </a:extLst>
            </p:cNvPr>
            <p:cNvSpPr/>
            <p:nvPr/>
          </p:nvSpPr>
          <p:spPr>
            <a:xfrm>
              <a:off x="6781845" y="1615916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9471EF-AAA9-4C54-9454-FBDEE0BE483F}"/>
              </a:ext>
            </a:extLst>
          </p:cNvPr>
          <p:cNvGrpSpPr/>
          <p:nvPr/>
        </p:nvGrpSpPr>
        <p:grpSpPr>
          <a:xfrm>
            <a:off x="3916074" y="3119415"/>
            <a:ext cx="2708564" cy="1292685"/>
            <a:chOff x="3916074" y="2993722"/>
            <a:chExt cx="2708564" cy="129268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364B6501-147A-41C6-ADA0-06387CCFB23B}"/>
                </a:ext>
              </a:extLst>
            </p:cNvPr>
            <p:cNvSpPr/>
            <p:nvPr/>
          </p:nvSpPr>
          <p:spPr>
            <a:xfrm>
              <a:off x="3921308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Frontend Server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에서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MultipartFile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형태로 파일 전달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73AB9A9-5006-4DEC-8F75-D6042674BB6C}"/>
                </a:ext>
              </a:extLst>
            </p:cNvPr>
            <p:cNvSpPr/>
            <p:nvPr/>
          </p:nvSpPr>
          <p:spPr>
            <a:xfrm>
              <a:off x="3916074" y="2993722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B02B7E-1F2E-4850-930E-3A99BA043081}"/>
              </a:ext>
            </a:extLst>
          </p:cNvPr>
          <p:cNvGrpSpPr/>
          <p:nvPr/>
        </p:nvGrpSpPr>
        <p:grpSpPr>
          <a:xfrm>
            <a:off x="6781845" y="3119414"/>
            <a:ext cx="2708564" cy="1292686"/>
            <a:chOff x="6781845" y="2993721"/>
            <a:chExt cx="2708564" cy="1292686"/>
          </a:xfrm>
        </p:grpSpPr>
        <p:sp>
          <p:nvSpPr>
            <p:cNvPr id="17" name="사각형: 잘린 한쪽 모서리 16">
              <a:extLst>
                <a:ext uri="{FF2B5EF4-FFF2-40B4-BE49-F238E27FC236}">
                  <a16:creationId xmlns:a16="http://schemas.microsoft.com/office/drawing/2014/main" id="{6FADFAC3-B488-45B0-B151-3AEB264F3F4A}"/>
                </a:ext>
              </a:extLst>
            </p:cNvPr>
            <p:cNvSpPr/>
            <p:nvPr/>
          </p:nvSpPr>
          <p:spPr>
            <a:xfrm>
              <a:off x="6787079" y="3244075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amazonS3Client.putObject() 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통해 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S3 Bucket</a:t>
              </a:r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파일 저장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A8D4056-197F-43C2-B99E-888AB48D3A3D}"/>
                </a:ext>
              </a:extLst>
            </p:cNvPr>
            <p:cNvSpPr/>
            <p:nvPr/>
          </p:nvSpPr>
          <p:spPr>
            <a:xfrm>
              <a:off x="6781845" y="2993721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1797712-03E2-4EA8-A24C-349C8F50DC32}"/>
              </a:ext>
            </a:extLst>
          </p:cNvPr>
          <p:cNvGrpSpPr/>
          <p:nvPr/>
        </p:nvGrpSpPr>
        <p:grpSpPr>
          <a:xfrm>
            <a:off x="3916074" y="4744277"/>
            <a:ext cx="2708564" cy="1279897"/>
            <a:chOff x="3916074" y="4371529"/>
            <a:chExt cx="2708564" cy="1279897"/>
          </a:xfrm>
        </p:grpSpPr>
        <p:sp>
          <p:nvSpPr>
            <p:cNvPr id="18" name="사각형: 잘린 한쪽 모서리 17">
              <a:extLst>
                <a:ext uri="{FF2B5EF4-FFF2-40B4-BE49-F238E27FC236}">
                  <a16:creationId xmlns:a16="http://schemas.microsoft.com/office/drawing/2014/main" id="{1B2EE43E-C979-45F6-AB6C-6E3DC0D2BD43}"/>
                </a:ext>
              </a:extLst>
            </p:cNvPr>
            <p:cNvSpPr/>
            <p:nvPr/>
          </p:nvSpPr>
          <p:spPr>
            <a:xfrm>
              <a:off x="3921308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저장된 파일의 고유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URL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</a:t>
              </a:r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저장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6956C02-E49E-4123-ABC1-25778D437280}"/>
                </a:ext>
              </a:extLst>
            </p:cNvPr>
            <p:cNvSpPr/>
            <p:nvPr/>
          </p:nvSpPr>
          <p:spPr>
            <a:xfrm>
              <a:off x="3916074" y="4371529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3A4886-CA59-40C1-A752-898EBAFEB1BF}"/>
              </a:ext>
            </a:extLst>
          </p:cNvPr>
          <p:cNvGrpSpPr/>
          <p:nvPr/>
        </p:nvGrpSpPr>
        <p:grpSpPr>
          <a:xfrm>
            <a:off x="6781845" y="4744278"/>
            <a:ext cx="2708564" cy="1279896"/>
            <a:chOff x="6781845" y="4371530"/>
            <a:chExt cx="2708564" cy="1279896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CDAC8454-049C-4415-ABA5-386D96F8C62A}"/>
                </a:ext>
              </a:extLst>
            </p:cNvPr>
            <p:cNvSpPr/>
            <p:nvPr/>
          </p:nvSpPr>
          <p:spPr>
            <a:xfrm>
              <a:off x="6787079" y="4609094"/>
              <a:ext cx="2703330" cy="1042332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사용자에게 이미지 출력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2E7FB6D-F54F-4677-956B-B606BFB40B98}"/>
                </a:ext>
              </a:extLst>
            </p:cNvPr>
            <p:cNvSpPr/>
            <p:nvPr/>
          </p:nvSpPr>
          <p:spPr>
            <a:xfrm>
              <a:off x="6781845" y="4371530"/>
              <a:ext cx="475129" cy="4751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8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700844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 Transaction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종류와 과정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4953000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S3 Bucket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이미지 업로드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3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853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Blocket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4000" b="1" dirty="0">
                <a:latin typeface="Montserrat" pitchFamily="2" charset="0"/>
                <a:ea typeface="나눔스퀘어" panose="020B0600000101010101" pitchFamily="50" charset="-127"/>
              </a:rPr>
              <a:t>블록체인 기반 자격증명 서비스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02.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6009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2021.08.30 ~ 2021.10.08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8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C0D7037-E695-426B-926D-98E710B2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2" y="1147482"/>
            <a:ext cx="8934696" cy="48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2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0907"/>
              </p:ext>
            </p:extLst>
          </p:nvPr>
        </p:nvGraphicFramePr>
        <p:xfrm>
          <a:off x="744070" y="1640005"/>
          <a:ext cx="8480891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2021.08.30 ~ 2021.10.08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지원자에겐 블록체인을 도입해 서류 제출 과정을 간편화하고</a:t>
                      </a:r>
                    </a:p>
                    <a:p>
                      <a:r>
                        <a:rPr lang="ko-KR" altLang="en-US" sz="1600" dirty="0"/>
                        <a:t>기업에겐 지원자의 검증된 서류를 제공하는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지원자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관련 문서 서비스에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관리자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지원자의 문서 검토 및 블록체인 업로드</a:t>
                      </a:r>
                    </a:p>
                    <a:p>
                      <a:r>
                        <a:rPr lang="en-US" altLang="ko-KR" sz="1600" dirty="0"/>
                        <a:t>- (</a:t>
                      </a:r>
                      <a:r>
                        <a:rPr lang="ko-KR" altLang="en-US" sz="1600" dirty="0"/>
                        <a:t>채용담당자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검증된 서류를 관리자로부터 제공받아 검토 절차 간소화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블록체인 기능 담당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Ethereum Network, web3.js,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Vue.js(3.x), AWS S3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web3.js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block data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Amazon S3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이미지 업로드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작성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대학교 이름 검색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async-await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이용한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Javascript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비동기 처리 함수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서류 제출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Front-end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9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8350C59-E3CF-44E3-A77E-E4EA2094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29" y="1165412"/>
            <a:ext cx="9335341" cy="49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</a:t>
            </a:r>
            <a:r>
              <a:rPr lang="ko-KR" altLang="en-US" b="1" dirty="0">
                <a:latin typeface="Montserrat" pitchFamily="2" charset="0"/>
                <a:ea typeface="나눔스퀘어" panose="020B0600000101010101" pitchFamily="50" charset="-127"/>
              </a:rPr>
              <a:t>주요기능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3D059AA-A649-4E13-882C-1783DA3F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2" y="1299346"/>
            <a:ext cx="9012516" cy="48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6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0626C9B-F5B0-41FC-AA73-5199EF145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4" y="1425719"/>
            <a:ext cx="8438232" cy="467904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3099397" y="1882428"/>
            <a:ext cx="3695653" cy="995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사용자는 입사 지원에 필요한 다양한 문서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학력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성적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자격증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활동사항 등</a:t>
            </a:r>
            <a:r>
              <a:rPr lang="en-US" altLang="ko-KR" sz="1400" b="1" dirty="0"/>
              <a:t>..)</a:t>
            </a:r>
          </a:p>
          <a:p>
            <a:pPr algn="ctr"/>
            <a:r>
              <a:rPr lang="ko-KR" altLang="en-US" sz="1400" b="1" dirty="0" err="1"/>
              <a:t>를</a:t>
            </a:r>
            <a:r>
              <a:rPr lang="ko-KR" altLang="en-US" sz="1400" b="1" dirty="0"/>
              <a:t> 업로드할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23767E-8865-410C-A7FF-E5422A56BE20}"/>
              </a:ext>
            </a:extLst>
          </p:cNvPr>
          <p:cNvSpPr/>
          <p:nvPr/>
        </p:nvSpPr>
        <p:spPr>
          <a:xfrm>
            <a:off x="2523845" y="1425719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F76101-D391-4E08-80DA-891816AA6FD9}"/>
              </a:ext>
            </a:extLst>
          </p:cNvPr>
          <p:cNvSpPr/>
          <p:nvPr/>
        </p:nvSpPr>
        <p:spPr>
          <a:xfrm>
            <a:off x="2533090" y="3272480"/>
            <a:ext cx="757518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25B8DB-FC19-4FCE-806F-051CC1D28627}"/>
              </a:ext>
            </a:extLst>
          </p:cNvPr>
          <p:cNvSpPr/>
          <p:nvPr/>
        </p:nvSpPr>
        <p:spPr>
          <a:xfrm>
            <a:off x="2533089" y="398042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8D78D50-71BA-4865-8F73-4C74D30828EE}"/>
              </a:ext>
            </a:extLst>
          </p:cNvPr>
          <p:cNvSpPr/>
          <p:nvPr/>
        </p:nvSpPr>
        <p:spPr>
          <a:xfrm>
            <a:off x="2523845" y="4688370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BED48F-34BA-475D-8E38-02DADA2181BB}"/>
              </a:ext>
            </a:extLst>
          </p:cNvPr>
          <p:cNvSpPr/>
          <p:nvPr/>
        </p:nvSpPr>
        <p:spPr>
          <a:xfrm>
            <a:off x="2523844" y="5396315"/>
            <a:ext cx="882463" cy="31376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13" y="257014"/>
            <a:ext cx="2788303" cy="1042332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Projects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C98840-995F-4C87-8E1C-203AAB1F75D3}"/>
              </a:ext>
            </a:extLst>
          </p:cNvPr>
          <p:cNvSpPr/>
          <p:nvPr/>
        </p:nvSpPr>
        <p:spPr>
          <a:xfrm>
            <a:off x="0" y="5236792"/>
            <a:ext cx="9906000" cy="1861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0B370-9EDC-47D6-BF2D-22FC1BC8723D}"/>
              </a:ext>
            </a:extLst>
          </p:cNvPr>
          <p:cNvSpPr txBox="1"/>
          <p:nvPr/>
        </p:nvSpPr>
        <p:spPr>
          <a:xfrm>
            <a:off x="2622742" y="5277547"/>
            <a:ext cx="6543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Mokkozi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4000" b="1" dirty="0" err="1">
                <a:latin typeface="Montserrat" pitchFamily="2" charset="0"/>
                <a:ea typeface="나눔스퀘어" panose="020B0600000101010101" pitchFamily="50" charset="-127"/>
              </a:rPr>
              <a:t>webRTC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소개팅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3CF30-0430-439A-A4A3-9D1DDC6D98A6}"/>
              </a:ext>
            </a:extLst>
          </p:cNvPr>
          <p:cNvSpPr txBox="1"/>
          <p:nvPr/>
        </p:nvSpPr>
        <p:spPr>
          <a:xfrm>
            <a:off x="332389" y="5125881"/>
            <a:ext cx="20393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latin typeface="서울남산 장체B" panose="02020603020101020101" pitchFamily="18" charset="-127"/>
                <a:ea typeface="서울남산 장체B" panose="02020603020101020101" pitchFamily="18" charset="-127"/>
              </a:rPr>
              <a:t>01.</a:t>
            </a:r>
            <a:endParaRPr lang="ko-KR" altLang="en-US" sz="12000" dirty="0">
              <a:latin typeface="서울남산 장체B" panose="02020603020101020101" pitchFamily="18" charset="-127"/>
              <a:ea typeface="서울남산 장체B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7DF12-DD0B-43AA-9448-EF3F54FD8EB3}"/>
              </a:ext>
            </a:extLst>
          </p:cNvPr>
          <p:cNvCxnSpPr>
            <a:cxnSpLocks/>
          </p:cNvCxnSpPr>
          <p:nvPr/>
        </p:nvCxnSpPr>
        <p:spPr>
          <a:xfrm>
            <a:off x="373931" y="1263866"/>
            <a:ext cx="9074869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827F51-1225-4290-8CAD-0C203CE86D31}"/>
              </a:ext>
            </a:extLst>
          </p:cNvPr>
          <p:cNvSpPr txBox="1"/>
          <p:nvPr/>
        </p:nvSpPr>
        <p:spPr>
          <a:xfrm>
            <a:off x="2622742" y="6600986"/>
            <a:ext cx="639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ea typeface="나눔스퀘어" panose="020B0600000101010101" pitchFamily="50" charset="-127"/>
              </a:rPr>
              <a:t>2021.10.11 ~ 2021.11.19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716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559504" y="1813716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성적 증명서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증명서 등 입사 지원에 필요한 이미지를 설명과 함께 제출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559503" y="3713990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 해당 이미지를 상세하게 검토하여 문서의 유효성을 검증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검증이 완료됐다면 이미지 파일을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전환하여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7D6E802-1A39-4C58-8A65-A2FD88DA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42" y="1526575"/>
            <a:ext cx="5115154" cy="44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Web3.js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통한 블록 데이터 저장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EF3C301-2F5F-4D88-8552-DD956307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9" y="1291555"/>
            <a:ext cx="9197909" cy="49393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00F2BA-B931-4B05-971F-05F4056FB2C9}"/>
              </a:ext>
            </a:extLst>
          </p:cNvPr>
          <p:cNvSpPr/>
          <p:nvPr/>
        </p:nvSpPr>
        <p:spPr>
          <a:xfrm>
            <a:off x="5279105" y="3417871"/>
            <a:ext cx="3138754" cy="21485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네트워크에 저장된 블록 데이터는 고유의 트랜잭션 </a:t>
            </a:r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해시값을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확인이 가능하며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sz="16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해시값으로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전환된 이미지 고유의 값 또한 함께 확인 가능하다</a:t>
            </a:r>
          </a:p>
        </p:txBody>
      </p:sp>
    </p:spTree>
    <p:extLst>
      <p:ext uri="{BB962C8B-B14F-4D97-AF65-F5344CB8AC3E}">
        <p14:creationId xmlns:p14="http://schemas.microsoft.com/office/powerpoint/2010/main" val="215322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Blocket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38149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블록체인의 정의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Accounts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Wallet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90305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합의 알고리즘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Transaction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Smart Contract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D22CD8F-40F0-4C4A-82E4-9195748DD0CE}"/>
              </a:ext>
            </a:extLst>
          </p:cNvPr>
          <p:cNvSpPr/>
          <p:nvPr/>
        </p:nvSpPr>
        <p:spPr>
          <a:xfrm>
            <a:off x="6642461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Web3.js</a:t>
            </a:r>
          </a:p>
          <a:p>
            <a:pPr algn="ctr"/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78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61" y="1975382"/>
            <a:ext cx="8543925" cy="2907236"/>
          </a:xfrm>
          <a:effectLst/>
        </p:spPr>
        <p:txBody>
          <a:bodyPr>
            <a:norm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지금까지 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Backend Engineer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조웅현이었습니다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귀중한 시간 투자하여 </a:t>
            </a:r>
            <a:r>
              <a:rPr lang="ko-KR" altLang="en-US" sz="35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읽어주셔서</a:t>
            </a:r>
            <a:b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</a:br>
            <a:r>
              <a:rPr lang="ko-KR" altLang="en-US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진심으로 감사드립니다</a:t>
            </a:r>
            <a:r>
              <a:rPr lang="en-US" altLang="ko-KR" sz="35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.</a:t>
            </a:r>
            <a:endParaRPr lang="ko-KR" altLang="en-US" sz="35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4957325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37625-6AEE-4B5B-8ED3-DE95A4F1E2A9}"/>
              </a:ext>
            </a:extLst>
          </p:cNvPr>
          <p:cNvCxnSpPr>
            <a:cxnSpLocks/>
          </p:cNvCxnSpPr>
          <p:nvPr/>
        </p:nvCxnSpPr>
        <p:spPr>
          <a:xfrm>
            <a:off x="320143" y="1855537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4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Detail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7178DA7-0DDA-460C-8C43-D68B7C21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587932"/>
              </p:ext>
            </p:extLst>
          </p:nvPr>
        </p:nvGraphicFramePr>
        <p:xfrm>
          <a:off x="744070" y="1640005"/>
          <a:ext cx="8480891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34">
                  <a:extLst>
                    <a:ext uri="{9D8B030D-6E8A-4147-A177-3AD203B41FA5}">
                      <a16:colId xmlns:a16="http://schemas.microsoft.com/office/drawing/2014/main" val="3345119553"/>
                    </a:ext>
                  </a:extLst>
                </a:gridCol>
                <a:gridCol w="6686857">
                  <a:extLst>
                    <a:ext uri="{9D8B030D-6E8A-4147-A177-3AD203B41FA5}">
                      <a16:colId xmlns:a16="http://schemas.microsoft.com/office/drawing/2014/main" val="265159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2021.10.11 ~ 2021.11.19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참여 인원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9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대 남녀를 잠재고객으로 설정한 소개팅 서비스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5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Montserrat" pitchFamily="2" charset="0"/>
                          <a:ea typeface="나눔스퀘어" panose="020B0600000101010101" pitchFamily="50" charset="-127"/>
                        </a:rPr>
                        <a:t>webRTC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라이브러리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남녀간 화상 채팅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남녀간 일상 공유가 가능한 커뮤니티 게시판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팔로잉을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통한 회원 간 소통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임의 기준을 통한 랜덤 회원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5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풀스택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3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openVidu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AWS EC2, AWS S3, JWT,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Springboot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, Vue.js(2.x), JPA, IntelliJ, Jira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7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EC2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내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OpenVidu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Spring Security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JWT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Authentication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AWS S3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통한 다중 이미지 업로드 기능 구현</a:t>
                      </a: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vue.js(2.x)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vuetify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(2.x)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로그인 및 회원가입 페이지 구현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및 회원가입 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6583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DF53BE1-E6FF-47E6-991F-C33F1ABB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57014"/>
            <a:ext cx="8543925" cy="1042332"/>
          </a:xfrm>
        </p:spPr>
        <p:txBody>
          <a:bodyPr/>
          <a:lstStyle/>
          <a:p>
            <a:r>
              <a:rPr lang="en-US" altLang="ko-KR" b="1" dirty="0">
                <a:latin typeface="Montserrat" pitchFamily="2" charset="0"/>
                <a:ea typeface="나눔스퀘어" panose="020B0600000101010101" pitchFamily="50" charset="-127"/>
              </a:rPr>
              <a:t>Project Architecture</a:t>
            </a:r>
            <a:endParaRPr lang="ko-KR" altLang="en-US" b="1" dirty="0">
              <a:latin typeface="Montserrat" pitchFamily="2" charset="0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image-20211119075715343">
            <a:extLst>
              <a:ext uri="{FF2B5EF4-FFF2-40B4-BE49-F238E27FC236}">
                <a16:creationId xmlns:a16="http://schemas.microsoft.com/office/drawing/2014/main" id="{EBD33A69-6723-4465-96B3-9F4332814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07458"/>
            <a:ext cx="8435291" cy="47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4376D-91A8-4AB6-9FFE-A9EE4E7F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9397173" cy="1042332"/>
          </a:xfrm>
          <a:effectLst/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0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0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sz="4000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61129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동작하기 때문에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certbot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발급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161128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Ubuntu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저장함으로서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통신이 가능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DA157A0-049C-4F79-8BD5-0771F989C307}"/>
              </a:ext>
            </a:extLst>
          </p:cNvPr>
          <p:cNvGrpSpPr/>
          <p:nvPr/>
        </p:nvGrpSpPr>
        <p:grpSpPr>
          <a:xfrm>
            <a:off x="3504404" y="1789001"/>
            <a:ext cx="6240467" cy="4135763"/>
            <a:chOff x="3504404" y="1981445"/>
            <a:chExt cx="6240467" cy="413576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CDD947-05E7-47E6-9954-AD79C05C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404" y="1981445"/>
              <a:ext cx="6240467" cy="3702424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82FAAE-180C-4D44-94B2-1416BC2A4F83}"/>
                </a:ext>
              </a:extLst>
            </p:cNvPr>
            <p:cNvSpPr txBox="1"/>
            <p:nvPr/>
          </p:nvSpPr>
          <p:spPr>
            <a:xfrm>
              <a:off x="5320063" y="5840209"/>
              <a:ext cx="2609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Certbot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이용한 </a:t>
              </a:r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SSL 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인증서의 발급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207F8C8-F20A-4079-9AAF-DD0C89D0BC65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8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Nginx</a:t>
            </a:r>
            <a:r>
              <a:rPr lang="ko-KR" altLang="en-US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를 이용한 </a:t>
            </a:r>
            <a:r>
              <a:rPr lang="en-US" altLang="ko-KR" sz="4400" b="1" dirty="0" err="1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openVidu</a:t>
            </a:r>
            <a:r>
              <a:rPr lang="en-US" altLang="ko-KR" sz="4400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 build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6556454" y="1789001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(ubuntu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firewall)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springboot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vue.js,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openVidu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포트를 설정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6556453" y="3689275"/>
            <a:ext cx="3223615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설치한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Kurento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Media Server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인해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COTURN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충돌이 발생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해결하기까지 오랜 시간 소요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F4D23A-624E-4500-B015-52B302DB870F}"/>
              </a:ext>
            </a:extLst>
          </p:cNvPr>
          <p:cNvGrpSpPr/>
          <p:nvPr/>
        </p:nvGrpSpPr>
        <p:grpSpPr>
          <a:xfrm>
            <a:off x="188684" y="1789001"/>
            <a:ext cx="6240467" cy="4134887"/>
            <a:chOff x="188684" y="1981445"/>
            <a:chExt cx="6240467" cy="4134887"/>
          </a:xfrm>
          <a:effectLst/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A2E7150F-9B9F-4FED-8B10-D88970BB9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8684" y="1981445"/>
              <a:ext cx="6240467" cy="3702424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B3F136-4A5E-4FFD-B771-2866A7FAC37D}"/>
                </a:ext>
              </a:extLst>
            </p:cNvPr>
            <p:cNvSpPr txBox="1"/>
            <p:nvPr/>
          </p:nvSpPr>
          <p:spPr>
            <a:xfrm>
              <a:off x="2125976" y="5839333"/>
              <a:ext cx="2365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성공적으로 배포된 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openVidu</a:t>
              </a:r>
              <a:endPara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9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ontserrat" pitchFamily="2" charset="0"/>
                <a:ea typeface="나눔스퀘어" panose="020B0600000101010101" pitchFamily="50" charset="-127"/>
              </a:rPr>
              <a:t>Takeaway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sp>
        <p:nvSpPr>
          <p:cNvPr id="77" name="사각형: 잘린 한쪽 모서리 76">
            <a:extLst>
              <a:ext uri="{FF2B5EF4-FFF2-40B4-BE49-F238E27FC236}">
                <a16:creationId xmlns:a16="http://schemas.microsoft.com/office/drawing/2014/main" id="{824D426C-BB03-45BE-9B39-CBC569AF1B5D}"/>
              </a:ext>
            </a:extLst>
          </p:cNvPr>
          <p:cNvSpPr/>
          <p:nvPr/>
        </p:nvSpPr>
        <p:spPr>
          <a:xfrm>
            <a:off x="129237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SSL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인증서의 역할</a:t>
            </a:r>
          </a:p>
        </p:txBody>
      </p:sp>
      <p:sp>
        <p:nvSpPr>
          <p:cNvPr id="82" name="사각형: 잘린 한쪽 모서리 81">
            <a:extLst>
              <a:ext uri="{FF2B5EF4-FFF2-40B4-BE49-F238E27FC236}">
                <a16:creationId xmlns:a16="http://schemas.microsoft.com/office/drawing/2014/main" id="{EC5C38B5-F944-45E5-8E95-081EA4BF27BF}"/>
              </a:ext>
            </a:extLst>
          </p:cNvPr>
          <p:cNvSpPr/>
          <p:nvPr/>
        </p:nvSpPr>
        <p:spPr>
          <a:xfrm>
            <a:off x="3381393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Nginx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역할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Tomcat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과의 차이점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4178F86-4C56-4F37-808D-5E1232AB861C}"/>
              </a:ext>
            </a:extLst>
          </p:cNvPr>
          <p:cNvSpPr/>
          <p:nvPr/>
        </p:nvSpPr>
        <p:spPr>
          <a:xfrm>
            <a:off x="6622938" y="2685472"/>
            <a:ext cx="3143214" cy="1802150"/>
          </a:xfrm>
          <a:prstGeom prst="snip1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webRTC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정의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TURN</a:t>
            </a:r>
          </a:p>
          <a:p>
            <a:pPr algn="ctr"/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Ufw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5753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FA5618-FE94-4053-B001-5D437A611A60}"/>
              </a:ext>
            </a:extLst>
          </p:cNvPr>
          <p:cNvCxnSpPr>
            <a:cxnSpLocks/>
          </p:cNvCxnSpPr>
          <p:nvPr/>
        </p:nvCxnSpPr>
        <p:spPr>
          <a:xfrm>
            <a:off x="2545975" y="5346804"/>
            <a:ext cx="0" cy="5109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87A77F-4543-41D6-880D-3B61FC4B9247}"/>
              </a:ext>
            </a:extLst>
          </p:cNvPr>
          <p:cNvGrpSpPr/>
          <p:nvPr/>
        </p:nvGrpSpPr>
        <p:grpSpPr>
          <a:xfrm>
            <a:off x="320143" y="1390655"/>
            <a:ext cx="9064482" cy="5247734"/>
            <a:chOff x="320143" y="1390655"/>
            <a:chExt cx="9064482" cy="524773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9B5E7D-D3B6-4AC4-97F0-BA48F7AC2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99" y="1390655"/>
              <a:ext cx="8037401" cy="4749173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320143" y="2805573"/>
              <a:ext cx="2384331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유효한 토큰인지  검증하는 필터를 </a:t>
              </a:r>
              <a:r>
                <a:rPr lang="en-US" altLang="ko-KR" sz="1400" b="1" dirty="0"/>
                <a:t>Spring Security</a:t>
              </a:r>
              <a:r>
                <a:rPr lang="ko-KR" altLang="en-US" sz="1400" b="1" dirty="0"/>
                <a:t>에 등록한다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932040B-186D-4CC9-89FA-5FFD978E79B0}"/>
                </a:ext>
              </a:extLst>
            </p:cNvPr>
            <p:cNvSpPr/>
            <p:nvPr/>
          </p:nvSpPr>
          <p:spPr>
            <a:xfrm>
              <a:off x="7349917" y="3894830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유효하다면 </a:t>
              </a:r>
              <a:r>
                <a:rPr lang="en-US" altLang="ko-KR" sz="1400" b="1" dirty="0" err="1"/>
                <a:t>SpringContext</a:t>
              </a:r>
              <a:r>
                <a:rPr lang="ko-KR" altLang="en-US" sz="1400" b="1" dirty="0"/>
                <a:t>에 인증 정보를 저장한다</a:t>
              </a:r>
              <a:r>
                <a:rPr lang="en-US" altLang="ko-KR" sz="1400" b="1" dirty="0"/>
                <a:t>.</a:t>
              </a:r>
              <a:endParaRPr lang="ko-KR" altLang="en-US" sz="1400" b="1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31A08F1-CA7C-4E32-A829-CBF624190D6A}"/>
                </a:ext>
              </a:extLst>
            </p:cNvPr>
            <p:cNvSpPr/>
            <p:nvPr/>
          </p:nvSpPr>
          <p:spPr>
            <a:xfrm>
              <a:off x="1465868" y="5857792"/>
              <a:ext cx="2034708" cy="7805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유효하지 않다면 </a:t>
              </a:r>
              <a:endParaRPr lang="en-US" altLang="ko-KR" sz="1400" b="1" dirty="0"/>
            </a:p>
            <a:p>
              <a:pPr algn="ctr"/>
              <a:r>
                <a:rPr lang="en-US" altLang="ko-KR" sz="1400" b="1" dirty="0"/>
                <a:t>log </a:t>
              </a:r>
              <a:r>
                <a:rPr lang="ko-KR" altLang="en-US" sz="1400" b="1" dirty="0"/>
                <a:t>출력</a:t>
              </a:r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FC1145-1A3C-4418-8F06-E51F0D54F72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200098" y="2141011"/>
            <a:ext cx="976773" cy="35235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945EF770-6EE2-4D00-BCAA-DF84D999BD6E}"/>
              </a:ext>
            </a:extLst>
          </p:cNvPr>
          <p:cNvCxnSpPr>
            <a:cxnSpLocks/>
          </p:cNvCxnSpPr>
          <p:nvPr/>
        </p:nvCxnSpPr>
        <p:spPr>
          <a:xfrm flipV="1">
            <a:off x="5325035" y="4285128"/>
            <a:ext cx="2024882" cy="30480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3E95A-3E5B-45DE-BB65-EFB8686D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4" y="131799"/>
            <a:ext cx="8543925" cy="1042332"/>
          </a:xfrm>
          <a:effectLst/>
        </p:spPr>
        <p:txBody>
          <a:bodyPr>
            <a:normAutofit fontScale="90000"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 사용자 </a:t>
            </a:r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</a:t>
            </a:r>
            <a:endParaRPr lang="ko-KR" altLang="en-US" b="1" dirty="0">
              <a:solidFill>
                <a:schemeClr val="bg1"/>
              </a:solidFill>
              <a:latin typeface="Montserrat" pitchFamily="2" charset="0"/>
              <a:ea typeface="나눔스퀘어" panose="020B0600000101010101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34A663-D343-4A7F-A33F-256B20F3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 Mokkozi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3BB43F-71E7-4644-AD61-71F4DE6C3453}"/>
              </a:ext>
            </a:extLst>
          </p:cNvPr>
          <p:cNvCxnSpPr>
            <a:cxnSpLocks/>
          </p:cNvCxnSpPr>
          <p:nvPr/>
        </p:nvCxnSpPr>
        <p:spPr>
          <a:xfrm>
            <a:off x="320143" y="1048713"/>
            <a:ext cx="9254163" cy="0"/>
          </a:xfrm>
          <a:prstGeom prst="line">
            <a:avLst/>
          </a:prstGeom>
          <a:ln w="635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786CA5-1A0E-4206-B0DB-BBE4F42BF991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735354" y="4055570"/>
            <a:ext cx="715534" cy="51126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FDEB14-7CAF-4168-BA79-D85D2F6B6ED8}"/>
              </a:ext>
            </a:extLst>
          </p:cNvPr>
          <p:cNvSpPr/>
          <p:nvPr/>
        </p:nvSpPr>
        <p:spPr>
          <a:xfrm>
            <a:off x="1586753" y="2707341"/>
            <a:ext cx="4007224" cy="8172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E44EB7-5BBA-4497-B095-C1936848102E}"/>
              </a:ext>
            </a:extLst>
          </p:cNvPr>
          <p:cNvGrpSpPr/>
          <p:nvPr/>
        </p:nvGrpSpPr>
        <p:grpSpPr>
          <a:xfrm>
            <a:off x="716348" y="1392927"/>
            <a:ext cx="8159401" cy="5133379"/>
            <a:chOff x="716348" y="1392927"/>
            <a:chExt cx="8159401" cy="51333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93B8BEA-40FF-470C-9D80-DEA6FAB9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250" y="1392927"/>
              <a:ext cx="7845499" cy="4744629"/>
            </a:xfrm>
            <a:prstGeom prst="rect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713DBCC-250E-4D95-990E-F9B3B9606591}"/>
                </a:ext>
              </a:extLst>
            </p:cNvPr>
            <p:cNvSpPr/>
            <p:nvPr/>
          </p:nvSpPr>
          <p:spPr>
            <a:xfrm>
              <a:off x="716348" y="4668969"/>
              <a:ext cx="2242282" cy="1857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 err="1"/>
                <a:t>Jwt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라이브러리 통해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권한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토큰의 생성일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서명 정보</a:t>
              </a:r>
              <a:endParaRPr lang="en-US" altLang="ko-KR" sz="1400" b="1" dirty="0"/>
            </a:p>
            <a:p>
              <a:r>
                <a:rPr lang="en-US" altLang="ko-KR" sz="1400" b="1" dirty="0"/>
                <a:t>- </a:t>
              </a:r>
              <a:r>
                <a:rPr lang="ko-KR" altLang="en-US" sz="1400" b="1" dirty="0"/>
                <a:t>만료일</a:t>
              </a:r>
              <a:endParaRPr lang="en-US" altLang="ko-KR" sz="1400" b="1" dirty="0"/>
            </a:p>
            <a:p>
              <a:r>
                <a:rPr lang="ko-KR" altLang="en-US" sz="1400" b="1" dirty="0"/>
                <a:t>등을 토큰 내부에 저장</a:t>
              </a:r>
              <a:endParaRPr lang="en-US" altLang="ko-KR" sz="14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ECB6739-B97C-4505-8BBB-B88C3D0DBE87}"/>
                </a:ext>
              </a:extLst>
            </p:cNvPr>
            <p:cNvSpPr/>
            <p:nvPr/>
          </p:nvSpPr>
          <p:spPr>
            <a:xfrm>
              <a:off x="5700447" y="2949819"/>
              <a:ext cx="2034708" cy="5309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토큰의 유효기한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6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725</Words>
  <Application>Microsoft Office PowerPoint</Application>
  <PresentationFormat>A4 용지(210x297mm)</PresentationFormat>
  <Paragraphs>164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Calibri</vt:lpstr>
      <vt:lpstr>맑은 고딕</vt:lpstr>
      <vt:lpstr>Montserrat</vt:lpstr>
      <vt:lpstr>서울남산 장체B</vt:lpstr>
      <vt:lpstr>Arial</vt:lpstr>
      <vt:lpstr>나눔스퀘어</vt:lpstr>
      <vt:lpstr>Calibri Light</vt:lpstr>
      <vt:lpstr>Office 테마</vt:lpstr>
      <vt:lpstr>안녕하세요!  끊임없는 도전과 몰입으로  성장하는 조웅현입니다</vt:lpstr>
      <vt:lpstr>Projects</vt:lpstr>
      <vt:lpstr>Project Detail</vt:lpstr>
      <vt:lpstr>Project Architecture</vt:lpstr>
      <vt:lpstr>Nginx를 이용한 openVidu build</vt:lpstr>
      <vt:lpstr>Nginx를 이용한 openVidu build</vt:lpstr>
      <vt:lpstr>Takeaway</vt:lpstr>
      <vt:lpstr>JWT를 활용한 사용자 Authentication </vt:lpstr>
      <vt:lpstr>JWT를 활용한 사용자 Authentication </vt:lpstr>
      <vt:lpstr>Takeaway</vt:lpstr>
      <vt:lpstr>로그인 &amp; 회원가입 페이지 구현</vt:lpstr>
      <vt:lpstr>AWS S3를 통한 이미지 업로드</vt:lpstr>
      <vt:lpstr>Takeaway</vt:lpstr>
      <vt:lpstr>Projects</vt:lpstr>
      <vt:lpstr>Project Detail</vt:lpstr>
      <vt:lpstr>Project Detail</vt:lpstr>
      <vt:lpstr>Project Architecture</vt:lpstr>
      <vt:lpstr>Project 주요기능</vt:lpstr>
      <vt:lpstr>Web3.js 통한 블록 데이터 저장</vt:lpstr>
      <vt:lpstr>Web3.js 통한 블록 데이터 저장</vt:lpstr>
      <vt:lpstr>Web3.js 통한 블록 데이터 저장</vt:lpstr>
      <vt:lpstr>Takeaway</vt:lpstr>
      <vt:lpstr>지금까지 Backend Engineer 조웅현이었습니다. 귀중한 시간 투자하여 읽어주셔서 진심으로 감사드립니다.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끊임없는 도전과  몰입으로  성장중인  조웅현입니다</dc:title>
  <dc:creator>조웅현</dc:creator>
  <cp:lastModifiedBy>조웅현</cp:lastModifiedBy>
  <cp:revision>156</cp:revision>
  <dcterms:created xsi:type="dcterms:W3CDTF">2022-03-03T06:34:31Z</dcterms:created>
  <dcterms:modified xsi:type="dcterms:W3CDTF">2022-03-07T10:47:46Z</dcterms:modified>
</cp:coreProperties>
</file>