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5" r:id="rId10"/>
    <p:sldId id="276" r:id="rId11"/>
    <p:sldId id="277" r:id="rId12"/>
    <p:sldId id="278" r:id="rId13"/>
    <p:sldId id="279" r:id="rId14"/>
    <p:sldId id="280" r:id="rId15"/>
  </p:sldIdLst>
  <p:sldSz cx="9906000" cy="6858000" type="A4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libri Light" panose="020F0302020204030204" pitchFamily="34" charset="0"/>
      <p:regular r:id="rId22"/>
      <p:italic r:id="rId23"/>
    </p:embeddedFont>
    <p:embeddedFont>
      <p:font typeface="Montserrat" pitchFamily="2" charset="0"/>
      <p:regular r:id="rId24"/>
      <p:bold r:id="rId25"/>
      <p:italic r:id="rId26"/>
      <p:boldItalic r:id="rId27"/>
    </p:embeddedFont>
    <p:embeddedFont>
      <p:font typeface="나눔스퀘어" panose="020B0600000101010101" pitchFamily="50" charset="-127"/>
      <p:regular r:id="rId28"/>
    </p:embeddedFont>
    <p:embeddedFont>
      <p:font typeface="맑은 고딕" panose="020B0503020000020004" pitchFamily="50" charset="-127"/>
      <p:regular r:id="rId29"/>
      <p:bold r:id="rId30"/>
    </p:embeddedFont>
    <p:embeddedFont>
      <p:font typeface="서울남산 장체B" panose="02020603020101020101" pitchFamily="18" charset="-127"/>
      <p:regular r:id="rId3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F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7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999EFC4-830C-4EEE-AB84-096BC74FC0F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DD72FB-DD05-4CFA-9A4F-917DD00F352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12C8-6F5F-4069-A8D6-76F7EDCD7F26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5E7C5B-6671-4411-9A69-6AB7AD6AFB8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F1822C-9E63-4E29-BDF1-08969B7315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31D13-2141-4147-92D4-89102AABE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16911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46583-9F8F-4FDF-814E-AC68739845CD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31729-03F1-494B-A955-096A78402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17010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ED52-31D9-4B95-87DC-28B7C8CCE90D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A0E5-32E6-4308-B450-B511F1FA1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02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ED52-31D9-4B95-87DC-28B7C8CCE90D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A0E5-32E6-4308-B450-B511F1FA1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761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ED52-31D9-4B95-87DC-28B7C8CCE90D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A0E5-32E6-4308-B450-B511F1FA1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896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ED52-31D9-4B95-87DC-28B7C8CCE90D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A0E5-32E6-4308-B450-B511F1FA1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528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ED52-31D9-4B95-87DC-28B7C8CCE90D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A0E5-32E6-4308-B450-B511F1FA1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71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ED52-31D9-4B95-87DC-28B7C8CCE90D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A0E5-32E6-4308-B450-B511F1FA1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365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ED52-31D9-4B95-87DC-28B7C8CCE90D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A0E5-32E6-4308-B450-B511F1FA1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68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ED52-31D9-4B95-87DC-28B7C8CCE90D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A0E5-32E6-4308-B450-B511F1FA1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59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ED52-31D9-4B95-87DC-28B7C8CCE90D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A0E5-32E6-4308-B450-B511F1FA1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713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ED52-31D9-4B95-87DC-28B7C8CCE90D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A0E5-32E6-4308-B450-B511F1FA1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514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ED52-31D9-4B95-87DC-28B7C8CCE90D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A0E5-32E6-4308-B450-B511F1FA1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325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7ED52-31D9-4B95-87DC-28B7C8CCE90D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4A0E5-32E6-4308-B450-B511F1FA1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588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12069C-9B84-470C-AEAB-9D545DBEC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1624949"/>
            <a:ext cx="8986947" cy="1804051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ko-KR" altLang="en-US" sz="4000" b="1" dirty="0">
                <a:latin typeface="Montserrat" pitchFamily="2" charset="0"/>
                <a:ea typeface="나눔스퀘어" panose="020B0600000101010101" pitchFamily="50" charset="-127"/>
              </a:rPr>
              <a:t>안녕하세요</a:t>
            </a:r>
            <a:r>
              <a:rPr lang="en-US" altLang="ko-KR" sz="4000" b="1" dirty="0">
                <a:latin typeface="Montserrat" pitchFamily="2" charset="0"/>
                <a:ea typeface="나눔스퀘어" panose="020B0600000101010101" pitchFamily="50" charset="-127"/>
              </a:rPr>
              <a:t>! </a:t>
            </a:r>
            <a:br>
              <a:rPr lang="en-US" altLang="ko-KR" sz="4000" b="1" dirty="0">
                <a:latin typeface="Montserrat" pitchFamily="2" charset="0"/>
                <a:ea typeface="나눔스퀘어" panose="020B0600000101010101" pitchFamily="50" charset="-127"/>
              </a:rPr>
            </a:br>
            <a:r>
              <a:rPr lang="ko-KR" altLang="en-US" sz="4000" b="1" dirty="0">
                <a:latin typeface="Montserrat" pitchFamily="2" charset="0"/>
                <a:ea typeface="나눔스퀘어" panose="020B0600000101010101" pitchFamily="50" charset="-127"/>
              </a:rPr>
              <a:t>끊임없는 </a:t>
            </a:r>
            <a:r>
              <a:rPr lang="ko-KR" altLang="en-US" sz="4000" b="1" dirty="0">
                <a:solidFill>
                  <a:srgbClr val="00B0F0"/>
                </a:solidFill>
                <a:latin typeface="Montserrat" pitchFamily="2" charset="0"/>
                <a:ea typeface="나눔스퀘어" panose="020B0600000101010101" pitchFamily="50" charset="-127"/>
              </a:rPr>
              <a:t>도전</a:t>
            </a:r>
            <a:r>
              <a:rPr lang="ko-KR" altLang="en-US" sz="4000" b="1" dirty="0">
                <a:latin typeface="Montserrat" pitchFamily="2" charset="0"/>
                <a:ea typeface="나눔스퀘어" panose="020B0600000101010101" pitchFamily="50" charset="-127"/>
              </a:rPr>
              <a:t>과 </a:t>
            </a:r>
            <a:r>
              <a:rPr lang="ko-KR" altLang="en-US" sz="4000" b="1" dirty="0">
                <a:solidFill>
                  <a:schemeClr val="accent6">
                    <a:lumMod val="75000"/>
                  </a:schemeClr>
                </a:solidFill>
                <a:latin typeface="Montserrat" pitchFamily="2" charset="0"/>
                <a:ea typeface="나눔스퀘어" panose="020B0600000101010101" pitchFamily="50" charset="-127"/>
              </a:rPr>
              <a:t>몰입</a:t>
            </a:r>
            <a:r>
              <a:rPr lang="ko-KR" altLang="en-US" sz="4000" b="1" dirty="0">
                <a:latin typeface="Montserrat" pitchFamily="2" charset="0"/>
                <a:ea typeface="나눔스퀘어" panose="020B0600000101010101" pitchFamily="50" charset="-127"/>
              </a:rPr>
              <a:t>으로 </a:t>
            </a:r>
            <a:br>
              <a:rPr lang="en-US" altLang="ko-KR" sz="4000" b="1" dirty="0">
                <a:latin typeface="Montserrat" pitchFamily="2" charset="0"/>
                <a:ea typeface="나눔스퀘어" panose="020B0600000101010101" pitchFamily="50" charset="-127"/>
              </a:rPr>
            </a:br>
            <a:r>
              <a:rPr lang="ko-KR" altLang="en-US" sz="4000" b="1" dirty="0">
                <a:latin typeface="Montserrat" pitchFamily="2" charset="0"/>
                <a:ea typeface="나눔스퀘어" panose="020B0600000101010101" pitchFamily="50" charset="-127"/>
              </a:rPr>
              <a:t>성장하는 </a:t>
            </a:r>
            <a:r>
              <a:rPr lang="ko-KR" altLang="en-US" sz="4000" b="1" dirty="0" err="1">
                <a:latin typeface="Montserrat" pitchFamily="2" charset="0"/>
                <a:ea typeface="나눔스퀘어" panose="020B0600000101010101" pitchFamily="50" charset="-127"/>
              </a:rPr>
              <a:t>조웅현입니다</a:t>
            </a:r>
            <a:endParaRPr lang="ko-KR" altLang="en-US" sz="4000" b="1" dirty="0">
              <a:latin typeface="Montserrat" pitchFamily="2" charset="0"/>
              <a:ea typeface="나눔스퀘어" panose="020B0600000101010101" pitchFamily="50" charset="-127"/>
            </a:endParaRP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775C0AB5-3937-4DC3-9482-935EF11A8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4917100"/>
            <a:ext cx="4903694" cy="1454977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150000"/>
              </a:lnSpc>
            </a:pP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고객에게 새롭고 </a:t>
            </a:r>
            <a:endParaRPr lang="en-US" altLang="ko-KR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고객이 신뢰할 수 있는</a:t>
            </a:r>
            <a:endParaRPr lang="en-US" altLang="ko-KR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서비스를 개발하는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Backend Engineer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AEFCE68-2000-4031-BC47-BC88DDA9C376}"/>
              </a:ext>
            </a:extLst>
          </p:cNvPr>
          <p:cNvCxnSpPr/>
          <p:nvPr/>
        </p:nvCxnSpPr>
        <p:spPr>
          <a:xfrm>
            <a:off x="502095" y="3523681"/>
            <a:ext cx="8901809" cy="0"/>
          </a:xfrm>
          <a:prstGeom prst="line">
            <a:avLst/>
          </a:prstGeom>
          <a:ln w="114300" cap="sq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441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E95A-3E5B-45DE-BB65-EFB8686D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84" y="131799"/>
            <a:ext cx="8543925" cy="1042332"/>
          </a:xfrm>
          <a:effectLst/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Montserrat" pitchFamily="2" charset="0"/>
                <a:ea typeface="나눔스퀘어" panose="020B0600000101010101" pitchFamily="50" charset="-127"/>
              </a:rPr>
              <a:t>Takeaway</a:t>
            </a:r>
            <a:endParaRPr lang="ko-KR" altLang="en-US" b="1" dirty="0">
              <a:solidFill>
                <a:schemeClr val="bg1"/>
              </a:solidFill>
              <a:latin typeface="Montserrat" pitchFamily="2" charset="0"/>
              <a:ea typeface="나눔스퀘어" panose="020B0600000101010101" pitchFamily="50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34A663-D343-4A7F-A33F-256B20F3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Project </a:t>
            </a:r>
            <a:r>
              <a:rPr lang="en-US" altLang="ko-KR" dirty="0" err="1"/>
              <a:t>Mokkozi</a:t>
            </a:r>
            <a:endParaRPr lang="ko-KR" altLang="en-US" dirty="0"/>
          </a:p>
        </p:txBody>
      </p:sp>
      <p:sp>
        <p:nvSpPr>
          <p:cNvPr id="77" name="사각형: 잘린 한쪽 모서리 76">
            <a:extLst>
              <a:ext uri="{FF2B5EF4-FFF2-40B4-BE49-F238E27FC236}">
                <a16:creationId xmlns:a16="http://schemas.microsoft.com/office/drawing/2014/main" id="{824D426C-BB03-45BE-9B39-CBC569AF1B5D}"/>
              </a:ext>
            </a:extLst>
          </p:cNvPr>
          <p:cNvSpPr/>
          <p:nvPr/>
        </p:nvSpPr>
        <p:spPr>
          <a:xfrm>
            <a:off x="129237" y="2685472"/>
            <a:ext cx="3143214" cy="1802150"/>
          </a:xfrm>
          <a:prstGeom prst="snip1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HTTP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HTTPS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차이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SSL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인증서의 역할</a:t>
            </a:r>
          </a:p>
        </p:txBody>
      </p:sp>
      <p:sp>
        <p:nvSpPr>
          <p:cNvPr id="82" name="사각형: 잘린 한쪽 모서리 81">
            <a:extLst>
              <a:ext uri="{FF2B5EF4-FFF2-40B4-BE49-F238E27FC236}">
                <a16:creationId xmlns:a16="http://schemas.microsoft.com/office/drawing/2014/main" id="{EC5C38B5-F944-45E5-8E95-081EA4BF27BF}"/>
              </a:ext>
            </a:extLst>
          </p:cNvPr>
          <p:cNvSpPr/>
          <p:nvPr/>
        </p:nvSpPr>
        <p:spPr>
          <a:xfrm>
            <a:off x="3381393" y="2685472"/>
            <a:ext cx="3143214" cy="1802150"/>
          </a:xfrm>
          <a:prstGeom prst="snip1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Nginx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역할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Tomcat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과의 차이점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Reverse Proxy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43BB43F-71E7-4644-AD61-71F4DE6C3453}"/>
              </a:ext>
            </a:extLst>
          </p:cNvPr>
          <p:cNvCxnSpPr>
            <a:cxnSpLocks/>
          </p:cNvCxnSpPr>
          <p:nvPr/>
        </p:nvCxnSpPr>
        <p:spPr>
          <a:xfrm>
            <a:off x="320143" y="1048713"/>
            <a:ext cx="9254163" cy="0"/>
          </a:xfrm>
          <a:prstGeom prst="line">
            <a:avLst/>
          </a:prstGeom>
          <a:ln w="635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잘린 한쪽 모서리 11">
            <a:extLst>
              <a:ext uri="{FF2B5EF4-FFF2-40B4-BE49-F238E27FC236}">
                <a16:creationId xmlns:a16="http://schemas.microsoft.com/office/drawing/2014/main" id="{14178F86-4C56-4F37-808D-5E1232AB861C}"/>
              </a:ext>
            </a:extLst>
          </p:cNvPr>
          <p:cNvSpPr/>
          <p:nvPr/>
        </p:nvSpPr>
        <p:spPr>
          <a:xfrm>
            <a:off x="6622938" y="2685472"/>
            <a:ext cx="3143214" cy="1802150"/>
          </a:xfrm>
          <a:prstGeom prst="snip1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webRTC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정의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STUN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TURN</a:t>
            </a:r>
          </a:p>
          <a:p>
            <a:pPr algn="ctr"/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b="1" dirty="0" err="1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Ufw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활용한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PORT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2157538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E95A-3E5B-45DE-BB65-EFB8686D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84" y="131799"/>
            <a:ext cx="8543925" cy="1042332"/>
          </a:xfrm>
          <a:effectLst/>
        </p:spPr>
        <p:txBody>
          <a:bodyPr>
            <a:normAutofit fontScale="90000"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JWT</a:t>
            </a:r>
            <a:r>
              <a:rPr lang="ko-KR" altLang="en-US" sz="4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활용한 사용자 </a:t>
            </a:r>
            <a:r>
              <a:rPr lang="en-US" altLang="ko-KR" sz="4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Authentication </a:t>
            </a:r>
            <a:endParaRPr lang="ko-KR" altLang="en-US" b="1" dirty="0">
              <a:solidFill>
                <a:schemeClr val="bg1"/>
              </a:solidFill>
              <a:latin typeface="Montserrat" pitchFamily="2" charset="0"/>
              <a:ea typeface="나눔스퀘어" panose="020B0600000101010101" pitchFamily="50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34A663-D343-4A7F-A33F-256B20F3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Project </a:t>
            </a:r>
            <a:r>
              <a:rPr lang="en-US" altLang="ko-KR" dirty="0" err="1"/>
              <a:t>Mokkozi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43BB43F-71E7-4644-AD61-71F4DE6C3453}"/>
              </a:ext>
            </a:extLst>
          </p:cNvPr>
          <p:cNvCxnSpPr>
            <a:cxnSpLocks/>
          </p:cNvCxnSpPr>
          <p:nvPr/>
        </p:nvCxnSpPr>
        <p:spPr>
          <a:xfrm>
            <a:off x="320143" y="1048713"/>
            <a:ext cx="9254163" cy="0"/>
          </a:xfrm>
          <a:prstGeom prst="line">
            <a:avLst/>
          </a:prstGeom>
          <a:ln w="635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DF9B5E7D-D3B6-4AC4-97F0-BA48F7AC2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299" y="1390655"/>
            <a:ext cx="8037401" cy="4749173"/>
          </a:xfrm>
          <a:prstGeom prst="rect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713DBCC-250E-4D95-990E-F9B3B9606591}"/>
              </a:ext>
            </a:extLst>
          </p:cNvPr>
          <p:cNvSpPr/>
          <p:nvPr/>
        </p:nvSpPr>
        <p:spPr>
          <a:xfrm>
            <a:off x="320143" y="2805573"/>
            <a:ext cx="2384331" cy="780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유효한 토큰인지  검증하는 필터를 </a:t>
            </a:r>
            <a:r>
              <a:rPr lang="en-US" altLang="ko-KR" sz="1400" b="1" dirty="0"/>
              <a:t>Spring Security</a:t>
            </a:r>
            <a:r>
              <a:rPr lang="ko-KR" altLang="en-US" sz="1400" b="1" dirty="0"/>
              <a:t>에 등록한다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932040B-186D-4CC9-89FA-5FFD978E79B0}"/>
              </a:ext>
            </a:extLst>
          </p:cNvPr>
          <p:cNvSpPr/>
          <p:nvPr/>
        </p:nvSpPr>
        <p:spPr>
          <a:xfrm>
            <a:off x="7349917" y="3894830"/>
            <a:ext cx="2034708" cy="780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유효하다면 </a:t>
            </a:r>
            <a:r>
              <a:rPr lang="en-US" altLang="ko-KR" sz="1400" b="1" dirty="0" err="1"/>
              <a:t>SpringContext</a:t>
            </a:r>
            <a:r>
              <a:rPr lang="ko-KR" altLang="en-US" sz="1400" b="1" dirty="0"/>
              <a:t>에 인증 정보를 저장한다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4FA5618-FE94-4053-B001-5D437A611A60}"/>
              </a:ext>
            </a:extLst>
          </p:cNvPr>
          <p:cNvCxnSpPr>
            <a:cxnSpLocks/>
          </p:cNvCxnSpPr>
          <p:nvPr/>
        </p:nvCxnSpPr>
        <p:spPr>
          <a:xfrm>
            <a:off x="2545975" y="5346804"/>
            <a:ext cx="0" cy="510988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31A08F1-CA7C-4E32-A829-CBF624190D6A}"/>
              </a:ext>
            </a:extLst>
          </p:cNvPr>
          <p:cNvSpPr/>
          <p:nvPr/>
        </p:nvSpPr>
        <p:spPr>
          <a:xfrm>
            <a:off x="1465868" y="5857792"/>
            <a:ext cx="2034708" cy="780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유효하지 않다면 </a:t>
            </a:r>
            <a:endParaRPr lang="en-US" altLang="ko-KR" sz="1400" b="1" dirty="0"/>
          </a:p>
          <a:p>
            <a:pPr algn="ctr"/>
            <a:r>
              <a:rPr lang="en-US" altLang="ko-KR" sz="1400" b="1" dirty="0"/>
              <a:t>log </a:t>
            </a:r>
            <a:r>
              <a:rPr lang="ko-KR" altLang="en-US" sz="1400" b="1" dirty="0"/>
              <a:t>출력</a:t>
            </a: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B3FC1145-1A3C-4418-8F06-E51F0D54F72F}"/>
              </a:ext>
            </a:extLst>
          </p:cNvPr>
          <p:cNvCxnSpPr>
            <a:cxnSpLocks/>
            <a:endCxn id="8" idx="0"/>
          </p:cNvCxnSpPr>
          <p:nvPr/>
        </p:nvCxnSpPr>
        <p:spPr>
          <a:xfrm rot="5400000">
            <a:off x="1200098" y="2141011"/>
            <a:ext cx="976773" cy="35235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945EF770-6EE2-4D00-BCAA-DF84D999BD6E}"/>
              </a:ext>
            </a:extLst>
          </p:cNvPr>
          <p:cNvCxnSpPr>
            <a:cxnSpLocks/>
          </p:cNvCxnSpPr>
          <p:nvPr/>
        </p:nvCxnSpPr>
        <p:spPr>
          <a:xfrm flipV="1">
            <a:off x="5325035" y="4285128"/>
            <a:ext cx="2024882" cy="30480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958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E95A-3E5B-45DE-BB65-EFB8686D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84" y="131799"/>
            <a:ext cx="8543925" cy="1042332"/>
          </a:xfrm>
          <a:effectLst/>
        </p:spPr>
        <p:txBody>
          <a:bodyPr>
            <a:normAutofit fontScale="90000"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JWT</a:t>
            </a:r>
            <a:r>
              <a:rPr lang="ko-KR" altLang="en-US" sz="4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활용한 사용자 </a:t>
            </a:r>
            <a:r>
              <a:rPr lang="en-US" altLang="ko-KR" sz="4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Authentication </a:t>
            </a:r>
            <a:endParaRPr lang="ko-KR" altLang="en-US" b="1" dirty="0">
              <a:solidFill>
                <a:schemeClr val="bg1"/>
              </a:solidFill>
              <a:latin typeface="Montserrat" pitchFamily="2" charset="0"/>
              <a:ea typeface="나눔스퀘어" panose="020B0600000101010101" pitchFamily="50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34A663-D343-4A7F-A33F-256B20F3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Project </a:t>
            </a:r>
            <a:r>
              <a:rPr lang="en-US" altLang="ko-KR" dirty="0" err="1"/>
              <a:t>Mokkozi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43BB43F-71E7-4644-AD61-71F4DE6C3453}"/>
              </a:ext>
            </a:extLst>
          </p:cNvPr>
          <p:cNvCxnSpPr>
            <a:cxnSpLocks/>
          </p:cNvCxnSpPr>
          <p:nvPr/>
        </p:nvCxnSpPr>
        <p:spPr>
          <a:xfrm>
            <a:off x="320143" y="1048713"/>
            <a:ext cx="9254163" cy="0"/>
          </a:xfrm>
          <a:prstGeom prst="line">
            <a:avLst/>
          </a:prstGeom>
          <a:ln w="635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993B8BEA-40FF-470C-9D80-DEA6FAB98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250" y="1392927"/>
            <a:ext cx="7845499" cy="4744629"/>
          </a:xfrm>
          <a:prstGeom prst="rect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</p:pic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D8786CA5-1A0E-4206-B0DB-BBE4F42BF991}"/>
              </a:ext>
            </a:extLst>
          </p:cNvPr>
          <p:cNvCxnSpPr>
            <a:cxnSpLocks/>
            <a:endCxn id="8" idx="0"/>
          </p:cNvCxnSpPr>
          <p:nvPr/>
        </p:nvCxnSpPr>
        <p:spPr>
          <a:xfrm rot="5400000">
            <a:off x="1735354" y="4055570"/>
            <a:ext cx="715534" cy="51126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713DBCC-250E-4D95-990E-F9B3B9606591}"/>
              </a:ext>
            </a:extLst>
          </p:cNvPr>
          <p:cNvSpPr/>
          <p:nvPr/>
        </p:nvSpPr>
        <p:spPr>
          <a:xfrm>
            <a:off x="716348" y="4668969"/>
            <a:ext cx="2242282" cy="18573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/>
              <a:t>Jwt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라이브러리 통해</a:t>
            </a:r>
            <a:endParaRPr lang="en-US" altLang="ko-KR" sz="1400" b="1" dirty="0"/>
          </a:p>
          <a:p>
            <a:r>
              <a:rPr lang="en-US" altLang="ko-KR" sz="1400" b="1" dirty="0"/>
              <a:t>- </a:t>
            </a:r>
            <a:r>
              <a:rPr lang="ko-KR" altLang="en-US" sz="1400" b="1" dirty="0"/>
              <a:t>토큰의 권한 정보</a:t>
            </a:r>
            <a:endParaRPr lang="en-US" altLang="ko-KR" sz="1400" b="1" dirty="0"/>
          </a:p>
          <a:p>
            <a:r>
              <a:rPr lang="en-US" altLang="ko-KR" sz="1400" b="1" dirty="0"/>
              <a:t>- </a:t>
            </a:r>
            <a:r>
              <a:rPr lang="ko-KR" altLang="en-US" sz="1400" b="1" dirty="0"/>
              <a:t>토큰의 생성일</a:t>
            </a:r>
            <a:endParaRPr lang="en-US" altLang="ko-KR" sz="1400" b="1" dirty="0"/>
          </a:p>
          <a:p>
            <a:r>
              <a:rPr lang="en-US" altLang="ko-KR" sz="1400" b="1" dirty="0"/>
              <a:t>- </a:t>
            </a:r>
            <a:r>
              <a:rPr lang="ko-KR" altLang="en-US" sz="1400" b="1" dirty="0"/>
              <a:t>서명 정보</a:t>
            </a:r>
            <a:endParaRPr lang="en-US" altLang="ko-KR" sz="1400" b="1" dirty="0"/>
          </a:p>
          <a:p>
            <a:r>
              <a:rPr lang="en-US" altLang="ko-KR" sz="1400" b="1" dirty="0"/>
              <a:t>- </a:t>
            </a:r>
            <a:r>
              <a:rPr lang="ko-KR" altLang="en-US" sz="1400" b="1" dirty="0"/>
              <a:t>만료일</a:t>
            </a:r>
            <a:endParaRPr lang="en-US" altLang="ko-KR" sz="1400" b="1" dirty="0"/>
          </a:p>
          <a:p>
            <a:r>
              <a:rPr lang="ko-KR" altLang="en-US" sz="1400" b="1" dirty="0"/>
              <a:t>등을 토큰 내부에 저장</a:t>
            </a:r>
            <a:endParaRPr lang="en-US" altLang="ko-KR" sz="14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BFDEB14-7CAF-4168-BA79-D85D2F6B6ED8}"/>
              </a:ext>
            </a:extLst>
          </p:cNvPr>
          <p:cNvSpPr/>
          <p:nvPr/>
        </p:nvSpPr>
        <p:spPr>
          <a:xfrm>
            <a:off x="1586753" y="2707341"/>
            <a:ext cx="4007224" cy="81725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ECB6739-B97C-4505-8BBB-B88C3D0DBE87}"/>
              </a:ext>
            </a:extLst>
          </p:cNvPr>
          <p:cNvSpPr/>
          <p:nvPr/>
        </p:nvSpPr>
        <p:spPr>
          <a:xfrm>
            <a:off x="5700447" y="2949819"/>
            <a:ext cx="2034708" cy="5309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토큰의 유효기한 설정</a:t>
            </a:r>
          </a:p>
        </p:txBody>
      </p:sp>
    </p:spTree>
    <p:extLst>
      <p:ext uri="{BB962C8B-B14F-4D97-AF65-F5344CB8AC3E}">
        <p14:creationId xmlns:p14="http://schemas.microsoft.com/office/powerpoint/2010/main" val="1937695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E95A-3E5B-45DE-BB65-EFB8686D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84" y="131799"/>
            <a:ext cx="8543925" cy="1042332"/>
          </a:xfrm>
          <a:effectLst/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Montserrat" pitchFamily="2" charset="0"/>
                <a:ea typeface="나눔스퀘어" panose="020B0600000101010101" pitchFamily="50" charset="-127"/>
              </a:rPr>
              <a:t>Takeaway</a:t>
            </a:r>
            <a:endParaRPr lang="ko-KR" altLang="en-US" b="1" dirty="0">
              <a:solidFill>
                <a:schemeClr val="bg1"/>
              </a:solidFill>
              <a:latin typeface="Montserrat" pitchFamily="2" charset="0"/>
              <a:ea typeface="나눔스퀘어" panose="020B0600000101010101" pitchFamily="50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34A663-D343-4A7F-A33F-256B20F3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Project </a:t>
            </a:r>
            <a:r>
              <a:rPr lang="en-US" altLang="ko-KR" dirty="0" err="1"/>
              <a:t>Mokkozi</a:t>
            </a:r>
            <a:endParaRPr lang="ko-KR" altLang="en-US" dirty="0"/>
          </a:p>
        </p:txBody>
      </p:sp>
      <p:sp>
        <p:nvSpPr>
          <p:cNvPr id="77" name="사각형: 잘린 한쪽 모서리 76">
            <a:extLst>
              <a:ext uri="{FF2B5EF4-FFF2-40B4-BE49-F238E27FC236}">
                <a16:creationId xmlns:a16="http://schemas.microsoft.com/office/drawing/2014/main" id="{824D426C-BB03-45BE-9B39-CBC569AF1B5D}"/>
              </a:ext>
            </a:extLst>
          </p:cNvPr>
          <p:cNvSpPr/>
          <p:nvPr/>
        </p:nvSpPr>
        <p:spPr>
          <a:xfrm>
            <a:off x="129237" y="2685472"/>
            <a:ext cx="3143214" cy="1802150"/>
          </a:xfrm>
          <a:prstGeom prst="snip1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JWT</a:t>
            </a:r>
            <a:r>
              <a:rPr lang="ko-KR" altLang="en-US" sz="1800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통한 </a:t>
            </a:r>
            <a:r>
              <a:rPr lang="en-US" altLang="ko-KR" sz="1800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Authentication</a:t>
            </a:r>
            <a:r>
              <a:rPr lang="ko-KR" altLang="en-US" sz="1800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순서와 구조</a:t>
            </a:r>
            <a:endParaRPr lang="en-US" altLang="ko-KR" sz="1800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Filter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2" name="사각형: 잘린 한쪽 모서리 81">
            <a:extLst>
              <a:ext uri="{FF2B5EF4-FFF2-40B4-BE49-F238E27FC236}">
                <a16:creationId xmlns:a16="http://schemas.microsoft.com/office/drawing/2014/main" id="{EC5C38B5-F944-45E5-8E95-081EA4BF27BF}"/>
              </a:ext>
            </a:extLst>
          </p:cNvPr>
          <p:cNvSpPr/>
          <p:nvPr/>
        </p:nvSpPr>
        <p:spPr>
          <a:xfrm>
            <a:off x="3381393" y="2685472"/>
            <a:ext cx="3143214" cy="1802150"/>
          </a:xfrm>
          <a:prstGeom prst="snip1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Spring Security</a:t>
            </a:r>
            <a:r>
              <a:rPr lang="ko-KR" altLang="en-US" sz="1800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구조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43BB43F-71E7-4644-AD61-71F4DE6C3453}"/>
              </a:ext>
            </a:extLst>
          </p:cNvPr>
          <p:cNvCxnSpPr>
            <a:cxnSpLocks/>
          </p:cNvCxnSpPr>
          <p:nvPr/>
        </p:nvCxnSpPr>
        <p:spPr>
          <a:xfrm>
            <a:off x="320143" y="1048713"/>
            <a:ext cx="9254163" cy="0"/>
          </a:xfrm>
          <a:prstGeom prst="line">
            <a:avLst/>
          </a:prstGeom>
          <a:ln w="635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잘린 한쪽 모서리 11">
            <a:extLst>
              <a:ext uri="{FF2B5EF4-FFF2-40B4-BE49-F238E27FC236}">
                <a16:creationId xmlns:a16="http://schemas.microsoft.com/office/drawing/2014/main" id="{14178F86-4C56-4F37-808D-5E1232AB861C}"/>
              </a:ext>
            </a:extLst>
          </p:cNvPr>
          <p:cNvSpPr/>
          <p:nvPr/>
        </p:nvSpPr>
        <p:spPr>
          <a:xfrm>
            <a:off x="6622938" y="2685472"/>
            <a:ext cx="3143214" cy="1802150"/>
          </a:xfrm>
          <a:prstGeom prst="snip1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Frontend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→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Backend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오는 데이터의 처리 순서</a:t>
            </a:r>
          </a:p>
        </p:txBody>
      </p:sp>
    </p:spTree>
    <p:extLst>
      <p:ext uri="{BB962C8B-B14F-4D97-AF65-F5344CB8AC3E}">
        <p14:creationId xmlns:p14="http://schemas.microsoft.com/office/powerpoint/2010/main" val="2929602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E95A-3E5B-45DE-BB65-EFB8686D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84" y="131799"/>
            <a:ext cx="8543925" cy="1042332"/>
          </a:xfrm>
          <a:effectLst/>
        </p:spPr>
        <p:txBody>
          <a:bodyPr>
            <a:norm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 </a:t>
            </a:r>
            <a:r>
              <a:rPr lang="en-US" altLang="ko-KR" sz="40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&amp; </a:t>
            </a:r>
            <a:r>
              <a:rPr lang="ko-KR" altLang="en-US" sz="40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회원가입 페이지 구현</a:t>
            </a:r>
            <a:endParaRPr lang="ko-KR" altLang="en-US" sz="4000" b="1" dirty="0">
              <a:solidFill>
                <a:schemeClr val="bg1"/>
              </a:solidFill>
              <a:latin typeface="Montserrat" pitchFamily="2" charset="0"/>
              <a:ea typeface="나눔스퀘어" panose="020B0600000101010101" pitchFamily="50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34A663-D343-4A7F-A33F-256B20F3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Project </a:t>
            </a:r>
            <a:r>
              <a:rPr lang="en-US" altLang="ko-KR" dirty="0" err="1"/>
              <a:t>Mokkozi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43BB43F-71E7-4644-AD61-71F4DE6C3453}"/>
              </a:ext>
            </a:extLst>
          </p:cNvPr>
          <p:cNvCxnSpPr>
            <a:cxnSpLocks/>
          </p:cNvCxnSpPr>
          <p:nvPr/>
        </p:nvCxnSpPr>
        <p:spPr>
          <a:xfrm>
            <a:off x="320143" y="1048713"/>
            <a:ext cx="9254163" cy="0"/>
          </a:xfrm>
          <a:prstGeom prst="line">
            <a:avLst/>
          </a:prstGeom>
          <a:ln w="635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8DE03690-1AA1-498B-BA85-4D6A30B19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881" y="1412591"/>
            <a:ext cx="3496237" cy="4818344"/>
          </a:xfrm>
          <a:prstGeom prst="rect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7587A3A-0078-449F-9E8E-78A63F1CE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767" y="1414811"/>
            <a:ext cx="3496238" cy="4790490"/>
          </a:xfrm>
          <a:prstGeom prst="rect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</p:pic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CF2E9AB8-1407-49BB-935F-0EA00FA34B20}"/>
              </a:ext>
            </a:extLst>
          </p:cNvPr>
          <p:cNvCxnSpPr>
            <a:cxnSpLocks/>
            <a:stCxn id="5" idx="1"/>
            <a:endCxn id="15" idx="0"/>
          </p:cNvCxnSpPr>
          <p:nvPr/>
        </p:nvCxnSpPr>
        <p:spPr>
          <a:xfrm rot="10800000" flipV="1">
            <a:off x="1299882" y="3607486"/>
            <a:ext cx="215155" cy="740477"/>
          </a:xfrm>
          <a:prstGeom prst="bentConnector2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2728BC2-53A3-4F78-A441-963F03DE802E}"/>
              </a:ext>
            </a:extLst>
          </p:cNvPr>
          <p:cNvSpPr/>
          <p:nvPr/>
        </p:nvSpPr>
        <p:spPr>
          <a:xfrm>
            <a:off x="178740" y="4347964"/>
            <a:ext cx="2242282" cy="18573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7EDEC9-86B2-4D36-BCFE-0A00DA5D13BF}"/>
              </a:ext>
            </a:extLst>
          </p:cNvPr>
          <p:cNvSpPr/>
          <p:nvPr/>
        </p:nvSpPr>
        <p:spPr>
          <a:xfrm>
            <a:off x="1515036" y="3159252"/>
            <a:ext cx="3030071" cy="89647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565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E95A-3E5B-45DE-BB65-EFB8686D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247118"/>
            <a:ext cx="8543925" cy="1042332"/>
          </a:xfrm>
        </p:spPr>
        <p:txBody>
          <a:bodyPr/>
          <a:lstStyle/>
          <a:p>
            <a:r>
              <a:rPr lang="en-US" altLang="ko-KR" b="1" dirty="0">
                <a:latin typeface="Montserrat" pitchFamily="2" charset="0"/>
                <a:ea typeface="나눔스퀘어" panose="020B0600000101010101" pitchFamily="50" charset="-127"/>
              </a:rPr>
              <a:t>ABOUT ME</a:t>
            </a:r>
            <a:endParaRPr lang="ko-KR" altLang="en-US" b="1" dirty="0">
              <a:latin typeface="Montserrat" pitchFamily="2" charset="0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2FD772-8754-4802-8F8F-1D6170668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61" y="1452455"/>
            <a:ext cx="1898583" cy="24705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292A0B-1F94-4808-AE7D-E9E8694C9803}"/>
              </a:ext>
            </a:extLst>
          </p:cNvPr>
          <p:cNvSpPr txBox="1"/>
          <p:nvPr/>
        </p:nvSpPr>
        <p:spPr>
          <a:xfrm>
            <a:off x="2838717" y="1379476"/>
            <a:ext cx="66651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학부 연구생으로 연구 활동 중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Python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통해 프로그래밍의 즐거움을 깨닫고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IT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개발자를 목표로 삼았습니다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 간의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IT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교육을 통해 고객이 신뢰할 수 있는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Backend Engineer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목표로 현재도 꾸준히 학습하고 있습니다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5939289-6659-4E8E-BC49-D3AEEAE7F668}"/>
              </a:ext>
            </a:extLst>
          </p:cNvPr>
          <p:cNvGrpSpPr/>
          <p:nvPr/>
        </p:nvGrpSpPr>
        <p:grpSpPr>
          <a:xfrm>
            <a:off x="544447" y="4520404"/>
            <a:ext cx="4730782" cy="1196967"/>
            <a:chOff x="4105150" y="1596962"/>
            <a:chExt cx="4730782" cy="119696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7E989D2-FC98-4B0D-85C8-F47B5708619D}"/>
                </a:ext>
              </a:extLst>
            </p:cNvPr>
            <p:cNvSpPr txBox="1"/>
            <p:nvPr/>
          </p:nvSpPr>
          <p:spPr>
            <a:xfrm>
              <a:off x="4105150" y="1596962"/>
              <a:ext cx="1734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Montserrat" pitchFamily="2" charset="0"/>
                </a:rPr>
                <a:t>Graduations</a:t>
              </a:r>
              <a:endParaRPr lang="ko-KR" altLang="en-US" b="1" dirty="0">
                <a:latin typeface="Montserrat" pitchFamily="2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8366B81-22C6-40E8-B5FF-B530F5181011}"/>
                </a:ext>
              </a:extLst>
            </p:cNvPr>
            <p:cNvSpPr txBox="1"/>
            <p:nvPr/>
          </p:nvSpPr>
          <p:spPr>
            <a:xfrm>
              <a:off x="4105150" y="1962932"/>
              <a:ext cx="473078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2014.02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대전 관저고등학교 졸업</a:t>
              </a:r>
              <a:b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2014.03</a:t>
              </a:r>
              <a:r>
                <a:rPr lang="en-US" altLang="ko-KR" sz="1600" b="1" dirty="0">
                  <a:solidFill>
                    <a:schemeClr val="accent1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충남대학교 천문우주과학과 입학</a:t>
              </a:r>
              <a:endPara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2020.02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충남대학교 천문우주과학과 졸업 </a:t>
              </a:r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(3.76 / 4.5)</a:t>
              </a:r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8A5B397-86D0-46C9-A115-4D15CD729833}"/>
              </a:ext>
            </a:extLst>
          </p:cNvPr>
          <p:cNvGrpSpPr/>
          <p:nvPr/>
        </p:nvGrpSpPr>
        <p:grpSpPr>
          <a:xfrm>
            <a:off x="5313585" y="4520404"/>
            <a:ext cx="4211409" cy="1655454"/>
            <a:chOff x="8893135" y="1261585"/>
            <a:chExt cx="4211409" cy="165545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62B8F0B-A826-4C02-93B6-FB60C14D8A37}"/>
                </a:ext>
              </a:extLst>
            </p:cNvPr>
            <p:cNvSpPr txBox="1"/>
            <p:nvPr/>
          </p:nvSpPr>
          <p:spPr>
            <a:xfrm>
              <a:off x="8893135" y="1261585"/>
              <a:ext cx="1311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Montserrat" pitchFamily="2" charset="0"/>
                </a:rPr>
                <a:t>Activities</a:t>
              </a:r>
              <a:endParaRPr lang="ko-KR" altLang="en-US" b="1" dirty="0">
                <a:latin typeface="Montserrat" pitchFamily="2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781CE1C-60DC-4559-AD35-9F3348C2051F}"/>
                </a:ext>
              </a:extLst>
            </p:cNvPr>
            <p:cNvSpPr txBox="1"/>
            <p:nvPr/>
          </p:nvSpPr>
          <p:spPr>
            <a:xfrm>
              <a:off x="8893135" y="1593600"/>
              <a:ext cx="421140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2020.05 ~ 2021.01</a:t>
              </a:r>
            </a:p>
            <a:p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대덕인재개발원 </a:t>
              </a:r>
              <a:b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전자정부 표준 프레임워크 개발자 양성 과정 수료</a:t>
              </a:r>
              <a:b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2021.01 ~ 2021.12</a:t>
              </a:r>
            </a:p>
            <a:p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삼성 청년 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SW 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아카데미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(SSAFY) 5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 교육 수료</a:t>
              </a:r>
              <a:endPara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89A8E48-1928-4578-9180-53E9D4437134}"/>
              </a:ext>
            </a:extLst>
          </p:cNvPr>
          <p:cNvSpPr txBox="1"/>
          <p:nvPr/>
        </p:nvSpPr>
        <p:spPr>
          <a:xfrm>
            <a:off x="2909838" y="3819108"/>
            <a:ext cx="726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Github</a:t>
            </a:r>
            <a:endParaRPr lang="ko-KR" altLang="en-US" sz="1600" b="1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BEBA8B7-7D01-4E01-8FDB-C64052310614}"/>
              </a:ext>
            </a:extLst>
          </p:cNvPr>
          <p:cNvGrpSpPr/>
          <p:nvPr/>
        </p:nvGrpSpPr>
        <p:grpSpPr>
          <a:xfrm>
            <a:off x="2909839" y="2538196"/>
            <a:ext cx="3196572" cy="338554"/>
            <a:chOff x="406302" y="4902764"/>
            <a:chExt cx="3196572" cy="33855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D5A82A4-8562-4916-B650-C1C0B8160E79}"/>
                </a:ext>
              </a:extLst>
            </p:cNvPr>
            <p:cNvSpPr txBox="1"/>
            <p:nvPr/>
          </p:nvSpPr>
          <p:spPr>
            <a:xfrm>
              <a:off x="406302" y="4902764"/>
              <a:ext cx="465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latin typeface="서울남산 장체B" panose="02020603020101020101" pitchFamily="18" charset="-127"/>
                  <a:ea typeface="서울남산 장체B" panose="02020603020101020101" pitchFamily="18" charset="-127"/>
                </a:rPr>
                <a:t>Tel.</a:t>
              </a:r>
              <a:endParaRPr lang="ko-KR" altLang="en-US" sz="1600" b="1" dirty="0">
                <a:latin typeface="서울남산 장체B" panose="02020603020101020101" pitchFamily="18" charset="-127"/>
                <a:ea typeface="서울남산 장체B" panose="02020603020101020101" pitchFamily="18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0798FFA-75FC-43D4-AE6A-AEABDFF86558}"/>
                </a:ext>
              </a:extLst>
            </p:cNvPr>
            <p:cNvSpPr txBox="1"/>
            <p:nvPr/>
          </p:nvSpPr>
          <p:spPr>
            <a:xfrm>
              <a:off x="2150232" y="4902764"/>
              <a:ext cx="14526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서울남산 장체B" panose="02020603020101020101" pitchFamily="18" charset="-127"/>
                  <a:ea typeface="서울남산 장체B" panose="02020603020101020101" pitchFamily="18" charset="-127"/>
                </a:rPr>
                <a:t>010-9950-8978</a:t>
              </a:r>
              <a:endParaRPr lang="ko-KR" altLang="en-US" sz="1600" dirty="0">
                <a:latin typeface="서울남산 장체B" panose="02020603020101020101" pitchFamily="18" charset="-127"/>
                <a:ea typeface="서울남산 장체B" panose="02020603020101020101" pitchFamily="18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26B073F-A842-44F6-8B9E-6A254D559CBE}"/>
              </a:ext>
            </a:extLst>
          </p:cNvPr>
          <p:cNvGrpSpPr/>
          <p:nvPr/>
        </p:nvGrpSpPr>
        <p:grpSpPr>
          <a:xfrm>
            <a:off x="2909839" y="2960676"/>
            <a:ext cx="3421677" cy="338554"/>
            <a:chOff x="406302" y="5224886"/>
            <a:chExt cx="3421677" cy="33855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065DACA-0F2B-4858-AB44-516ACCA27B62}"/>
                </a:ext>
              </a:extLst>
            </p:cNvPr>
            <p:cNvSpPr txBox="1"/>
            <p:nvPr/>
          </p:nvSpPr>
          <p:spPr>
            <a:xfrm>
              <a:off x="406302" y="5224886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latin typeface="서울남산 장체B" panose="02020603020101020101" pitchFamily="18" charset="-127"/>
                  <a:ea typeface="서울남산 장체B" panose="02020603020101020101" pitchFamily="18" charset="-127"/>
                </a:rPr>
                <a:t>Email</a:t>
              </a:r>
              <a:endParaRPr lang="ko-KR" altLang="en-US" sz="1600" b="1" dirty="0">
                <a:latin typeface="서울남산 장체B" panose="02020603020101020101" pitchFamily="18" charset="-127"/>
                <a:ea typeface="서울남산 장체B" panose="02020603020101020101" pitchFamily="18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B9839B4-E224-4BEC-8608-EF7BBAE575E6}"/>
                </a:ext>
              </a:extLst>
            </p:cNvPr>
            <p:cNvSpPr txBox="1"/>
            <p:nvPr/>
          </p:nvSpPr>
          <p:spPr>
            <a:xfrm>
              <a:off x="2182592" y="5224886"/>
              <a:ext cx="16453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서울남산 장체B" panose="02020603020101020101" pitchFamily="18" charset="-127"/>
                  <a:ea typeface="서울남산 장체B" panose="02020603020101020101" pitchFamily="18" charset="-127"/>
                </a:rPr>
                <a:t>tofan@naver.com</a:t>
              </a:r>
              <a:endParaRPr lang="ko-KR" altLang="en-US" sz="1600" dirty="0">
                <a:latin typeface="서울남산 장체B" panose="02020603020101020101" pitchFamily="18" charset="-127"/>
                <a:ea typeface="서울남산 장체B" panose="02020603020101020101" pitchFamily="18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20B8746-F693-41DB-A018-14A4C08576CD}"/>
              </a:ext>
            </a:extLst>
          </p:cNvPr>
          <p:cNvGrpSpPr/>
          <p:nvPr/>
        </p:nvGrpSpPr>
        <p:grpSpPr>
          <a:xfrm>
            <a:off x="2909838" y="3387877"/>
            <a:ext cx="6575424" cy="338554"/>
            <a:chOff x="406301" y="5551254"/>
            <a:chExt cx="6575424" cy="33855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4F37825-33C6-4F8C-BC79-133AB7C236A5}"/>
                </a:ext>
              </a:extLst>
            </p:cNvPr>
            <p:cNvSpPr txBox="1"/>
            <p:nvPr/>
          </p:nvSpPr>
          <p:spPr>
            <a:xfrm>
              <a:off x="406301" y="5551254"/>
              <a:ext cx="8915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latin typeface="서울남산 장체B" panose="02020603020101020101" pitchFamily="18" charset="-127"/>
                  <a:ea typeface="서울남산 장체B" panose="02020603020101020101" pitchFamily="18" charset="-127"/>
                </a:rPr>
                <a:t>Location</a:t>
              </a:r>
              <a:endParaRPr lang="ko-KR" altLang="en-US" sz="1600" b="1" dirty="0">
                <a:latin typeface="서울남산 장체B" panose="02020603020101020101" pitchFamily="18" charset="-127"/>
                <a:ea typeface="서울남산 장체B" panose="02020603020101020101" pitchFamily="18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14D5F8C-477B-494A-B2FC-8B92FA4B6505}"/>
                </a:ext>
              </a:extLst>
            </p:cNvPr>
            <p:cNvSpPr txBox="1"/>
            <p:nvPr/>
          </p:nvSpPr>
          <p:spPr>
            <a:xfrm>
              <a:off x="2150232" y="5551254"/>
              <a:ext cx="48314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서울남산 장체B" panose="02020603020101020101" pitchFamily="18" charset="-127"/>
                  <a:ea typeface="서울남산 장체B" panose="02020603020101020101" pitchFamily="18" charset="-127"/>
                </a:rPr>
                <a:t>대전광역시 서구 </a:t>
              </a:r>
              <a:r>
                <a:rPr lang="ko-KR" altLang="en-US" sz="1600" dirty="0" err="1">
                  <a:latin typeface="서울남산 장체B" panose="02020603020101020101" pitchFamily="18" charset="-127"/>
                  <a:ea typeface="서울남산 장체B" panose="02020603020101020101" pitchFamily="18" charset="-127"/>
                </a:rPr>
                <a:t>월평동로</a:t>
              </a:r>
              <a:r>
                <a:rPr lang="ko-KR" altLang="en-US" sz="1600" dirty="0">
                  <a:latin typeface="서울남산 장체B" panose="02020603020101020101" pitchFamily="18" charset="-127"/>
                  <a:ea typeface="서울남산 장체B" panose="02020603020101020101" pitchFamily="18" charset="-127"/>
                </a:rPr>
                <a:t> </a:t>
              </a:r>
              <a:r>
                <a:rPr lang="en-US" altLang="ko-KR" sz="1600" dirty="0">
                  <a:latin typeface="서울남산 장체B" panose="02020603020101020101" pitchFamily="18" charset="-127"/>
                  <a:ea typeface="서울남산 장체B" panose="02020603020101020101" pitchFamily="18" charset="-127"/>
                </a:rPr>
                <a:t>83 101-1106</a:t>
              </a:r>
              <a:r>
                <a:rPr lang="ko-KR" altLang="en-US" sz="1600" dirty="0">
                  <a:latin typeface="서울남산 장체B" panose="02020603020101020101" pitchFamily="18" charset="-127"/>
                  <a:ea typeface="서울남산 장체B" panose="02020603020101020101" pitchFamily="18" charset="-127"/>
                </a:rPr>
                <a:t> </a:t>
              </a: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E83CE72-17B3-40FF-AD39-06D74AAFE7AB}"/>
              </a:ext>
            </a:extLst>
          </p:cNvPr>
          <p:cNvCxnSpPr/>
          <p:nvPr/>
        </p:nvCxnSpPr>
        <p:spPr>
          <a:xfrm>
            <a:off x="583453" y="4357398"/>
            <a:ext cx="8901809" cy="0"/>
          </a:xfrm>
          <a:prstGeom prst="line">
            <a:avLst/>
          </a:prstGeom>
          <a:ln w="15875" cap="rnd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BB93A35-A10F-4902-BE62-D6F273533C19}"/>
              </a:ext>
            </a:extLst>
          </p:cNvPr>
          <p:cNvSpPr txBox="1"/>
          <p:nvPr/>
        </p:nvSpPr>
        <p:spPr>
          <a:xfrm>
            <a:off x="4653769" y="3829588"/>
            <a:ext cx="26484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https://github.com/tofan0412</a:t>
            </a:r>
          </a:p>
          <a:p>
            <a:endParaRPr lang="ko-KR" altLang="en-US" sz="16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6153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E95A-3E5B-45DE-BB65-EFB8686D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257014"/>
            <a:ext cx="8543925" cy="1042332"/>
          </a:xfrm>
        </p:spPr>
        <p:txBody>
          <a:bodyPr/>
          <a:lstStyle/>
          <a:p>
            <a:r>
              <a:rPr lang="en-US" altLang="ko-KR" b="1" dirty="0">
                <a:latin typeface="Montserrat" pitchFamily="2" charset="0"/>
                <a:ea typeface="나눔스퀘어" panose="020B0600000101010101" pitchFamily="50" charset="-127"/>
              </a:rPr>
              <a:t>Skills : Languages</a:t>
            </a:r>
            <a:endParaRPr lang="ko-KR" altLang="en-US" b="1" dirty="0">
              <a:latin typeface="Montserrat" pitchFamily="2" charset="0"/>
              <a:ea typeface="나눔스퀘어" panose="020B0600000101010101" pitchFamily="50" charset="-127"/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F6D91669-CE5B-4DBF-863C-58AE0F7BD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014560"/>
              </p:ext>
            </p:extLst>
          </p:nvPr>
        </p:nvGraphicFramePr>
        <p:xfrm>
          <a:off x="2805718" y="2303577"/>
          <a:ext cx="1734771" cy="137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257">
                  <a:extLst>
                    <a:ext uri="{9D8B030D-6E8A-4147-A177-3AD203B41FA5}">
                      <a16:colId xmlns:a16="http://schemas.microsoft.com/office/drawing/2014/main" val="3680156027"/>
                    </a:ext>
                  </a:extLst>
                </a:gridCol>
                <a:gridCol w="578257">
                  <a:extLst>
                    <a:ext uri="{9D8B030D-6E8A-4147-A177-3AD203B41FA5}">
                      <a16:colId xmlns:a16="http://schemas.microsoft.com/office/drawing/2014/main" val="4069703513"/>
                    </a:ext>
                  </a:extLst>
                </a:gridCol>
                <a:gridCol w="578257">
                  <a:extLst>
                    <a:ext uri="{9D8B030D-6E8A-4147-A177-3AD203B41FA5}">
                      <a16:colId xmlns:a16="http://schemas.microsoft.com/office/drawing/2014/main" val="3957448669"/>
                    </a:ext>
                  </a:extLst>
                </a:gridCol>
              </a:tblGrid>
              <a:tr h="13746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84953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0E9B268-0F9C-4BFD-9AB5-53892089952D}"/>
              </a:ext>
            </a:extLst>
          </p:cNvPr>
          <p:cNvSpPr txBox="1"/>
          <p:nvPr/>
        </p:nvSpPr>
        <p:spPr>
          <a:xfrm>
            <a:off x="1007840" y="2187641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Montserrat" pitchFamily="2" charset="0"/>
              </a:rPr>
              <a:t>Java</a:t>
            </a:r>
            <a:endParaRPr lang="ko-KR" altLang="en-US" b="1" dirty="0">
              <a:latin typeface="Montserrat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A47422-741F-4AAA-A2F2-14BA13B7A1F8}"/>
              </a:ext>
            </a:extLst>
          </p:cNvPr>
          <p:cNvSpPr txBox="1"/>
          <p:nvPr/>
        </p:nvSpPr>
        <p:spPr>
          <a:xfrm>
            <a:off x="932418" y="3697683"/>
            <a:ext cx="1592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Montserrat" pitchFamily="2" charset="0"/>
              </a:rPr>
              <a:t>HTML, CSS, </a:t>
            </a:r>
            <a:br>
              <a:rPr lang="en-US" altLang="ko-KR" b="1" dirty="0">
                <a:latin typeface="Montserrat" pitchFamily="2" charset="0"/>
              </a:rPr>
            </a:br>
            <a:r>
              <a:rPr lang="en-US" altLang="ko-KR" b="1" dirty="0" err="1">
                <a:latin typeface="Montserrat" pitchFamily="2" charset="0"/>
              </a:rPr>
              <a:t>Javascript</a:t>
            </a:r>
            <a:endParaRPr lang="ko-KR" altLang="en-US" b="1" dirty="0">
              <a:latin typeface="Montserrat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5DDB4A-234E-45CE-A2B4-7F52D856CD21}"/>
              </a:ext>
            </a:extLst>
          </p:cNvPr>
          <p:cNvSpPr txBox="1"/>
          <p:nvPr/>
        </p:nvSpPr>
        <p:spPr>
          <a:xfrm>
            <a:off x="932418" y="5455707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Montserrat" pitchFamily="2" charset="0"/>
              </a:rPr>
              <a:t>SQL</a:t>
            </a:r>
            <a:endParaRPr lang="ko-KR" altLang="en-US" b="1" dirty="0">
              <a:latin typeface="Montserrat" pitchFamily="2" charset="0"/>
            </a:endParaRPr>
          </a:p>
        </p:txBody>
      </p:sp>
      <p:graphicFrame>
        <p:nvGraphicFramePr>
          <p:cNvPr id="16" name="표 11">
            <a:extLst>
              <a:ext uri="{FF2B5EF4-FFF2-40B4-BE49-F238E27FC236}">
                <a16:creationId xmlns:a16="http://schemas.microsoft.com/office/drawing/2014/main" id="{7D0AA554-1293-455E-BE9F-47DA13363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908192"/>
              </p:ext>
            </p:extLst>
          </p:nvPr>
        </p:nvGraphicFramePr>
        <p:xfrm>
          <a:off x="2805718" y="3813619"/>
          <a:ext cx="1734771" cy="137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257">
                  <a:extLst>
                    <a:ext uri="{9D8B030D-6E8A-4147-A177-3AD203B41FA5}">
                      <a16:colId xmlns:a16="http://schemas.microsoft.com/office/drawing/2014/main" val="3680156027"/>
                    </a:ext>
                  </a:extLst>
                </a:gridCol>
                <a:gridCol w="578257">
                  <a:extLst>
                    <a:ext uri="{9D8B030D-6E8A-4147-A177-3AD203B41FA5}">
                      <a16:colId xmlns:a16="http://schemas.microsoft.com/office/drawing/2014/main" val="4069703513"/>
                    </a:ext>
                  </a:extLst>
                </a:gridCol>
                <a:gridCol w="578257">
                  <a:extLst>
                    <a:ext uri="{9D8B030D-6E8A-4147-A177-3AD203B41FA5}">
                      <a16:colId xmlns:a16="http://schemas.microsoft.com/office/drawing/2014/main" val="3957448669"/>
                    </a:ext>
                  </a:extLst>
                </a:gridCol>
              </a:tblGrid>
              <a:tr h="13746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849539"/>
                  </a:ext>
                </a:extLst>
              </a:tr>
            </a:tbl>
          </a:graphicData>
        </a:graphic>
      </p:graphicFrame>
      <p:graphicFrame>
        <p:nvGraphicFramePr>
          <p:cNvPr id="17" name="표 11">
            <a:extLst>
              <a:ext uri="{FF2B5EF4-FFF2-40B4-BE49-F238E27FC236}">
                <a16:creationId xmlns:a16="http://schemas.microsoft.com/office/drawing/2014/main" id="{0613797A-15CF-47E4-97EF-9FF27074A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643130"/>
              </p:ext>
            </p:extLst>
          </p:nvPr>
        </p:nvGraphicFramePr>
        <p:xfrm>
          <a:off x="2805718" y="5571643"/>
          <a:ext cx="1734771" cy="137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257">
                  <a:extLst>
                    <a:ext uri="{9D8B030D-6E8A-4147-A177-3AD203B41FA5}">
                      <a16:colId xmlns:a16="http://schemas.microsoft.com/office/drawing/2014/main" val="3680156027"/>
                    </a:ext>
                  </a:extLst>
                </a:gridCol>
                <a:gridCol w="578257">
                  <a:extLst>
                    <a:ext uri="{9D8B030D-6E8A-4147-A177-3AD203B41FA5}">
                      <a16:colId xmlns:a16="http://schemas.microsoft.com/office/drawing/2014/main" val="4069703513"/>
                    </a:ext>
                  </a:extLst>
                </a:gridCol>
                <a:gridCol w="578257">
                  <a:extLst>
                    <a:ext uri="{9D8B030D-6E8A-4147-A177-3AD203B41FA5}">
                      <a16:colId xmlns:a16="http://schemas.microsoft.com/office/drawing/2014/main" val="3957448669"/>
                    </a:ext>
                  </a:extLst>
                </a:gridCol>
              </a:tblGrid>
              <a:tr h="13746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84953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FD85348-F707-42A7-AE20-6ED4F5F8C463}"/>
              </a:ext>
            </a:extLst>
          </p:cNvPr>
          <p:cNvSpPr txBox="1"/>
          <p:nvPr/>
        </p:nvSpPr>
        <p:spPr>
          <a:xfrm>
            <a:off x="715116" y="1104282"/>
            <a:ext cx="85439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번의 프로젝트를 통해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Web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개발에 필요한 핵심 언어 역량을 키울 수 있었습니다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1BB4DFA-804D-4F05-A60C-A18F94060773}"/>
              </a:ext>
            </a:extLst>
          </p:cNvPr>
          <p:cNvGrpSpPr/>
          <p:nvPr/>
        </p:nvGrpSpPr>
        <p:grpSpPr>
          <a:xfrm>
            <a:off x="932417" y="1553079"/>
            <a:ext cx="5607101" cy="369332"/>
            <a:chOff x="927999" y="1597901"/>
            <a:chExt cx="5607101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52F859A-AA3C-4935-B20D-BFC3AA8B8759}"/>
                </a:ext>
              </a:extLst>
            </p:cNvPr>
            <p:cNvSpPr txBox="1"/>
            <p:nvPr/>
          </p:nvSpPr>
          <p:spPr>
            <a:xfrm>
              <a:off x="927999" y="1597901"/>
              <a:ext cx="901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Montserrat" pitchFamily="2" charset="0"/>
                </a:rPr>
                <a:t>Name</a:t>
              </a:r>
              <a:endParaRPr lang="ko-KR" altLang="en-US" b="1" dirty="0">
                <a:latin typeface="Montserrat" pitchFamily="2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09A1E58-8B28-45E5-A398-016A223114DB}"/>
                </a:ext>
              </a:extLst>
            </p:cNvPr>
            <p:cNvSpPr txBox="1"/>
            <p:nvPr/>
          </p:nvSpPr>
          <p:spPr>
            <a:xfrm>
              <a:off x="2724258" y="1597901"/>
              <a:ext cx="822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Montserrat" pitchFamily="2" charset="0"/>
                </a:rPr>
                <a:t>Level</a:t>
              </a:r>
              <a:endParaRPr lang="ko-KR" altLang="en-US" b="1" dirty="0">
                <a:latin typeface="Montserrat" pitchFamily="2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8D69806-0FBB-4520-B1CE-CC2E41A35B5D}"/>
                </a:ext>
              </a:extLst>
            </p:cNvPr>
            <p:cNvSpPr txBox="1"/>
            <p:nvPr/>
          </p:nvSpPr>
          <p:spPr>
            <a:xfrm>
              <a:off x="4902922" y="1597901"/>
              <a:ext cx="16321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Montserrat" pitchFamily="2" charset="0"/>
                </a:rPr>
                <a:t>Explanation</a:t>
              </a:r>
              <a:endParaRPr lang="ko-KR" altLang="en-US" b="1" dirty="0">
                <a:latin typeface="Montserrat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3D7BDF6-65AD-45E5-AA37-F4064A69FE6B}"/>
              </a:ext>
            </a:extLst>
          </p:cNvPr>
          <p:cNvSpPr txBox="1"/>
          <p:nvPr/>
        </p:nvSpPr>
        <p:spPr>
          <a:xfrm>
            <a:off x="4907340" y="2164544"/>
            <a:ext cx="43176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Java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언어에 대한 기초 문법과 제네릭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OOP,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컬렉션 등의 심화 개념을 학습했습니다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또한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Spring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프레임워크와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Spring boot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통해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번의 프로젝트를 수행하였으며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latin typeface="Montserrat" pitchFamily="2" charset="0"/>
                <a:ea typeface="나눔스퀘어" panose="020B0600000101010101" pitchFamily="50" charset="-127"/>
              </a:rPr>
              <a:t>backend API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개발을 담당하여 </a:t>
            </a:r>
            <a:r>
              <a:rPr lang="en-US" altLang="ko-KR" sz="1400" dirty="0">
                <a:latin typeface="Montserrat" pitchFamily="2" charset="0"/>
                <a:ea typeface="나눔스퀘어" panose="020B0600000101010101" pitchFamily="50" charset="-127"/>
              </a:rPr>
              <a:t>Spring MVC</a:t>
            </a:r>
            <a:r>
              <a:rPr lang="ko-KR" altLang="en-US" sz="1400" dirty="0">
                <a:latin typeface="Montserrat" pitchFamily="2" charset="0"/>
                <a:ea typeface="나눔스퀘어" panose="020B0600000101010101" pitchFamily="50" charset="-127"/>
              </a:rPr>
              <a:t>에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기초한 </a:t>
            </a:r>
            <a:r>
              <a:rPr lang="en-US" altLang="ko-KR" sz="1400" dirty="0">
                <a:latin typeface="Montserrat" pitchFamily="2" charset="0"/>
                <a:ea typeface="나눔스퀘어" panose="020B0600000101010101" pitchFamily="50" charset="-127"/>
              </a:rPr>
              <a:t>RESTful API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개발한 경험이 있습니다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0A3B473-C2C1-42DF-A848-E624A1D8BB96}"/>
              </a:ext>
            </a:extLst>
          </p:cNvPr>
          <p:cNvCxnSpPr>
            <a:cxnSpLocks/>
          </p:cNvCxnSpPr>
          <p:nvPr/>
        </p:nvCxnSpPr>
        <p:spPr>
          <a:xfrm>
            <a:off x="1007840" y="2044331"/>
            <a:ext cx="8137385" cy="0"/>
          </a:xfrm>
          <a:prstGeom prst="line">
            <a:avLst/>
          </a:prstGeom>
          <a:ln w="15875" cap="rnd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3587247-BD48-4582-BC39-91A241FF7956}"/>
              </a:ext>
            </a:extLst>
          </p:cNvPr>
          <p:cNvSpPr txBox="1"/>
          <p:nvPr/>
        </p:nvSpPr>
        <p:spPr>
          <a:xfrm>
            <a:off x="4907340" y="3702404"/>
            <a:ext cx="431762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Montserrat" pitchFamily="2" charset="0"/>
                <a:ea typeface="나눔스퀘어" panose="020B0600000101010101" pitchFamily="50" charset="-127"/>
              </a:rPr>
              <a:t>HTML, CSS, </a:t>
            </a:r>
            <a:r>
              <a:rPr lang="en-US" altLang="ko-KR" sz="1400" dirty="0" err="1">
                <a:latin typeface="Montserrat" pitchFamily="2" charset="0"/>
                <a:ea typeface="나눔스퀘어" panose="020B0600000101010101" pitchFamily="50" charset="-127"/>
              </a:rPr>
              <a:t>Javascript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이용해 프론트 페이지를 작성할 수 있습니다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r>
              <a:rPr lang="en-US" altLang="ko-KR" sz="1400" dirty="0">
                <a:latin typeface="Montserrat" pitchFamily="2" charset="0"/>
                <a:ea typeface="나눔스퀘어" panose="020B0600000101010101" pitchFamily="50" charset="-127"/>
              </a:rPr>
              <a:t>ES6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기반 </a:t>
            </a:r>
            <a:r>
              <a:rPr lang="en-US" altLang="ko-KR" sz="1400" dirty="0" err="1">
                <a:latin typeface="Montserrat" pitchFamily="2" charset="0"/>
                <a:ea typeface="나눔스퀘어" panose="020B0600000101010101" pitchFamily="50" charset="-127"/>
              </a:rPr>
              <a:t>Javascript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학습하였으며 </a:t>
            </a:r>
            <a:r>
              <a:rPr lang="en-US" altLang="ko-KR" sz="1400" dirty="0">
                <a:latin typeface="Montserrat" pitchFamily="2" charset="0"/>
                <a:ea typeface="나눔스퀘어" panose="020B0600000101010101" pitchFamily="50" charset="-127"/>
              </a:rPr>
              <a:t>async - await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통한 비동기 처리를 학습했습니다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r>
              <a:rPr lang="en-US" altLang="ko-KR" sz="1400" dirty="0">
                <a:latin typeface="Montserrat" pitchFamily="2" charset="0"/>
                <a:ea typeface="나눔스퀘어" panose="020B0600000101010101" pitchFamily="50" charset="-127"/>
              </a:rPr>
              <a:t>Vue.js (2.x &amp; 3.x)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통해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SFC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기반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SPA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개발을 담당한 경험이 있습니다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 </a:t>
            </a:r>
            <a:r>
              <a:rPr lang="en-US" altLang="ko-KR" sz="1400" dirty="0" err="1">
                <a:latin typeface="Montserrat" pitchFamily="2" charset="0"/>
                <a:ea typeface="나눔스퀘어" panose="020B0600000101010101" pitchFamily="50" charset="-127"/>
              </a:rPr>
              <a:t>Axios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라이브러리를 통해 </a:t>
            </a:r>
            <a:r>
              <a:rPr lang="en-US" altLang="ko-KR" sz="1400" dirty="0">
                <a:latin typeface="Montserrat" pitchFamily="2" charset="0"/>
                <a:ea typeface="나눔스퀘어" panose="020B0600000101010101" pitchFamily="50" charset="-127"/>
              </a:rPr>
              <a:t>backend API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통신하는 기능을 구현했습니다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03D1DF-490D-463A-9497-9378FC43A759}"/>
              </a:ext>
            </a:extLst>
          </p:cNvPr>
          <p:cNvSpPr txBox="1"/>
          <p:nvPr/>
        </p:nvSpPr>
        <p:spPr>
          <a:xfrm>
            <a:off x="4873262" y="5455707"/>
            <a:ext cx="43176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SQL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구문을 직접 작성하여 특정 데이터의 </a:t>
            </a:r>
            <a:r>
              <a:rPr lang="en-US" altLang="ko-KR" sz="1400" dirty="0">
                <a:latin typeface="Montserrat" pitchFamily="2" charset="0"/>
                <a:ea typeface="나눔스퀘어" panose="020B0600000101010101" pitchFamily="50" charset="-127"/>
              </a:rPr>
              <a:t>CRUD Operation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구현할 수 있습니다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두 테이블 간의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Join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통해 원하는 데이터를 추출할 수 있으며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Sub Query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사용할 수 있습니다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0E05241-1132-4050-BC4D-72FE78E002B7}"/>
              </a:ext>
            </a:extLst>
          </p:cNvPr>
          <p:cNvCxnSpPr>
            <a:cxnSpLocks/>
          </p:cNvCxnSpPr>
          <p:nvPr/>
        </p:nvCxnSpPr>
        <p:spPr>
          <a:xfrm>
            <a:off x="1007840" y="3586468"/>
            <a:ext cx="8137385" cy="0"/>
          </a:xfrm>
          <a:prstGeom prst="line">
            <a:avLst/>
          </a:prstGeom>
          <a:ln w="15875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DEB8E9A-97F9-4203-8027-C1DA5D7DB2F9}"/>
              </a:ext>
            </a:extLst>
          </p:cNvPr>
          <p:cNvCxnSpPr>
            <a:cxnSpLocks/>
          </p:cNvCxnSpPr>
          <p:nvPr/>
        </p:nvCxnSpPr>
        <p:spPr>
          <a:xfrm>
            <a:off x="1007839" y="5312877"/>
            <a:ext cx="8137385" cy="0"/>
          </a:xfrm>
          <a:prstGeom prst="line">
            <a:avLst/>
          </a:prstGeom>
          <a:ln w="15875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024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E95A-3E5B-45DE-BB65-EFB8686D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257014"/>
            <a:ext cx="8543925" cy="1042332"/>
          </a:xfrm>
        </p:spPr>
        <p:txBody>
          <a:bodyPr/>
          <a:lstStyle/>
          <a:p>
            <a:r>
              <a:rPr lang="en-US" altLang="ko-KR" b="1" dirty="0">
                <a:latin typeface="Montserrat" pitchFamily="2" charset="0"/>
                <a:ea typeface="나눔스퀘어" panose="020B0600000101010101" pitchFamily="50" charset="-127"/>
              </a:rPr>
              <a:t>Skills : knowledge</a:t>
            </a:r>
            <a:endParaRPr lang="ko-KR" altLang="en-US" b="1" dirty="0">
              <a:latin typeface="Montserrat" pitchFamily="2" charset="0"/>
              <a:ea typeface="나눔스퀘어" panose="020B0600000101010101" pitchFamily="50" charset="-127"/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F6D91669-CE5B-4DBF-863C-58AE0F7BD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480668"/>
              </p:ext>
            </p:extLst>
          </p:nvPr>
        </p:nvGraphicFramePr>
        <p:xfrm>
          <a:off x="2803936" y="2362538"/>
          <a:ext cx="1734771" cy="137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257">
                  <a:extLst>
                    <a:ext uri="{9D8B030D-6E8A-4147-A177-3AD203B41FA5}">
                      <a16:colId xmlns:a16="http://schemas.microsoft.com/office/drawing/2014/main" val="3680156027"/>
                    </a:ext>
                  </a:extLst>
                </a:gridCol>
                <a:gridCol w="578257">
                  <a:extLst>
                    <a:ext uri="{9D8B030D-6E8A-4147-A177-3AD203B41FA5}">
                      <a16:colId xmlns:a16="http://schemas.microsoft.com/office/drawing/2014/main" val="4069703513"/>
                    </a:ext>
                  </a:extLst>
                </a:gridCol>
                <a:gridCol w="578257">
                  <a:extLst>
                    <a:ext uri="{9D8B030D-6E8A-4147-A177-3AD203B41FA5}">
                      <a16:colId xmlns:a16="http://schemas.microsoft.com/office/drawing/2014/main" val="3957448669"/>
                    </a:ext>
                  </a:extLst>
                </a:gridCol>
              </a:tblGrid>
              <a:tr h="13746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84953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0E9B268-0F9C-4BFD-9AB5-53892089952D}"/>
              </a:ext>
            </a:extLst>
          </p:cNvPr>
          <p:cNvSpPr txBox="1"/>
          <p:nvPr/>
        </p:nvSpPr>
        <p:spPr>
          <a:xfrm>
            <a:off x="1006058" y="2246602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Montserrat" pitchFamily="2" charset="0"/>
              </a:rPr>
              <a:t>Database</a:t>
            </a:r>
            <a:endParaRPr lang="ko-KR" altLang="en-US" b="1" dirty="0">
              <a:latin typeface="Montserrat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D85348-F707-42A7-AE20-6ED4F5F8C463}"/>
              </a:ext>
            </a:extLst>
          </p:cNvPr>
          <p:cNvSpPr txBox="1"/>
          <p:nvPr/>
        </p:nvSpPr>
        <p:spPr>
          <a:xfrm>
            <a:off x="715116" y="1104282"/>
            <a:ext cx="85439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2800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시간의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IT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전문 교육을 통해 개발자로서 필요한 기본 역량을 길러 왔습니다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1BB4DFA-804D-4F05-A60C-A18F94060773}"/>
              </a:ext>
            </a:extLst>
          </p:cNvPr>
          <p:cNvGrpSpPr/>
          <p:nvPr/>
        </p:nvGrpSpPr>
        <p:grpSpPr>
          <a:xfrm>
            <a:off x="930635" y="1550128"/>
            <a:ext cx="5607101" cy="369332"/>
            <a:chOff x="927999" y="1597901"/>
            <a:chExt cx="5607101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52F859A-AA3C-4935-B20D-BFC3AA8B8759}"/>
                </a:ext>
              </a:extLst>
            </p:cNvPr>
            <p:cNvSpPr txBox="1"/>
            <p:nvPr/>
          </p:nvSpPr>
          <p:spPr>
            <a:xfrm>
              <a:off x="927999" y="1597901"/>
              <a:ext cx="901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Montserrat" pitchFamily="2" charset="0"/>
                </a:rPr>
                <a:t>Name</a:t>
              </a:r>
              <a:endParaRPr lang="ko-KR" altLang="en-US" b="1" dirty="0">
                <a:latin typeface="Montserrat" pitchFamily="2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09A1E58-8B28-45E5-A398-016A223114DB}"/>
                </a:ext>
              </a:extLst>
            </p:cNvPr>
            <p:cNvSpPr txBox="1"/>
            <p:nvPr/>
          </p:nvSpPr>
          <p:spPr>
            <a:xfrm>
              <a:off x="2724258" y="1597901"/>
              <a:ext cx="822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Montserrat" pitchFamily="2" charset="0"/>
                </a:rPr>
                <a:t>Level</a:t>
              </a:r>
              <a:endParaRPr lang="ko-KR" altLang="en-US" b="1" dirty="0">
                <a:latin typeface="Montserrat" pitchFamily="2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8D69806-0FBB-4520-B1CE-CC2E41A35B5D}"/>
                </a:ext>
              </a:extLst>
            </p:cNvPr>
            <p:cNvSpPr txBox="1"/>
            <p:nvPr/>
          </p:nvSpPr>
          <p:spPr>
            <a:xfrm>
              <a:off x="4902922" y="1597901"/>
              <a:ext cx="16321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Montserrat" pitchFamily="2" charset="0"/>
                </a:rPr>
                <a:t>Explanation</a:t>
              </a:r>
              <a:endParaRPr lang="ko-KR" altLang="en-US" b="1" dirty="0">
                <a:latin typeface="Montserrat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3D7BDF6-65AD-45E5-AA37-F4064A69FE6B}"/>
              </a:ext>
            </a:extLst>
          </p:cNvPr>
          <p:cNvSpPr txBox="1"/>
          <p:nvPr/>
        </p:nvSpPr>
        <p:spPr>
          <a:xfrm>
            <a:off x="4905558" y="2277379"/>
            <a:ext cx="431762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엔티티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주식별자 등의 개념을 학습했으며 일대일 관계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일대다 관계 등 두 테이블 간의 관계와 관련된 개념을 숙지하고 있습니다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1, 2, 3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정규화를 통해 데이터의 중복을 방지할 수 있습니다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다양한 프로젝트를 통해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DB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설계를 담당한 경험이 있습니다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0A3B473-C2C1-42DF-A848-E624A1D8BB96}"/>
              </a:ext>
            </a:extLst>
          </p:cNvPr>
          <p:cNvCxnSpPr>
            <a:cxnSpLocks/>
          </p:cNvCxnSpPr>
          <p:nvPr/>
        </p:nvCxnSpPr>
        <p:spPr>
          <a:xfrm>
            <a:off x="1015023" y="2041380"/>
            <a:ext cx="8137385" cy="0"/>
          </a:xfrm>
          <a:prstGeom prst="line">
            <a:avLst/>
          </a:prstGeom>
          <a:ln w="15875" cap="rnd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1">
            <a:extLst>
              <a:ext uri="{FF2B5EF4-FFF2-40B4-BE49-F238E27FC236}">
                <a16:creationId xmlns:a16="http://schemas.microsoft.com/office/drawing/2014/main" id="{762BD570-DB40-49E3-8C7D-AD26EF95F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054818"/>
              </p:ext>
            </p:extLst>
          </p:nvPr>
        </p:nvGraphicFramePr>
        <p:xfrm>
          <a:off x="2796753" y="3866093"/>
          <a:ext cx="1734771" cy="137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257">
                  <a:extLst>
                    <a:ext uri="{9D8B030D-6E8A-4147-A177-3AD203B41FA5}">
                      <a16:colId xmlns:a16="http://schemas.microsoft.com/office/drawing/2014/main" val="3680156027"/>
                    </a:ext>
                  </a:extLst>
                </a:gridCol>
                <a:gridCol w="578257">
                  <a:extLst>
                    <a:ext uri="{9D8B030D-6E8A-4147-A177-3AD203B41FA5}">
                      <a16:colId xmlns:a16="http://schemas.microsoft.com/office/drawing/2014/main" val="4069703513"/>
                    </a:ext>
                  </a:extLst>
                </a:gridCol>
                <a:gridCol w="578257">
                  <a:extLst>
                    <a:ext uri="{9D8B030D-6E8A-4147-A177-3AD203B41FA5}">
                      <a16:colId xmlns:a16="http://schemas.microsoft.com/office/drawing/2014/main" val="3957448669"/>
                    </a:ext>
                  </a:extLst>
                </a:gridCol>
              </a:tblGrid>
              <a:tr h="13746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849539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7FF88DA3-F174-4155-816B-5A66D7C5CCD0}"/>
              </a:ext>
            </a:extLst>
          </p:cNvPr>
          <p:cNvSpPr txBox="1"/>
          <p:nvPr/>
        </p:nvSpPr>
        <p:spPr>
          <a:xfrm>
            <a:off x="998875" y="3750157"/>
            <a:ext cx="16241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Montserrat" pitchFamily="2" charset="0"/>
              </a:rPr>
              <a:t>PS </a:t>
            </a:r>
          </a:p>
          <a:p>
            <a:r>
              <a:rPr lang="en-US" altLang="ko-KR" sz="1200" b="1" dirty="0">
                <a:latin typeface="Montserrat" pitchFamily="2" charset="0"/>
              </a:rPr>
              <a:t>(Problem Solving)</a:t>
            </a:r>
            <a:endParaRPr lang="ko-KR" altLang="en-US" sz="1200" b="1" dirty="0">
              <a:latin typeface="Montserrat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6C83AF-C967-41B2-A6A8-E90CFEF0427B}"/>
              </a:ext>
            </a:extLst>
          </p:cNvPr>
          <p:cNvSpPr txBox="1"/>
          <p:nvPr/>
        </p:nvSpPr>
        <p:spPr>
          <a:xfrm>
            <a:off x="4898375" y="3780934"/>
            <a:ext cx="431762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삼성 청년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SW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아카데미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학기 교육을 통해 알고리즘 집중 교육을 이수했습니다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해당 교육을 통해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정렬과 관련된 다양한 알고리즘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그래프 이론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동적 계획법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그리디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알고리즘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자료구조 등 다양한 개념을 학습했으며 현재도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커밋을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통해 꾸준히 학습하고 있습니다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2717046-4755-470B-9865-32507ECAFE77}"/>
              </a:ext>
            </a:extLst>
          </p:cNvPr>
          <p:cNvCxnSpPr>
            <a:cxnSpLocks/>
          </p:cNvCxnSpPr>
          <p:nvPr/>
        </p:nvCxnSpPr>
        <p:spPr>
          <a:xfrm>
            <a:off x="1016805" y="3562865"/>
            <a:ext cx="8137385" cy="0"/>
          </a:xfrm>
          <a:prstGeom prst="line">
            <a:avLst/>
          </a:prstGeom>
          <a:ln w="15875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표 11">
            <a:extLst>
              <a:ext uri="{FF2B5EF4-FFF2-40B4-BE49-F238E27FC236}">
                <a16:creationId xmlns:a16="http://schemas.microsoft.com/office/drawing/2014/main" id="{3648334F-1A2B-46FF-A01E-C1697811ED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434651"/>
              </p:ext>
            </p:extLst>
          </p:nvPr>
        </p:nvGraphicFramePr>
        <p:xfrm>
          <a:off x="2796753" y="5346025"/>
          <a:ext cx="1734771" cy="137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257">
                  <a:extLst>
                    <a:ext uri="{9D8B030D-6E8A-4147-A177-3AD203B41FA5}">
                      <a16:colId xmlns:a16="http://schemas.microsoft.com/office/drawing/2014/main" val="3680156027"/>
                    </a:ext>
                  </a:extLst>
                </a:gridCol>
                <a:gridCol w="578257">
                  <a:extLst>
                    <a:ext uri="{9D8B030D-6E8A-4147-A177-3AD203B41FA5}">
                      <a16:colId xmlns:a16="http://schemas.microsoft.com/office/drawing/2014/main" val="4069703513"/>
                    </a:ext>
                  </a:extLst>
                </a:gridCol>
                <a:gridCol w="578257">
                  <a:extLst>
                    <a:ext uri="{9D8B030D-6E8A-4147-A177-3AD203B41FA5}">
                      <a16:colId xmlns:a16="http://schemas.microsoft.com/office/drawing/2014/main" val="3957448669"/>
                    </a:ext>
                  </a:extLst>
                </a:gridCol>
              </a:tblGrid>
              <a:tr h="13746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849539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CC101EED-F4AA-45F1-B6F0-DDF1A8CEC5ED}"/>
              </a:ext>
            </a:extLst>
          </p:cNvPr>
          <p:cNvSpPr txBox="1"/>
          <p:nvPr/>
        </p:nvSpPr>
        <p:spPr>
          <a:xfrm>
            <a:off x="998875" y="5230089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Montserrat" pitchFamily="2" charset="0"/>
              </a:rPr>
              <a:t>Network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59367A-2784-4CA4-BA82-46832D197574}"/>
              </a:ext>
            </a:extLst>
          </p:cNvPr>
          <p:cNvSpPr txBox="1"/>
          <p:nvPr/>
        </p:nvSpPr>
        <p:spPr>
          <a:xfrm>
            <a:off x="4898375" y="5260866"/>
            <a:ext cx="431762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Web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개발자로서 필요한 기본 네트워크 역량을 갖추기 위해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“3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 네트워크 교실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“, “HTTP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완벽 가이드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통해 학습해오고 있습니다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OSI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참조 모델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패킷 교환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7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계층의 역할과 구조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TCP/IP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등을 학습했으며 현재도 꾸준히 교재를 통해 학습해 나가고 있습니다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39B083B-8161-439A-B264-A466F8C426C2}"/>
              </a:ext>
            </a:extLst>
          </p:cNvPr>
          <p:cNvCxnSpPr>
            <a:cxnSpLocks/>
          </p:cNvCxnSpPr>
          <p:nvPr/>
        </p:nvCxnSpPr>
        <p:spPr>
          <a:xfrm>
            <a:off x="1016805" y="5042797"/>
            <a:ext cx="8137385" cy="0"/>
          </a:xfrm>
          <a:prstGeom prst="line">
            <a:avLst/>
          </a:prstGeom>
          <a:ln w="15875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043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E95A-3E5B-45DE-BB65-EFB8686D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13" y="257014"/>
            <a:ext cx="2788303" cy="1042332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  <a:latin typeface="Montserrat" pitchFamily="2" charset="0"/>
                <a:ea typeface="나눔스퀘어" panose="020B0600000101010101" pitchFamily="50" charset="-127"/>
              </a:rPr>
              <a:t>Projects</a:t>
            </a:r>
            <a:endParaRPr lang="ko-KR" altLang="en-US" b="1" dirty="0">
              <a:solidFill>
                <a:schemeClr val="bg1"/>
              </a:solidFill>
              <a:latin typeface="Montserrat" pitchFamily="2" charset="0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C98840-995F-4C87-8E1C-203AAB1F75D3}"/>
              </a:ext>
            </a:extLst>
          </p:cNvPr>
          <p:cNvSpPr/>
          <p:nvPr/>
        </p:nvSpPr>
        <p:spPr>
          <a:xfrm>
            <a:off x="0" y="5236792"/>
            <a:ext cx="9906000" cy="18611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B0B370-9EDC-47D6-BF2D-22FC1BC8723D}"/>
              </a:ext>
            </a:extLst>
          </p:cNvPr>
          <p:cNvSpPr txBox="1"/>
          <p:nvPr/>
        </p:nvSpPr>
        <p:spPr>
          <a:xfrm>
            <a:off x="2622742" y="5277547"/>
            <a:ext cx="65437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>
                <a:latin typeface="Montserrat" pitchFamily="2" charset="0"/>
                <a:ea typeface="나눔스퀘어" panose="020B0600000101010101" pitchFamily="50" charset="-127"/>
              </a:rPr>
              <a:t>Mokkozi</a:t>
            </a:r>
            <a:br>
              <a:rPr lang="en-US" altLang="ko-KR" sz="4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4000" b="1" dirty="0" err="1">
                <a:latin typeface="Montserrat" pitchFamily="2" charset="0"/>
                <a:ea typeface="나눔스퀘어" panose="020B0600000101010101" pitchFamily="50" charset="-127"/>
              </a:rPr>
              <a:t>webRTC</a:t>
            </a:r>
            <a:r>
              <a:rPr lang="en-US" altLang="ko-KR" sz="4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4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기반 소개팅 서비스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73CF30-0430-439A-A4A3-9D1DDC6D98A6}"/>
              </a:ext>
            </a:extLst>
          </p:cNvPr>
          <p:cNvSpPr txBox="1"/>
          <p:nvPr/>
        </p:nvSpPr>
        <p:spPr>
          <a:xfrm>
            <a:off x="332389" y="5125881"/>
            <a:ext cx="203934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01.</a:t>
            </a:r>
            <a:endParaRPr lang="ko-KR" altLang="en-US" sz="120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EC7DF12-DD0B-43AA-9448-EF3F54FD8EB3}"/>
              </a:ext>
            </a:extLst>
          </p:cNvPr>
          <p:cNvCxnSpPr>
            <a:cxnSpLocks/>
          </p:cNvCxnSpPr>
          <p:nvPr/>
        </p:nvCxnSpPr>
        <p:spPr>
          <a:xfrm>
            <a:off x="373931" y="1263866"/>
            <a:ext cx="9074869" cy="0"/>
          </a:xfrm>
          <a:prstGeom prst="line">
            <a:avLst/>
          </a:prstGeom>
          <a:ln w="635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B827F51-1225-4290-8CAD-0C203CE86D31}"/>
              </a:ext>
            </a:extLst>
          </p:cNvPr>
          <p:cNvSpPr txBox="1"/>
          <p:nvPr/>
        </p:nvSpPr>
        <p:spPr>
          <a:xfrm>
            <a:off x="2622742" y="6600986"/>
            <a:ext cx="639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Montserrat" pitchFamily="2" charset="0"/>
                <a:ea typeface="나눔스퀘어" panose="020B0600000101010101" pitchFamily="50" charset="-127"/>
              </a:rPr>
              <a:t>2021.10.11 ~ 2021.11.19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2716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E95A-3E5B-45DE-BB65-EFB8686D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257014"/>
            <a:ext cx="8543925" cy="1042332"/>
          </a:xfrm>
        </p:spPr>
        <p:txBody>
          <a:bodyPr/>
          <a:lstStyle/>
          <a:p>
            <a:r>
              <a:rPr lang="en-US" altLang="ko-KR" b="1" dirty="0">
                <a:latin typeface="Montserrat" pitchFamily="2" charset="0"/>
                <a:ea typeface="나눔스퀘어" panose="020B0600000101010101" pitchFamily="50" charset="-127"/>
              </a:rPr>
              <a:t>Project Detail</a:t>
            </a:r>
            <a:endParaRPr lang="ko-KR" altLang="en-US" b="1" dirty="0">
              <a:latin typeface="Montserrat" pitchFamily="2" charset="0"/>
              <a:ea typeface="나눔스퀘어" panose="020B0600000101010101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47178DA7-0DDA-460C-8C43-D68B7C219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587932"/>
              </p:ext>
            </p:extLst>
          </p:nvPr>
        </p:nvGraphicFramePr>
        <p:xfrm>
          <a:off x="744070" y="1640005"/>
          <a:ext cx="8480891" cy="423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034">
                  <a:extLst>
                    <a:ext uri="{9D8B030D-6E8A-4147-A177-3AD203B41FA5}">
                      <a16:colId xmlns:a16="http://schemas.microsoft.com/office/drawing/2014/main" val="3345119553"/>
                    </a:ext>
                  </a:extLst>
                </a:gridCol>
                <a:gridCol w="6686857">
                  <a:extLst>
                    <a:ext uri="{9D8B030D-6E8A-4147-A177-3AD203B41FA5}">
                      <a16:colId xmlns:a16="http://schemas.microsoft.com/office/drawing/2014/main" val="2651592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2021.10.11 ~ 2021.11.19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07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참여 인원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957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대 남녀를 잠재고객으로 설정한 소개팅 서비스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156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주요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</a:t>
                      </a: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  <a:latin typeface="Montserrat" pitchFamily="2" charset="0"/>
                          <a:ea typeface="나눔스퀘어" panose="020B0600000101010101" pitchFamily="50" charset="-127"/>
                        </a:rPr>
                        <a:t>webRTC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라이브러리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openVIdu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활용한 남녀간 화상 채팅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남녀간 일상 공유가 가능한 커뮤니티 게시판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팔로우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팔로잉을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통한 회원 간 소통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임의 기준을 통한 랜덤 회원 추천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55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역할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팀장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풀스택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373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개발 환경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openVidu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, AWS EC2, AWS S3, JWT, </a:t>
                      </a: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Springboot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, Vue.js(2.x), JPA, IntelliJ, Jira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170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담당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AWS EC2 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서버 내 </a:t>
                      </a:r>
                      <a:r>
                        <a:rPr lang="en-US" altLang="ko-KR" sz="16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OpenVidu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빌드</a:t>
                      </a:r>
                      <a:endParaRPr lang="en-US" altLang="ko-KR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Spring Security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와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JWT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활용한 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Authentication 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구현</a:t>
                      </a:r>
                    </a:p>
                    <a:p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AWS S3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통한 다중 이미지 업로드 기능 구현</a:t>
                      </a:r>
                    </a:p>
                    <a:p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vue.js(2.x)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와 </a:t>
                      </a:r>
                      <a:r>
                        <a:rPr lang="en-US" altLang="ko-KR" sz="16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vuetify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(2.x)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활용한 로그인 및 회원가입 페이지 구현</a:t>
                      </a:r>
                      <a:endParaRPr lang="en-US" altLang="ko-KR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로그인 및 회원가입 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BE 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876583"/>
                  </a:ext>
                </a:extLst>
              </a:tr>
            </a:tbl>
          </a:graphicData>
        </a:graphic>
      </p:graphicFrame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5DF53BE1-E6FF-47E6-991F-C33F1ABB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Project </a:t>
            </a:r>
            <a:r>
              <a:rPr lang="en-US" altLang="ko-KR" dirty="0" err="1"/>
              <a:t>Mokkozi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1075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E95A-3E5B-45DE-BB65-EFB8686D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257014"/>
            <a:ext cx="8543925" cy="1042332"/>
          </a:xfrm>
        </p:spPr>
        <p:txBody>
          <a:bodyPr/>
          <a:lstStyle/>
          <a:p>
            <a:r>
              <a:rPr lang="en-US" altLang="ko-KR" b="1" dirty="0">
                <a:latin typeface="Montserrat" pitchFamily="2" charset="0"/>
                <a:ea typeface="나눔스퀘어" panose="020B0600000101010101" pitchFamily="50" charset="-127"/>
              </a:rPr>
              <a:t>Project Architecture</a:t>
            </a:r>
            <a:endParaRPr lang="ko-KR" altLang="en-US" b="1" dirty="0">
              <a:latin typeface="Montserrat" pitchFamily="2" charset="0"/>
              <a:ea typeface="나눔스퀘어" panose="020B0600000101010101" pitchFamily="50" charset="-127"/>
            </a:endParaRPr>
          </a:p>
        </p:txBody>
      </p:sp>
      <p:pic>
        <p:nvPicPr>
          <p:cNvPr id="2050" name="Picture 2" descr="image-20211119075715343">
            <a:extLst>
              <a:ext uri="{FF2B5EF4-FFF2-40B4-BE49-F238E27FC236}">
                <a16:creationId xmlns:a16="http://schemas.microsoft.com/office/drawing/2014/main" id="{EBD33A69-6723-4465-96B3-9F4332814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1407458"/>
            <a:ext cx="8435291" cy="474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14376D-91A8-4AB6-9FFE-A9EE4E7F6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 Mokkozi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231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E95A-3E5B-45DE-BB65-EFB8686D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84" y="131799"/>
            <a:ext cx="9397173" cy="1042332"/>
          </a:xfrm>
          <a:effectLst/>
        </p:spPr>
        <p:txBody>
          <a:bodyPr>
            <a:norm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Montserrat" pitchFamily="2" charset="0"/>
                <a:ea typeface="나눔스퀘어" panose="020B0600000101010101" pitchFamily="50" charset="-127"/>
              </a:rPr>
              <a:t>Nginx</a:t>
            </a:r>
            <a:r>
              <a:rPr lang="ko-KR" altLang="en-US" sz="4000" b="1" dirty="0">
                <a:solidFill>
                  <a:schemeClr val="bg1"/>
                </a:solidFill>
                <a:latin typeface="Montserrat" pitchFamily="2" charset="0"/>
                <a:ea typeface="나눔스퀘어" panose="020B0600000101010101" pitchFamily="50" charset="-127"/>
              </a:rPr>
              <a:t>를 이용한 </a:t>
            </a:r>
            <a:r>
              <a:rPr lang="en-US" altLang="ko-KR" sz="4000" b="1" dirty="0" err="1">
                <a:solidFill>
                  <a:schemeClr val="bg1"/>
                </a:solidFill>
                <a:latin typeface="Montserrat" pitchFamily="2" charset="0"/>
                <a:ea typeface="나눔스퀘어" panose="020B0600000101010101" pitchFamily="50" charset="-127"/>
              </a:rPr>
              <a:t>openVidu</a:t>
            </a:r>
            <a:r>
              <a:rPr lang="en-US" altLang="ko-KR" sz="4000" b="1" dirty="0">
                <a:solidFill>
                  <a:schemeClr val="bg1"/>
                </a:solidFill>
                <a:latin typeface="Montserrat" pitchFamily="2" charset="0"/>
                <a:ea typeface="나눔스퀘어" panose="020B0600000101010101" pitchFamily="50" charset="-127"/>
              </a:rPr>
              <a:t> build</a:t>
            </a:r>
            <a:endParaRPr lang="ko-KR" altLang="en-US" sz="4000" b="1" dirty="0">
              <a:solidFill>
                <a:schemeClr val="bg1"/>
              </a:solidFill>
              <a:latin typeface="Montserrat" pitchFamily="2" charset="0"/>
              <a:ea typeface="나눔스퀘어" panose="020B0600000101010101" pitchFamily="50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34A663-D343-4A7F-A33F-256B20F3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Project </a:t>
            </a:r>
            <a:r>
              <a:rPr lang="en-US" altLang="ko-KR" dirty="0" err="1"/>
              <a:t>Mokkozi</a:t>
            </a:r>
            <a:endParaRPr lang="ko-KR" altLang="en-US" dirty="0"/>
          </a:p>
        </p:txBody>
      </p:sp>
      <p:sp>
        <p:nvSpPr>
          <p:cNvPr id="77" name="사각형: 잘린 한쪽 모서리 76">
            <a:extLst>
              <a:ext uri="{FF2B5EF4-FFF2-40B4-BE49-F238E27FC236}">
                <a16:creationId xmlns:a16="http://schemas.microsoft.com/office/drawing/2014/main" id="{824D426C-BB03-45BE-9B39-CBC569AF1B5D}"/>
              </a:ext>
            </a:extLst>
          </p:cNvPr>
          <p:cNvSpPr/>
          <p:nvPr/>
        </p:nvSpPr>
        <p:spPr>
          <a:xfrm>
            <a:off x="161129" y="1789001"/>
            <a:ext cx="3223615" cy="1802150"/>
          </a:xfrm>
          <a:prstGeom prst="snip1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openVidu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HTTPS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동작하기 때문에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certbot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이용해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SSL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인증서를 발급</a:t>
            </a:r>
          </a:p>
        </p:txBody>
      </p:sp>
      <p:sp>
        <p:nvSpPr>
          <p:cNvPr id="82" name="사각형: 잘린 한쪽 모서리 81">
            <a:extLst>
              <a:ext uri="{FF2B5EF4-FFF2-40B4-BE49-F238E27FC236}">
                <a16:creationId xmlns:a16="http://schemas.microsoft.com/office/drawing/2014/main" id="{EC5C38B5-F944-45E5-8E95-081EA4BF27BF}"/>
              </a:ext>
            </a:extLst>
          </p:cNvPr>
          <p:cNvSpPr/>
          <p:nvPr/>
        </p:nvSpPr>
        <p:spPr>
          <a:xfrm>
            <a:off x="161128" y="3689275"/>
            <a:ext cx="3223615" cy="1802150"/>
          </a:xfrm>
          <a:prstGeom prst="snip1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SSL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인증서를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Ubuntu Server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</a:t>
            </a:r>
            <a:r>
              <a:rPr lang="ko-KR" altLang="en-US" sz="1600" dirty="0" err="1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저장함으로서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HTTPS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통신이 가능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3DA157A0-049C-4F79-8BD5-0771F989C307}"/>
              </a:ext>
            </a:extLst>
          </p:cNvPr>
          <p:cNvGrpSpPr/>
          <p:nvPr/>
        </p:nvGrpSpPr>
        <p:grpSpPr>
          <a:xfrm>
            <a:off x="3504404" y="1789001"/>
            <a:ext cx="6240467" cy="4135763"/>
            <a:chOff x="3504404" y="1981445"/>
            <a:chExt cx="6240467" cy="4135763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0ACDD947-05E7-47E6-9954-AD79C05C5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04404" y="1981445"/>
              <a:ext cx="6240467" cy="3702424"/>
            </a:xfrm>
            <a:prstGeom prst="rect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282FAAE-180C-4D44-94B2-1416BC2A4F83}"/>
                </a:ext>
              </a:extLst>
            </p:cNvPr>
            <p:cNvSpPr txBox="1"/>
            <p:nvPr/>
          </p:nvSpPr>
          <p:spPr>
            <a:xfrm>
              <a:off x="5320063" y="5840209"/>
              <a:ext cx="2609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Certbot</a:t>
              </a:r>
              <a:r>
                <a:rPr lang="ko-KR" altLang="en-US" sz="12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을 이용한 </a:t>
              </a:r>
              <a:r>
                <a:rPr lang="en-US" altLang="ko-KR" sz="12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SSL </a:t>
              </a:r>
              <a:r>
                <a:rPr lang="ko-KR" altLang="en-US" sz="12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인증서의 발급</a:t>
              </a: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7207F8C8-F20A-4079-9AAF-DD0C89D0BC65}"/>
              </a:ext>
            </a:extLst>
          </p:cNvPr>
          <p:cNvCxnSpPr>
            <a:cxnSpLocks/>
          </p:cNvCxnSpPr>
          <p:nvPr/>
        </p:nvCxnSpPr>
        <p:spPr>
          <a:xfrm>
            <a:off x="320143" y="1048713"/>
            <a:ext cx="9254163" cy="0"/>
          </a:xfrm>
          <a:prstGeom prst="line">
            <a:avLst/>
          </a:prstGeom>
          <a:ln w="635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682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E95A-3E5B-45DE-BB65-EFB8686D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84" y="131799"/>
            <a:ext cx="8543925" cy="1042332"/>
          </a:xfrm>
          <a:effectLst/>
        </p:spPr>
        <p:txBody>
          <a:bodyPr>
            <a:normAutofit fontScale="90000"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Montserrat" pitchFamily="2" charset="0"/>
                <a:ea typeface="나눔스퀘어" panose="020B0600000101010101" pitchFamily="50" charset="-127"/>
              </a:rPr>
              <a:t>Nginx</a:t>
            </a:r>
            <a:r>
              <a:rPr lang="ko-KR" altLang="en-US" sz="4400" b="1" dirty="0">
                <a:solidFill>
                  <a:schemeClr val="bg1"/>
                </a:solidFill>
                <a:latin typeface="Montserrat" pitchFamily="2" charset="0"/>
                <a:ea typeface="나눔스퀘어" panose="020B0600000101010101" pitchFamily="50" charset="-127"/>
              </a:rPr>
              <a:t>를 이용한 </a:t>
            </a:r>
            <a:r>
              <a:rPr lang="en-US" altLang="ko-KR" sz="4400" b="1" dirty="0" err="1">
                <a:solidFill>
                  <a:schemeClr val="bg1"/>
                </a:solidFill>
                <a:latin typeface="Montserrat" pitchFamily="2" charset="0"/>
                <a:ea typeface="나눔스퀘어" panose="020B0600000101010101" pitchFamily="50" charset="-127"/>
              </a:rPr>
              <a:t>openVidu</a:t>
            </a:r>
            <a:r>
              <a:rPr lang="en-US" altLang="ko-KR" sz="4400" b="1" dirty="0">
                <a:solidFill>
                  <a:schemeClr val="bg1"/>
                </a:solidFill>
                <a:latin typeface="Montserrat" pitchFamily="2" charset="0"/>
                <a:ea typeface="나눔스퀘어" panose="020B0600000101010101" pitchFamily="50" charset="-127"/>
              </a:rPr>
              <a:t> build</a:t>
            </a:r>
            <a:endParaRPr lang="ko-KR" altLang="en-US" b="1" dirty="0">
              <a:solidFill>
                <a:schemeClr val="bg1"/>
              </a:solidFill>
              <a:latin typeface="Montserrat" pitchFamily="2" charset="0"/>
              <a:ea typeface="나눔스퀘어" panose="020B0600000101010101" pitchFamily="50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34A663-D343-4A7F-A33F-256B20F3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Project </a:t>
            </a:r>
            <a:r>
              <a:rPr lang="en-US" altLang="ko-KR" dirty="0" err="1"/>
              <a:t>Mokkozi</a:t>
            </a:r>
            <a:endParaRPr lang="ko-KR" altLang="en-US" dirty="0"/>
          </a:p>
        </p:txBody>
      </p:sp>
      <p:sp>
        <p:nvSpPr>
          <p:cNvPr id="77" name="사각형: 잘린 한쪽 모서리 76">
            <a:extLst>
              <a:ext uri="{FF2B5EF4-FFF2-40B4-BE49-F238E27FC236}">
                <a16:creationId xmlns:a16="http://schemas.microsoft.com/office/drawing/2014/main" id="{824D426C-BB03-45BE-9B39-CBC569AF1B5D}"/>
              </a:ext>
            </a:extLst>
          </p:cNvPr>
          <p:cNvSpPr/>
          <p:nvPr/>
        </p:nvSpPr>
        <p:spPr>
          <a:xfrm>
            <a:off x="6556454" y="1789001"/>
            <a:ext cx="3223615" cy="1802150"/>
          </a:xfrm>
          <a:prstGeom prst="snip1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Ufw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(ubuntu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firewall)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통해 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springboot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vue.js, 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openVidu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포트를 설정</a:t>
            </a:r>
          </a:p>
        </p:txBody>
      </p:sp>
      <p:sp>
        <p:nvSpPr>
          <p:cNvPr id="82" name="사각형: 잘린 한쪽 모서리 81">
            <a:extLst>
              <a:ext uri="{FF2B5EF4-FFF2-40B4-BE49-F238E27FC236}">
                <a16:creationId xmlns:a16="http://schemas.microsoft.com/office/drawing/2014/main" id="{EC5C38B5-F944-45E5-8E95-081EA4BF27BF}"/>
              </a:ext>
            </a:extLst>
          </p:cNvPr>
          <p:cNvSpPr/>
          <p:nvPr/>
        </p:nvSpPr>
        <p:spPr>
          <a:xfrm>
            <a:off x="6556453" y="3689275"/>
            <a:ext cx="3223615" cy="1802150"/>
          </a:xfrm>
          <a:prstGeom prst="snip1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초기 설치한 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Kurento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Media Server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인해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COTURN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서버의 충돌이 발생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해결하기까지 오랜 시간 소요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5F4D23A-624E-4500-B015-52B302DB870F}"/>
              </a:ext>
            </a:extLst>
          </p:cNvPr>
          <p:cNvGrpSpPr/>
          <p:nvPr/>
        </p:nvGrpSpPr>
        <p:grpSpPr>
          <a:xfrm>
            <a:off x="188684" y="1789001"/>
            <a:ext cx="6240467" cy="4134887"/>
            <a:chOff x="188684" y="1981445"/>
            <a:chExt cx="6240467" cy="4134887"/>
          </a:xfrm>
          <a:effectLst/>
        </p:grpSpPr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A2E7150F-9B9F-4FED-8B10-D88970BB97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88684" y="1981445"/>
              <a:ext cx="6240467" cy="3702424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B3F136-4A5E-4FFD-B771-2866A7FAC37D}"/>
                </a:ext>
              </a:extLst>
            </p:cNvPr>
            <p:cNvSpPr txBox="1"/>
            <p:nvPr/>
          </p:nvSpPr>
          <p:spPr>
            <a:xfrm>
              <a:off x="2125976" y="5839333"/>
              <a:ext cx="2365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성공적으로 배포된 </a:t>
              </a:r>
              <a:r>
                <a:rPr lang="en-US" altLang="ko-KR" sz="1200" dirty="0" err="1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openVidu</a:t>
              </a:r>
              <a:endParaRPr lang="ko-KR" altLang="en-US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43BB43F-71E7-4644-AD61-71F4DE6C3453}"/>
              </a:ext>
            </a:extLst>
          </p:cNvPr>
          <p:cNvCxnSpPr>
            <a:cxnSpLocks/>
          </p:cNvCxnSpPr>
          <p:nvPr/>
        </p:nvCxnSpPr>
        <p:spPr>
          <a:xfrm>
            <a:off x="320143" y="1048713"/>
            <a:ext cx="9254163" cy="0"/>
          </a:xfrm>
          <a:prstGeom prst="line">
            <a:avLst/>
          </a:prstGeom>
          <a:ln w="635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690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358</TotalTime>
  <Words>806</Words>
  <Application>Microsoft Office PowerPoint</Application>
  <PresentationFormat>A4 용지(210x297mm)</PresentationFormat>
  <Paragraphs>126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Calibri Light</vt:lpstr>
      <vt:lpstr>Arial</vt:lpstr>
      <vt:lpstr>Calibri</vt:lpstr>
      <vt:lpstr>맑은 고딕</vt:lpstr>
      <vt:lpstr>Montserrat</vt:lpstr>
      <vt:lpstr>서울남산 장체B</vt:lpstr>
      <vt:lpstr>나눔스퀘어</vt:lpstr>
      <vt:lpstr>Office 테마</vt:lpstr>
      <vt:lpstr>안녕하세요!  끊임없는 도전과 몰입으로  성장하는 조웅현입니다</vt:lpstr>
      <vt:lpstr>ABOUT ME</vt:lpstr>
      <vt:lpstr>Skills : Languages</vt:lpstr>
      <vt:lpstr>Skills : knowledge</vt:lpstr>
      <vt:lpstr>Projects</vt:lpstr>
      <vt:lpstr>Project Detail</vt:lpstr>
      <vt:lpstr>Project Architecture</vt:lpstr>
      <vt:lpstr>Nginx를 이용한 openVidu build</vt:lpstr>
      <vt:lpstr>Nginx를 이용한 openVidu build</vt:lpstr>
      <vt:lpstr>Takeaway</vt:lpstr>
      <vt:lpstr>JWT를 활용한 사용자 Authentication </vt:lpstr>
      <vt:lpstr>JWT를 활용한 사용자 Authentication </vt:lpstr>
      <vt:lpstr>Takeaway</vt:lpstr>
      <vt:lpstr>로그인 &amp; 회원가입 페이지 구현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끊임없는 도전과  몰입으로  성장중인  조웅현입니다</dc:title>
  <dc:creator>조웅현</dc:creator>
  <cp:lastModifiedBy>조웅현</cp:lastModifiedBy>
  <cp:revision>127</cp:revision>
  <dcterms:created xsi:type="dcterms:W3CDTF">2022-03-03T06:34:31Z</dcterms:created>
  <dcterms:modified xsi:type="dcterms:W3CDTF">2022-03-04T10:02:39Z</dcterms:modified>
</cp:coreProperties>
</file>