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83" r:id="rId5"/>
    <p:sldId id="282" r:id="rId6"/>
    <p:sldId id="290" r:id="rId7"/>
    <p:sldId id="284" r:id="rId8"/>
    <p:sldId id="306" r:id="rId9"/>
    <p:sldId id="289" r:id="rId10"/>
    <p:sldId id="341" r:id="rId11"/>
    <p:sldId id="307" r:id="rId12"/>
    <p:sldId id="339" r:id="rId13"/>
    <p:sldId id="340" r:id="rId14"/>
    <p:sldId id="308" r:id="rId15"/>
    <p:sldId id="323" r:id="rId16"/>
    <p:sldId id="343" r:id="rId17"/>
    <p:sldId id="344" r:id="rId18"/>
    <p:sldId id="345" r:id="rId19"/>
    <p:sldId id="347" r:id="rId20"/>
    <p:sldId id="349" r:id="rId21"/>
    <p:sldId id="348" r:id="rId22"/>
    <p:sldId id="286" r:id="rId23"/>
    <p:sldId id="342" r:id="rId24"/>
    <p:sldId id="309" r:id="rId25"/>
    <p:sldId id="310" r:id="rId26"/>
    <p:sldId id="311" r:id="rId27"/>
    <p:sldId id="312" r:id="rId28"/>
    <p:sldId id="313" r:id="rId29"/>
    <p:sldId id="314" r:id="rId30"/>
    <p:sldId id="315" r:id="rId31"/>
    <p:sldId id="316" r:id="rId32"/>
    <p:sldId id="317" r:id="rId33"/>
    <p:sldId id="318" r:id="rId34"/>
    <p:sldId id="319" r:id="rId35"/>
    <p:sldId id="320" r:id="rId36"/>
    <p:sldId id="324" r:id="rId37"/>
    <p:sldId id="321" r:id="rId38"/>
    <p:sldId id="322" r:id="rId39"/>
    <p:sldId id="325" r:id="rId40"/>
    <p:sldId id="326" r:id="rId41"/>
    <p:sldId id="327" r:id="rId42"/>
    <p:sldId id="328" r:id="rId43"/>
    <p:sldId id="329" r:id="rId44"/>
    <p:sldId id="330" r:id="rId45"/>
    <p:sldId id="331" r:id="rId46"/>
    <p:sldId id="332" r:id="rId47"/>
    <p:sldId id="333" r:id="rId48"/>
    <p:sldId id="334" r:id="rId49"/>
    <p:sldId id="335" r:id="rId50"/>
    <p:sldId id="336" r:id="rId51"/>
    <p:sldId id="337" r:id="rId52"/>
    <p:sldId id="338" r:id="rId53"/>
    <p:sldId id="287" r:id="rId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showPr>
  <p:clrMru>
    <a:srgbClr val="8195A3"/>
    <a:srgbClr val="328273"/>
    <a:srgbClr val="50C8AE"/>
    <a:srgbClr val="07C9C4"/>
    <a:srgbClr val="40A693"/>
    <a:srgbClr val="4276AA"/>
    <a:srgbClr val="5E7280"/>
    <a:srgbClr val="516D82"/>
    <a:srgbClr val="0CB692"/>
    <a:srgbClr val="1A7C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0" autoAdjust="0"/>
    <p:restoredTop sz="94660"/>
  </p:normalViewPr>
  <p:slideViewPr>
    <p:cSldViewPr snapToGrid="0" showGuides="1">
      <p:cViewPr varScale="1">
        <p:scale>
          <a:sx n="108" d="100"/>
          <a:sy n="108" d="100"/>
        </p:scale>
        <p:origin x="70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33178-B0D2-4D18-A1A6-149F71C6059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D4C706-B552-48CF-B615-B4F29AB3EE5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将父节点和叔叔节点与祖父节点的颜色互换，即维持了局部的颜色</a:t>
            </a:r>
            <a:r>
              <a:rPr lang="zh-CN" altLang="en-US" sz="1200" b="1" i="0" kern="1200" dirty="0">
                <a:solidFill>
                  <a:schemeClr val="tx1"/>
                </a:solidFill>
                <a:effectLst/>
                <a:latin typeface="+mn-lt"/>
                <a:ea typeface="+mn-ea"/>
                <a:cs typeface="+mn-cs"/>
              </a:rPr>
              <a:t>符合</a:t>
            </a:r>
            <a:r>
              <a:rPr lang="en-US" altLang="zh-CN" sz="1200" b="1" i="0" kern="1200" dirty="0" err="1">
                <a:solidFill>
                  <a:schemeClr val="tx1"/>
                </a:solidFill>
                <a:effectLst/>
                <a:latin typeface="+mn-lt"/>
                <a:ea typeface="+mn-ea"/>
                <a:cs typeface="+mn-cs"/>
              </a:rPr>
              <a:t>RBTree</a:t>
            </a:r>
            <a:r>
              <a:rPr lang="zh-CN" altLang="en-US" sz="1200" b="1" i="0" kern="1200" dirty="0">
                <a:solidFill>
                  <a:schemeClr val="tx1"/>
                </a:solidFill>
                <a:effectLst/>
                <a:latin typeface="+mn-lt"/>
                <a:ea typeface="+mn-ea"/>
                <a:cs typeface="+mn-cs"/>
              </a:rPr>
              <a:t>定义的第四条和第五条。下图中，操作完成后</a:t>
            </a:r>
            <a:r>
              <a:rPr lang="en-US" altLang="zh-CN" sz="1200" b="1" i="0" kern="1200" dirty="0">
                <a:solidFill>
                  <a:schemeClr val="tx1"/>
                </a:solidFill>
                <a:effectLst/>
                <a:latin typeface="+mn-lt"/>
                <a:ea typeface="+mn-ea"/>
                <a:cs typeface="+mn-cs"/>
              </a:rPr>
              <a:t>A</a:t>
            </a:r>
            <a:r>
              <a:rPr lang="zh-CN" altLang="en-US" sz="1200" b="1" i="0" kern="1200" dirty="0">
                <a:solidFill>
                  <a:schemeClr val="tx1"/>
                </a:solidFill>
                <a:effectLst/>
                <a:latin typeface="+mn-lt"/>
                <a:ea typeface="+mn-ea"/>
                <a:cs typeface="+mn-cs"/>
              </a:rPr>
              <a:t>节点变成了新的修复节点。</a:t>
            </a:r>
            <a:r>
              <a:rPr lang="zh-CN" altLang="en-US" sz="1200" b="0" i="0" kern="1200" dirty="0">
                <a:solidFill>
                  <a:schemeClr val="tx1"/>
                </a:solidFill>
                <a:effectLst/>
                <a:latin typeface="+mn-lt"/>
                <a:ea typeface="+mn-ea"/>
                <a:cs typeface="+mn-cs"/>
              </a:rPr>
              <a:t>如果</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节点的父节点不是黑色的，则继续做修复操作（将</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当做新加入的节点）。（没有父节点的话，可以在循环外面加一句</a:t>
            </a:r>
            <a:r>
              <a:rPr lang="en-US" altLang="zh-CN" sz="1200" b="0" i="0" kern="1200" dirty="0">
                <a:solidFill>
                  <a:schemeClr val="tx1"/>
                </a:solidFill>
                <a:effectLst/>
                <a:latin typeface="+mn-lt"/>
                <a:ea typeface="+mn-ea"/>
                <a:cs typeface="+mn-cs"/>
              </a:rPr>
              <a:t>root-&gt;color = BLACK</a:t>
            </a:r>
            <a:r>
              <a:rPr lang="zh-CN" altLang="en-US" sz="1200" b="0" i="0" kern="1200" dirty="0">
                <a:solidFill>
                  <a:schemeClr val="tx1"/>
                </a:solidFill>
                <a:effectLst/>
                <a:latin typeface="+mn-lt"/>
                <a:ea typeface="+mn-ea"/>
                <a:cs typeface="+mn-cs"/>
              </a:rPr>
              <a:t>保证颜色正确）</a:t>
            </a:r>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将祖父节点</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节点进行右旋操作，并且和父节点</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互换颜色。通过该修复操作</a:t>
            </a:r>
            <a:r>
              <a:rPr lang="en-US" altLang="zh-CN" sz="1200" b="0" i="0" kern="1200" dirty="0" err="1">
                <a:solidFill>
                  <a:schemeClr val="tx1"/>
                </a:solidFill>
                <a:effectLst/>
                <a:latin typeface="+mn-lt"/>
                <a:ea typeface="+mn-ea"/>
                <a:cs typeface="+mn-cs"/>
              </a:rPr>
              <a:t>RBTRee</a:t>
            </a:r>
            <a:r>
              <a:rPr lang="zh-CN" altLang="en-US" sz="1200" b="0" i="0" kern="1200" dirty="0">
                <a:solidFill>
                  <a:schemeClr val="tx1"/>
                </a:solidFill>
                <a:effectLst/>
                <a:latin typeface="+mn-lt"/>
                <a:ea typeface="+mn-ea"/>
                <a:cs typeface="+mn-cs"/>
              </a:rPr>
              <a:t>的高度和颜色都符合红黑树的定义。</a:t>
            </a:r>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将父节点</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节点进行左旋，这样就从</a:t>
            </a:r>
            <a:r>
              <a:rPr lang="en-US" altLang="zh-CN" sz="1200" b="0" i="0" kern="1200" dirty="0">
                <a:solidFill>
                  <a:schemeClr val="tx1"/>
                </a:solidFill>
                <a:effectLst/>
                <a:latin typeface="+mn-lt"/>
                <a:ea typeface="+mn-ea"/>
                <a:cs typeface="+mn-cs"/>
              </a:rPr>
              <a:t>case 3</a:t>
            </a:r>
            <a:r>
              <a:rPr lang="zh-CN" altLang="en-US" sz="1200" b="0" i="0" kern="1200" dirty="0">
                <a:solidFill>
                  <a:schemeClr val="tx1"/>
                </a:solidFill>
                <a:effectLst/>
                <a:latin typeface="+mn-lt"/>
                <a:ea typeface="+mn-ea"/>
                <a:cs typeface="+mn-cs"/>
              </a:rPr>
              <a:t>转换成</a:t>
            </a:r>
            <a:r>
              <a:rPr lang="en-US" altLang="zh-CN" sz="1200" b="0" i="0" kern="1200" dirty="0">
                <a:solidFill>
                  <a:schemeClr val="tx1"/>
                </a:solidFill>
                <a:effectLst/>
                <a:latin typeface="+mn-lt"/>
                <a:ea typeface="+mn-ea"/>
                <a:cs typeface="+mn-cs"/>
              </a:rPr>
              <a:t>case 2</a:t>
            </a:r>
            <a:r>
              <a:rPr lang="zh-CN" altLang="en-US" sz="1200" b="0" i="0" kern="1200" dirty="0">
                <a:solidFill>
                  <a:schemeClr val="tx1"/>
                </a:solidFill>
                <a:effectLst/>
                <a:latin typeface="+mn-lt"/>
                <a:ea typeface="+mn-ea"/>
                <a:cs typeface="+mn-cs"/>
              </a:rPr>
              <a:t>了，然后针对</a:t>
            </a:r>
            <a:r>
              <a:rPr lang="en-US" altLang="zh-CN" sz="1200" b="0" i="0" kern="1200" dirty="0">
                <a:solidFill>
                  <a:schemeClr val="tx1"/>
                </a:solidFill>
                <a:effectLst/>
                <a:latin typeface="+mn-lt"/>
                <a:ea typeface="+mn-ea"/>
                <a:cs typeface="+mn-cs"/>
              </a:rPr>
              <a:t>case 2</a:t>
            </a:r>
            <a:r>
              <a:rPr lang="zh-CN" altLang="en-US" sz="1200" b="0" i="0" kern="1200" dirty="0">
                <a:solidFill>
                  <a:schemeClr val="tx1"/>
                </a:solidFill>
                <a:effectLst/>
                <a:latin typeface="+mn-lt"/>
                <a:ea typeface="+mn-ea"/>
                <a:cs typeface="+mn-cs"/>
              </a:rPr>
              <a:t>进行操作处理就行了。</a:t>
            </a:r>
            <a:r>
              <a:rPr lang="en-US" altLang="zh-CN" sz="1200" b="0" i="0" kern="1200" dirty="0">
                <a:solidFill>
                  <a:schemeClr val="tx1"/>
                </a:solidFill>
                <a:effectLst/>
                <a:latin typeface="+mn-lt"/>
                <a:ea typeface="+mn-ea"/>
                <a:cs typeface="+mn-cs"/>
              </a:rPr>
              <a:t>case 2</a:t>
            </a:r>
            <a:r>
              <a:rPr lang="zh-CN" altLang="en-US" sz="1200" b="0" i="0" kern="1200" dirty="0">
                <a:solidFill>
                  <a:schemeClr val="tx1"/>
                </a:solidFill>
                <a:effectLst/>
                <a:latin typeface="+mn-lt"/>
                <a:ea typeface="+mn-ea"/>
                <a:cs typeface="+mn-cs"/>
              </a:rPr>
              <a:t>操作做了一个右旋操作和颜色互换来达到目的。</a:t>
            </a:r>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交换此兄弟节点和父节点的颜色，再对待调整的节点的父节点</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进行左旋</a:t>
            </a:r>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将兄弟节点颜色变为红色，同时将待调整的节点的父节点变为新的待调整的节点继续向上调整</a:t>
            </a:r>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交换兄弟节点的左儿子和兄弟节点的颜色，再对兄弟节点进行右旋</a:t>
            </a:r>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交换兄弟节点</a:t>
            </a:r>
            <a:r>
              <a:rPr lang="en-US" altLang="zh-CN" sz="1200" b="0" i="0" kern="1200" dirty="0">
                <a:solidFill>
                  <a:schemeClr val="tx1"/>
                </a:solidFill>
                <a:effectLst/>
                <a:latin typeface="+mn-lt"/>
                <a:ea typeface="+mn-ea"/>
                <a:cs typeface="+mn-cs"/>
              </a:rPr>
              <a:t>D</a:t>
            </a:r>
            <a:r>
              <a:rPr lang="zh-CN" altLang="en-US" sz="1200" b="0" i="0" kern="1200" dirty="0">
                <a:solidFill>
                  <a:schemeClr val="tx1"/>
                </a:solidFill>
                <a:effectLst/>
                <a:latin typeface="+mn-lt"/>
                <a:ea typeface="+mn-ea"/>
                <a:cs typeface="+mn-cs"/>
              </a:rPr>
              <a:t>和父节点</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的颜色（防止父节点</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为红色），再对父节点进行左旋即可</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总结：红黑树通过引入颜色的概念，通过颜色这个约束条件的使用来保持树的高度平衡。作为平衡二叉查找树，旋转是一个必不可少的操作。通过旋转可以降低树的高度，在红黑树里面还可以转换颜色。</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红黑树里面的插入和删除的操作比较难理解，这时要注意记住一点：操作之前红黑树是平衡的，颜色是符合定义的。在操作的时候就需要向兄弟节点、父节点、侄子节点借调和互换颜色，要达到这个目的，就需要不断的进行旋转。所以红黑树的插入删除操作需要不停的旋转，一旦借调了别的节点，删除和插入的节点就会达到局部的平衡（局部符合红黑树的定义），但是被借调的节点就不会平衡了，这时就需要以被借调的节点为起点继续进行调整，直到整棵树都是平衡的。在整个修复的过程中，插入修复具体的分为</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种情况，删除修复分为</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种情况。</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整个红黑树的查找，插入和删除都是</a:t>
            </a:r>
            <a:r>
              <a:rPr lang="en-US" altLang="zh-CN" sz="1200" b="0" i="0" kern="1200" dirty="0">
                <a:solidFill>
                  <a:schemeClr val="tx1"/>
                </a:solidFill>
                <a:effectLst/>
                <a:latin typeface="+mn-lt"/>
                <a:ea typeface="+mn-ea"/>
                <a:cs typeface="+mn-cs"/>
              </a:rPr>
              <a:t>O(</a:t>
            </a:r>
            <a:r>
              <a:rPr lang="en-US" altLang="zh-CN" sz="1200" b="0" i="0" kern="1200" dirty="0" err="1">
                <a:solidFill>
                  <a:schemeClr val="tx1"/>
                </a:solidFill>
                <a:effectLst/>
                <a:latin typeface="+mn-lt"/>
                <a:ea typeface="+mn-ea"/>
                <a:cs typeface="+mn-cs"/>
              </a:rPr>
              <a:t>logN</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的，原因就是整个红黑树的高度是</a:t>
            </a:r>
            <a:r>
              <a:rPr lang="en-US" altLang="zh-CN" sz="1200" b="0" i="0" kern="1200" dirty="0" err="1">
                <a:solidFill>
                  <a:schemeClr val="tx1"/>
                </a:solidFill>
                <a:effectLst/>
                <a:latin typeface="+mn-lt"/>
                <a:ea typeface="+mn-ea"/>
                <a:cs typeface="+mn-cs"/>
              </a:rPr>
              <a:t>logN</a:t>
            </a:r>
            <a:r>
              <a:rPr lang="zh-CN" altLang="en-US" sz="1200" b="0" i="0" kern="1200" dirty="0">
                <a:solidFill>
                  <a:schemeClr val="tx1"/>
                </a:solidFill>
                <a:effectLst/>
                <a:latin typeface="+mn-lt"/>
                <a:ea typeface="+mn-ea"/>
                <a:cs typeface="+mn-cs"/>
              </a:rPr>
              <a:t>，查找从根到叶，走过的路径是树的高度，删除和插入操作是从叶到根的，所以经过的路径都是</a:t>
            </a:r>
            <a:r>
              <a:rPr lang="en-US" altLang="zh-CN" sz="1200" b="0" i="0" kern="1200" dirty="0" err="1">
                <a:solidFill>
                  <a:schemeClr val="tx1"/>
                </a:solidFill>
                <a:effectLst/>
                <a:latin typeface="+mn-lt"/>
                <a:ea typeface="+mn-ea"/>
                <a:cs typeface="+mn-cs"/>
              </a:rPr>
              <a:t>logN</a:t>
            </a:r>
            <a:r>
              <a:rPr lang="zh-CN" altLang="en-US" sz="1200" b="0" i="0" kern="1200" dirty="0">
                <a:solidFill>
                  <a:schemeClr val="tx1"/>
                </a:solidFill>
                <a:effectLst/>
                <a:latin typeface="+mn-lt"/>
                <a:ea typeface="+mn-ea"/>
                <a:cs typeface="+mn-cs"/>
              </a:rPr>
              <a:t>。</a:t>
            </a:r>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mn-lt"/>
                <a:ea typeface="+mn-ea"/>
                <a:cs typeface="+mn-cs"/>
              </a:rPr>
              <a:t>GraphQL</a:t>
            </a:r>
            <a:r>
              <a:rPr lang="zh-CN" altLang="en-US" sz="1200" b="0" i="0" kern="1200" dirty="0">
                <a:solidFill>
                  <a:schemeClr val="tx1"/>
                </a:solidFill>
                <a:effectLst/>
                <a:latin typeface="+mn-lt"/>
                <a:ea typeface="+mn-ea"/>
                <a:cs typeface="+mn-cs"/>
              </a:rPr>
              <a:t>使用解析器来构建</a:t>
            </a:r>
            <a:r>
              <a:rPr lang="en-US" altLang="zh-CN" sz="1200" b="0" i="0" kern="1200" dirty="0">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，让返回的数据不会那么臃肿，而且也非常酷啊，可以自动解析需要返回的数据，以及校验类型，</a:t>
            </a:r>
            <a:r>
              <a:rPr lang="en-US" altLang="zh-CN" sz="1200" b="0" i="0" kern="1200" dirty="0" err="1">
                <a:solidFill>
                  <a:schemeClr val="tx1"/>
                </a:solidFill>
                <a:effectLst/>
                <a:latin typeface="+mn-lt"/>
                <a:ea typeface="+mn-ea"/>
                <a:cs typeface="+mn-cs"/>
              </a:rPr>
              <a:t>graphql</a:t>
            </a:r>
            <a:r>
              <a:rPr lang="zh-CN" altLang="en-US" sz="1200" b="0" i="0" kern="1200" dirty="0">
                <a:solidFill>
                  <a:schemeClr val="tx1"/>
                </a:solidFill>
                <a:effectLst/>
                <a:latin typeface="+mn-lt"/>
                <a:ea typeface="+mn-ea"/>
                <a:cs typeface="+mn-cs"/>
              </a:rPr>
              <a:t>还有很多东西，这里就不涉及了，我也不是很了解，不过</a:t>
            </a:r>
            <a:r>
              <a:rPr lang="en-US" altLang="zh-CN" sz="1200" b="0" i="0" kern="1200" dirty="0" err="1">
                <a:solidFill>
                  <a:schemeClr val="tx1"/>
                </a:solidFill>
                <a:effectLst/>
                <a:latin typeface="+mn-lt"/>
                <a:ea typeface="+mn-ea"/>
                <a:cs typeface="+mn-cs"/>
              </a:rPr>
              <a:t>graphql</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REST</a:t>
            </a:r>
            <a:r>
              <a:rPr lang="zh-CN" altLang="en-US" sz="1200" b="0" i="0" kern="1200" dirty="0">
                <a:solidFill>
                  <a:schemeClr val="tx1"/>
                </a:solidFill>
                <a:effectLst/>
                <a:latin typeface="+mn-lt"/>
                <a:ea typeface="+mn-ea"/>
                <a:cs typeface="+mn-cs"/>
              </a:rPr>
              <a:t>还是有很多相通的地方。</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虽然</a:t>
            </a:r>
            <a:r>
              <a:rPr lang="en-US" altLang="zh-CN" sz="1200" b="0" i="0" kern="1200" dirty="0" err="1">
                <a:solidFill>
                  <a:schemeClr val="tx1"/>
                </a:solidFill>
                <a:effectLst/>
                <a:latin typeface="+mn-lt"/>
                <a:ea typeface="+mn-ea"/>
                <a:cs typeface="+mn-cs"/>
              </a:rPr>
              <a:t>GraphQL</a:t>
            </a:r>
            <a:r>
              <a:rPr lang="zh-CN" altLang="en-US" sz="1200" b="0" i="0" kern="1200" dirty="0">
                <a:solidFill>
                  <a:schemeClr val="tx1"/>
                </a:solidFill>
                <a:effectLst/>
                <a:latin typeface="+mn-lt"/>
                <a:ea typeface="+mn-ea"/>
                <a:cs typeface="+mn-cs"/>
              </a:rPr>
              <a:t>确实有很多优点，但是个人感觉不是很好构建一个完整的</a:t>
            </a:r>
            <a:r>
              <a:rPr lang="en-US" altLang="zh-CN" sz="1200" b="0" i="0" kern="1200" dirty="0">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，尤其是特别复杂的项目的时候。</a:t>
            </a:r>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x-none" altLang="zh-CN" dirty="0"/>
              <a:t>图有问题！！！</a:t>
            </a:r>
            <a:endParaRPr lang="x-none" altLang="zh-CN"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BST</a:t>
            </a:r>
            <a:r>
              <a:rPr lang="zh-CN" altLang="en-US" dirty="0"/>
              <a:t>树的查找，插入，删除大家自行学习，这里就不介绍了</a:t>
            </a:r>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D4C706-B552-48CF-B615-B4F29AB3EE5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EBF585A-A565-448C-A0F9-FF2FA03C6E74}"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362607B-C3C5-4423-BE98-0A3E96D36AB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2000">
        <p:blinds dir="vert"/>
      </p:transition>
    </mc:Choice>
    <mc:Fallback>
      <p:transition spd="slow" advClick="0" advTm="2000">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EBF585A-A565-448C-A0F9-FF2FA03C6E74}"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362607B-C3C5-4423-BE98-0A3E96D36AB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2000">
        <p:blinds dir="vert"/>
      </p:transition>
    </mc:Choice>
    <mc:Fallback>
      <p:transition spd="slow" advClick="0" advTm="2000">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EBF585A-A565-448C-A0F9-FF2FA03C6E74}"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362607B-C3C5-4423-BE98-0A3E96D36AB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2000">
        <p:blinds dir="vert"/>
      </p:transition>
    </mc:Choice>
    <mc:Fallback>
      <p:transition spd="slow" advClick="0" advTm="2000">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副标题 2"/>
          <p:cNvSpPr>
            <a:spLocks noGrp="1"/>
          </p:cNvSpPr>
          <p:nvPr userDrawn="1"/>
        </p:nvSpPr>
        <p:spPr>
          <a:xfrm>
            <a:off x="2034745" y="4284124"/>
            <a:ext cx="8078055"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8060402020202020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8060402020202020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8060402020202020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8060402020202020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8060402020202020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8060402020202020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8060402020202020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8060402020202020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80604020202020204" charset="0"/>
              <a:buNone/>
              <a:defRPr sz="1600" kern="1200">
                <a:solidFill>
                  <a:schemeClr val="tx1"/>
                </a:solidFill>
                <a:latin typeface="+mn-lt"/>
                <a:ea typeface="+mn-ea"/>
                <a:cs typeface="+mn-cs"/>
              </a:defRPr>
            </a:lvl9pPr>
          </a:lstStyle>
          <a:p>
            <a:pPr>
              <a:lnSpc>
                <a:spcPct val="150000"/>
              </a:lnSpc>
            </a:pPr>
            <a:r>
              <a:rPr lang="zh-CN" altLang="en-US" sz="1200" noProof="0" dirty="0">
                <a:ln>
                  <a:noFill/>
                </a:ln>
                <a:solidFill>
                  <a:srgbClr val="FF0000"/>
                </a:solidFill>
                <a:effectLst/>
                <a:uLnTx/>
                <a:uFillTx/>
                <a:latin typeface="微软雅黑" panose="020B0503020204020204" pitchFamily="34" charset="-122"/>
                <a:ea typeface="微软雅黑" panose="020B0503020204020204" pitchFamily="34" charset="-122"/>
                <a:sym typeface="+mn-ea"/>
              </a:rPr>
              <a:t>感谢您下载包图网平台上提供的</a:t>
            </a:r>
            <a:r>
              <a:rPr lang="en-US" altLang="zh-CN" sz="1200" noProof="0" dirty="0">
                <a:ln>
                  <a:noFill/>
                </a:ln>
                <a:solidFill>
                  <a:srgbClr val="FF0000"/>
                </a:solidFill>
                <a:effectLst/>
                <a:uLnTx/>
                <a:uFillTx/>
                <a:latin typeface="微软雅黑" panose="020B0503020204020204" pitchFamily="34" charset="-122"/>
                <a:ea typeface="微软雅黑" panose="020B0503020204020204" pitchFamily="34" charset="-122"/>
                <a:sym typeface="+mn-ea"/>
              </a:rPr>
              <a:t>PPT</a:t>
            </a:r>
            <a:r>
              <a:rPr lang="zh-CN" altLang="en-US" sz="1200" noProof="0" dirty="0">
                <a:ln>
                  <a:noFill/>
                </a:ln>
                <a:solidFill>
                  <a:srgbClr val="FF0000"/>
                </a:solidFill>
                <a:effectLst/>
                <a:uLnTx/>
                <a:uFillTx/>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endParaRPr kumimoji="0" lang="zh-CN" altLang="en-US" sz="12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endParaRPr kumimoji="0" lang="zh-CN" altLang="en-US" sz="12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2000">
        <p:blinds dir="vert"/>
      </p:transition>
    </mc:Choice>
    <mc:Fallback>
      <p:transition spd="slow" advClick="0" advTm="2000">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hasCustomPrompt="1"/>
          </p:nvPr>
        </p:nvSpPr>
        <p:spPr>
          <a:xfrm>
            <a:off x="838200" y="1825625"/>
            <a:ext cx="10515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EBF585A-A565-448C-A0F9-FF2FA03C6E74}"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362607B-C3C5-4423-BE98-0A3E96D36AB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2000">
        <p:blinds dir="vert"/>
      </p:transition>
    </mc:Choice>
    <mc:Fallback>
      <p:transition spd="slow" advClick="0" advTm="2000">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EBF585A-A565-448C-A0F9-FF2FA03C6E74}"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362607B-C3C5-4423-BE98-0A3E96D36AB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2000">
        <p:blinds dir="vert"/>
      </p:transition>
    </mc:Choice>
    <mc:Fallback>
      <p:transition spd="slow" advClick="0" advTm="2000">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EBF585A-A565-448C-A0F9-FF2FA03C6E74}"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3362607B-C3C5-4423-BE98-0A3E96D36AB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2000">
        <p:blinds dir="vert"/>
      </p:transition>
    </mc:Choice>
    <mc:Fallback>
      <p:transition spd="slow" advClick="0" advTm="2000">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DEBF585A-A565-448C-A0F9-FF2FA03C6E74}"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3362607B-C3C5-4423-BE98-0A3E96D36AB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2000">
        <p:blinds dir="vert"/>
      </p:transition>
    </mc:Choice>
    <mc:Fallback>
      <p:transition spd="slow" advClick="0" advTm="2000">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DEBF585A-A565-448C-A0F9-FF2FA03C6E74}"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3362607B-C3C5-4423-BE98-0A3E96D36AB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2000">
        <p:blinds dir="vert"/>
      </p:transition>
    </mc:Choice>
    <mc:Fallback>
      <p:transition spd="slow" advClick="0" advTm="2000">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DEBF585A-A565-448C-A0F9-FF2FA03C6E74}"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3362607B-C3C5-4423-BE98-0A3E96D36AB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2000">
        <p:blinds dir="vert"/>
      </p:transition>
    </mc:Choice>
    <mc:Fallback>
      <p:transition spd="slow" advClick="0" advTm="2000">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EBF585A-A565-448C-A0F9-FF2FA03C6E74}"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3362607B-C3C5-4423-BE98-0A3E96D36AB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2000">
        <p:blinds dir="vert"/>
      </p:transition>
    </mc:Choice>
    <mc:Fallback>
      <p:transition spd="slow" advClick="0" advTm="2000">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EBF585A-A565-448C-A0F9-FF2FA03C6E74}"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3362607B-C3C5-4423-BE98-0A3E96D36AB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2000">
        <p:blinds dir="vert"/>
      </p:transition>
    </mc:Choice>
    <mc:Fallback>
      <p:transition spd="slow" advClick="0" advTm="2000">
        <p:blinds dir="vert"/>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250" advClick="0" advTm="2000">
        <p:blinds dir="vert"/>
      </p:transition>
    </mc:Choice>
    <mc:Fallback>
      <p:transition spd="slow" advClick="0" advTm="2000">
        <p:blinds dir="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themeOverride" Target="../theme/themeOverride9.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themeOverride" Target="../theme/themeOverride10.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themeOverride" Target="../theme/themeOverride11.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7.xml"/><Relationship Id="rId4" Type="http://schemas.openxmlformats.org/officeDocument/2006/relationships/themeOverride" Target="../theme/themeOverride14.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7.xml"/><Relationship Id="rId4" Type="http://schemas.openxmlformats.org/officeDocument/2006/relationships/themeOverride" Target="../theme/themeOverride15.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21.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image" Target="../media/image22.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image" Target="../media/image24.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image" Target="../media/image26.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7.xml"/><Relationship Id="rId2" Type="http://schemas.openxmlformats.org/officeDocument/2006/relationships/image" Target="../media/image28.png"/><Relationship Id="rId1" Type="http://schemas.openxmlformats.org/officeDocument/2006/relationships/image" Target="../media/image27.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7.xml"/><Relationship Id="rId2" Type="http://schemas.openxmlformats.org/officeDocument/2006/relationships/image" Target="../media/image29.png"/><Relationship Id="rId1"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7.xml"/><Relationship Id="rId2" Type="http://schemas.openxmlformats.org/officeDocument/2006/relationships/image" Target="../media/image33.png"/><Relationship Id="rId1" Type="http://schemas.openxmlformats.org/officeDocument/2006/relationships/image" Target="../media/image32.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7.xml"/><Relationship Id="rId2" Type="http://schemas.openxmlformats.org/officeDocument/2006/relationships/image" Target="../media/image32.png"/><Relationship Id="rId1" Type="http://schemas.openxmlformats.org/officeDocument/2006/relationships/image" Target="../media/image34.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7.xml"/><Relationship Id="rId2" Type="http://schemas.openxmlformats.org/officeDocument/2006/relationships/image" Target="../media/image36.png"/><Relationship Id="rId1" Type="http://schemas.openxmlformats.org/officeDocument/2006/relationships/image" Target="../media/image35.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themeOverride" Target="../theme/themeOverride4.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7.xml"/><Relationship Id="rId2" Type="http://schemas.openxmlformats.org/officeDocument/2006/relationships/image" Target="../media/image38.png"/><Relationship Id="rId1" Type="http://schemas.openxmlformats.org/officeDocument/2006/relationships/image" Target="../media/image37.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7.xml"/><Relationship Id="rId2" Type="http://schemas.openxmlformats.org/officeDocument/2006/relationships/image" Target="../media/image39.png"/><Relationship Id="rId1" Type="http://schemas.openxmlformats.org/officeDocument/2006/relationships/image" Target="../media/image37.pn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7.xml"/><Relationship Id="rId2" Type="http://schemas.openxmlformats.org/officeDocument/2006/relationships/image" Target="../media/image40.png"/><Relationship Id="rId1" Type="http://schemas.openxmlformats.org/officeDocument/2006/relationships/image" Target="../media/image39.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7.xml"/><Relationship Id="rId2" Type="http://schemas.openxmlformats.org/officeDocument/2006/relationships/image" Target="../media/image41.png"/><Relationship Id="rId1" Type="http://schemas.openxmlformats.org/officeDocument/2006/relationships/image" Target="../media/image40.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image" Target="../media/image42.pn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7.xml"/><Relationship Id="rId2" Type="http://schemas.openxmlformats.org/officeDocument/2006/relationships/image" Target="../media/image44.png"/><Relationship Id="rId1" Type="http://schemas.openxmlformats.org/officeDocument/2006/relationships/image" Target="../media/image43.pn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7.xml"/><Relationship Id="rId2" Type="http://schemas.openxmlformats.org/officeDocument/2006/relationships/image" Target="../media/image45.png"/><Relationship Id="rId1" Type="http://schemas.openxmlformats.org/officeDocument/2006/relationships/image" Target="../media/image44.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image" Target="../media/image46.png"/></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7.xml"/><Relationship Id="rId2" Type="http://schemas.openxmlformats.org/officeDocument/2006/relationships/image" Target="../media/image48.png"/><Relationship Id="rId1" Type="http://schemas.openxmlformats.org/officeDocument/2006/relationships/image" Target="../media/image47.png"/></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7.xml"/><Relationship Id="rId2" Type="http://schemas.openxmlformats.org/officeDocument/2006/relationships/image" Target="../media/image50.png"/><Relationship Id="rId1" Type="http://schemas.openxmlformats.org/officeDocument/2006/relationships/image" Target="../media/image4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7.xml"/><Relationship Id="rId1" Type="http://schemas.openxmlformats.org/officeDocument/2006/relationships/image" Target="../media/image51.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7.xml"/><Relationship Id="rId1" Type="http://schemas.openxmlformats.org/officeDocument/2006/relationships/themeOverride" Target="../theme/themeOverride16.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themeOverride" Target="../theme/themeOverride6.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themeOverride" Target="../theme/themeOverride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9044306">
            <a:off x="11241086" y="4091705"/>
            <a:ext cx="170002" cy="146553"/>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 name="等腰三角形 2"/>
          <p:cNvSpPr/>
          <p:nvPr/>
        </p:nvSpPr>
        <p:spPr>
          <a:xfrm rot="4836188">
            <a:off x="11395188" y="2857377"/>
            <a:ext cx="236683" cy="204036"/>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4" name="等腰三角形 3"/>
          <p:cNvSpPr/>
          <p:nvPr/>
        </p:nvSpPr>
        <p:spPr>
          <a:xfrm rot="4836188">
            <a:off x="11235406" y="3555778"/>
            <a:ext cx="236683" cy="204036"/>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KSO_FT"/>
          <p:cNvSpPr>
            <a:spLocks noGrp="1"/>
          </p:cNvSpPr>
          <p:nvPr/>
        </p:nvSpPr>
        <p:spPr>
          <a:xfrm>
            <a:off x="4038547" y="635635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15" name="KSO_FN"/>
          <p:cNvSpPr>
            <a:spLocks noGrp="1"/>
          </p:cNvSpPr>
          <p:nvPr/>
        </p:nvSpPr>
        <p:spPr>
          <a:xfrm>
            <a:off x="8610547" y="635635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8BB862-31F9-4E79-AD8F-15F270DE74C8}" type="slidenum">
              <a:rPr lang="zh-CN" altLang="en-US" smtClean="0">
                <a:cs typeface="+mn-ea"/>
                <a:sym typeface="+mn-lt"/>
              </a:rPr>
            </a:fld>
            <a:endParaRPr lang="zh-CN" altLang="en-US">
              <a:cs typeface="+mn-ea"/>
              <a:sym typeface="+mn-lt"/>
            </a:endParaRPr>
          </a:p>
        </p:txBody>
      </p:sp>
      <p:sp>
        <p:nvSpPr>
          <p:cNvPr id="16" name="任意多边形 82"/>
          <p:cNvSpPr/>
          <p:nvPr/>
        </p:nvSpPr>
        <p:spPr>
          <a:xfrm rot="10800000">
            <a:off x="9796758" y="-1"/>
            <a:ext cx="1981912" cy="1708545"/>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任意多边形 83"/>
          <p:cNvSpPr/>
          <p:nvPr/>
        </p:nvSpPr>
        <p:spPr>
          <a:xfrm rot="10800000">
            <a:off x="10557563" y="71201"/>
            <a:ext cx="1634490" cy="1757883"/>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824598" y="272314"/>
            <a:ext cx="1150082" cy="991450"/>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9" name="等腰三角形 18"/>
          <p:cNvSpPr/>
          <p:nvPr/>
        </p:nvSpPr>
        <p:spPr>
          <a:xfrm rot="10800000">
            <a:off x="10099375" y="1533913"/>
            <a:ext cx="537399" cy="463275"/>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0" name="等腰三角形 19"/>
          <p:cNvSpPr/>
          <p:nvPr/>
        </p:nvSpPr>
        <p:spPr>
          <a:xfrm rot="10800000">
            <a:off x="11675689" y="1953679"/>
            <a:ext cx="187125" cy="161315"/>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1" name="等腰三角形 20"/>
          <p:cNvSpPr/>
          <p:nvPr/>
        </p:nvSpPr>
        <p:spPr>
          <a:xfrm rot="10800000">
            <a:off x="10924617" y="2582852"/>
            <a:ext cx="230499" cy="198706"/>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2" name="等腰三角形 21"/>
          <p:cNvSpPr/>
          <p:nvPr/>
        </p:nvSpPr>
        <p:spPr>
          <a:xfrm rot="10800000">
            <a:off x="10922921" y="2071208"/>
            <a:ext cx="187125" cy="161315"/>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3" name="等腰三角形 22"/>
          <p:cNvSpPr/>
          <p:nvPr/>
        </p:nvSpPr>
        <p:spPr>
          <a:xfrm rot="10800000">
            <a:off x="11230640" y="2203504"/>
            <a:ext cx="325834" cy="280891"/>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4" name="等腰三角形 23"/>
          <p:cNvSpPr/>
          <p:nvPr/>
        </p:nvSpPr>
        <p:spPr>
          <a:xfrm rot="10800000">
            <a:off x="9655494" y="1054522"/>
            <a:ext cx="187125" cy="161315"/>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5" name="TextBox 26"/>
          <p:cNvSpPr txBox="1"/>
          <p:nvPr/>
        </p:nvSpPr>
        <p:spPr>
          <a:xfrm>
            <a:off x="1250264" y="2484395"/>
            <a:ext cx="7600950" cy="860425"/>
          </a:xfrm>
          <a:prstGeom prst="rect">
            <a:avLst/>
          </a:prstGeom>
          <a:noFill/>
        </p:spPr>
        <p:txBody>
          <a:bodyPr wrap="square" rtlCol="0">
            <a:spAutoFit/>
          </a:bodyPr>
          <a:lstStyle/>
          <a:p>
            <a:pPr algn="ctr"/>
            <a:r>
              <a:rPr lang="zh-CN" altLang="en-US" sz="5000" b="1" dirty="0">
                <a:solidFill>
                  <a:srgbClr val="0CB692"/>
                </a:solidFill>
                <a:cs typeface="+mn-ea"/>
                <a:sym typeface="+mn-lt"/>
              </a:rPr>
              <a:t>红黑树分享</a:t>
            </a:r>
          </a:p>
        </p:txBody>
      </p:sp>
      <p:sp>
        <p:nvSpPr>
          <p:cNvPr id="26" name="TextBox 33"/>
          <p:cNvSpPr txBox="1"/>
          <p:nvPr/>
        </p:nvSpPr>
        <p:spPr>
          <a:xfrm>
            <a:off x="1882387" y="3932691"/>
            <a:ext cx="6336704" cy="830997"/>
          </a:xfrm>
          <a:prstGeom prst="rect">
            <a:avLst/>
          </a:prstGeom>
          <a:noFill/>
        </p:spPr>
        <p:txBody>
          <a:bodyPr wrap="square" rtlCol="0">
            <a:spAutoFit/>
          </a:bodyPr>
          <a:lstStyle/>
          <a:p>
            <a:pPr algn="ctr"/>
            <a:r>
              <a:rPr lang="zh-CN" altLang="en-US" sz="1600" dirty="0">
                <a:solidFill>
                  <a:srgbClr val="516D82"/>
                </a:solidFill>
                <a:cs typeface="+mn-ea"/>
                <a:sym typeface="+mn-lt"/>
              </a:rPr>
              <a:t>分享人：赵楠     </a:t>
            </a:r>
            <a:endParaRPr lang="en-US" altLang="zh-CN" sz="1600" dirty="0">
              <a:solidFill>
                <a:srgbClr val="516D82"/>
              </a:solidFill>
              <a:cs typeface="+mn-ea"/>
              <a:sym typeface="+mn-lt"/>
            </a:endParaRPr>
          </a:p>
          <a:p>
            <a:pPr algn="ctr"/>
            <a:r>
              <a:rPr lang="en-US" altLang="zh-CN" sz="1600" dirty="0">
                <a:solidFill>
                  <a:srgbClr val="516D82"/>
                </a:solidFill>
                <a:cs typeface="+mn-ea"/>
                <a:sym typeface="+mn-lt"/>
              </a:rPr>
              <a:t>Topic: 1158</a:t>
            </a:r>
            <a:r>
              <a:rPr lang="zh-CN" altLang="en-US" sz="1600" dirty="0">
                <a:solidFill>
                  <a:srgbClr val="516D82"/>
                </a:solidFill>
                <a:cs typeface="+mn-ea"/>
                <a:sym typeface="+mn-lt"/>
              </a:rPr>
              <a:t>                </a:t>
            </a:r>
            <a:endParaRPr lang="en-US" altLang="zh-CN" sz="1600" dirty="0">
              <a:solidFill>
                <a:srgbClr val="516D82"/>
              </a:solidFill>
              <a:cs typeface="+mn-ea"/>
              <a:sym typeface="+mn-lt"/>
            </a:endParaRPr>
          </a:p>
          <a:p>
            <a:pPr algn="ctr"/>
            <a:r>
              <a:rPr lang="zh-CN" altLang="en-US" sz="1600" dirty="0">
                <a:solidFill>
                  <a:srgbClr val="516D82"/>
                </a:solidFill>
                <a:cs typeface="+mn-ea"/>
                <a:sym typeface="+mn-lt"/>
              </a:rPr>
              <a:t>时间：</a:t>
            </a:r>
            <a:r>
              <a:rPr lang="en-US" altLang="zh-CN" sz="1600" dirty="0">
                <a:solidFill>
                  <a:srgbClr val="516D82"/>
                </a:solidFill>
                <a:cs typeface="+mn-ea"/>
                <a:sym typeface="+mn-lt"/>
              </a:rPr>
              <a:t>18</a:t>
            </a:r>
            <a:r>
              <a:rPr lang="zh-CN" altLang="en-US" sz="1600" dirty="0">
                <a:solidFill>
                  <a:srgbClr val="516D82"/>
                </a:solidFill>
                <a:cs typeface="+mn-ea"/>
                <a:sym typeface="+mn-lt"/>
              </a:rPr>
              <a:t>年</a:t>
            </a:r>
            <a:r>
              <a:rPr lang="en-US" altLang="zh-CN" sz="1600" dirty="0">
                <a:solidFill>
                  <a:srgbClr val="516D82"/>
                </a:solidFill>
                <a:cs typeface="+mn-ea"/>
                <a:sym typeface="+mn-lt"/>
              </a:rPr>
              <a:t>4</a:t>
            </a:r>
            <a:r>
              <a:rPr lang="zh-CN" altLang="en-US" sz="1600" dirty="0">
                <a:solidFill>
                  <a:srgbClr val="516D82"/>
                </a:solidFill>
                <a:cs typeface="+mn-ea"/>
                <a:sym typeface="+mn-lt"/>
              </a:rPr>
              <a:t>月</a:t>
            </a:r>
            <a:r>
              <a:rPr lang="en-US" altLang="zh-CN" sz="1600" dirty="0">
                <a:solidFill>
                  <a:srgbClr val="516D82"/>
                </a:solidFill>
                <a:cs typeface="+mn-ea"/>
                <a:sym typeface="+mn-lt"/>
              </a:rPr>
              <a:t>14</a:t>
            </a:r>
            <a:r>
              <a:rPr lang="zh-CN" altLang="en-US" sz="1600" dirty="0">
                <a:solidFill>
                  <a:srgbClr val="516D82"/>
                </a:solidFill>
                <a:cs typeface="+mn-ea"/>
                <a:sym typeface="+mn-lt"/>
              </a:rPr>
              <a:t>日</a:t>
            </a:r>
          </a:p>
        </p:txBody>
      </p:sp>
      <p:sp>
        <p:nvSpPr>
          <p:cNvPr id="28" name="AutoShape 2" descr="Image result for graphql"/>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矩形 5"/>
          <p:cNvSpPr/>
          <p:nvPr/>
        </p:nvSpPr>
        <p:spPr>
          <a:xfrm>
            <a:off x="7175500" y="5323840"/>
            <a:ext cx="3873500" cy="365760"/>
          </a:xfrm>
          <a:prstGeom prst="rect">
            <a:avLst/>
          </a:prstGeom>
        </p:spPr>
        <p:txBody>
          <a:bodyPr wrap="square">
            <a:spAutoFit/>
          </a:bodyPr>
          <a:lstStyle/>
          <a:p>
            <a:r>
              <a:rPr lang="en-US" altLang="zh-CN" dirty="0"/>
              <a:t>https://github.com/tofar/RBTree</a:t>
            </a:r>
          </a:p>
        </p:txBody>
      </p:sp>
    </p:spTree>
  </p:cSld>
  <p:clrMapOvr>
    <a:masterClrMapping/>
  </p:clrMapOvr>
  <mc:AlternateContent xmlns:mc="http://schemas.openxmlformats.org/markup-compatibility/2006">
    <mc:Choice xmlns:p14="http://schemas.microsoft.com/office/powerpoint/2010/main" Requires="p14">
      <p:transition spd="slow" p14:dur="2000">
        <p:blinds dir="vert"/>
      </p:transition>
    </mc:Choice>
    <mc:Fallback>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501316" y="815456"/>
            <a:ext cx="9985051" cy="264468"/>
          </a:xfrm>
          <a:prstGeom prst="line">
            <a:avLst/>
          </a:prstGeom>
          <a:noFill/>
          <a:ln w="6350" cap="flat" cmpd="sng" algn="ctr">
            <a:solidFill>
              <a:srgbClr val="FFFFFF">
                <a:lumMod val="95000"/>
              </a:srgbClr>
            </a:solidFill>
            <a:prstDash val="solid"/>
            <a:miter lim="800000"/>
          </a:ln>
          <a:effectLst/>
        </p:spPr>
      </p:cxnSp>
      <p:sp>
        <p:nvSpPr>
          <p:cNvPr id="20" name="文本框 19"/>
          <p:cNvSpPr txBox="1"/>
          <p:nvPr/>
        </p:nvSpPr>
        <p:spPr>
          <a:xfrm>
            <a:off x="1503069" y="191988"/>
            <a:ext cx="5407215" cy="577850"/>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插入</a:t>
            </a:r>
            <a:r>
              <a:rPr lang="en-US" altLang="zh-CN" sz="2400" b="1" dirty="0">
                <a:solidFill>
                  <a:srgbClr val="50C8AE"/>
                </a:solidFill>
                <a:cs typeface="+mn-ea"/>
                <a:sym typeface="+mn-lt"/>
              </a:rPr>
              <a:t>-</a:t>
            </a:r>
            <a:r>
              <a:rPr lang="zh-CN" altLang="en-US" sz="2400" b="1" dirty="0">
                <a:solidFill>
                  <a:srgbClr val="50C8AE"/>
                </a:solidFill>
                <a:cs typeface="+mn-ea"/>
                <a:sym typeface="+mn-lt"/>
              </a:rPr>
              <a:t>需要修复</a:t>
            </a:r>
            <a:endParaRPr lang="zh-CN" altLang="en-US" sz="2000" dirty="0">
              <a:solidFill>
                <a:srgbClr val="F0F0F0">
                  <a:lumMod val="50000"/>
                </a:srgbClr>
              </a:solidFill>
              <a:cs typeface="+mn-ea"/>
              <a:sym typeface="+mn-lt"/>
            </a:endParaRPr>
          </a:p>
        </p:txBody>
      </p:sp>
      <p:sp>
        <p:nvSpPr>
          <p:cNvPr id="2" name="矩形 1"/>
          <p:cNvSpPr/>
          <p:nvPr/>
        </p:nvSpPr>
        <p:spPr>
          <a:xfrm>
            <a:off x="3758212" y="805699"/>
            <a:ext cx="6841725" cy="523220"/>
          </a:xfrm>
          <a:prstGeom prst="rect">
            <a:avLst/>
          </a:prstGeom>
        </p:spPr>
        <p:txBody>
          <a:bodyPr wrap="square">
            <a:spAutoFit/>
          </a:bodyPr>
          <a:lstStyle/>
          <a:p>
            <a:r>
              <a:rPr lang="zh-CN" altLang="en-US" sz="2800" dirty="0"/>
              <a:t>总条件：父节点颜色为</a:t>
            </a:r>
            <a:r>
              <a:rPr lang="en-US" altLang="zh-CN" sz="2800" dirty="0"/>
              <a:t>RED</a:t>
            </a:r>
            <a:endParaRPr lang="zh-CN" altLang="en-US" sz="2800" dirty="0"/>
          </a:p>
        </p:txBody>
      </p:sp>
      <p:sp>
        <p:nvSpPr>
          <p:cNvPr id="21" name="矩形 20"/>
          <p:cNvSpPr/>
          <p:nvPr/>
        </p:nvSpPr>
        <p:spPr>
          <a:xfrm>
            <a:off x="2673417" y="1482621"/>
            <a:ext cx="7486130" cy="523220"/>
          </a:xfrm>
          <a:prstGeom prst="rect">
            <a:avLst/>
          </a:prstGeom>
        </p:spPr>
        <p:txBody>
          <a:bodyPr wrap="square">
            <a:spAutoFit/>
          </a:bodyPr>
          <a:lstStyle/>
          <a:p>
            <a:r>
              <a:rPr lang="en-US" altLang="zh-CN" sz="2800" dirty="0"/>
              <a:t>Case 1</a:t>
            </a:r>
            <a:r>
              <a:rPr lang="zh-CN" altLang="en-US" sz="2800" dirty="0"/>
              <a:t>：父节点</a:t>
            </a:r>
            <a:r>
              <a:rPr lang="en-US" altLang="zh-CN" sz="2800" dirty="0"/>
              <a:t>B</a:t>
            </a:r>
            <a:r>
              <a:rPr lang="zh-CN" altLang="en-US" sz="2800" dirty="0"/>
              <a:t>和叔父节点</a:t>
            </a:r>
            <a:r>
              <a:rPr lang="en-US" altLang="zh-CN" sz="2800" dirty="0"/>
              <a:t>C</a:t>
            </a:r>
            <a:r>
              <a:rPr lang="zh-CN" altLang="en-US" sz="2800" dirty="0"/>
              <a:t>二者都是红色</a:t>
            </a: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2141" y="2265296"/>
            <a:ext cx="10755555" cy="441904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501316" y="815456"/>
            <a:ext cx="9985051" cy="264468"/>
          </a:xfrm>
          <a:prstGeom prst="line">
            <a:avLst/>
          </a:prstGeom>
          <a:noFill/>
          <a:ln w="6350" cap="flat" cmpd="sng" algn="ctr">
            <a:solidFill>
              <a:srgbClr val="FFFFFF">
                <a:lumMod val="95000"/>
              </a:srgbClr>
            </a:solidFill>
            <a:prstDash val="solid"/>
            <a:miter lim="800000"/>
          </a:ln>
          <a:effectLst/>
        </p:spPr>
      </p:cxnSp>
      <p:sp>
        <p:nvSpPr>
          <p:cNvPr id="20" name="文本框 19"/>
          <p:cNvSpPr txBox="1"/>
          <p:nvPr/>
        </p:nvSpPr>
        <p:spPr>
          <a:xfrm>
            <a:off x="1503069" y="191988"/>
            <a:ext cx="5407215" cy="577850"/>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插入</a:t>
            </a:r>
            <a:r>
              <a:rPr lang="en-US" altLang="zh-CN" sz="2400" b="1" dirty="0">
                <a:solidFill>
                  <a:srgbClr val="50C8AE"/>
                </a:solidFill>
                <a:cs typeface="+mn-ea"/>
                <a:sym typeface="+mn-lt"/>
              </a:rPr>
              <a:t>-</a:t>
            </a:r>
            <a:r>
              <a:rPr lang="zh-CN" altLang="en-US" sz="2400" b="1" dirty="0">
                <a:solidFill>
                  <a:srgbClr val="50C8AE"/>
                </a:solidFill>
                <a:cs typeface="+mn-ea"/>
                <a:sym typeface="+mn-lt"/>
              </a:rPr>
              <a:t>需要修复</a:t>
            </a:r>
            <a:endParaRPr lang="zh-CN" altLang="en-US" sz="2000" dirty="0">
              <a:solidFill>
                <a:srgbClr val="F0F0F0">
                  <a:lumMod val="50000"/>
                </a:srgbClr>
              </a:solidFill>
              <a:cs typeface="+mn-ea"/>
              <a:sym typeface="+mn-lt"/>
            </a:endParaRPr>
          </a:p>
        </p:txBody>
      </p:sp>
      <p:sp>
        <p:nvSpPr>
          <p:cNvPr id="4" name="矩形 3"/>
          <p:cNvSpPr/>
          <p:nvPr/>
        </p:nvSpPr>
        <p:spPr>
          <a:xfrm>
            <a:off x="3281975" y="972051"/>
            <a:ext cx="6096000" cy="1015663"/>
          </a:xfrm>
          <a:prstGeom prst="rect">
            <a:avLst/>
          </a:prstGeom>
        </p:spPr>
        <p:txBody>
          <a:bodyPr>
            <a:spAutoFit/>
          </a:bodyPr>
          <a:lstStyle/>
          <a:p>
            <a:r>
              <a:rPr lang="en-US" altLang="zh-CN" sz="2000" dirty="0"/>
              <a:t>case 2</a:t>
            </a:r>
            <a:r>
              <a:rPr lang="zh-CN" altLang="en-US" sz="2000" dirty="0"/>
              <a:t>情况：父节点</a:t>
            </a:r>
            <a:r>
              <a:rPr lang="en-US" altLang="zh-CN" sz="2000" dirty="0"/>
              <a:t>B</a:t>
            </a:r>
            <a:r>
              <a:rPr lang="zh-CN" altLang="en-US" sz="2000" dirty="0"/>
              <a:t>是红色而叔父节点</a:t>
            </a:r>
            <a:r>
              <a:rPr lang="en-US" altLang="zh-CN" sz="2000" dirty="0"/>
              <a:t>U</a:t>
            </a:r>
            <a:r>
              <a:rPr lang="zh-CN" altLang="en-US" sz="2000" dirty="0"/>
              <a:t>是黑色</a:t>
            </a:r>
            <a:r>
              <a:rPr lang="en-US" altLang="zh-CN" sz="2000" dirty="0"/>
              <a:t>(NIL</a:t>
            </a:r>
            <a:r>
              <a:rPr lang="zh-CN" altLang="en-US" sz="2000" dirty="0"/>
              <a:t>节点也是黑色的</a:t>
            </a:r>
            <a:r>
              <a:rPr lang="en-US" altLang="zh-CN" sz="2000" dirty="0"/>
              <a:t>)</a:t>
            </a:r>
            <a:r>
              <a:rPr lang="zh-CN" altLang="en-US" sz="2000" dirty="0"/>
              <a:t>，新节点</a:t>
            </a:r>
            <a:r>
              <a:rPr lang="en-US" altLang="zh-CN" sz="2000" dirty="0"/>
              <a:t>C</a:t>
            </a:r>
            <a:r>
              <a:rPr lang="zh-CN" altLang="en-US" sz="2000" dirty="0"/>
              <a:t>是其父节点</a:t>
            </a:r>
            <a:r>
              <a:rPr lang="en-US" altLang="zh-CN" sz="2000" dirty="0"/>
              <a:t>B</a:t>
            </a:r>
            <a:r>
              <a:rPr lang="zh-CN" altLang="en-US" sz="2000" dirty="0"/>
              <a:t>的左子节点，而父节点</a:t>
            </a:r>
            <a:r>
              <a:rPr lang="en-US" altLang="zh-CN" sz="2000" dirty="0"/>
              <a:t>B</a:t>
            </a:r>
            <a:r>
              <a:rPr lang="zh-CN" altLang="en-US" sz="2000" dirty="0"/>
              <a:t>又是其父节点</a:t>
            </a:r>
            <a:r>
              <a:rPr lang="en-US" altLang="zh-CN" sz="2000" dirty="0"/>
              <a:t>A</a:t>
            </a:r>
            <a:r>
              <a:rPr lang="zh-CN" altLang="en-US" sz="2000" dirty="0"/>
              <a:t>的左子节点</a:t>
            </a: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88432" y="2144309"/>
            <a:ext cx="7815135" cy="376092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231357"/>
            <a:ext cx="5407215" cy="499111"/>
          </a:xfrm>
          <a:prstGeom prst="rect">
            <a:avLst/>
          </a:prstGeom>
          <a:noFill/>
        </p:spPr>
        <p:txBody>
          <a:bodyPr wrap="square" rtlCol="0" anchor="ctr">
            <a:spAutoFit/>
          </a:bodyPr>
          <a:lstStyle/>
          <a:p>
            <a:pPr>
              <a:lnSpc>
                <a:spcPct val="150000"/>
              </a:lnSpc>
            </a:pPr>
            <a:r>
              <a:rPr lang="zh-CN" altLang="en-US" sz="2000" b="1" dirty="0">
                <a:solidFill>
                  <a:srgbClr val="50C8AE"/>
                </a:solidFill>
                <a:cs typeface="+mn-ea"/>
                <a:sym typeface="+mn-lt"/>
              </a:rPr>
              <a:t>插入</a:t>
            </a:r>
            <a:r>
              <a:rPr lang="en-US" altLang="zh-CN" sz="2000" b="1" dirty="0">
                <a:solidFill>
                  <a:srgbClr val="50C8AE"/>
                </a:solidFill>
                <a:cs typeface="+mn-ea"/>
                <a:sym typeface="+mn-lt"/>
              </a:rPr>
              <a:t>-</a:t>
            </a:r>
            <a:r>
              <a:rPr lang="zh-CN" altLang="en-US" sz="2000" b="1" dirty="0">
                <a:solidFill>
                  <a:srgbClr val="50C8AE"/>
                </a:solidFill>
                <a:cs typeface="+mn-ea"/>
                <a:sym typeface="+mn-lt"/>
              </a:rPr>
              <a:t>需要修复</a:t>
            </a:r>
            <a:endParaRPr lang="zh-CN" altLang="en-US" dirty="0">
              <a:solidFill>
                <a:srgbClr val="F0F0F0">
                  <a:lumMod val="50000"/>
                </a:srgbClr>
              </a:solidFill>
              <a:cs typeface="+mn-ea"/>
              <a:sym typeface="+mn-lt"/>
            </a:endParaRPr>
          </a:p>
        </p:txBody>
      </p:sp>
      <p:sp>
        <p:nvSpPr>
          <p:cNvPr id="2" name="矩形 1"/>
          <p:cNvSpPr/>
          <p:nvPr/>
        </p:nvSpPr>
        <p:spPr>
          <a:xfrm>
            <a:off x="3232528" y="723642"/>
            <a:ext cx="6096000" cy="1015663"/>
          </a:xfrm>
          <a:prstGeom prst="rect">
            <a:avLst/>
          </a:prstGeom>
        </p:spPr>
        <p:txBody>
          <a:bodyPr>
            <a:spAutoFit/>
          </a:bodyPr>
          <a:lstStyle/>
          <a:p>
            <a:r>
              <a:rPr lang="en-US" altLang="zh-CN" sz="2000" dirty="0"/>
              <a:t>case 3</a:t>
            </a:r>
            <a:r>
              <a:rPr lang="zh-CN" altLang="en-US" sz="2000" dirty="0"/>
              <a:t>父节点</a:t>
            </a:r>
            <a:r>
              <a:rPr lang="en-US" altLang="zh-CN" sz="2000" dirty="0"/>
              <a:t>B</a:t>
            </a:r>
            <a:r>
              <a:rPr lang="zh-CN" altLang="en-US" sz="2000" dirty="0"/>
              <a:t>是红色而叔父节点</a:t>
            </a:r>
            <a:r>
              <a:rPr lang="en-US" altLang="zh-CN" sz="2000" dirty="0"/>
              <a:t>U</a:t>
            </a:r>
            <a:r>
              <a:rPr lang="zh-CN" altLang="en-US" sz="2000" dirty="0"/>
              <a:t>是黑色</a:t>
            </a:r>
            <a:r>
              <a:rPr lang="en-US" altLang="zh-CN" sz="2000" dirty="0"/>
              <a:t>(NIL</a:t>
            </a:r>
            <a:r>
              <a:rPr lang="zh-CN" altLang="en-US" sz="2000" dirty="0"/>
              <a:t>节点也是黑色的</a:t>
            </a:r>
            <a:r>
              <a:rPr lang="en-US" altLang="zh-CN" sz="2000" dirty="0"/>
              <a:t>)</a:t>
            </a:r>
            <a:r>
              <a:rPr lang="zh-CN" altLang="en-US" sz="2000" dirty="0"/>
              <a:t>，新节点</a:t>
            </a:r>
            <a:r>
              <a:rPr lang="en-US" altLang="zh-CN" sz="2000" dirty="0"/>
              <a:t>C</a:t>
            </a:r>
            <a:r>
              <a:rPr lang="zh-CN" altLang="en-US" sz="2000" dirty="0"/>
              <a:t>是其父节点</a:t>
            </a:r>
            <a:r>
              <a:rPr lang="en-US" altLang="zh-CN" sz="2000" dirty="0"/>
              <a:t>B</a:t>
            </a:r>
            <a:r>
              <a:rPr lang="zh-CN" altLang="en-US" sz="2000" dirty="0"/>
              <a:t>的右子节点</a:t>
            </a:r>
            <a:r>
              <a:rPr lang="en-US" altLang="zh-CN" sz="2000" dirty="0"/>
              <a:t>(</a:t>
            </a:r>
            <a:r>
              <a:rPr lang="zh-CN" altLang="en-US" sz="2000" dirty="0"/>
              <a:t>即一家三代不在一条线上</a:t>
            </a:r>
            <a:r>
              <a:rPr lang="en-US" altLang="zh-CN" sz="2000" dirty="0"/>
              <a:t>)</a:t>
            </a:r>
            <a:endParaRPr lang="zh-CN" altLang="en-US" sz="2000"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01347" y="2075629"/>
            <a:ext cx="7926253" cy="358568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Entry_1"/>
          <p:cNvSpPr/>
          <p:nvPr/>
        </p:nvSpPr>
        <p:spPr>
          <a:xfrm>
            <a:off x="3544304" y="2162671"/>
            <a:ext cx="4803803" cy="845899"/>
          </a:xfrm>
          <a:prstGeom prst="roundRect">
            <a:avLst>
              <a:gd name="adj" fmla="val 0"/>
            </a:avLst>
          </a:prstGeom>
          <a:noFill/>
          <a:ln>
            <a:solidFill>
              <a:srgbClr val="50C8AE"/>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4000" b="1" spc="200" dirty="0">
                <a:solidFill>
                  <a:schemeClr val="tx1">
                    <a:lumMod val="65000"/>
                    <a:lumOff val="35000"/>
                  </a:schemeClr>
                </a:solidFill>
                <a:latin typeface="+mn-ea"/>
              </a:rPr>
              <a:t>删除</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231357"/>
            <a:ext cx="5407215" cy="499111"/>
          </a:xfrm>
          <a:prstGeom prst="rect">
            <a:avLst/>
          </a:prstGeom>
          <a:noFill/>
        </p:spPr>
        <p:txBody>
          <a:bodyPr wrap="square" rtlCol="0" anchor="ctr">
            <a:spAutoFit/>
          </a:bodyPr>
          <a:lstStyle/>
          <a:p>
            <a:pPr>
              <a:lnSpc>
                <a:spcPct val="150000"/>
              </a:lnSpc>
            </a:pPr>
            <a:r>
              <a:rPr lang="zh-CN" altLang="en-US" sz="2000" b="1" dirty="0">
                <a:solidFill>
                  <a:srgbClr val="50C8AE"/>
                </a:solidFill>
                <a:cs typeface="+mn-ea"/>
                <a:sym typeface="+mn-lt"/>
              </a:rPr>
              <a:t>删除过程</a:t>
            </a:r>
            <a:endParaRPr lang="zh-CN" altLang="en-US" dirty="0">
              <a:solidFill>
                <a:srgbClr val="F0F0F0">
                  <a:lumMod val="50000"/>
                </a:srgbClr>
              </a:solidFill>
              <a:cs typeface="+mn-ea"/>
              <a:sym typeface="+mn-lt"/>
            </a:endParaRPr>
          </a:p>
        </p:txBody>
      </p:sp>
      <p:sp>
        <p:nvSpPr>
          <p:cNvPr id="5" name="矩形 4"/>
          <p:cNvSpPr/>
          <p:nvPr/>
        </p:nvSpPr>
        <p:spPr>
          <a:xfrm>
            <a:off x="2143841" y="1160375"/>
            <a:ext cx="8593361" cy="3170099"/>
          </a:xfrm>
          <a:prstGeom prst="rect">
            <a:avLst/>
          </a:prstGeom>
        </p:spPr>
        <p:txBody>
          <a:bodyPr wrap="square">
            <a:spAutoFit/>
          </a:bodyPr>
          <a:lstStyle/>
          <a:p>
            <a:pPr marL="285750" indent="-285750">
              <a:buFontTx/>
              <a:buChar char="-"/>
            </a:pPr>
            <a:r>
              <a:rPr lang="zh-CN" altLang="en-US" sz="2000" dirty="0"/>
              <a:t>如果是叶子节点或者只有一个子节点就直接删除；  删除的图示： </a:t>
            </a:r>
            <a:endParaRPr lang="en-US" altLang="zh-CN" sz="2000" dirty="0"/>
          </a:p>
          <a:p>
            <a:r>
              <a:rPr lang="en-US" altLang="zh-CN" sz="2000" dirty="0"/>
              <a:t>-   </a:t>
            </a:r>
            <a:r>
              <a:rPr lang="zh-CN" altLang="en-US" sz="2000" dirty="0"/>
              <a:t>如果有左右节点都有，会用右节点的最小节点（记为</a:t>
            </a:r>
            <a:r>
              <a:rPr lang="en-US" altLang="zh-CN" sz="2000" dirty="0"/>
              <a:t>T</a:t>
            </a:r>
            <a:r>
              <a:rPr lang="zh-CN" altLang="en-US" sz="2000" dirty="0"/>
              <a:t>）顶替要删除节点</a:t>
            </a:r>
            <a:r>
              <a:rPr lang="en-US" altLang="zh-CN" sz="2000" dirty="0"/>
              <a:t>(</a:t>
            </a:r>
            <a:r>
              <a:rPr lang="zh-CN" altLang="en-US" sz="2000" dirty="0"/>
              <a:t>记为</a:t>
            </a:r>
            <a:r>
              <a:rPr lang="en-US" altLang="zh-CN" sz="2000" dirty="0"/>
              <a:t>N)</a:t>
            </a:r>
            <a:r>
              <a:rPr lang="zh-CN" altLang="en-US" sz="2000" dirty="0"/>
              <a:t>的位置，即将</a:t>
            </a:r>
            <a:r>
              <a:rPr lang="en-US" altLang="zh-CN" sz="2000" dirty="0"/>
              <a:t>N</a:t>
            </a:r>
            <a:r>
              <a:rPr lang="zh-CN" altLang="en-US" sz="2000" dirty="0"/>
              <a:t>的</a:t>
            </a:r>
            <a:r>
              <a:rPr lang="en-US" altLang="zh-CN" sz="2000" dirty="0"/>
              <a:t>value</a:t>
            </a:r>
            <a:r>
              <a:rPr lang="zh-CN" altLang="en-US" sz="2000" dirty="0"/>
              <a:t>替换为</a:t>
            </a:r>
            <a:r>
              <a:rPr lang="en-US" altLang="zh-CN" sz="2000" dirty="0"/>
              <a:t>T</a:t>
            </a:r>
            <a:r>
              <a:rPr lang="zh-CN" altLang="en-US" sz="2000" dirty="0"/>
              <a:t>的</a:t>
            </a:r>
            <a:r>
              <a:rPr lang="en-US" altLang="zh-CN" sz="2000" dirty="0"/>
              <a:t>value</a:t>
            </a:r>
            <a:r>
              <a:rPr lang="zh-CN" altLang="en-US" sz="2000" dirty="0"/>
              <a:t>，之后删除</a:t>
            </a:r>
            <a:r>
              <a:rPr lang="en-US" altLang="zh-CN" sz="2000" dirty="0"/>
              <a:t>T</a:t>
            </a:r>
            <a:r>
              <a:rPr lang="zh-CN" altLang="en-US" sz="2000" dirty="0"/>
              <a:t>；</a:t>
            </a:r>
            <a:endParaRPr lang="en-US" altLang="zh-CN" sz="2000" dirty="0"/>
          </a:p>
          <a:p>
            <a:pPr marL="285750" indent="-285750">
              <a:buFontTx/>
              <a:buChar char="-"/>
            </a:pPr>
            <a:r>
              <a:rPr lang="zh-CN" altLang="en-US" sz="2000" dirty="0"/>
              <a:t>删除后，如果删除的节点的颜色为黑色就需要做删除修复操作，删除修复的主要思想就是从兄弟节点上借调黑色的节点过来，如果兄弟节点没有黑节点可以借调的话，就只能往上追溯，将每一级的黑节点数减去一个，使得整棵树符合红黑树的定义。</a:t>
            </a:r>
            <a:endParaRPr lang="en-US" altLang="zh-CN" sz="2000" dirty="0"/>
          </a:p>
          <a:p>
            <a:r>
              <a:rPr lang="en-US" altLang="zh-CN" sz="2000" dirty="0"/>
              <a:t>-   </a:t>
            </a:r>
            <a:r>
              <a:rPr lang="zh-CN" altLang="en-US" sz="2000" dirty="0"/>
              <a:t>删除修复操作在遇到被调整的节点是红色节点或者到达</a:t>
            </a:r>
            <a:r>
              <a:rPr lang="en-US" altLang="zh-CN" sz="2000" dirty="0"/>
              <a:t>root</a:t>
            </a:r>
            <a:r>
              <a:rPr lang="zh-CN" altLang="en-US" sz="2000" dirty="0"/>
              <a:t>节点时，修复操作完毕，修复之后要将被调整的节点颜色变为黑色（主要防止以下</a:t>
            </a:r>
            <a:r>
              <a:rPr lang="en-US" altLang="zh-CN" sz="2000" dirty="0"/>
              <a:t>case 2</a:t>
            </a:r>
            <a:r>
              <a:rPr lang="zh-CN" altLang="en-US" sz="2000" dirty="0"/>
              <a:t>中父节点为红色的）。</a:t>
            </a: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62726" y="4679651"/>
            <a:ext cx="3334215" cy="12860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231357"/>
            <a:ext cx="5407215" cy="499111"/>
          </a:xfrm>
          <a:prstGeom prst="rect">
            <a:avLst/>
          </a:prstGeom>
          <a:noFill/>
        </p:spPr>
        <p:txBody>
          <a:bodyPr wrap="square" rtlCol="0" anchor="ctr">
            <a:spAutoFit/>
          </a:bodyPr>
          <a:lstStyle/>
          <a:p>
            <a:pPr>
              <a:lnSpc>
                <a:spcPct val="150000"/>
              </a:lnSpc>
            </a:pPr>
            <a:r>
              <a:rPr lang="zh-CN" altLang="en-US" sz="2000" b="1" dirty="0">
                <a:solidFill>
                  <a:srgbClr val="50C8AE"/>
                </a:solidFill>
                <a:cs typeface="+mn-ea"/>
                <a:sym typeface="+mn-lt"/>
              </a:rPr>
              <a:t>删除</a:t>
            </a:r>
            <a:r>
              <a:rPr lang="en-US" altLang="zh-CN" sz="2000" b="1" dirty="0">
                <a:solidFill>
                  <a:srgbClr val="50C8AE"/>
                </a:solidFill>
                <a:cs typeface="+mn-ea"/>
                <a:sym typeface="+mn-lt"/>
              </a:rPr>
              <a:t>-</a:t>
            </a:r>
            <a:r>
              <a:rPr lang="zh-CN" altLang="en-US" sz="2000" b="1" dirty="0">
                <a:solidFill>
                  <a:srgbClr val="50C8AE"/>
                </a:solidFill>
                <a:cs typeface="+mn-ea"/>
                <a:sym typeface="+mn-lt"/>
              </a:rPr>
              <a:t>需要修复</a:t>
            </a:r>
            <a:endParaRPr lang="zh-CN" altLang="en-US" dirty="0">
              <a:solidFill>
                <a:srgbClr val="F0F0F0">
                  <a:lumMod val="50000"/>
                </a:srgbClr>
              </a:solidFill>
              <a:cs typeface="+mn-ea"/>
              <a:sym typeface="+mn-lt"/>
            </a:endParaRPr>
          </a:p>
        </p:txBody>
      </p:sp>
      <p:sp>
        <p:nvSpPr>
          <p:cNvPr id="3" name="矩形 2"/>
          <p:cNvSpPr/>
          <p:nvPr/>
        </p:nvSpPr>
        <p:spPr>
          <a:xfrm>
            <a:off x="2905956" y="1461152"/>
            <a:ext cx="8182253" cy="3477875"/>
          </a:xfrm>
          <a:prstGeom prst="rect">
            <a:avLst/>
          </a:prstGeom>
        </p:spPr>
        <p:txBody>
          <a:bodyPr wrap="square">
            <a:spAutoFit/>
          </a:bodyPr>
          <a:lstStyle/>
          <a:p>
            <a:r>
              <a:rPr lang="zh-CN" altLang="en-US" sz="2000" dirty="0"/>
              <a:t>删除修复操作分为四种情况</a:t>
            </a:r>
            <a:r>
              <a:rPr lang="en-US" altLang="zh-CN" sz="2000" dirty="0"/>
              <a:t>(</a:t>
            </a:r>
            <a:r>
              <a:rPr lang="zh-CN" altLang="en-US" sz="2000" dirty="0"/>
              <a:t>删除黑节点后</a:t>
            </a:r>
            <a:r>
              <a:rPr lang="en-US" altLang="zh-CN" sz="2000" dirty="0"/>
              <a:t>)</a:t>
            </a:r>
            <a:r>
              <a:rPr lang="zh-CN" altLang="en-US" sz="2000" dirty="0"/>
              <a:t>：</a:t>
            </a:r>
            <a:endParaRPr lang="en-US" altLang="zh-CN" sz="2000" dirty="0"/>
          </a:p>
          <a:p>
            <a:r>
              <a:rPr lang="zh-CN" altLang="en-US" sz="2000" dirty="0"/>
              <a:t>注：待调整的节点的初始节点为删除节点的子节点（优先非空子节点），以下删除修复情况只讨论待调整的节点为左节点的情况，若为右节点，则只需做相应的镜像操作即可。</a:t>
            </a:r>
            <a:endParaRPr lang="en-US" altLang="zh-CN" sz="2000" dirty="0"/>
          </a:p>
          <a:p>
            <a:endParaRPr lang="en-US" altLang="zh-CN" sz="2000" dirty="0"/>
          </a:p>
          <a:p>
            <a:pPr marL="342900" indent="-342900">
              <a:buAutoNum type="arabicPeriod"/>
            </a:pPr>
            <a:r>
              <a:rPr lang="zh-CN" altLang="en-US" sz="2000" dirty="0"/>
              <a:t>待调整的节点的兄弟节点是红色的节点；</a:t>
            </a:r>
            <a:endParaRPr lang="en-US" altLang="zh-CN" sz="2000" dirty="0"/>
          </a:p>
          <a:p>
            <a:r>
              <a:rPr lang="en-US" altLang="zh-CN" sz="2000" dirty="0"/>
              <a:t>2. </a:t>
            </a:r>
            <a:r>
              <a:rPr lang="zh-CN" altLang="en-US" sz="2000" dirty="0"/>
              <a:t>待调整的节点的兄弟节点是黑色的节点，且兄弟节点的子节点都是黑色的；</a:t>
            </a:r>
            <a:endParaRPr lang="en-US" altLang="zh-CN" sz="2000" dirty="0"/>
          </a:p>
          <a:p>
            <a:r>
              <a:rPr lang="en-US" altLang="zh-CN" sz="2000" dirty="0"/>
              <a:t>3. </a:t>
            </a:r>
            <a:r>
              <a:rPr lang="zh-CN" altLang="en-US" sz="2000" dirty="0"/>
              <a:t>待调整的节点的兄弟节点是黑色的节点，且兄弟节点的左子节点是红色的，右节点是黑色的；</a:t>
            </a:r>
            <a:endParaRPr lang="en-US" altLang="zh-CN" sz="2000" dirty="0"/>
          </a:p>
          <a:p>
            <a:r>
              <a:rPr lang="en-US" altLang="zh-CN" sz="2000" dirty="0"/>
              <a:t>4. </a:t>
            </a:r>
            <a:r>
              <a:rPr lang="zh-CN" altLang="en-US" sz="2000" dirty="0"/>
              <a:t>待调整的节点的兄弟节点是黑色的节点，且右子节点是是红色的；</a:t>
            </a: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231357"/>
            <a:ext cx="5407215" cy="499111"/>
          </a:xfrm>
          <a:prstGeom prst="rect">
            <a:avLst/>
          </a:prstGeom>
          <a:noFill/>
        </p:spPr>
        <p:txBody>
          <a:bodyPr wrap="square" rtlCol="0" anchor="ctr">
            <a:spAutoFit/>
          </a:bodyPr>
          <a:lstStyle/>
          <a:p>
            <a:pPr>
              <a:lnSpc>
                <a:spcPct val="150000"/>
              </a:lnSpc>
            </a:pPr>
            <a:r>
              <a:rPr lang="zh-CN" altLang="en-US" sz="2000" b="1" dirty="0">
                <a:solidFill>
                  <a:srgbClr val="50C8AE"/>
                </a:solidFill>
                <a:cs typeface="+mn-ea"/>
                <a:sym typeface="+mn-lt"/>
              </a:rPr>
              <a:t>删除</a:t>
            </a:r>
            <a:r>
              <a:rPr lang="en-US" altLang="zh-CN" sz="2000" b="1" dirty="0">
                <a:solidFill>
                  <a:srgbClr val="50C8AE"/>
                </a:solidFill>
                <a:cs typeface="+mn-ea"/>
                <a:sym typeface="+mn-lt"/>
              </a:rPr>
              <a:t>-</a:t>
            </a:r>
            <a:r>
              <a:rPr lang="zh-CN" altLang="en-US" sz="2000" b="1" dirty="0">
                <a:solidFill>
                  <a:srgbClr val="50C8AE"/>
                </a:solidFill>
                <a:cs typeface="+mn-ea"/>
                <a:sym typeface="+mn-lt"/>
              </a:rPr>
              <a:t>需要修复</a:t>
            </a:r>
            <a:endParaRPr lang="zh-CN" altLang="en-US" dirty="0">
              <a:solidFill>
                <a:srgbClr val="F0F0F0">
                  <a:lumMod val="50000"/>
                </a:srgbClr>
              </a:solidFill>
              <a:cs typeface="+mn-ea"/>
              <a:sym typeface="+mn-lt"/>
            </a:endParaRPr>
          </a:p>
        </p:txBody>
      </p:sp>
      <p:sp>
        <p:nvSpPr>
          <p:cNvPr id="2" name="矩形 1"/>
          <p:cNvSpPr/>
          <p:nvPr/>
        </p:nvSpPr>
        <p:spPr>
          <a:xfrm>
            <a:off x="3970068" y="989661"/>
            <a:ext cx="5073825" cy="400110"/>
          </a:xfrm>
          <a:prstGeom prst="rect">
            <a:avLst/>
          </a:prstGeom>
        </p:spPr>
        <p:txBody>
          <a:bodyPr wrap="none">
            <a:spAutoFit/>
          </a:bodyPr>
          <a:lstStyle/>
          <a:p>
            <a:r>
              <a:rPr lang="en-US" altLang="zh-CN" sz="2000" dirty="0"/>
              <a:t>case1</a:t>
            </a:r>
            <a:r>
              <a:rPr lang="zh-CN" altLang="en-US" sz="2000" dirty="0"/>
              <a:t>：待调整的</a:t>
            </a:r>
            <a:r>
              <a:rPr lang="en-US" altLang="zh-CN" sz="2000" dirty="0"/>
              <a:t>B</a:t>
            </a:r>
            <a:r>
              <a:rPr lang="zh-CN" altLang="en-US" sz="2000" dirty="0"/>
              <a:t>的兄弟节点</a:t>
            </a:r>
            <a:r>
              <a:rPr lang="en-US" altLang="zh-CN" sz="2000" dirty="0"/>
              <a:t>C</a:t>
            </a:r>
            <a:r>
              <a:rPr lang="zh-CN" altLang="en-US" sz="2000" dirty="0"/>
              <a:t>是红色节点</a:t>
            </a: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91717" y="1794408"/>
            <a:ext cx="8408566" cy="374934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231357"/>
            <a:ext cx="5407215" cy="499111"/>
          </a:xfrm>
          <a:prstGeom prst="rect">
            <a:avLst/>
          </a:prstGeom>
          <a:noFill/>
        </p:spPr>
        <p:txBody>
          <a:bodyPr wrap="square" rtlCol="0" anchor="ctr">
            <a:spAutoFit/>
          </a:bodyPr>
          <a:lstStyle/>
          <a:p>
            <a:pPr>
              <a:lnSpc>
                <a:spcPct val="150000"/>
              </a:lnSpc>
            </a:pPr>
            <a:r>
              <a:rPr lang="zh-CN" altLang="en-US" sz="2000" b="1" dirty="0">
                <a:solidFill>
                  <a:srgbClr val="50C8AE"/>
                </a:solidFill>
                <a:cs typeface="+mn-ea"/>
                <a:sym typeface="+mn-lt"/>
              </a:rPr>
              <a:t>删除</a:t>
            </a:r>
            <a:r>
              <a:rPr lang="en-US" altLang="zh-CN" sz="2000" b="1" dirty="0">
                <a:solidFill>
                  <a:srgbClr val="50C8AE"/>
                </a:solidFill>
                <a:cs typeface="+mn-ea"/>
                <a:sym typeface="+mn-lt"/>
              </a:rPr>
              <a:t>-</a:t>
            </a:r>
            <a:r>
              <a:rPr lang="zh-CN" altLang="en-US" sz="2000" b="1" dirty="0">
                <a:solidFill>
                  <a:srgbClr val="50C8AE"/>
                </a:solidFill>
                <a:cs typeface="+mn-ea"/>
                <a:sym typeface="+mn-lt"/>
              </a:rPr>
              <a:t>需要修复</a:t>
            </a:r>
            <a:endParaRPr lang="zh-CN" altLang="en-US" dirty="0">
              <a:solidFill>
                <a:srgbClr val="F0F0F0">
                  <a:lumMod val="50000"/>
                </a:srgbClr>
              </a:solidFill>
              <a:cs typeface="+mn-ea"/>
              <a:sym typeface="+mn-lt"/>
            </a:endParaRPr>
          </a:p>
        </p:txBody>
      </p:sp>
      <p:sp>
        <p:nvSpPr>
          <p:cNvPr id="2" name="矩形 1"/>
          <p:cNvSpPr/>
          <p:nvPr/>
        </p:nvSpPr>
        <p:spPr>
          <a:xfrm>
            <a:off x="3429740" y="1031419"/>
            <a:ext cx="6096000" cy="707886"/>
          </a:xfrm>
          <a:prstGeom prst="rect">
            <a:avLst/>
          </a:prstGeom>
        </p:spPr>
        <p:txBody>
          <a:bodyPr>
            <a:spAutoFit/>
          </a:bodyPr>
          <a:lstStyle/>
          <a:p>
            <a:r>
              <a:rPr lang="en-US" altLang="zh-CN" sz="2000" dirty="0"/>
              <a:t>case2</a:t>
            </a:r>
            <a:r>
              <a:rPr lang="zh-CN" altLang="en-US" sz="2000" dirty="0"/>
              <a:t>：待调整的节点</a:t>
            </a:r>
            <a:r>
              <a:rPr lang="en-US" altLang="zh-CN" sz="2000" dirty="0"/>
              <a:t>B</a:t>
            </a:r>
            <a:r>
              <a:rPr lang="zh-CN" altLang="en-US" sz="2000" dirty="0"/>
              <a:t>，兄弟节点</a:t>
            </a:r>
            <a:r>
              <a:rPr lang="en-US" altLang="zh-CN" sz="2000" dirty="0"/>
              <a:t>C</a:t>
            </a:r>
            <a:r>
              <a:rPr lang="zh-CN" altLang="en-US" sz="2000" dirty="0"/>
              <a:t>，及</a:t>
            </a:r>
            <a:r>
              <a:rPr lang="en-US" altLang="zh-CN" sz="2000" dirty="0"/>
              <a:t>C</a:t>
            </a:r>
            <a:r>
              <a:rPr lang="zh-CN" altLang="en-US" sz="2000" dirty="0"/>
              <a:t>的两个儿子节点的颜色都是黑色的</a:t>
            </a: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34449" y="2040256"/>
            <a:ext cx="6933333" cy="312380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231357"/>
            <a:ext cx="5407215" cy="499111"/>
          </a:xfrm>
          <a:prstGeom prst="rect">
            <a:avLst/>
          </a:prstGeom>
          <a:noFill/>
        </p:spPr>
        <p:txBody>
          <a:bodyPr wrap="square" rtlCol="0" anchor="ctr">
            <a:spAutoFit/>
          </a:bodyPr>
          <a:lstStyle/>
          <a:p>
            <a:pPr>
              <a:lnSpc>
                <a:spcPct val="150000"/>
              </a:lnSpc>
            </a:pPr>
            <a:r>
              <a:rPr lang="zh-CN" altLang="en-US" sz="2000" b="1" dirty="0">
                <a:solidFill>
                  <a:srgbClr val="50C8AE"/>
                </a:solidFill>
                <a:cs typeface="+mn-ea"/>
                <a:sym typeface="+mn-lt"/>
              </a:rPr>
              <a:t>删除</a:t>
            </a:r>
            <a:r>
              <a:rPr lang="en-US" altLang="zh-CN" sz="2000" b="1" dirty="0">
                <a:solidFill>
                  <a:srgbClr val="50C8AE"/>
                </a:solidFill>
                <a:cs typeface="+mn-ea"/>
                <a:sym typeface="+mn-lt"/>
              </a:rPr>
              <a:t>-</a:t>
            </a:r>
            <a:r>
              <a:rPr lang="zh-CN" altLang="en-US" sz="2000" b="1" dirty="0">
                <a:solidFill>
                  <a:srgbClr val="50C8AE"/>
                </a:solidFill>
                <a:cs typeface="+mn-ea"/>
                <a:sym typeface="+mn-lt"/>
              </a:rPr>
              <a:t>需要修复</a:t>
            </a:r>
            <a:endParaRPr lang="zh-CN" altLang="en-US" dirty="0">
              <a:solidFill>
                <a:srgbClr val="F0F0F0">
                  <a:lumMod val="50000"/>
                </a:srgbClr>
              </a:solidFill>
              <a:cs typeface="+mn-ea"/>
              <a:sym typeface="+mn-lt"/>
            </a:endParaRPr>
          </a:p>
        </p:txBody>
      </p:sp>
      <p:sp>
        <p:nvSpPr>
          <p:cNvPr id="2" name="矩形 1"/>
          <p:cNvSpPr/>
          <p:nvPr/>
        </p:nvSpPr>
        <p:spPr>
          <a:xfrm>
            <a:off x="3278820" y="1148077"/>
            <a:ext cx="6096000" cy="707886"/>
          </a:xfrm>
          <a:prstGeom prst="rect">
            <a:avLst/>
          </a:prstGeom>
        </p:spPr>
        <p:txBody>
          <a:bodyPr>
            <a:spAutoFit/>
          </a:bodyPr>
          <a:lstStyle/>
          <a:p>
            <a:r>
              <a:rPr lang="en-US" altLang="zh-CN" sz="2000" dirty="0"/>
              <a:t>Case3</a:t>
            </a:r>
            <a:r>
              <a:rPr lang="zh-CN" altLang="en-US" sz="2000" dirty="0"/>
              <a:t>：待调整的节点</a:t>
            </a:r>
            <a:r>
              <a:rPr lang="en-US" altLang="zh-CN" sz="2000" dirty="0"/>
              <a:t>B</a:t>
            </a:r>
            <a:r>
              <a:rPr lang="zh-CN" altLang="en-US" sz="2000" dirty="0"/>
              <a:t>的兄弟节点</a:t>
            </a:r>
            <a:r>
              <a:rPr lang="en-US" altLang="zh-CN" sz="2000" dirty="0"/>
              <a:t>C</a:t>
            </a:r>
            <a:r>
              <a:rPr lang="zh-CN" altLang="en-US" sz="2000" dirty="0"/>
              <a:t>是黑色，</a:t>
            </a:r>
            <a:r>
              <a:rPr lang="en-US" altLang="zh-CN" sz="2000" dirty="0"/>
              <a:t>C</a:t>
            </a:r>
            <a:r>
              <a:rPr lang="zh-CN" altLang="en-US" sz="2000" dirty="0"/>
              <a:t>的左儿子是红色，</a:t>
            </a:r>
            <a:r>
              <a:rPr lang="en-US" altLang="zh-CN" sz="2000" dirty="0"/>
              <a:t>C</a:t>
            </a:r>
            <a:r>
              <a:rPr lang="zh-CN" altLang="en-US" sz="2000" dirty="0"/>
              <a:t>的右儿子是黑色</a:t>
            </a: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32508" y="2237674"/>
            <a:ext cx="7326984" cy="40380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231357"/>
            <a:ext cx="5407215" cy="499111"/>
          </a:xfrm>
          <a:prstGeom prst="rect">
            <a:avLst/>
          </a:prstGeom>
          <a:noFill/>
        </p:spPr>
        <p:txBody>
          <a:bodyPr wrap="square" rtlCol="0" anchor="ctr">
            <a:spAutoFit/>
          </a:bodyPr>
          <a:lstStyle/>
          <a:p>
            <a:pPr>
              <a:lnSpc>
                <a:spcPct val="150000"/>
              </a:lnSpc>
            </a:pPr>
            <a:r>
              <a:rPr lang="zh-CN" altLang="en-US" sz="2000" b="1" dirty="0">
                <a:solidFill>
                  <a:srgbClr val="50C8AE"/>
                </a:solidFill>
                <a:cs typeface="+mn-ea"/>
                <a:sym typeface="+mn-lt"/>
              </a:rPr>
              <a:t>删除</a:t>
            </a:r>
            <a:r>
              <a:rPr lang="en-US" altLang="zh-CN" sz="2000" b="1" dirty="0">
                <a:solidFill>
                  <a:srgbClr val="50C8AE"/>
                </a:solidFill>
                <a:cs typeface="+mn-ea"/>
                <a:sym typeface="+mn-lt"/>
              </a:rPr>
              <a:t>-</a:t>
            </a:r>
            <a:r>
              <a:rPr lang="zh-CN" altLang="en-US" sz="2000" b="1" dirty="0">
                <a:solidFill>
                  <a:srgbClr val="50C8AE"/>
                </a:solidFill>
                <a:cs typeface="+mn-ea"/>
                <a:sym typeface="+mn-lt"/>
              </a:rPr>
              <a:t>需要修复</a:t>
            </a:r>
            <a:endParaRPr lang="zh-CN" altLang="en-US" dirty="0">
              <a:solidFill>
                <a:srgbClr val="F0F0F0">
                  <a:lumMod val="50000"/>
                </a:srgbClr>
              </a:solidFill>
              <a:cs typeface="+mn-ea"/>
              <a:sym typeface="+mn-lt"/>
            </a:endParaRPr>
          </a:p>
        </p:txBody>
      </p:sp>
      <p:sp>
        <p:nvSpPr>
          <p:cNvPr id="3" name="矩形 2"/>
          <p:cNvSpPr/>
          <p:nvPr/>
        </p:nvSpPr>
        <p:spPr>
          <a:xfrm>
            <a:off x="3474129" y="1179963"/>
            <a:ext cx="6096000" cy="707886"/>
          </a:xfrm>
          <a:prstGeom prst="rect">
            <a:avLst/>
          </a:prstGeom>
        </p:spPr>
        <p:txBody>
          <a:bodyPr>
            <a:spAutoFit/>
          </a:bodyPr>
          <a:lstStyle/>
          <a:p>
            <a:r>
              <a:rPr lang="en-US" altLang="zh-CN" sz="2000" dirty="0"/>
              <a:t>Case4: </a:t>
            </a:r>
            <a:r>
              <a:rPr lang="zh-CN" altLang="en-US" sz="2000" dirty="0"/>
              <a:t>待调整的</a:t>
            </a:r>
            <a:r>
              <a:rPr lang="en-US" altLang="zh-CN" sz="2000" dirty="0"/>
              <a:t>B</a:t>
            </a:r>
            <a:r>
              <a:rPr lang="zh-CN" altLang="en-US" sz="2000" dirty="0"/>
              <a:t>和它的兄弟节点</a:t>
            </a:r>
            <a:r>
              <a:rPr lang="en-US" altLang="zh-CN" sz="2000" dirty="0"/>
              <a:t>D</a:t>
            </a:r>
            <a:r>
              <a:rPr lang="zh-CN" altLang="en-US" sz="2000" dirty="0"/>
              <a:t>是黑色的，</a:t>
            </a:r>
            <a:r>
              <a:rPr lang="en-US" altLang="zh-CN" sz="2000" dirty="0"/>
              <a:t>D</a:t>
            </a:r>
            <a:r>
              <a:rPr lang="zh-CN" altLang="en-US" sz="2000" dirty="0"/>
              <a:t>的右儿子是红色的</a:t>
            </a: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54547" y="1990374"/>
            <a:ext cx="6869841" cy="377142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任意多边形 25"/>
          <p:cNvSpPr/>
          <p:nvPr/>
        </p:nvSpPr>
        <p:spPr>
          <a:xfrm rot="10800000">
            <a:off x="9721696" y="0"/>
            <a:ext cx="2115043" cy="1823314"/>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7" name="任意多边形 26"/>
          <p:cNvSpPr/>
          <p:nvPr/>
        </p:nvSpPr>
        <p:spPr>
          <a:xfrm rot="10800000">
            <a:off x="10450593" y="61686"/>
            <a:ext cx="1744285" cy="1875966"/>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8" name="等腰三角形 27"/>
          <p:cNvSpPr/>
          <p:nvPr/>
        </p:nvSpPr>
        <p:spPr>
          <a:xfrm rot="10800000">
            <a:off x="10779218" y="235921"/>
            <a:ext cx="1227337" cy="105804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9" name="等腰三角形 28"/>
          <p:cNvSpPr/>
          <p:nvPr/>
        </p:nvSpPr>
        <p:spPr>
          <a:xfrm rot="10800000">
            <a:off x="10273951" y="1328919"/>
            <a:ext cx="573499" cy="494395"/>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0" name="等腰三角形 29"/>
          <p:cNvSpPr/>
          <p:nvPr/>
        </p:nvSpPr>
        <p:spPr>
          <a:xfrm rot="10800000">
            <a:off x="11709944" y="1692585"/>
            <a:ext cx="199695" cy="172151"/>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1" name="等腰三角形 30"/>
          <p:cNvSpPr/>
          <p:nvPr/>
        </p:nvSpPr>
        <p:spPr>
          <a:xfrm rot="10800000">
            <a:off x="11096824" y="2237674"/>
            <a:ext cx="199695" cy="172151"/>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2" name="等腰三角形 31"/>
          <p:cNvSpPr/>
          <p:nvPr/>
        </p:nvSpPr>
        <p:spPr>
          <a:xfrm rot="10800000">
            <a:off x="11057778" y="1794408"/>
            <a:ext cx="199695" cy="172151"/>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3" name="等腰三角形 32"/>
          <p:cNvSpPr/>
          <p:nvPr/>
        </p:nvSpPr>
        <p:spPr>
          <a:xfrm rot="10800000">
            <a:off x="11296518" y="1909024"/>
            <a:ext cx="347721" cy="299759"/>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4" name="等腰三角形 33"/>
          <p:cNvSpPr/>
          <p:nvPr/>
        </p:nvSpPr>
        <p:spPr>
          <a:xfrm rot="10800000">
            <a:off x="9959732" y="913594"/>
            <a:ext cx="199695" cy="172151"/>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5" name="PA_库_矩形 4"/>
          <p:cNvSpPr/>
          <p:nvPr/>
        </p:nvSpPr>
        <p:spPr bwMode="auto">
          <a:xfrm>
            <a:off x="1325046" y="2466098"/>
            <a:ext cx="6955354" cy="3579102"/>
          </a:xfrm>
          <a:prstGeom prst="rect">
            <a:avLst/>
          </a:prstGeom>
          <a:noFill/>
          <a:ln w="76200">
            <a:solidFill>
              <a:schemeClr val="tx2"/>
            </a:solidFill>
            <a:miter lim="800000"/>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dirty="0"/>
          </a:p>
        </p:txBody>
      </p:sp>
      <p:grpSp>
        <p:nvGrpSpPr>
          <p:cNvPr id="56" name="PA_库_组合 1"/>
          <p:cNvGrpSpPr/>
          <p:nvPr/>
        </p:nvGrpSpPr>
        <p:grpSpPr>
          <a:xfrm>
            <a:off x="1315557" y="735793"/>
            <a:ext cx="4470687" cy="1029745"/>
            <a:chOff x="4646351" y="1122630"/>
            <a:chExt cx="4470687" cy="1029745"/>
          </a:xfrm>
        </p:grpSpPr>
        <p:sp>
          <p:nvSpPr>
            <p:cNvPr id="73" name="Rectangle 3"/>
            <p:cNvSpPr/>
            <p:nvPr/>
          </p:nvSpPr>
          <p:spPr>
            <a:xfrm>
              <a:off x="4646351" y="1122630"/>
              <a:ext cx="4470687" cy="921733"/>
            </a:xfrm>
            <a:prstGeom prst="rect">
              <a:avLst/>
            </a:prstGeom>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rgbClr val="50C8AE"/>
                  </a:solidFill>
                </a:rPr>
                <a:t>目录</a:t>
              </a:r>
              <a:r>
                <a:rPr lang="en-US" altLang="zh-CN" sz="3200" b="1" dirty="0">
                  <a:solidFill>
                    <a:srgbClr val="50C8AE"/>
                  </a:solidFill>
                </a:rPr>
                <a:t>CONTENT</a:t>
              </a:r>
            </a:p>
          </p:txBody>
        </p:sp>
        <p:sp>
          <p:nvSpPr>
            <p:cNvPr id="74" name="Rectangle 5"/>
            <p:cNvSpPr/>
            <p:nvPr/>
          </p:nvSpPr>
          <p:spPr bwMode="auto">
            <a:xfrm>
              <a:off x="4646352" y="2044363"/>
              <a:ext cx="972108" cy="108012"/>
            </a:xfrm>
            <a:prstGeom prst="rect">
              <a:avLst/>
            </a:prstGeom>
            <a:solidFill>
              <a:schemeClr val="tx2"/>
            </a:solidFill>
            <a:ln w="19050">
              <a:noFill/>
              <a:rou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dirty="0"/>
            </a:p>
          </p:txBody>
        </p:sp>
      </p:grpSp>
      <p:grpSp>
        <p:nvGrpSpPr>
          <p:cNvPr id="57" name="PA_库_组合 1"/>
          <p:cNvGrpSpPr/>
          <p:nvPr/>
        </p:nvGrpSpPr>
        <p:grpSpPr>
          <a:xfrm>
            <a:off x="1792332" y="2769421"/>
            <a:ext cx="4661468" cy="415208"/>
            <a:chOff x="5656526" y="2368858"/>
            <a:chExt cx="4661468" cy="415208"/>
          </a:xfrm>
        </p:grpSpPr>
        <p:sp>
          <p:nvSpPr>
            <p:cNvPr id="70" name="Oval 41"/>
            <p:cNvSpPr/>
            <p:nvPr/>
          </p:nvSpPr>
          <p:spPr bwMode="auto">
            <a:xfrm>
              <a:off x="5656526" y="2491388"/>
              <a:ext cx="216024" cy="216024"/>
            </a:xfrm>
            <a:prstGeom prst="ellipse">
              <a:avLst/>
            </a:prstGeom>
            <a:solidFill>
              <a:srgbClr val="50C8AE"/>
            </a:solidFill>
            <a:ln w="19050">
              <a:noFill/>
              <a:rou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dirty="0">
                <a:solidFill>
                  <a:srgbClr val="50C8AE"/>
                </a:solidFill>
              </a:endParaRPr>
            </a:p>
          </p:txBody>
        </p:sp>
        <p:sp>
          <p:nvSpPr>
            <p:cNvPr id="71" name="Rectangle 51"/>
            <p:cNvSpPr/>
            <p:nvPr/>
          </p:nvSpPr>
          <p:spPr>
            <a:xfrm>
              <a:off x="6537574" y="2368858"/>
              <a:ext cx="3780420" cy="338554"/>
            </a:xfrm>
            <a:prstGeom prst="rect">
              <a:avLst/>
            </a:prstGeom>
          </p:spPr>
          <p:txBody>
            <a:bodyPr wrap="square">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rgbClr val="50C8AE"/>
                  </a:solidFill>
                  <a:latin typeface="+mn-ea"/>
                </a:rPr>
                <a:t>BST</a:t>
              </a:r>
              <a:r>
                <a:rPr lang="zh-CN" altLang="en-US" sz="2000" dirty="0">
                  <a:solidFill>
                    <a:srgbClr val="50C8AE"/>
                  </a:solidFill>
                  <a:latin typeface="+mn-ea"/>
                </a:rPr>
                <a:t>树</a:t>
              </a:r>
            </a:p>
          </p:txBody>
        </p:sp>
        <p:sp>
          <p:nvSpPr>
            <p:cNvPr id="72" name="Rectangle 55"/>
            <p:cNvSpPr/>
            <p:nvPr/>
          </p:nvSpPr>
          <p:spPr>
            <a:xfrm>
              <a:off x="6051318" y="2414734"/>
              <a:ext cx="272832" cy="369332"/>
            </a:xfrm>
            <a:prstGeom prst="rect">
              <a:avLst/>
            </a:prstGeom>
          </p:spPr>
          <p:txBody>
            <a:bodyPr wrap="none">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a:solidFill>
                    <a:srgbClr val="50C8AE"/>
                  </a:solidFill>
                  <a:latin typeface="Impact" panose="020B0806030902050204" pitchFamily="34" charset="0"/>
                </a:rPr>
                <a:t>1</a:t>
              </a:r>
            </a:p>
          </p:txBody>
        </p:sp>
      </p:grpSp>
      <p:grpSp>
        <p:nvGrpSpPr>
          <p:cNvPr id="58" name="PA_库_组合 20"/>
          <p:cNvGrpSpPr/>
          <p:nvPr/>
        </p:nvGrpSpPr>
        <p:grpSpPr>
          <a:xfrm>
            <a:off x="1792332" y="3577993"/>
            <a:ext cx="4661468" cy="415208"/>
            <a:chOff x="5656526" y="3022643"/>
            <a:chExt cx="4661468" cy="415208"/>
          </a:xfrm>
        </p:grpSpPr>
        <p:sp>
          <p:nvSpPr>
            <p:cNvPr id="67" name="Oval 43"/>
            <p:cNvSpPr/>
            <p:nvPr/>
          </p:nvSpPr>
          <p:spPr bwMode="auto">
            <a:xfrm>
              <a:off x="5656526" y="3138454"/>
              <a:ext cx="216024" cy="216024"/>
            </a:xfrm>
            <a:prstGeom prst="ellipse">
              <a:avLst/>
            </a:prstGeom>
            <a:solidFill>
              <a:srgbClr val="50C8AE"/>
            </a:solidFill>
            <a:ln w="19050">
              <a:noFill/>
              <a:rou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dirty="0">
                <a:solidFill>
                  <a:srgbClr val="50C8AE"/>
                </a:solidFill>
              </a:endParaRPr>
            </a:p>
          </p:txBody>
        </p:sp>
        <p:sp>
          <p:nvSpPr>
            <p:cNvPr id="68" name="Rectangle 52"/>
            <p:cNvSpPr/>
            <p:nvPr/>
          </p:nvSpPr>
          <p:spPr>
            <a:xfrm>
              <a:off x="6537574" y="3022643"/>
              <a:ext cx="3780420" cy="338554"/>
            </a:xfrm>
            <a:prstGeom prst="rect">
              <a:avLst/>
            </a:prstGeom>
          </p:spPr>
          <p:txBody>
            <a:bodyPr wrap="square">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000" dirty="0">
                  <a:solidFill>
                    <a:srgbClr val="50C8AE"/>
                  </a:solidFill>
                  <a:latin typeface="+mn-ea"/>
                </a:rPr>
                <a:t>红黑树</a:t>
              </a:r>
            </a:p>
          </p:txBody>
        </p:sp>
        <p:sp>
          <p:nvSpPr>
            <p:cNvPr id="69" name="Rectangle 56"/>
            <p:cNvSpPr/>
            <p:nvPr/>
          </p:nvSpPr>
          <p:spPr>
            <a:xfrm>
              <a:off x="6037693" y="3068519"/>
              <a:ext cx="300082" cy="369332"/>
            </a:xfrm>
            <a:prstGeom prst="rect">
              <a:avLst/>
            </a:prstGeom>
          </p:spPr>
          <p:txBody>
            <a:bodyPr wrap="none">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a:solidFill>
                    <a:srgbClr val="50C8AE"/>
                  </a:solidFill>
                  <a:latin typeface="Impact" panose="020B0806030902050204" pitchFamily="34" charset="0"/>
                </a:rPr>
                <a:t>2</a:t>
              </a:r>
            </a:p>
          </p:txBody>
        </p:sp>
      </p:grpSp>
      <p:grpSp>
        <p:nvGrpSpPr>
          <p:cNvPr id="59" name="PA_库_组合 21"/>
          <p:cNvGrpSpPr/>
          <p:nvPr/>
        </p:nvGrpSpPr>
        <p:grpSpPr>
          <a:xfrm>
            <a:off x="1792332" y="4390697"/>
            <a:ext cx="4661468" cy="411076"/>
            <a:chOff x="5656526" y="3674847"/>
            <a:chExt cx="4661468" cy="411076"/>
          </a:xfrm>
        </p:grpSpPr>
        <p:sp>
          <p:nvSpPr>
            <p:cNvPr id="64" name="Oval 44"/>
            <p:cNvSpPr/>
            <p:nvPr/>
          </p:nvSpPr>
          <p:spPr bwMode="auto">
            <a:xfrm>
              <a:off x="5656526" y="3785520"/>
              <a:ext cx="216024" cy="216024"/>
            </a:xfrm>
            <a:prstGeom prst="ellipse">
              <a:avLst/>
            </a:prstGeom>
            <a:solidFill>
              <a:srgbClr val="50C8AE"/>
            </a:solidFill>
            <a:ln w="19050">
              <a:noFill/>
              <a:rou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dirty="0">
                <a:solidFill>
                  <a:srgbClr val="50C8AE"/>
                </a:solidFill>
              </a:endParaRPr>
            </a:p>
          </p:txBody>
        </p:sp>
        <p:sp>
          <p:nvSpPr>
            <p:cNvPr id="65" name="Rectangle 53"/>
            <p:cNvSpPr/>
            <p:nvPr/>
          </p:nvSpPr>
          <p:spPr>
            <a:xfrm>
              <a:off x="6537574" y="3674847"/>
              <a:ext cx="3780420" cy="338554"/>
            </a:xfrm>
            <a:prstGeom prst="rect">
              <a:avLst/>
            </a:prstGeom>
          </p:spPr>
          <p:txBody>
            <a:bodyPr wrap="square">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000" dirty="0">
                  <a:solidFill>
                    <a:srgbClr val="50C8AE"/>
                  </a:solidFill>
                  <a:latin typeface="Arial" panose="02080604020202020204" charset="0"/>
                  <a:cs typeface="Arial" panose="02080604020202020204" charset="0"/>
                </a:rPr>
                <a:t>演示图示</a:t>
              </a:r>
            </a:p>
          </p:txBody>
        </p:sp>
        <p:sp>
          <p:nvSpPr>
            <p:cNvPr id="66" name="Rectangle 57"/>
            <p:cNvSpPr/>
            <p:nvPr/>
          </p:nvSpPr>
          <p:spPr>
            <a:xfrm>
              <a:off x="6034487" y="3716591"/>
              <a:ext cx="306494" cy="369332"/>
            </a:xfrm>
            <a:prstGeom prst="rect">
              <a:avLst/>
            </a:prstGeom>
          </p:spPr>
          <p:txBody>
            <a:bodyPr wrap="none">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a:solidFill>
                    <a:srgbClr val="50C8AE"/>
                  </a:solidFill>
                  <a:latin typeface="Impact" panose="020B0806030902050204" pitchFamily="34" charset="0"/>
                </a:rPr>
                <a:t>3</a:t>
              </a:r>
            </a:p>
          </p:txBody>
        </p:sp>
      </p:grpSp>
      <p:grpSp>
        <p:nvGrpSpPr>
          <p:cNvPr id="60" name="PA_库_组合 22"/>
          <p:cNvGrpSpPr/>
          <p:nvPr/>
        </p:nvGrpSpPr>
        <p:grpSpPr>
          <a:xfrm>
            <a:off x="1792332" y="5147146"/>
            <a:ext cx="4661468" cy="423938"/>
            <a:chOff x="5656526" y="4310057"/>
            <a:chExt cx="4661468" cy="423938"/>
          </a:xfrm>
        </p:grpSpPr>
        <p:sp>
          <p:nvSpPr>
            <p:cNvPr id="61" name="Oval 42"/>
            <p:cNvSpPr/>
            <p:nvPr/>
          </p:nvSpPr>
          <p:spPr bwMode="auto">
            <a:xfrm>
              <a:off x="5656526" y="4432587"/>
              <a:ext cx="216024" cy="216024"/>
            </a:xfrm>
            <a:prstGeom prst="ellipse">
              <a:avLst/>
            </a:prstGeom>
            <a:solidFill>
              <a:srgbClr val="50C8AE"/>
            </a:solidFill>
            <a:ln w="19050">
              <a:noFill/>
              <a:rou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dirty="0">
                <a:solidFill>
                  <a:srgbClr val="50C8AE"/>
                </a:solidFill>
              </a:endParaRPr>
            </a:p>
          </p:txBody>
        </p:sp>
        <p:sp>
          <p:nvSpPr>
            <p:cNvPr id="62" name="Rectangle 54"/>
            <p:cNvSpPr/>
            <p:nvPr/>
          </p:nvSpPr>
          <p:spPr>
            <a:xfrm>
              <a:off x="6537574" y="4310057"/>
              <a:ext cx="3780420" cy="338554"/>
            </a:xfrm>
            <a:prstGeom prst="rect">
              <a:avLst/>
            </a:prstGeom>
          </p:spPr>
          <p:txBody>
            <a:bodyPr wrap="square">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000" dirty="0">
                  <a:solidFill>
                    <a:srgbClr val="50C8AE"/>
                  </a:solidFill>
                  <a:latin typeface="+mn-ea"/>
                </a:rPr>
                <a:t>代码？</a:t>
              </a:r>
            </a:p>
          </p:txBody>
        </p:sp>
        <p:sp>
          <p:nvSpPr>
            <p:cNvPr id="63" name="Rectangle 58"/>
            <p:cNvSpPr/>
            <p:nvPr/>
          </p:nvSpPr>
          <p:spPr>
            <a:xfrm>
              <a:off x="6037693" y="4364663"/>
              <a:ext cx="300082" cy="369332"/>
            </a:xfrm>
            <a:prstGeom prst="rect">
              <a:avLst/>
            </a:prstGeom>
          </p:spPr>
          <p:txBody>
            <a:bodyPr wrap="none">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a:solidFill>
                    <a:srgbClr val="50C8AE"/>
                  </a:solidFill>
                  <a:latin typeface="Impact" panose="020B0806030902050204" pitchFamily="34" charset="0"/>
                </a:rPr>
                <a:t>4</a:t>
              </a:r>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MH_Number_1"/>
          <p:cNvSpPr/>
          <p:nvPr/>
        </p:nvSpPr>
        <p:spPr>
          <a:xfrm>
            <a:off x="2512243" y="2337310"/>
            <a:ext cx="2184856" cy="2183380"/>
          </a:xfrm>
          <a:prstGeom prst="roundRect">
            <a:avLst>
              <a:gd name="adj" fmla="val 0"/>
            </a:avLst>
          </a:prstGeom>
          <a:solidFill>
            <a:srgbClr val="50C8A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1500" b="1" dirty="0">
                <a:solidFill>
                  <a:schemeClr val="bg1"/>
                </a:solidFill>
                <a:latin typeface="Impact" panose="020B0806030902050204" pitchFamily="34" charset="0"/>
                <a:ea typeface="微软雅黑" panose="020B0503020204020204" pitchFamily="34" charset="-122"/>
                <a:cs typeface="Times New Roman" panose="02020603050405020304" pitchFamily="18" charset="0"/>
              </a:rPr>
              <a:t>03</a:t>
            </a:r>
            <a:endParaRPr lang="zh-CN" altLang="en-US" sz="11500" b="1" dirty="0">
              <a:solidFill>
                <a:schemeClr val="bg1"/>
              </a:solidFill>
              <a:latin typeface="Impact" panose="020B0806030902050204" pitchFamily="34" charset="0"/>
              <a:ea typeface="微软雅黑" panose="020B0503020204020204" pitchFamily="34" charset="-122"/>
              <a:cs typeface="Times New Roman" panose="02020603050405020304" pitchFamily="18" charset="0"/>
            </a:endParaRPr>
          </a:p>
        </p:txBody>
      </p:sp>
      <p:sp>
        <p:nvSpPr>
          <p:cNvPr id="22" name="MH_Entry_1"/>
          <p:cNvSpPr/>
          <p:nvPr/>
        </p:nvSpPr>
        <p:spPr>
          <a:xfrm>
            <a:off x="4875954" y="3006050"/>
            <a:ext cx="4803803" cy="845899"/>
          </a:xfrm>
          <a:prstGeom prst="roundRect">
            <a:avLst>
              <a:gd name="adj" fmla="val 0"/>
            </a:avLst>
          </a:prstGeom>
          <a:noFill/>
          <a:ln>
            <a:solidFill>
              <a:srgbClr val="50C8AE"/>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spc="200" dirty="0">
                <a:solidFill>
                  <a:schemeClr val="tx1">
                    <a:lumMod val="65000"/>
                    <a:lumOff val="35000"/>
                  </a:schemeClr>
                </a:solidFill>
                <a:latin typeface="+mn-ea"/>
              </a:rPr>
              <a:t>演示图例</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Entry_1"/>
          <p:cNvSpPr/>
          <p:nvPr/>
        </p:nvSpPr>
        <p:spPr>
          <a:xfrm>
            <a:off x="3544304" y="2162671"/>
            <a:ext cx="4803803" cy="845899"/>
          </a:xfrm>
          <a:prstGeom prst="roundRect">
            <a:avLst>
              <a:gd name="adj" fmla="val 0"/>
            </a:avLst>
          </a:prstGeom>
          <a:noFill/>
          <a:ln>
            <a:solidFill>
              <a:srgbClr val="50C8AE"/>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4000" b="1" spc="200" dirty="0">
                <a:solidFill>
                  <a:schemeClr val="tx1">
                    <a:lumMod val="65000"/>
                    <a:lumOff val="35000"/>
                  </a:schemeClr>
                </a:solidFill>
                <a:latin typeface="+mn-ea"/>
              </a:rPr>
              <a:t>插入</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插入</a:t>
            </a:r>
            <a:endParaRPr lang="zh-CN" altLang="en-US" sz="2000" dirty="0">
              <a:solidFill>
                <a:srgbClr val="F0F0F0">
                  <a:lumMod val="50000"/>
                </a:srgbClr>
              </a:solidFill>
              <a:cs typeface="+mn-ea"/>
              <a:sym typeface="+mn-lt"/>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54420" y="2331113"/>
            <a:ext cx="2503471" cy="2656355"/>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6225" y="2331113"/>
            <a:ext cx="2054059" cy="2696670"/>
          </a:xfrm>
          <a:prstGeom prst="rect">
            <a:avLst/>
          </a:prstGeom>
        </p:spPr>
      </p:pic>
      <p:sp>
        <p:nvSpPr>
          <p:cNvPr id="20" name="矩形 19"/>
          <p:cNvSpPr/>
          <p:nvPr/>
        </p:nvSpPr>
        <p:spPr>
          <a:xfrm>
            <a:off x="2531767" y="1739305"/>
            <a:ext cx="982961" cy="400110"/>
          </a:xfrm>
          <a:prstGeom prst="rect">
            <a:avLst/>
          </a:prstGeom>
        </p:spPr>
        <p:txBody>
          <a:bodyPr wrap="none">
            <a:spAutoFit/>
          </a:bodyPr>
          <a:lstStyle/>
          <a:p>
            <a:r>
              <a:rPr lang="zh-CN" altLang="en-US" sz="2000" dirty="0"/>
              <a:t>插入</a:t>
            </a:r>
            <a:r>
              <a:rPr lang="en-US" altLang="zh-CN" sz="2000" dirty="0"/>
              <a:t>12</a:t>
            </a:r>
            <a:endParaRPr lang="zh-CN" altLang="en-US" sz="2000" dirty="0"/>
          </a:p>
        </p:txBody>
      </p:sp>
      <p:sp>
        <p:nvSpPr>
          <p:cNvPr id="23" name="矩形 22"/>
          <p:cNvSpPr/>
          <p:nvPr/>
        </p:nvSpPr>
        <p:spPr>
          <a:xfrm>
            <a:off x="5321426" y="1656462"/>
            <a:ext cx="840295" cy="400110"/>
          </a:xfrm>
          <a:prstGeom prst="rect">
            <a:avLst/>
          </a:prstGeom>
        </p:spPr>
        <p:txBody>
          <a:bodyPr wrap="none">
            <a:spAutoFit/>
          </a:bodyPr>
          <a:lstStyle/>
          <a:p>
            <a:r>
              <a:rPr lang="zh-CN" altLang="en-US" sz="2000" dirty="0"/>
              <a:t>插入</a:t>
            </a:r>
            <a:r>
              <a:rPr lang="en-US" altLang="zh-CN" sz="2000" dirty="0"/>
              <a:t>1</a:t>
            </a:r>
            <a:endParaRPr lang="zh-CN" altLang="en-US" sz="2000" dirty="0"/>
          </a:p>
        </p:txBody>
      </p:sp>
      <p:pic>
        <p:nvPicPr>
          <p:cNvPr id="24" name="图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1037" y="2351270"/>
            <a:ext cx="3244144" cy="2656355"/>
          </a:xfrm>
          <a:prstGeom prst="rect">
            <a:avLst/>
          </a:prstGeom>
        </p:spPr>
      </p:pic>
      <p:sp>
        <p:nvSpPr>
          <p:cNvPr id="25" name="矩形 24"/>
          <p:cNvSpPr/>
          <p:nvPr/>
        </p:nvSpPr>
        <p:spPr>
          <a:xfrm>
            <a:off x="8680856" y="1563551"/>
            <a:ext cx="997389" cy="707886"/>
          </a:xfrm>
          <a:prstGeom prst="rect">
            <a:avLst/>
          </a:prstGeom>
        </p:spPr>
        <p:txBody>
          <a:bodyPr wrap="none">
            <a:spAutoFit/>
          </a:bodyPr>
          <a:lstStyle/>
          <a:p>
            <a:r>
              <a:rPr lang="zh-CN" altLang="en-US" sz="2000" dirty="0"/>
              <a:t>插入</a:t>
            </a:r>
            <a:r>
              <a:rPr lang="en-US" altLang="zh-CN" sz="2000" dirty="0"/>
              <a:t>9</a:t>
            </a:r>
            <a:endParaRPr lang="en-US" altLang="zh-CN" sz="2000" dirty="0"/>
          </a:p>
          <a:p>
            <a:r>
              <a:rPr lang="en-US" altLang="zh-CN" sz="2000" dirty="0"/>
              <a:t>Case 3</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插入</a:t>
            </a:r>
            <a:endParaRPr lang="zh-CN" altLang="en-US" sz="2000" dirty="0">
              <a:solidFill>
                <a:srgbClr val="F0F0F0">
                  <a:lumMod val="50000"/>
                </a:srgbClr>
              </a:solidFill>
              <a:cs typeface="+mn-ea"/>
              <a:sym typeface="+mn-lt"/>
            </a:endParaRPr>
          </a:p>
        </p:txBody>
      </p:sp>
      <p:pic>
        <p:nvPicPr>
          <p:cNvPr id="20" name="图片 1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3379" y="2311752"/>
            <a:ext cx="3244144" cy="2656355"/>
          </a:xfrm>
          <a:prstGeom prst="rect">
            <a:avLst/>
          </a:prstGeom>
        </p:spPr>
      </p:pic>
      <p:sp>
        <p:nvSpPr>
          <p:cNvPr id="22" name="矩形 21"/>
          <p:cNvSpPr/>
          <p:nvPr/>
        </p:nvSpPr>
        <p:spPr>
          <a:xfrm>
            <a:off x="5476279" y="1339195"/>
            <a:ext cx="1762214" cy="400110"/>
          </a:xfrm>
          <a:prstGeom prst="rect">
            <a:avLst/>
          </a:prstGeom>
        </p:spPr>
        <p:txBody>
          <a:bodyPr wrap="none">
            <a:spAutoFit/>
          </a:bodyPr>
          <a:lstStyle/>
          <a:p>
            <a:r>
              <a:rPr lang="zh-CN" altLang="en-US" sz="2000" dirty="0"/>
              <a:t>插入</a:t>
            </a:r>
            <a:r>
              <a:rPr lang="en-US" altLang="zh-CN" sz="2000" dirty="0"/>
              <a:t>2</a:t>
            </a:r>
            <a:r>
              <a:rPr lang="zh-CN" altLang="en-US" sz="2000" dirty="0"/>
              <a:t>、</a:t>
            </a:r>
            <a:r>
              <a:rPr lang="en-US" altLang="zh-CN" sz="2000" dirty="0"/>
              <a:t>0</a:t>
            </a:r>
            <a:r>
              <a:rPr lang="zh-CN" altLang="en-US" sz="2000" dirty="0"/>
              <a:t>、</a:t>
            </a:r>
            <a:r>
              <a:rPr lang="en-US" altLang="zh-CN" sz="2000" dirty="0"/>
              <a:t>11</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5431" y="1909023"/>
            <a:ext cx="4105275" cy="3152775"/>
          </a:xfrm>
          <a:prstGeom prst="rect">
            <a:avLst/>
          </a:prstGeom>
        </p:spPr>
      </p:pic>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3030" y="1739305"/>
            <a:ext cx="3836753" cy="3600645"/>
          </a:xfrm>
          <a:prstGeom prst="rect">
            <a:avLst/>
          </a:prstGeom>
        </p:spPr>
      </p:pic>
      <p:sp>
        <p:nvSpPr>
          <p:cNvPr id="24" name="矩形 23"/>
          <p:cNvSpPr/>
          <p:nvPr/>
        </p:nvSpPr>
        <p:spPr>
          <a:xfrm>
            <a:off x="9547190" y="1200119"/>
            <a:ext cx="840295" cy="400110"/>
          </a:xfrm>
          <a:prstGeom prst="rect">
            <a:avLst/>
          </a:prstGeom>
        </p:spPr>
        <p:txBody>
          <a:bodyPr wrap="none">
            <a:spAutoFit/>
          </a:bodyPr>
          <a:lstStyle/>
          <a:p>
            <a:r>
              <a:rPr lang="zh-CN" altLang="en-US" sz="2000" dirty="0"/>
              <a:t>插入</a:t>
            </a:r>
            <a:r>
              <a:rPr lang="en-US" altLang="zh-CN" sz="2000" dirty="0"/>
              <a:t>7</a:t>
            </a: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插入</a:t>
            </a:r>
            <a:endParaRPr lang="zh-CN" altLang="en-US" sz="2000" dirty="0">
              <a:solidFill>
                <a:srgbClr val="F0F0F0">
                  <a:lumMod val="50000"/>
                </a:srgbClr>
              </a:solidFill>
              <a:cs typeface="+mn-ea"/>
              <a:sym typeface="+mn-lt"/>
            </a:endParaRPr>
          </a:p>
        </p:txBody>
      </p:sp>
      <p:sp>
        <p:nvSpPr>
          <p:cNvPr id="20" name="矩形 19"/>
          <p:cNvSpPr/>
          <p:nvPr/>
        </p:nvSpPr>
        <p:spPr>
          <a:xfrm>
            <a:off x="2548026" y="1553366"/>
            <a:ext cx="982961" cy="400110"/>
          </a:xfrm>
          <a:prstGeom prst="rect">
            <a:avLst/>
          </a:prstGeom>
        </p:spPr>
        <p:txBody>
          <a:bodyPr wrap="none">
            <a:spAutoFit/>
          </a:bodyPr>
          <a:lstStyle/>
          <a:p>
            <a:r>
              <a:rPr lang="zh-CN" altLang="en-US" sz="2000" dirty="0"/>
              <a:t>插入</a:t>
            </a:r>
            <a:r>
              <a:rPr lang="en-US" altLang="zh-CN" sz="2000" dirty="0"/>
              <a:t>19</a:t>
            </a: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8322" y="2079812"/>
            <a:ext cx="5702371" cy="4148060"/>
          </a:xfrm>
          <a:prstGeom prst="rect">
            <a:avLst/>
          </a:prstGeom>
        </p:spPr>
      </p:pic>
      <p:sp>
        <p:nvSpPr>
          <p:cNvPr id="22" name="矩形 21"/>
          <p:cNvSpPr/>
          <p:nvPr/>
        </p:nvSpPr>
        <p:spPr>
          <a:xfrm>
            <a:off x="8311121" y="1450749"/>
            <a:ext cx="840295" cy="400110"/>
          </a:xfrm>
          <a:prstGeom prst="rect">
            <a:avLst/>
          </a:prstGeom>
        </p:spPr>
        <p:txBody>
          <a:bodyPr wrap="none">
            <a:spAutoFit/>
          </a:bodyPr>
          <a:lstStyle/>
          <a:p>
            <a:r>
              <a:rPr lang="zh-CN" altLang="en-US" sz="2000" dirty="0"/>
              <a:t>插入</a:t>
            </a:r>
            <a:r>
              <a:rPr lang="en-US" altLang="zh-CN" sz="2000" dirty="0"/>
              <a:t>4</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045690"/>
            <a:ext cx="5819775" cy="40671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插入</a:t>
            </a:r>
            <a:endParaRPr lang="zh-CN" altLang="en-US" sz="2000" dirty="0">
              <a:solidFill>
                <a:srgbClr val="F0F0F0">
                  <a:lumMod val="50000"/>
                </a:srgbClr>
              </a:solidFill>
              <a:cs typeface="+mn-ea"/>
              <a:sym typeface="+mn-lt"/>
            </a:endParaRPr>
          </a:p>
        </p:txBody>
      </p:sp>
      <p:sp>
        <p:nvSpPr>
          <p:cNvPr id="20" name="矩形 19"/>
          <p:cNvSpPr/>
          <p:nvPr/>
        </p:nvSpPr>
        <p:spPr>
          <a:xfrm>
            <a:off x="5405534" y="1149593"/>
            <a:ext cx="982961" cy="400110"/>
          </a:xfrm>
          <a:prstGeom prst="rect">
            <a:avLst/>
          </a:prstGeom>
        </p:spPr>
        <p:txBody>
          <a:bodyPr wrap="none">
            <a:spAutoFit/>
          </a:bodyPr>
          <a:lstStyle/>
          <a:p>
            <a:r>
              <a:rPr lang="zh-CN" altLang="en-US" sz="2000" dirty="0"/>
              <a:t>插入</a:t>
            </a:r>
            <a:r>
              <a:rPr lang="en-US" altLang="zh-CN" sz="2000" dirty="0"/>
              <a:t>15</a:t>
            </a: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96000" y="2006422"/>
            <a:ext cx="6048375" cy="4067175"/>
          </a:xfrm>
          <a:prstGeom prst="rect">
            <a:avLst/>
          </a:prstGeom>
        </p:spPr>
      </p:pic>
      <p:pic>
        <p:nvPicPr>
          <p:cNvPr id="23" name="图片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45689"/>
            <a:ext cx="5819775" cy="40671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插入</a:t>
            </a:r>
            <a:endParaRPr lang="zh-CN" altLang="en-US" sz="2000" dirty="0">
              <a:solidFill>
                <a:srgbClr val="F0F0F0">
                  <a:lumMod val="50000"/>
                </a:srgbClr>
              </a:solidFill>
              <a:cs typeface="+mn-ea"/>
              <a:sym typeface="+mn-lt"/>
            </a:endParaRPr>
          </a:p>
        </p:txBody>
      </p:sp>
      <p:sp>
        <p:nvSpPr>
          <p:cNvPr id="20" name="矩形 19"/>
          <p:cNvSpPr/>
          <p:nvPr/>
        </p:nvSpPr>
        <p:spPr>
          <a:xfrm>
            <a:off x="5471790" y="1189667"/>
            <a:ext cx="982961" cy="400110"/>
          </a:xfrm>
          <a:prstGeom prst="rect">
            <a:avLst/>
          </a:prstGeom>
        </p:spPr>
        <p:txBody>
          <a:bodyPr wrap="none">
            <a:spAutoFit/>
          </a:bodyPr>
          <a:lstStyle/>
          <a:p>
            <a:r>
              <a:rPr lang="zh-CN" altLang="en-US" sz="2000" dirty="0"/>
              <a:t>插入</a:t>
            </a:r>
            <a:r>
              <a:rPr lang="en-US" altLang="zh-CN" sz="2000" dirty="0"/>
              <a:t>18</a:t>
            </a: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26494" y="1909024"/>
            <a:ext cx="6036256" cy="3620058"/>
          </a:xfrm>
          <a:prstGeom prst="rect">
            <a:avLst/>
          </a:prstGeom>
        </p:spPr>
      </p:pic>
      <p:pic>
        <p:nvPicPr>
          <p:cNvPr id="23" name="图片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780" y="1884671"/>
            <a:ext cx="5419673" cy="36444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插入</a:t>
            </a:r>
            <a:endParaRPr lang="zh-CN" altLang="en-US" sz="2000" dirty="0">
              <a:solidFill>
                <a:srgbClr val="F0F0F0">
                  <a:lumMod val="50000"/>
                </a:srgbClr>
              </a:solidFill>
              <a:cs typeface="+mn-ea"/>
              <a:sym typeface="+mn-lt"/>
            </a:endParaRPr>
          </a:p>
        </p:txBody>
      </p:sp>
      <p:sp>
        <p:nvSpPr>
          <p:cNvPr id="22" name="矩形 21"/>
          <p:cNvSpPr/>
          <p:nvPr/>
        </p:nvSpPr>
        <p:spPr>
          <a:xfrm>
            <a:off x="5901347" y="1449303"/>
            <a:ext cx="840295" cy="400110"/>
          </a:xfrm>
          <a:prstGeom prst="rect">
            <a:avLst/>
          </a:prstGeom>
        </p:spPr>
        <p:txBody>
          <a:bodyPr wrap="none">
            <a:spAutoFit/>
          </a:bodyPr>
          <a:lstStyle/>
          <a:p>
            <a:r>
              <a:rPr lang="zh-CN" altLang="en-US" sz="2000" dirty="0"/>
              <a:t>插入</a:t>
            </a:r>
            <a:r>
              <a:rPr lang="en-US" altLang="zh-CN" sz="2000" dirty="0"/>
              <a:t>5</a:t>
            </a: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64188" y="2237674"/>
            <a:ext cx="5527812" cy="4060458"/>
          </a:xfrm>
          <a:prstGeom prst="rect">
            <a:avLst/>
          </a:prstGeom>
        </p:spPr>
      </p:pic>
      <p:pic>
        <p:nvPicPr>
          <p:cNvPr id="23" name="图片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239" y="2265900"/>
            <a:ext cx="6036256" cy="362005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插入</a:t>
            </a:r>
            <a:endParaRPr lang="zh-CN" altLang="en-US" sz="2000" dirty="0">
              <a:solidFill>
                <a:srgbClr val="F0F0F0">
                  <a:lumMod val="50000"/>
                </a:srgbClr>
              </a:solidFill>
              <a:cs typeface="+mn-ea"/>
              <a:sym typeface="+mn-lt"/>
            </a:endParaRPr>
          </a:p>
        </p:txBody>
      </p:sp>
      <p:sp>
        <p:nvSpPr>
          <p:cNvPr id="22" name="矩形 21"/>
          <p:cNvSpPr/>
          <p:nvPr/>
        </p:nvSpPr>
        <p:spPr>
          <a:xfrm>
            <a:off x="5774295" y="1326655"/>
            <a:ext cx="982961" cy="400110"/>
          </a:xfrm>
          <a:prstGeom prst="rect">
            <a:avLst/>
          </a:prstGeom>
        </p:spPr>
        <p:txBody>
          <a:bodyPr wrap="none">
            <a:spAutoFit/>
          </a:bodyPr>
          <a:lstStyle/>
          <a:p>
            <a:r>
              <a:rPr lang="zh-CN" altLang="en-US" sz="2000" dirty="0"/>
              <a:t>插入</a:t>
            </a:r>
            <a:r>
              <a:rPr lang="en-US" altLang="zh-CN" sz="2000" dirty="0"/>
              <a:t>14</a:t>
            </a: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265776" y="2071726"/>
            <a:ext cx="5817833" cy="4273492"/>
          </a:xfrm>
          <a:prstGeom prst="rect">
            <a:avLst/>
          </a:prstGeom>
        </p:spPr>
      </p:pic>
      <p:pic>
        <p:nvPicPr>
          <p:cNvPr id="23" name="图片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629" y="2105352"/>
            <a:ext cx="5726276" cy="42062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插入</a:t>
            </a:r>
            <a:endParaRPr lang="zh-CN" altLang="en-US" sz="2000" dirty="0">
              <a:solidFill>
                <a:srgbClr val="F0F0F0">
                  <a:lumMod val="50000"/>
                </a:srgbClr>
              </a:solidFill>
              <a:cs typeface="+mn-ea"/>
              <a:sym typeface="+mn-lt"/>
            </a:endParaRPr>
          </a:p>
        </p:txBody>
      </p:sp>
      <p:sp>
        <p:nvSpPr>
          <p:cNvPr id="20" name="矩形 19"/>
          <p:cNvSpPr/>
          <p:nvPr/>
        </p:nvSpPr>
        <p:spPr>
          <a:xfrm>
            <a:off x="5737057" y="1292475"/>
            <a:ext cx="982961" cy="400110"/>
          </a:xfrm>
          <a:prstGeom prst="rect">
            <a:avLst/>
          </a:prstGeom>
        </p:spPr>
        <p:txBody>
          <a:bodyPr wrap="none">
            <a:spAutoFit/>
          </a:bodyPr>
          <a:lstStyle/>
          <a:p>
            <a:r>
              <a:rPr lang="zh-CN" altLang="en-US" sz="2000" dirty="0"/>
              <a:t>插入</a:t>
            </a:r>
            <a:r>
              <a:rPr lang="en-US" altLang="zh-CN" sz="2000" dirty="0"/>
              <a:t>13</a:t>
            </a:r>
          </a:p>
        </p:txBody>
      </p:sp>
      <p:pic>
        <p:nvPicPr>
          <p:cNvPr id="23" name="图片 2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8167" y="2124590"/>
            <a:ext cx="5817833" cy="4273492"/>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537" y="2124590"/>
            <a:ext cx="5875030" cy="427349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MH_Number_1"/>
          <p:cNvSpPr/>
          <p:nvPr/>
        </p:nvSpPr>
        <p:spPr>
          <a:xfrm>
            <a:off x="2512243" y="2337310"/>
            <a:ext cx="2184856" cy="2183380"/>
          </a:xfrm>
          <a:prstGeom prst="roundRect">
            <a:avLst>
              <a:gd name="adj" fmla="val 0"/>
            </a:avLst>
          </a:prstGeom>
          <a:solidFill>
            <a:srgbClr val="50C8A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1500" b="1" dirty="0">
                <a:solidFill>
                  <a:schemeClr val="bg1"/>
                </a:solidFill>
                <a:latin typeface="Impact" panose="020B0806030902050204" pitchFamily="34" charset="0"/>
                <a:ea typeface="微软雅黑" panose="020B0503020204020204" pitchFamily="34" charset="-122"/>
                <a:cs typeface="Times New Roman" panose="02020603050405020304" pitchFamily="18" charset="0"/>
              </a:rPr>
              <a:t>01</a:t>
            </a:r>
            <a:endParaRPr lang="zh-CN" altLang="en-US" sz="11500" b="1" dirty="0">
              <a:solidFill>
                <a:schemeClr val="bg1"/>
              </a:solidFill>
              <a:latin typeface="Impact" panose="020B0806030902050204" pitchFamily="34" charset="0"/>
              <a:ea typeface="微软雅黑" panose="020B0503020204020204" pitchFamily="34" charset="-122"/>
              <a:cs typeface="Times New Roman" panose="02020603050405020304" pitchFamily="18" charset="0"/>
            </a:endParaRPr>
          </a:p>
        </p:txBody>
      </p:sp>
      <p:sp>
        <p:nvSpPr>
          <p:cNvPr id="22" name="MH_Entry_1"/>
          <p:cNvSpPr/>
          <p:nvPr/>
        </p:nvSpPr>
        <p:spPr>
          <a:xfrm>
            <a:off x="4875954" y="2866329"/>
            <a:ext cx="4803803" cy="845899"/>
          </a:xfrm>
          <a:prstGeom prst="roundRect">
            <a:avLst>
              <a:gd name="adj" fmla="val 0"/>
            </a:avLst>
          </a:prstGeom>
          <a:noFill/>
          <a:ln>
            <a:solidFill>
              <a:srgbClr val="50C8AE"/>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b="1" spc="200" dirty="0">
                <a:solidFill>
                  <a:schemeClr val="tx1">
                    <a:lumMod val="65000"/>
                    <a:lumOff val="35000"/>
                  </a:schemeClr>
                </a:solidFill>
                <a:latin typeface="+mn-ea"/>
              </a:rPr>
              <a:t>BST</a:t>
            </a:r>
            <a:r>
              <a:rPr lang="zh-CN" altLang="en-US" sz="3200" b="1" spc="200" dirty="0">
                <a:solidFill>
                  <a:schemeClr val="tx1">
                    <a:lumMod val="65000"/>
                    <a:lumOff val="35000"/>
                  </a:schemeClr>
                </a:solidFill>
                <a:latin typeface="+mn-ea"/>
              </a:rPr>
              <a:t>树</a:t>
            </a:r>
          </a:p>
        </p:txBody>
      </p:sp>
      <p:sp>
        <p:nvSpPr>
          <p:cNvPr id="23" name="矩形 22"/>
          <p:cNvSpPr/>
          <p:nvPr/>
        </p:nvSpPr>
        <p:spPr>
          <a:xfrm>
            <a:off x="4868697" y="3404567"/>
            <a:ext cx="4776507" cy="972961"/>
          </a:xfrm>
          <a:prstGeom prst="rect">
            <a:avLst/>
          </a:prstGeom>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spcBef>
                <a:spcPts val="600"/>
              </a:spcBef>
              <a:spcAft>
                <a:spcPts val="600"/>
              </a:spcAft>
              <a:buClr>
                <a:srgbClr val="00B050"/>
              </a:buClr>
              <a:buSzPct val="80000"/>
              <a:defRPr/>
            </a:pPr>
            <a:endParaRPr lang="zh-CN" altLang="en-US" sz="1600" dirty="0">
              <a:solidFill>
                <a:schemeClr val="tx1">
                  <a:lumMod val="75000"/>
                  <a:lumOff val="25000"/>
                </a:schemeClr>
              </a:solidFill>
              <a:latin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插入</a:t>
            </a:r>
            <a:endParaRPr lang="zh-CN" altLang="en-US" sz="2000" dirty="0">
              <a:solidFill>
                <a:srgbClr val="F0F0F0">
                  <a:lumMod val="50000"/>
                </a:srgbClr>
              </a:solidFill>
              <a:cs typeface="+mn-ea"/>
              <a:sym typeface="+mn-lt"/>
            </a:endParaRPr>
          </a:p>
        </p:txBody>
      </p:sp>
      <p:sp>
        <p:nvSpPr>
          <p:cNvPr id="20" name="矩形 19"/>
          <p:cNvSpPr/>
          <p:nvPr/>
        </p:nvSpPr>
        <p:spPr>
          <a:xfrm>
            <a:off x="2548026" y="1553366"/>
            <a:ext cx="982961" cy="400110"/>
          </a:xfrm>
          <a:prstGeom prst="rect">
            <a:avLst/>
          </a:prstGeom>
        </p:spPr>
        <p:txBody>
          <a:bodyPr wrap="none">
            <a:spAutoFit/>
          </a:bodyPr>
          <a:lstStyle/>
          <a:p>
            <a:r>
              <a:rPr lang="zh-CN" altLang="en-US" sz="2000" dirty="0"/>
              <a:t>插入</a:t>
            </a:r>
            <a:r>
              <a:rPr lang="en-US" altLang="zh-CN" sz="2000" dirty="0"/>
              <a:t>10</a:t>
            </a:r>
          </a:p>
        </p:txBody>
      </p:sp>
      <p:sp>
        <p:nvSpPr>
          <p:cNvPr id="22" name="矩形 21"/>
          <p:cNvSpPr/>
          <p:nvPr/>
        </p:nvSpPr>
        <p:spPr>
          <a:xfrm>
            <a:off x="8311121" y="1450749"/>
            <a:ext cx="982961" cy="400110"/>
          </a:xfrm>
          <a:prstGeom prst="rect">
            <a:avLst/>
          </a:prstGeom>
        </p:spPr>
        <p:txBody>
          <a:bodyPr wrap="none">
            <a:spAutoFit/>
          </a:bodyPr>
          <a:lstStyle/>
          <a:p>
            <a:r>
              <a:rPr lang="zh-CN" altLang="en-US" sz="2000" dirty="0"/>
              <a:t>插入</a:t>
            </a:r>
            <a:r>
              <a:rPr lang="en-US" altLang="zh-CN" sz="2000" dirty="0"/>
              <a:t>16</a:t>
            </a: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618" y="2209929"/>
            <a:ext cx="6043776" cy="3658499"/>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1394" y="2172938"/>
            <a:ext cx="6043776" cy="3695489"/>
          </a:xfrm>
          <a:prstGeom prst="rect">
            <a:avLst/>
          </a:prstGeom>
        </p:spPr>
      </p:pic>
      <p:sp>
        <p:nvSpPr>
          <p:cNvPr id="7" name="等腰三角形 6"/>
          <p:cNvSpPr/>
          <p:nvPr/>
        </p:nvSpPr>
        <p:spPr>
          <a:xfrm>
            <a:off x="5211192" y="360028"/>
            <a:ext cx="1060704" cy="914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插入</a:t>
            </a:r>
            <a:endParaRPr lang="zh-CN" altLang="en-US" sz="2000" dirty="0">
              <a:solidFill>
                <a:srgbClr val="F0F0F0">
                  <a:lumMod val="50000"/>
                </a:srgbClr>
              </a:solidFill>
              <a:cs typeface="+mn-ea"/>
              <a:sym typeface="+mn-lt"/>
            </a:endParaRPr>
          </a:p>
        </p:txBody>
      </p:sp>
      <p:sp>
        <p:nvSpPr>
          <p:cNvPr id="20" name="矩形 19"/>
          <p:cNvSpPr/>
          <p:nvPr/>
        </p:nvSpPr>
        <p:spPr>
          <a:xfrm>
            <a:off x="5483877" y="1418285"/>
            <a:ext cx="840295" cy="400110"/>
          </a:xfrm>
          <a:prstGeom prst="rect">
            <a:avLst/>
          </a:prstGeom>
        </p:spPr>
        <p:txBody>
          <a:bodyPr wrap="none">
            <a:spAutoFit/>
          </a:bodyPr>
          <a:lstStyle/>
          <a:p>
            <a:r>
              <a:rPr lang="zh-CN" altLang="en-US" sz="2000" dirty="0"/>
              <a:t>插入</a:t>
            </a:r>
            <a:r>
              <a:rPr lang="en-US" altLang="zh-CN" sz="2000" dirty="0"/>
              <a:t>6</a:t>
            </a: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806968" y="2175637"/>
            <a:ext cx="6385032" cy="3858228"/>
          </a:xfrm>
          <a:prstGeom prst="rect">
            <a:avLst/>
          </a:prstGeom>
        </p:spPr>
      </p:pic>
      <p:pic>
        <p:nvPicPr>
          <p:cNvPr id="23" name="图片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322" y="2175637"/>
            <a:ext cx="5598499" cy="385822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插入</a:t>
            </a:r>
            <a:endParaRPr lang="zh-CN" altLang="en-US" sz="2000" dirty="0">
              <a:solidFill>
                <a:srgbClr val="F0F0F0">
                  <a:lumMod val="50000"/>
                </a:srgbClr>
              </a:solidFill>
              <a:cs typeface="+mn-ea"/>
              <a:sym typeface="+mn-lt"/>
            </a:endParaRPr>
          </a:p>
        </p:txBody>
      </p:sp>
      <p:sp>
        <p:nvSpPr>
          <p:cNvPr id="20" name="矩形 19"/>
          <p:cNvSpPr/>
          <p:nvPr/>
        </p:nvSpPr>
        <p:spPr>
          <a:xfrm>
            <a:off x="2683981" y="1247031"/>
            <a:ext cx="840295" cy="400110"/>
          </a:xfrm>
          <a:prstGeom prst="rect">
            <a:avLst/>
          </a:prstGeom>
        </p:spPr>
        <p:txBody>
          <a:bodyPr wrap="none">
            <a:spAutoFit/>
          </a:bodyPr>
          <a:lstStyle/>
          <a:p>
            <a:r>
              <a:rPr lang="zh-CN" altLang="en-US" sz="2000" dirty="0"/>
              <a:t>插入</a:t>
            </a:r>
            <a:r>
              <a:rPr lang="en-US" altLang="zh-CN" sz="2000" dirty="0"/>
              <a:t>3</a:t>
            </a:r>
          </a:p>
        </p:txBody>
      </p:sp>
      <p:sp>
        <p:nvSpPr>
          <p:cNvPr id="22" name="矩形 21"/>
          <p:cNvSpPr/>
          <p:nvPr/>
        </p:nvSpPr>
        <p:spPr>
          <a:xfrm>
            <a:off x="8311121" y="1247031"/>
            <a:ext cx="840295" cy="400110"/>
          </a:xfrm>
          <a:prstGeom prst="rect">
            <a:avLst/>
          </a:prstGeom>
        </p:spPr>
        <p:txBody>
          <a:bodyPr wrap="none">
            <a:spAutoFit/>
          </a:bodyPr>
          <a:lstStyle/>
          <a:p>
            <a:r>
              <a:rPr lang="zh-CN" altLang="en-US" sz="2000" dirty="0"/>
              <a:t>插入</a:t>
            </a:r>
            <a:r>
              <a:rPr lang="en-US" altLang="zh-CN" sz="2000" dirty="0"/>
              <a:t>8</a:t>
            </a: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826948" y="1841128"/>
            <a:ext cx="6405286" cy="3949444"/>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99" y="1794408"/>
            <a:ext cx="5621409" cy="399616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插入</a:t>
            </a:r>
            <a:endParaRPr lang="zh-CN" altLang="en-US" sz="2000" dirty="0">
              <a:solidFill>
                <a:srgbClr val="F0F0F0">
                  <a:lumMod val="50000"/>
                </a:srgbClr>
              </a:solidFill>
              <a:cs typeface="+mn-ea"/>
              <a:sym typeface="+mn-lt"/>
            </a:endParaRPr>
          </a:p>
        </p:txBody>
      </p:sp>
      <p:sp>
        <p:nvSpPr>
          <p:cNvPr id="20" name="矩形 19"/>
          <p:cNvSpPr/>
          <p:nvPr/>
        </p:nvSpPr>
        <p:spPr>
          <a:xfrm>
            <a:off x="5282350" y="1246286"/>
            <a:ext cx="982961" cy="400110"/>
          </a:xfrm>
          <a:prstGeom prst="rect">
            <a:avLst/>
          </a:prstGeom>
        </p:spPr>
        <p:txBody>
          <a:bodyPr wrap="none">
            <a:spAutoFit/>
          </a:bodyPr>
          <a:lstStyle/>
          <a:p>
            <a:r>
              <a:rPr lang="zh-CN" altLang="en-US" sz="2000" dirty="0"/>
              <a:t>插入</a:t>
            </a:r>
            <a:r>
              <a:rPr lang="en-US" altLang="zh-CN" sz="2000" dirty="0"/>
              <a:t>17</a:t>
            </a:r>
          </a:p>
        </p:txBody>
      </p:sp>
      <p:pic>
        <p:nvPicPr>
          <p:cNvPr id="23" name="图片 2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532" y="2018951"/>
            <a:ext cx="5916583" cy="3648114"/>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3115" y="2068552"/>
            <a:ext cx="6166408" cy="359276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Entry_1"/>
          <p:cNvSpPr/>
          <p:nvPr/>
        </p:nvSpPr>
        <p:spPr>
          <a:xfrm>
            <a:off x="3544304" y="2162671"/>
            <a:ext cx="4803803" cy="845899"/>
          </a:xfrm>
          <a:prstGeom prst="roundRect">
            <a:avLst>
              <a:gd name="adj" fmla="val 0"/>
            </a:avLst>
          </a:prstGeom>
          <a:noFill/>
          <a:ln>
            <a:solidFill>
              <a:srgbClr val="50C8AE"/>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4000" b="1" spc="200" dirty="0">
                <a:solidFill>
                  <a:schemeClr val="tx1">
                    <a:lumMod val="65000"/>
                    <a:lumOff val="35000"/>
                  </a:schemeClr>
                </a:solidFill>
                <a:latin typeface="+mn-ea"/>
              </a:rPr>
              <a:t>删除</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删除</a:t>
            </a:r>
            <a:endParaRPr lang="zh-CN" altLang="en-US" sz="2000" dirty="0">
              <a:solidFill>
                <a:srgbClr val="F0F0F0">
                  <a:lumMod val="50000"/>
                </a:srgbClr>
              </a:solidFill>
              <a:cs typeface="+mn-ea"/>
              <a:sym typeface="+mn-lt"/>
            </a:endParaRPr>
          </a:p>
        </p:txBody>
      </p:sp>
      <p:sp>
        <p:nvSpPr>
          <p:cNvPr id="20" name="矩形 19"/>
          <p:cNvSpPr/>
          <p:nvPr/>
        </p:nvSpPr>
        <p:spPr>
          <a:xfrm>
            <a:off x="5426966" y="658907"/>
            <a:ext cx="982961" cy="400110"/>
          </a:xfrm>
          <a:prstGeom prst="rect">
            <a:avLst/>
          </a:prstGeom>
        </p:spPr>
        <p:txBody>
          <a:bodyPr wrap="none">
            <a:spAutoFit/>
          </a:bodyPr>
          <a:lstStyle/>
          <a:p>
            <a:r>
              <a:rPr lang="zh-CN" altLang="en-US" sz="2000" dirty="0"/>
              <a:t>删除</a:t>
            </a:r>
            <a:r>
              <a:rPr lang="en-US" altLang="zh-CN" sz="2000" dirty="0"/>
              <a:t>12</a:t>
            </a: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908161"/>
            <a:ext cx="12192000" cy="4372971"/>
          </a:xfrm>
          <a:prstGeom prst="rect">
            <a:avLst/>
          </a:prstGeom>
        </p:spPr>
      </p:pic>
      <p:sp>
        <p:nvSpPr>
          <p:cNvPr id="4" name="矩形 3"/>
          <p:cNvSpPr/>
          <p:nvPr/>
        </p:nvSpPr>
        <p:spPr>
          <a:xfrm>
            <a:off x="3047999" y="1196685"/>
            <a:ext cx="6096000" cy="646331"/>
          </a:xfrm>
          <a:prstGeom prst="rect">
            <a:avLst/>
          </a:prstGeom>
        </p:spPr>
        <p:txBody>
          <a:bodyPr>
            <a:spAutoFit/>
          </a:bodyPr>
          <a:lstStyle/>
          <a:p>
            <a:r>
              <a:rPr lang="zh-CN" altLang="en-US" dirty="0"/>
              <a:t>删除结点</a:t>
            </a:r>
            <a:r>
              <a:rPr lang="en-US" altLang="zh-CN" dirty="0"/>
              <a:t>12</a:t>
            </a:r>
            <a:r>
              <a:rPr lang="zh-CN" altLang="en-US" dirty="0"/>
              <a:t>（右</a:t>
            </a:r>
            <a:r>
              <a:rPr lang="en-US" altLang="zh-CN" dirty="0"/>
              <a:t>-case 4</a:t>
            </a:r>
            <a:r>
              <a:rPr lang="zh-CN" altLang="en-US" dirty="0"/>
              <a:t>），实际上删除的是结点</a:t>
            </a:r>
            <a:r>
              <a:rPr lang="en-US" altLang="zh-CN" dirty="0"/>
              <a:t>13</a:t>
            </a:r>
            <a:r>
              <a:rPr lang="zh-CN" altLang="en-US" dirty="0"/>
              <a:t>所在位置，之后将结点</a:t>
            </a:r>
            <a:r>
              <a:rPr lang="en-US" altLang="zh-CN" dirty="0"/>
              <a:t>13</a:t>
            </a:r>
            <a:r>
              <a:rPr lang="zh-CN" altLang="en-US" dirty="0"/>
              <a:t>赋值给结点</a:t>
            </a:r>
            <a:r>
              <a:rPr lang="en-US" altLang="zh-CN" dirty="0"/>
              <a:t>12</a:t>
            </a:r>
            <a:r>
              <a:rPr lang="zh-CN" altLang="en-US" dirty="0"/>
              <a:t>所在位置即可</a:t>
            </a: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删除</a:t>
            </a:r>
            <a:endParaRPr lang="zh-CN" altLang="en-US" sz="2000" dirty="0">
              <a:solidFill>
                <a:srgbClr val="F0F0F0">
                  <a:lumMod val="50000"/>
                </a:srgbClr>
              </a:solidFill>
              <a:cs typeface="+mn-ea"/>
              <a:sym typeface="+mn-lt"/>
            </a:endParaRPr>
          </a:p>
        </p:txBody>
      </p:sp>
      <p:sp>
        <p:nvSpPr>
          <p:cNvPr id="20" name="矩形 19"/>
          <p:cNvSpPr/>
          <p:nvPr/>
        </p:nvSpPr>
        <p:spPr>
          <a:xfrm>
            <a:off x="5838288" y="891413"/>
            <a:ext cx="840295" cy="400110"/>
          </a:xfrm>
          <a:prstGeom prst="rect">
            <a:avLst/>
          </a:prstGeom>
        </p:spPr>
        <p:txBody>
          <a:bodyPr wrap="none">
            <a:spAutoFit/>
          </a:bodyPr>
          <a:lstStyle/>
          <a:p>
            <a:r>
              <a:rPr lang="zh-CN" altLang="en-US" sz="2000" dirty="0"/>
              <a:t>删除</a:t>
            </a:r>
            <a:r>
              <a:rPr lang="en-US" altLang="zh-CN" sz="2000" dirty="0"/>
              <a:t>1</a:t>
            </a:r>
          </a:p>
        </p:txBody>
      </p:sp>
      <p:sp>
        <p:nvSpPr>
          <p:cNvPr id="22" name="矩形 21"/>
          <p:cNvSpPr/>
          <p:nvPr/>
        </p:nvSpPr>
        <p:spPr>
          <a:xfrm>
            <a:off x="3501914" y="1368401"/>
            <a:ext cx="6188075" cy="641985"/>
          </a:xfrm>
          <a:prstGeom prst="rect">
            <a:avLst/>
          </a:prstGeom>
        </p:spPr>
        <p:txBody>
          <a:bodyPr wrap="none">
            <a:spAutoFit/>
          </a:bodyPr>
          <a:lstStyle/>
          <a:p>
            <a:r>
              <a:rPr lang="zh-CN" altLang="en-US" dirty="0"/>
              <a:t>删除结点</a:t>
            </a:r>
            <a:r>
              <a:rPr lang="en-US" altLang="zh-CN" dirty="0"/>
              <a:t>1</a:t>
            </a:r>
            <a:r>
              <a:rPr lang="zh-CN" altLang="en-US" dirty="0"/>
              <a:t>（左</a:t>
            </a:r>
            <a:r>
              <a:rPr lang="en-US" altLang="zh-CN" dirty="0"/>
              <a:t>-</a:t>
            </a:r>
            <a:r>
              <a:rPr lang="zh-CN" altLang="en-US" dirty="0"/>
              <a:t>情况</a:t>
            </a:r>
            <a:r>
              <a:rPr lang="en-US" altLang="zh-CN" dirty="0"/>
              <a:t>4</a:t>
            </a:r>
            <a:r>
              <a:rPr lang="zh-CN" altLang="en-US" dirty="0"/>
              <a:t>），实际上删除的是结点</a:t>
            </a:r>
            <a:r>
              <a:rPr lang="x-none" altLang="zh-CN" dirty="0"/>
              <a:t>2</a:t>
            </a:r>
            <a:r>
              <a:rPr lang="zh-CN" altLang="en-US" dirty="0"/>
              <a:t>所在位置，</a:t>
            </a:r>
            <a:endParaRPr lang="en-US" altLang="zh-CN" dirty="0"/>
          </a:p>
          <a:p>
            <a:r>
              <a:rPr lang="zh-CN" altLang="en-US" dirty="0"/>
              <a:t>之后将结点</a:t>
            </a:r>
            <a:r>
              <a:rPr lang="x-none" altLang="zh-CN" dirty="0"/>
              <a:t>2</a:t>
            </a:r>
            <a:r>
              <a:rPr lang="zh-CN" altLang="en-US" dirty="0"/>
              <a:t>赋值给结点</a:t>
            </a:r>
            <a:r>
              <a:rPr lang="en-US" altLang="zh-CN" dirty="0"/>
              <a:t>1</a:t>
            </a:r>
            <a:r>
              <a:rPr lang="zh-CN" altLang="en-US" dirty="0"/>
              <a:t>所在位置即可</a:t>
            </a:r>
            <a:endParaRPr lang="en-US" altLang="zh-CN" sz="2000"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93629" y="2141616"/>
            <a:ext cx="11729615" cy="411942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删除</a:t>
            </a:r>
            <a:endParaRPr lang="zh-CN" altLang="en-US" sz="2000" dirty="0">
              <a:solidFill>
                <a:srgbClr val="F0F0F0">
                  <a:lumMod val="50000"/>
                </a:srgbClr>
              </a:solidFill>
              <a:cs typeface="+mn-ea"/>
              <a:sym typeface="+mn-lt"/>
            </a:endParaRPr>
          </a:p>
        </p:txBody>
      </p:sp>
      <p:sp>
        <p:nvSpPr>
          <p:cNvPr id="20" name="矩形 19"/>
          <p:cNvSpPr/>
          <p:nvPr/>
        </p:nvSpPr>
        <p:spPr>
          <a:xfrm>
            <a:off x="5522035" y="532891"/>
            <a:ext cx="840295" cy="400110"/>
          </a:xfrm>
          <a:prstGeom prst="rect">
            <a:avLst/>
          </a:prstGeom>
        </p:spPr>
        <p:txBody>
          <a:bodyPr wrap="none">
            <a:spAutoFit/>
          </a:bodyPr>
          <a:lstStyle/>
          <a:p>
            <a:r>
              <a:rPr lang="zh-CN" altLang="en-US" sz="2000" dirty="0"/>
              <a:t>删除</a:t>
            </a:r>
            <a:r>
              <a:rPr lang="en-US" altLang="zh-CN" sz="2000" dirty="0"/>
              <a:t>9</a:t>
            </a:r>
          </a:p>
        </p:txBody>
      </p:sp>
      <p:sp>
        <p:nvSpPr>
          <p:cNvPr id="22" name="矩形 21"/>
          <p:cNvSpPr/>
          <p:nvPr/>
        </p:nvSpPr>
        <p:spPr>
          <a:xfrm>
            <a:off x="3205055" y="1137987"/>
            <a:ext cx="6314549" cy="646331"/>
          </a:xfrm>
          <a:prstGeom prst="rect">
            <a:avLst/>
          </a:prstGeom>
        </p:spPr>
        <p:txBody>
          <a:bodyPr wrap="none">
            <a:spAutoFit/>
          </a:bodyPr>
          <a:lstStyle/>
          <a:p>
            <a:r>
              <a:rPr lang="zh-CN" altLang="en-US" dirty="0"/>
              <a:t>删除结点</a:t>
            </a:r>
            <a:r>
              <a:rPr lang="en-US" altLang="zh-CN" dirty="0"/>
              <a:t>9</a:t>
            </a:r>
            <a:r>
              <a:rPr lang="zh-CN" altLang="en-US" dirty="0"/>
              <a:t>（左</a:t>
            </a:r>
            <a:r>
              <a:rPr lang="en-US" altLang="zh-CN" dirty="0"/>
              <a:t>-</a:t>
            </a:r>
            <a:r>
              <a:rPr lang="zh-CN" altLang="en-US" dirty="0"/>
              <a:t>情况</a:t>
            </a:r>
            <a:r>
              <a:rPr lang="en-US" altLang="zh-CN" dirty="0"/>
              <a:t>2</a:t>
            </a:r>
            <a:r>
              <a:rPr lang="zh-CN" altLang="en-US" dirty="0"/>
              <a:t>），实际上删除的是结点</a:t>
            </a:r>
            <a:r>
              <a:rPr lang="en-US" altLang="zh-CN" dirty="0"/>
              <a:t>10</a:t>
            </a:r>
            <a:r>
              <a:rPr lang="zh-CN" altLang="en-US" dirty="0"/>
              <a:t>所在位置，</a:t>
            </a:r>
            <a:endParaRPr lang="en-US" altLang="zh-CN" dirty="0"/>
          </a:p>
          <a:p>
            <a:r>
              <a:rPr lang="zh-CN" altLang="en-US" dirty="0"/>
              <a:t>之后将结点</a:t>
            </a:r>
            <a:r>
              <a:rPr lang="en-US" altLang="zh-CN" dirty="0"/>
              <a:t>10</a:t>
            </a:r>
            <a:r>
              <a:rPr lang="zh-CN" altLang="en-US" dirty="0"/>
              <a:t>赋值给结点</a:t>
            </a:r>
            <a:r>
              <a:rPr lang="en-US" altLang="zh-CN" dirty="0"/>
              <a:t>9</a:t>
            </a:r>
            <a:r>
              <a:rPr lang="zh-CN" altLang="en-US" dirty="0"/>
              <a:t>所在位置即可</a:t>
            </a:r>
            <a:endParaRPr lang="en-US" altLang="zh-CN" sz="2000"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942182" y="1990374"/>
            <a:ext cx="6128319" cy="3789405"/>
          </a:xfrm>
          <a:prstGeom prst="rect">
            <a:avLst/>
          </a:prstGeom>
        </p:spPr>
      </p:pic>
      <p:pic>
        <p:nvPicPr>
          <p:cNvPr id="25" name="图片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33" y="2000438"/>
            <a:ext cx="5775646" cy="377934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删除</a:t>
            </a:r>
            <a:endParaRPr lang="zh-CN" altLang="en-US" sz="2000" dirty="0">
              <a:solidFill>
                <a:srgbClr val="F0F0F0">
                  <a:lumMod val="50000"/>
                </a:srgbClr>
              </a:solidFill>
              <a:cs typeface="+mn-ea"/>
              <a:sym typeface="+mn-lt"/>
            </a:endParaRPr>
          </a:p>
        </p:txBody>
      </p:sp>
      <p:sp>
        <p:nvSpPr>
          <p:cNvPr id="20" name="矩形 19"/>
          <p:cNvSpPr/>
          <p:nvPr/>
        </p:nvSpPr>
        <p:spPr>
          <a:xfrm>
            <a:off x="5416591" y="570805"/>
            <a:ext cx="840295" cy="400110"/>
          </a:xfrm>
          <a:prstGeom prst="rect">
            <a:avLst/>
          </a:prstGeom>
        </p:spPr>
        <p:txBody>
          <a:bodyPr wrap="none">
            <a:spAutoFit/>
          </a:bodyPr>
          <a:lstStyle/>
          <a:p>
            <a:r>
              <a:rPr lang="zh-CN" altLang="en-US" sz="2000" dirty="0"/>
              <a:t>删除</a:t>
            </a:r>
            <a:r>
              <a:rPr lang="en-US" altLang="zh-CN" sz="2000" dirty="0"/>
              <a:t>2</a:t>
            </a:r>
          </a:p>
        </p:txBody>
      </p:sp>
      <p:sp>
        <p:nvSpPr>
          <p:cNvPr id="22" name="矩形 21"/>
          <p:cNvSpPr/>
          <p:nvPr/>
        </p:nvSpPr>
        <p:spPr>
          <a:xfrm>
            <a:off x="2830307" y="1186602"/>
            <a:ext cx="6853158" cy="707886"/>
          </a:xfrm>
          <a:prstGeom prst="rect">
            <a:avLst/>
          </a:prstGeom>
        </p:spPr>
        <p:txBody>
          <a:bodyPr wrap="none">
            <a:spAutoFit/>
          </a:bodyPr>
          <a:lstStyle/>
          <a:p>
            <a:r>
              <a:rPr lang="zh-CN" altLang="en-US" sz="2000" dirty="0"/>
              <a:t>删除结点</a:t>
            </a:r>
            <a:r>
              <a:rPr lang="en-US" altLang="zh-CN" sz="2000" dirty="0"/>
              <a:t>2</a:t>
            </a:r>
            <a:r>
              <a:rPr lang="zh-CN" altLang="en-US" sz="2000" dirty="0"/>
              <a:t>（左</a:t>
            </a:r>
            <a:r>
              <a:rPr lang="en-US" altLang="zh-CN" sz="2000" dirty="0"/>
              <a:t>-</a:t>
            </a:r>
            <a:r>
              <a:rPr lang="zh-CN" altLang="en-US" sz="2000" dirty="0"/>
              <a:t>情况</a:t>
            </a:r>
            <a:r>
              <a:rPr lang="en-US" altLang="zh-CN" sz="2000" dirty="0"/>
              <a:t>2</a:t>
            </a:r>
            <a:r>
              <a:rPr lang="zh-CN" altLang="en-US" sz="2000" dirty="0"/>
              <a:t>），实际上删除的是结点</a:t>
            </a:r>
            <a:r>
              <a:rPr lang="en-US" altLang="zh-CN" sz="2000" dirty="0"/>
              <a:t>3</a:t>
            </a:r>
            <a:r>
              <a:rPr lang="zh-CN" altLang="en-US" sz="2000" dirty="0"/>
              <a:t>所在位置，</a:t>
            </a:r>
            <a:endParaRPr lang="en-US" altLang="zh-CN" sz="2000" dirty="0"/>
          </a:p>
          <a:p>
            <a:r>
              <a:rPr lang="zh-CN" altLang="en-US" sz="2000" dirty="0"/>
              <a:t>之后将结点</a:t>
            </a:r>
            <a:r>
              <a:rPr lang="en-US" altLang="zh-CN" sz="2000" dirty="0"/>
              <a:t>3</a:t>
            </a:r>
            <a:r>
              <a:rPr lang="zh-CN" altLang="en-US" sz="2000" dirty="0"/>
              <a:t>赋值给结点</a:t>
            </a:r>
            <a:r>
              <a:rPr lang="en-US" altLang="zh-CN" sz="2000" dirty="0"/>
              <a:t>2</a:t>
            </a:r>
            <a:r>
              <a:rPr lang="zh-CN" altLang="en-US" sz="2000" dirty="0"/>
              <a:t>所在位置即可</a:t>
            </a: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225975" y="1909023"/>
            <a:ext cx="5743808" cy="4185608"/>
          </a:xfrm>
          <a:prstGeom prst="rect">
            <a:avLst/>
          </a:prstGeom>
        </p:spPr>
      </p:pic>
      <p:pic>
        <p:nvPicPr>
          <p:cNvPr id="23" name="图片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56" y="1990374"/>
            <a:ext cx="6128319" cy="37894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删除</a:t>
            </a:r>
            <a:endParaRPr lang="zh-CN" altLang="en-US" sz="2000" dirty="0">
              <a:solidFill>
                <a:srgbClr val="F0F0F0">
                  <a:lumMod val="50000"/>
                </a:srgbClr>
              </a:solidFill>
              <a:cs typeface="+mn-ea"/>
              <a:sym typeface="+mn-lt"/>
            </a:endParaRPr>
          </a:p>
        </p:txBody>
      </p:sp>
      <p:sp>
        <p:nvSpPr>
          <p:cNvPr id="20" name="矩形 19"/>
          <p:cNvSpPr/>
          <p:nvPr/>
        </p:nvSpPr>
        <p:spPr>
          <a:xfrm>
            <a:off x="4818579" y="913594"/>
            <a:ext cx="1762214" cy="400110"/>
          </a:xfrm>
          <a:prstGeom prst="rect">
            <a:avLst/>
          </a:prstGeom>
        </p:spPr>
        <p:txBody>
          <a:bodyPr wrap="none">
            <a:spAutoFit/>
          </a:bodyPr>
          <a:lstStyle/>
          <a:p>
            <a:r>
              <a:rPr lang="zh-CN" altLang="en-US" sz="2000" dirty="0"/>
              <a:t>删除</a:t>
            </a:r>
            <a:r>
              <a:rPr lang="en-US" altLang="zh-CN" sz="2000" dirty="0"/>
              <a:t>0</a:t>
            </a:r>
            <a:r>
              <a:rPr lang="zh-CN" altLang="en-US" sz="2000" dirty="0"/>
              <a:t>、</a:t>
            </a:r>
            <a:r>
              <a:rPr lang="en-US" altLang="zh-CN" sz="2000" dirty="0"/>
              <a:t>11</a:t>
            </a:r>
            <a:r>
              <a:rPr lang="zh-CN" altLang="en-US" sz="2000" dirty="0"/>
              <a:t>、</a:t>
            </a:r>
            <a:r>
              <a:rPr lang="en-US" altLang="zh-CN" sz="2000" dirty="0"/>
              <a:t>7</a:t>
            </a: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114981" y="1886717"/>
            <a:ext cx="5553071" cy="3935861"/>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434" y="1811781"/>
            <a:ext cx="5775547" cy="40107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424078" y="989660"/>
            <a:ext cx="11343845" cy="0"/>
          </a:xfrm>
          <a:prstGeom prst="line">
            <a:avLst/>
          </a:prstGeom>
          <a:noFill/>
          <a:ln w="6350" cap="flat" cmpd="sng" algn="ctr">
            <a:solidFill>
              <a:srgbClr val="FFFFFF">
                <a:lumMod val="95000"/>
              </a:srgbClr>
            </a:solidFill>
            <a:prstDash val="solid"/>
            <a:miter lim="800000"/>
          </a:ln>
          <a:effectLst/>
        </p:spPr>
      </p:cxnSp>
      <p:sp>
        <p:nvSpPr>
          <p:cNvPr id="2" name="矩形 1"/>
          <p:cNvSpPr/>
          <p:nvPr/>
        </p:nvSpPr>
        <p:spPr>
          <a:xfrm>
            <a:off x="3104434" y="1067588"/>
            <a:ext cx="6958149" cy="830997"/>
          </a:xfrm>
          <a:prstGeom prst="rect">
            <a:avLst/>
          </a:prstGeom>
        </p:spPr>
        <p:txBody>
          <a:bodyPr wrap="square">
            <a:spAutoFit/>
          </a:bodyPr>
          <a:lstStyle/>
          <a:p>
            <a:pPr algn="ctr"/>
            <a:r>
              <a:rPr lang="zh-CN" altLang="en-US" sz="2400" b="0" i="0" dirty="0">
                <a:solidFill>
                  <a:srgbClr val="202020"/>
                </a:solidFill>
                <a:effectLst/>
                <a:latin typeface="quote"/>
              </a:rPr>
              <a:t>左子树的</a:t>
            </a:r>
            <a:r>
              <a:rPr lang="en-US" altLang="zh-CN" sz="2400" b="0" i="0" dirty="0">
                <a:solidFill>
                  <a:srgbClr val="202020"/>
                </a:solidFill>
                <a:effectLst/>
                <a:latin typeface="quote"/>
              </a:rPr>
              <a:t>value</a:t>
            </a:r>
            <a:r>
              <a:rPr lang="zh-CN" altLang="en-US" sz="2400" b="0" i="0" dirty="0">
                <a:solidFill>
                  <a:srgbClr val="202020"/>
                </a:solidFill>
                <a:effectLst/>
                <a:latin typeface="quote"/>
              </a:rPr>
              <a:t>比父节点的</a:t>
            </a:r>
            <a:r>
              <a:rPr lang="en-US" altLang="zh-CN" sz="2400" b="0" i="0" dirty="0">
                <a:solidFill>
                  <a:srgbClr val="202020"/>
                </a:solidFill>
                <a:effectLst/>
                <a:latin typeface="quote"/>
              </a:rPr>
              <a:t>value</a:t>
            </a:r>
            <a:r>
              <a:rPr lang="zh-CN" altLang="en-US" sz="2400" b="0" i="0" dirty="0">
                <a:solidFill>
                  <a:srgbClr val="202020"/>
                </a:solidFill>
                <a:effectLst/>
                <a:latin typeface="quote"/>
              </a:rPr>
              <a:t>小，右子树的比父节点的大</a:t>
            </a:r>
          </a:p>
        </p:txBody>
      </p:sp>
      <p:sp>
        <p:nvSpPr>
          <p:cNvPr id="68" name="文本框 67"/>
          <p:cNvSpPr txBox="1"/>
          <p:nvPr/>
        </p:nvSpPr>
        <p:spPr>
          <a:xfrm>
            <a:off x="1503069" y="191988"/>
            <a:ext cx="5407215" cy="577850"/>
          </a:xfrm>
          <a:prstGeom prst="rect">
            <a:avLst/>
          </a:prstGeom>
          <a:noFill/>
        </p:spPr>
        <p:txBody>
          <a:bodyPr wrap="square" rtlCol="0" anchor="ctr">
            <a:spAutoFit/>
          </a:bodyPr>
          <a:lstStyle/>
          <a:p>
            <a:pPr>
              <a:lnSpc>
                <a:spcPct val="150000"/>
              </a:lnSpc>
            </a:pPr>
            <a:r>
              <a:rPr lang="en-US" altLang="zh-CN" sz="2400" b="1" dirty="0">
                <a:solidFill>
                  <a:srgbClr val="50C8AE"/>
                </a:solidFill>
                <a:cs typeface="+mn-ea"/>
                <a:sym typeface="+mn-lt"/>
              </a:rPr>
              <a:t>BST</a:t>
            </a:r>
            <a:r>
              <a:rPr lang="zh-CN" altLang="en-US" sz="2400" b="1" dirty="0">
                <a:solidFill>
                  <a:srgbClr val="50C8AE"/>
                </a:solidFill>
                <a:cs typeface="+mn-ea"/>
                <a:sym typeface="+mn-lt"/>
              </a:rPr>
              <a:t>树</a:t>
            </a:r>
            <a:endParaRPr lang="zh-CN" altLang="en-US" sz="2000" dirty="0">
              <a:solidFill>
                <a:srgbClr val="F0F0F0">
                  <a:lumMod val="50000"/>
                </a:srgbClr>
              </a:solidFill>
              <a:cs typeface="+mn-ea"/>
              <a:sym typeface="+mn-lt"/>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946813" y="2237674"/>
            <a:ext cx="5779077" cy="3453351"/>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删除</a:t>
            </a:r>
            <a:endParaRPr lang="zh-CN" altLang="en-US" sz="2000" dirty="0">
              <a:solidFill>
                <a:srgbClr val="F0F0F0">
                  <a:lumMod val="50000"/>
                </a:srgbClr>
              </a:solidFill>
              <a:cs typeface="+mn-ea"/>
              <a:sym typeface="+mn-lt"/>
            </a:endParaRPr>
          </a:p>
        </p:txBody>
      </p:sp>
      <p:sp>
        <p:nvSpPr>
          <p:cNvPr id="20" name="矩形 19"/>
          <p:cNvSpPr/>
          <p:nvPr/>
        </p:nvSpPr>
        <p:spPr>
          <a:xfrm>
            <a:off x="5604519" y="833451"/>
            <a:ext cx="2324675" cy="400110"/>
          </a:xfrm>
          <a:prstGeom prst="rect">
            <a:avLst/>
          </a:prstGeom>
        </p:spPr>
        <p:txBody>
          <a:bodyPr wrap="none">
            <a:spAutoFit/>
          </a:bodyPr>
          <a:lstStyle/>
          <a:p>
            <a:r>
              <a:rPr lang="zh-CN" altLang="en-US" sz="2000" dirty="0"/>
              <a:t>删除</a:t>
            </a:r>
            <a:r>
              <a:rPr lang="en-US" altLang="zh-CN" sz="2000" dirty="0"/>
              <a:t>19</a:t>
            </a:r>
            <a:r>
              <a:rPr lang="zh-CN" altLang="en-US" dirty="0"/>
              <a:t>（右</a:t>
            </a:r>
            <a:r>
              <a:rPr lang="en-US" altLang="zh-CN" dirty="0"/>
              <a:t>-</a:t>
            </a:r>
            <a:r>
              <a:rPr lang="zh-CN" altLang="en-US" dirty="0"/>
              <a:t>情况</a:t>
            </a:r>
            <a:r>
              <a:rPr lang="en-US" altLang="zh-CN" dirty="0"/>
              <a:t>4</a:t>
            </a:r>
            <a:r>
              <a:rPr lang="zh-CN" altLang="en-US" dirty="0"/>
              <a:t>）</a:t>
            </a:r>
            <a:endParaRPr lang="en-US" altLang="zh-CN" sz="2000"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966021" y="1545612"/>
            <a:ext cx="6225979" cy="4478937"/>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2" y="1564832"/>
            <a:ext cx="5931160" cy="433845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删除</a:t>
            </a:r>
            <a:endParaRPr lang="zh-CN" altLang="en-US" sz="2000" dirty="0">
              <a:solidFill>
                <a:srgbClr val="F0F0F0">
                  <a:lumMod val="50000"/>
                </a:srgbClr>
              </a:solidFill>
              <a:cs typeface="+mn-ea"/>
              <a:sym typeface="+mn-lt"/>
            </a:endParaRPr>
          </a:p>
        </p:txBody>
      </p:sp>
      <p:sp>
        <p:nvSpPr>
          <p:cNvPr id="20" name="矩形 19"/>
          <p:cNvSpPr/>
          <p:nvPr/>
        </p:nvSpPr>
        <p:spPr>
          <a:xfrm>
            <a:off x="3544655" y="950937"/>
            <a:ext cx="6186309" cy="646331"/>
          </a:xfrm>
          <a:prstGeom prst="rect">
            <a:avLst/>
          </a:prstGeom>
        </p:spPr>
        <p:txBody>
          <a:bodyPr wrap="none">
            <a:spAutoFit/>
          </a:bodyPr>
          <a:lstStyle/>
          <a:p>
            <a:r>
              <a:rPr lang="zh-CN" altLang="en-US" dirty="0"/>
              <a:t>删除结点</a:t>
            </a:r>
            <a:r>
              <a:rPr lang="en-US" altLang="zh-CN" dirty="0"/>
              <a:t>4</a:t>
            </a:r>
            <a:r>
              <a:rPr lang="zh-CN" altLang="en-US" dirty="0"/>
              <a:t>（左</a:t>
            </a:r>
            <a:r>
              <a:rPr lang="en-US" altLang="zh-CN" dirty="0"/>
              <a:t>-</a:t>
            </a:r>
            <a:r>
              <a:rPr lang="zh-CN" altLang="en-US" dirty="0"/>
              <a:t>情况</a:t>
            </a:r>
            <a:r>
              <a:rPr lang="en-US" altLang="zh-CN" dirty="0"/>
              <a:t>2</a:t>
            </a:r>
            <a:r>
              <a:rPr lang="zh-CN" altLang="en-US" dirty="0"/>
              <a:t>），实际上删除的是结点</a:t>
            </a:r>
            <a:r>
              <a:rPr lang="en-US" altLang="zh-CN" dirty="0"/>
              <a:t>5</a:t>
            </a:r>
            <a:r>
              <a:rPr lang="zh-CN" altLang="en-US" dirty="0"/>
              <a:t>所在位置，</a:t>
            </a:r>
            <a:endParaRPr lang="en-US" altLang="zh-CN" dirty="0"/>
          </a:p>
          <a:p>
            <a:r>
              <a:rPr lang="zh-CN" altLang="en-US" dirty="0"/>
              <a:t>之后将结点</a:t>
            </a:r>
            <a:r>
              <a:rPr lang="en-US" altLang="zh-CN" dirty="0"/>
              <a:t>5</a:t>
            </a:r>
            <a:r>
              <a:rPr lang="zh-CN" altLang="en-US" dirty="0"/>
              <a:t>赋值给结点</a:t>
            </a:r>
            <a:r>
              <a:rPr lang="en-US" altLang="zh-CN" dirty="0"/>
              <a:t>4</a:t>
            </a:r>
            <a:r>
              <a:rPr lang="zh-CN" altLang="en-US" dirty="0"/>
              <a:t>所在位置即可</a:t>
            </a:r>
            <a:endParaRPr lang="en-US" altLang="zh-CN" sz="2000" dirty="0"/>
          </a:p>
        </p:txBody>
      </p:sp>
      <p:sp>
        <p:nvSpPr>
          <p:cNvPr id="22" name="矩形 21"/>
          <p:cNvSpPr/>
          <p:nvPr/>
        </p:nvSpPr>
        <p:spPr>
          <a:xfrm>
            <a:off x="5901313" y="427953"/>
            <a:ext cx="840295" cy="400110"/>
          </a:xfrm>
          <a:prstGeom prst="rect">
            <a:avLst/>
          </a:prstGeom>
        </p:spPr>
        <p:txBody>
          <a:bodyPr wrap="none">
            <a:spAutoFit/>
          </a:bodyPr>
          <a:lstStyle/>
          <a:p>
            <a:r>
              <a:rPr lang="zh-CN" altLang="en-US" sz="2000" dirty="0"/>
              <a:t>删除</a:t>
            </a:r>
            <a:r>
              <a:rPr lang="en-US" altLang="zh-CN" sz="2000" dirty="0"/>
              <a:t>4</a:t>
            </a:r>
          </a:p>
        </p:txBody>
      </p:sp>
      <p:pic>
        <p:nvPicPr>
          <p:cNvPr id="23" name="图片 2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661312"/>
            <a:ext cx="6225979" cy="4478937"/>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022" y="1650804"/>
            <a:ext cx="5943978" cy="442204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删除</a:t>
            </a:r>
            <a:endParaRPr lang="zh-CN" altLang="en-US" sz="2000" dirty="0">
              <a:solidFill>
                <a:srgbClr val="F0F0F0">
                  <a:lumMod val="50000"/>
                </a:srgbClr>
              </a:solidFill>
              <a:cs typeface="+mn-ea"/>
              <a:sym typeface="+mn-lt"/>
            </a:endParaRPr>
          </a:p>
        </p:txBody>
      </p:sp>
      <p:sp>
        <p:nvSpPr>
          <p:cNvPr id="20" name="矩形 19"/>
          <p:cNvSpPr/>
          <p:nvPr/>
        </p:nvSpPr>
        <p:spPr>
          <a:xfrm>
            <a:off x="4357596" y="985998"/>
            <a:ext cx="2787943" cy="369332"/>
          </a:xfrm>
          <a:prstGeom prst="rect">
            <a:avLst/>
          </a:prstGeom>
        </p:spPr>
        <p:txBody>
          <a:bodyPr wrap="none">
            <a:spAutoFit/>
          </a:bodyPr>
          <a:lstStyle/>
          <a:p>
            <a:r>
              <a:rPr lang="zh-CN" altLang="en-US" dirty="0"/>
              <a:t>删除结点</a:t>
            </a:r>
            <a:r>
              <a:rPr lang="en-US" altLang="zh-CN" dirty="0"/>
              <a:t>15</a:t>
            </a:r>
            <a:r>
              <a:rPr lang="zh-CN" altLang="en-US" dirty="0"/>
              <a:t>（左</a:t>
            </a:r>
            <a:r>
              <a:rPr lang="en-US" altLang="zh-CN" dirty="0"/>
              <a:t>-</a:t>
            </a:r>
            <a:r>
              <a:rPr lang="zh-CN" altLang="en-US" dirty="0"/>
              <a:t>情况</a:t>
            </a:r>
            <a:r>
              <a:rPr lang="en-US" altLang="zh-CN" dirty="0"/>
              <a:t>3</a:t>
            </a:r>
            <a:r>
              <a:rPr lang="zh-CN" altLang="en-US" dirty="0"/>
              <a:t>）</a:t>
            </a:r>
            <a:endParaRPr lang="en-US" altLang="zh-CN" sz="2000" dirty="0"/>
          </a:p>
        </p:txBody>
      </p:sp>
      <p:pic>
        <p:nvPicPr>
          <p:cNvPr id="23" name="图片 2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780894"/>
            <a:ext cx="5943978" cy="4422049"/>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6613" y="1827614"/>
            <a:ext cx="6012467" cy="43286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删除</a:t>
            </a:r>
            <a:endParaRPr lang="zh-CN" altLang="en-US" sz="2000" dirty="0">
              <a:solidFill>
                <a:srgbClr val="F0F0F0">
                  <a:lumMod val="50000"/>
                </a:srgbClr>
              </a:solidFill>
              <a:cs typeface="+mn-ea"/>
              <a:sym typeface="+mn-lt"/>
            </a:endParaRPr>
          </a:p>
        </p:txBody>
      </p:sp>
      <p:sp>
        <p:nvSpPr>
          <p:cNvPr id="20" name="矩形 19"/>
          <p:cNvSpPr/>
          <p:nvPr/>
        </p:nvSpPr>
        <p:spPr>
          <a:xfrm>
            <a:off x="4253434" y="1074735"/>
            <a:ext cx="2723823" cy="369332"/>
          </a:xfrm>
          <a:prstGeom prst="rect">
            <a:avLst/>
          </a:prstGeom>
        </p:spPr>
        <p:txBody>
          <a:bodyPr wrap="none">
            <a:spAutoFit/>
          </a:bodyPr>
          <a:lstStyle/>
          <a:p>
            <a:r>
              <a:rPr lang="zh-CN" altLang="en-US" dirty="0"/>
              <a:t>删除结点</a:t>
            </a:r>
            <a:r>
              <a:rPr lang="en-US" altLang="zh-CN" dirty="0"/>
              <a:t>18</a:t>
            </a:r>
            <a:r>
              <a:rPr lang="zh-CN" altLang="en-US" dirty="0"/>
              <a:t>（右</a:t>
            </a:r>
            <a:r>
              <a:rPr lang="en-US" altLang="zh-CN" dirty="0"/>
              <a:t>-</a:t>
            </a:r>
            <a:r>
              <a:rPr lang="zh-CN" altLang="en-US" dirty="0"/>
              <a:t>情况</a:t>
            </a:r>
            <a:r>
              <a:rPr lang="en-US" altLang="zh-CN" dirty="0"/>
              <a:t>2</a:t>
            </a:r>
            <a:r>
              <a:rPr lang="zh-CN" altLang="en-US" dirty="0"/>
              <a:t>）</a:t>
            </a:r>
            <a:endParaRPr lang="en-US" altLang="zh-CN" sz="2000" dirty="0"/>
          </a:p>
        </p:txBody>
      </p:sp>
      <p:pic>
        <p:nvPicPr>
          <p:cNvPr id="23" name="图片 2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841128"/>
            <a:ext cx="6012467" cy="4328608"/>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41128"/>
            <a:ext cx="5819775" cy="43286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删除</a:t>
            </a:r>
            <a:endParaRPr lang="zh-CN" altLang="en-US" sz="2000" dirty="0">
              <a:solidFill>
                <a:srgbClr val="F0F0F0">
                  <a:lumMod val="50000"/>
                </a:srgbClr>
              </a:solidFill>
              <a:cs typeface="+mn-ea"/>
              <a:sym typeface="+mn-lt"/>
            </a:endParaRPr>
          </a:p>
        </p:txBody>
      </p:sp>
      <p:sp>
        <p:nvSpPr>
          <p:cNvPr id="20" name="矩形 19"/>
          <p:cNvSpPr/>
          <p:nvPr/>
        </p:nvSpPr>
        <p:spPr>
          <a:xfrm>
            <a:off x="3422992" y="1079924"/>
            <a:ext cx="6186309" cy="646331"/>
          </a:xfrm>
          <a:prstGeom prst="rect">
            <a:avLst/>
          </a:prstGeom>
        </p:spPr>
        <p:txBody>
          <a:bodyPr wrap="none">
            <a:spAutoFit/>
          </a:bodyPr>
          <a:lstStyle/>
          <a:p>
            <a:r>
              <a:rPr lang="zh-CN" altLang="en-US" dirty="0"/>
              <a:t>删除结点</a:t>
            </a:r>
            <a:r>
              <a:rPr lang="en-US" altLang="zh-CN" dirty="0"/>
              <a:t>5</a:t>
            </a:r>
            <a:r>
              <a:rPr lang="zh-CN" altLang="en-US" dirty="0"/>
              <a:t>（左</a:t>
            </a:r>
            <a:r>
              <a:rPr lang="en-US" altLang="zh-CN" dirty="0"/>
              <a:t>-</a:t>
            </a:r>
            <a:r>
              <a:rPr lang="zh-CN" altLang="en-US" dirty="0"/>
              <a:t>情况</a:t>
            </a:r>
            <a:r>
              <a:rPr lang="en-US" altLang="zh-CN" dirty="0"/>
              <a:t>4</a:t>
            </a:r>
            <a:r>
              <a:rPr lang="zh-CN" altLang="en-US" dirty="0"/>
              <a:t>），实际上删除的是结点</a:t>
            </a:r>
            <a:r>
              <a:rPr lang="en-US" altLang="zh-CN" dirty="0"/>
              <a:t>3</a:t>
            </a:r>
            <a:r>
              <a:rPr lang="zh-CN" altLang="en-US" dirty="0"/>
              <a:t>所在位置，</a:t>
            </a:r>
            <a:endParaRPr lang="en-US" altLang="zh-CN" dirty="0"/>
          </a:p>
          <a:p>
            <a:r>
              <a:rPr lang="zh-CN" altLang="en-US" dirty="0"/>
              <a:t>之后将结点</a:t>
            </a:r>
            <a:r>
              <a:rPr lang="en-US" altLang="zh-CN" dirty="0"/>
              <a:t>3</a:t>
            </a:r>
            <a:r>
              <a:rPr lang="zh-CN" altLang="en-US" dirty="0"/>
              <a:t>赋值给结点</a:t>
            </a:r>
            <a:r>
              <a:rPr lang="en-US" altLang="zh-CN" dirty="0"/>
              <a:t>5</a:t>
            </a:r>
            <a:r>
              <a:rPr lang="zh-CN" altLang="en-US" dirty="0"/>
              <a:t>所在位置即可</a:t>
            </a:r>
            <a:endParaRPr lang="en-US" altLang="zh-CN" sz="2000" dirty="0"/>
          </a:p>
        </p:txBody>
      </p:sp>
      <p:sp>
        <p:nvSpPr>
          <p:cNvPr id="22" name="矩形 21"/>
          <p:cNvSpPr/>
          <p:nvPr/>
        </p:nvSpPr>
        <p:spPr>
          <a:xfrm>
            <a:off x="5675852" y="685551"/>
            <a:ext cx="840295" cy="400110"/>
          </a:xfrm>
          <a:prstGeom prst="rect">
            <a:avLst/>
          </a:prstGeom>
        </p:spPr>
        <p:txBody>
          <a:bodyPr wrap="none">
            <a:spAutoFit/>
          </a:bodyPr>
          <a:lstStyle/>
          <a:p>
            <a:r>
              <a:rPr lang="zh-CN" altLang="en-US" sz="2000" dirty="0"/>
              <a:t>删除</a:t>
            </a:r>
            <a:r>
              <a:rPr lang="en-US" altLang="zh-CN" sz="2000" dirty="0"/>
              <a:t>5</a:t>
            </a: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48894" y="1862718"/>
            <a:ext cx="10134506" cy="494294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删除</a:t>
            </a:r>
            <a:endParaRPr lang="zh-CN" altLang="en-US" sz="2000" dirty="0">
              <a:solidFill>
                <a:srgbClr val="F0F0F0">
                  <a:lumMod val="50000"/>
                </a:srgbClr>
              </a:solidFill>
              <a:cs typeface="+mn-ea"/>
              <a:sym typeface="+mn-lt"/>
            </a:endParaRPr>
          </a:p>
        </p:txBody>
      </p:sp>
      <p:sp>
        <p:nvSpPr>
          <p:cNvPr id="20" name="矩形 19"/>
          <p:cNvSpPr/>
          <p:nvPr/>
        </p:nvSpPr>
        <p:spPr>
          <a:xfrm>
            <a:off x="3201968" y="1252173"/>
            <a:ext cx="6442789" cy="646331"/>
          </a:xfrm>
          <a:prstGeom prst="rect">
            <a:avLst/>
          </a:prstGeom>
        </p:spPr>
        <p:txBody>
          <a:bodyPr wrap="none">
            <a:spAutoFit/>
          </a:bodyPr>
          <a:lstStyle/>
          <a:p>
            <a:r>
              <a:rPr lang="zh-CN" altLang="en-US" dirty="0"/>
              <a:t>删除结点</a:t>
            </a:r>
            <a:r>
              <a:rPr lang="en-US" altLang="zh-CN" dirty="0"/>
              <a:t>14</a:t>
            </a:r>
            <a:r>
              <a:rPr lang="zh-CN" altLang="en-US" dirty="0"/>
              <a:t>（左</a:t>
            </a:r>
            <a:r>
              <a:rPr lang="en-US" altLang="zh-CN" dirty="0"/>
              <a:t>-</a:t>
            </a:r>
            <a:r>
              <a:rPr lang="zh-CN" altLang="en-US" dirty="0"/>
              <a:t>情况</a:t>
            </a:r>
            <a:r>
              <a:rPr lang="en-US" altLang="zh-CN" dirty="0"/>
              <a:t>3</a:t>
            </a:r>
            <a:r>
              <a:rPr lang="zh-CN" altLang="en-US" dirty="0"/>
              <a:t>），实际上删除的是结点</a:t>
            </a:r>
            <a:r>
              <a:rPr lang="en-US" altLang="zh-CN" dirty="0"/>
              <a:t>13</a:t>
            </a:r>
            <a:r>
              <a:rPr lang="zh-CN" altLang="en-US" dirty="0"/>
              <a:t>所在位置，</a:t>
            </a:r>
            <a:endParaRPr lang="en-US" altLang="zh-CN" dirty="0"/>
          </a:p>
          <a:p>
            <a:r>
              <a:rPr lang="zh-CN" altLang="en-US" dirty="0"/>
              <a:t>之后将结点</a:t>
            </a:r>
            <a:r>
              <a:rPr lang="en-US" altLang="zh-CN" dirty="0"/>
              <a:t>13</a:t>
            </a:r>
            <a:r>
              <a:rPr lang="zh-CN" altLang="en-US" dirty="0"/>
              <a:t>赋值给结点</a:t>
            </a:r>
            <a:r>
              <a:rPr lang="en-US" altLang="zh-CN" dirty="0"/>
              <a:t>14</a:t>
            </a:r>
            <a:r>
              <a:rPr lang="zh-CN" altLang="en-US" dirty="0"/>
              <a:t>所在位置即可</a:t>
            </a:r>
            <a:endParaRPr lang="en-US" altLang="zh-CN" sz="2000" dirty="0"/>
          </a:p>
        </p:txBody>
      </p:sp>
      <p:sp>
        <p:nvSpPr>
          <p:cNvPr id="22" name="矩形 21"/>
          <p:cNvSpPr/>
          <p:nvPr/>
        </p:nvSpPr>
        <p:spPr>
          <a:xfrm>
            <a:off x="5519574" y="811592"/>
            <a:ext cx="982961" cy="400110"/>
          </a:xfrm>
          <a:prstGeom prst="rect">
            <a:avLst/>
          </a:prstGeom>
        </p:spPr>
        <p:txBody>
          <a:bodyPr wrap="none">
            <a:spAutoFit/>
          </a:bodyPr>
          <a:lstStyle/>
          <a:p>
            <a:r>
              <a:rPr lang="zh-CN" altLang="en-US" sz="2000" dirty="0"/>
              <a:t>删除</a:t>
            </a:r>
            <a:r>
              <a:rPr lang="en-US" altLang="zh-CN" sz="2000" dirty="0"/>
              <a:t>14</a:t>
            </a: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0639" y="2155066"/>
            <a:ext cx="5591175" cy="4067175"/>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3363" y="2171559"/>
            <a:ext cx="5362575" cy="398066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删除</a:t>
            </a:r>
            <a:endParaRPr lang="zh-CN" altLang="en-US" sz="2000" dirty="0">
              <a:solidFill>
                <a:srgbClr val="F0F0F0">
                  <a:lumMod val="50000"/>
                </a:srgbClr>
              </a:solidFill>
              <a:cs typeface="+mn-ea"/>
              <a:sym typeface="+mn-lt"/>
            </a:endParaRPr>
          </a:p>
        </p:txBody>
      </p:sp>
      <p:sp>
        <p:nvSpPr>
          <p:cNvPr id="20" name="矩形 19"/>
          <p:cNvSpPr/>
          <p:nvPr/>
        </p:nvSpPr>
        <p:spPr>
          <a:xfrm>
            <a:off x="5017095" y="1065515"/>
            <a:ext cx="2723823" cy="369332"/>
          </a:xfrm>
          <a:prstGeom prst="rect">
            <a:avLst/>
          </a:prstGeom>
        </p:spPr>
        <p:txBody>
          <a:bodyPr wrap="none">
            <a:spAutoFit/>
          </a:bodyPr>
          <a:lstStyle/>
          <a:p>
            <a:r>
              <a:rPr lang="zh-CN" altLang="en-US" dirty="0"/>
              <a:t>删除结点</a:t>
            </a:r>
            <a:r>
              <a:rPr lang="en-US" altLang="zh-CN" dirty="0"/>
              <a:t>13</a:t>
            </a:r>
            <a:r>
              <a:rPr lang="zh-CN" altLang="en-US" dirty="0"/>
              <a:t>（左</a:t>
            </a:r>
            <a:r>
              <a:rPr lang="en-US" altLang="zh-CN" dirty="0"/>
              <a:t>-</a:t>
            </a:r>
            <a:r>
              <a:rPr lang="zh-CN" altLang="en-US" dirty="0"/>
              <a:t>情况</a:t>
            </a:r>
            <a:r>
              <a:rPr lang="en-US" altLang="zh-CN" dirty="0"/>
              <a:t>2</a:t>
            </a:r>
            <a:r>
              <a:rPr lang="zh-CN" altLang="en-US" dirty="0"/>
              <a:t>）</a:t>
            </a:r>
            <a:endParaRPr lang="en-US" altLang="zh-CN" sz="2000" dirty="0"/>
          </a:p>
        </p:txBody>
      </p:sp>
      <p:pic>
        <p:nvPicPr>
          <p:cNvPr id="23" name="图片 2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93629" y="2149331"/>
            <a:ext cx="5362575" cy="398066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6701" y="2071726"/>
            <a:ext cx="4960862" cy="40213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删除</a:t>
            </a:r>
            <a:endParaRPr lang="zh-CN" altLang="en-US" sz="2000" dirty="0">
              <a:solidFill>
                <a:srgbClr val="F0F0F0">
                  <a:lumMod val="50000"/>
                </a:srgbClr>
              </a:solidFill>
              <a:cs typeface="+mn-ea"/>
              <a:sym typeface="+mn-lt"/>
            </a:endParaRPr>
          </a:p>
        </p:txBody>
      </p:sp>
      <p:sp>
        <p:nvSpPr>
          <p:cNvPr id="20" name="矩形 19"/>
          <p:cNvSpPr/>
          <p:nvPr/>
        </p:nvSpPr>
        <p:spPr>
          <a:xfrm>
            <a:off x="4042925" y="1170399"/>
            <a:ext cx="5083443" cy="646331"/>
          </a:xfrm>
          <a:prstGeom prst="rect">
            <a:avLst/>
          </a:prstGeom>
        </p:spPr>
        <p:txBody>
          <a:bodyPr wrap="none">
            <a:spAutoFit/>
          </a:bodyPr>
          <a:lstStyle/>
          <a:p>
            <a:r>
              <a:rPr lang="zh-CN" altLang="en-US" dirty="0"/>
              <a:t>删除结点</a:t>
            </a:r>
            <a:r>
              <a:rPr lang="en-US" altLang="zh-CN" dirty="0"/>
              <a:t>10</a:t>
            </a:r>
            <a:r>
              <a:rPr lang="zh-CN" altLang="en-US" dirty="0"/>
              <a:t>，实际上删除的是结点</a:t>
            </a:r>
            <a:r>
              <a:rPr lang="en-US" altLang="zh-CN" dirty="0"/>
              <a:t>16</a:t>
            </a:r>
            <a:r>
              <a:rPr lang="zh-CN" altLang="en-US" dirty="0"/>
              <a:t>所在位置，</a:t>
            </a:r>
            <a:endParaRPr lang="en-US" altLang="zh-CN" dirty="0"/>
          </a:p>
          <a:p>
            <a:r>
              <a:rPr lang="zh-CN" altLang="en-US" dirty="0"/>
              <a:t>之后将结点</a:t>
            </a:r>
            <a:r>
              <a:rPr lang="en-US" altLang="zh-CN" dirty="0"/>
              <a:t>16</a:t>
            </a:r>
            <a:r>
              <a:rPr lang="zh-CN" altLang="en-US" dirty="0"/>
              <a:t>赋值给结点</a:t>
            </a:r>
            <a:r>
              <a:rPr lang="en-US" altLang="zh-CN" dirty="0"/>
              <a:t>10</a:t>
            </a:r>
            <a:r>
              <a:rPr lang="zh-CN" altLang="en-US" dirty="0"/>
              <a:t>所在位置即可</a:t>
            </a:r>
            <a:endParaRPr lang="en-US" altLang="zh-CN" sz="2000" dirty="0"/>
          </a:p>
        </p:txBody>
      </p:sp>
      <p:sp>
        <p:nvSpPr>
          <p:cNvPr id="22" name="矩形 21"/>
          <p:cNvSpPr/>
          <p:nvPr/>
        </p:nvSpPr>
        <p:spPr>
          <a:xfrm>
            <a:off x="5927323" y="745665"/>
            <a:ext cx="982961" cy="400110"/>
          </a:xfrm>
          <a:prstGeom prst="rect">
            <a:avLst/>
          </a:prstGeom>
        </p:spPr>
        <p:txBody>
          <a:bodyPr wrap="none">
            <a:spAutoFit/>
          </a:bodyPr>
          <a:lstStyle/>
          <a:p>
            <a:r>
              <a:rPr lang="zh-CN" altLang="en-US" sz="2000" dirty="0"/>
              <a:t>删除</a:t>
            </a:r>
            <a:r>
              <a:rPr lang="en-US" altLang="zh-CN" sz="2000" dirty="0"/>
              <a:t>10</a:t>
            </a: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84732" y="1923146"/>
            <a:ext cx="9353843" cy="483516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删除</a:t>
            </a:r>
            <a:endParaRPr lang="zh-CN" altLang="en-US" sz="2000" dirty="0">
              <a:solidFill>
                <a:srgbClr val="F0F0F0">
                  <a:lumMod val="50000"/>
                </a:srgbClr>
              </a:solidFill>
              <a:cs typeface="+mn-ea"/>
              <a:sym typeface="+mn-lt"/>
            </a:endParaRPr>
          </a:p>
        </p:txBody>
      </p:sp>
      <p:sp>
        <p:nvSpPr>
          <p:cNvPr id="20" name="矩形 19"/>
          <p:cNvSpPr/>
          <p:nvPr/>
        </p:nvSpPr>
        <p:spPr>
          <a:xfrm>
            <a:off x="2598085" y="1240726"/>
            <a:ext cx="7138493" cy="707886"/>
          </a:xfrm>
          <a:prstGeom prst="rect">
            <a:avLst/>
          </a:prstGeom>
        </p:spPr>
        <p:txBody>
          <a:bodyPr wrap="none">
            <a:spAutoFit/>
          </a:bodyPr>
          <a:lstStyle/>
          <a:p>
            <a:r>
              <a:rPr lang="zh-CN" altLang="en-US" sz="2000" dirty="0"/>
              <a:t>删除结点</a:t>
            </a:r>
            <a:r>
              <a:rPr lang="en-US" altLang="zh-CN" sz="2000" dirty="0"/>
              <a:t>16</a:t>
            </a:r>
            <a:r>
              <a:rPr lang="zh-CN" altLang="en-US" sz="2000" dirty="0"/>
              <a:t>（右</a:t>
            </a:r>
            <a:r>
              <a:rPr lang="en-US" altLang="zh-CN" sz="2000" dirty="0"/>
              <a:t>-</a:t>
            </a:r>
            <a:r>
              <a:rPr lang="zh-CN" altLang="en-US" sz="2000" dirty="0"/>
              <a:t>情况</a:t>
            </a:r>
            <a:r>
              <a:rPr lang="en-US" altLang="zh-CN" sz="2000" dirty="0"/>
              <a:t>1</a:t>
            </a:r>
            <a:r>
              <a:rPr lang="zh-CN" altLang="en-US" sz="2000" dirty="0"/>
              <a:t>），实际上删除的是结点</a:t>
            </a:r>
            <a:r>
              <a:rPr lang="en-US" altLang="zh-CN" sz="2000" dirty="0"/>
              <a:t>17</a:t>
            </a:r>
            <a:r>
              <a:rPr lang="zh-CN" altLang="en-US" sz="2000" dirty="0"/>
              <a:t>所在位置，</a:t>
            </a:r>
            <a:endParaRPr lang="en-US" altLang="zh-CN" sz="2000" dirty="0"/>
          </a:p>
          <a:p>
            <a:r>
              <a:rPr lang="zh-CN" altLang="en-US" sz="2000" dirty="0"/>
              <a:t>之后将结点</a:t>
            </a:r>
            <a:r>
              <a:rPr lang="en-US" altLang="zh-CN" sz="2000" dirty="0"/>
              <a:t>17</a:t>
            </a:r>
            <a:r>
              <a:rPr lang="zh-CN" altLang="en-US" sz="2000" dirty="0"/>
              <a:t>赋值给结点</a:t>
            </a:r>
            <a:r>
              <a:rPr lang="en-US" altLang="zh-CN" sz="2000" dirty="0"/>
              <a:t>16</a:t>
            </a:r>
            <a:r>
              <a:rPr lang="zh-CN" altLang="en-US" sz="2000" dirty="0"/>
              <a:t>所在位置即可</a:t>
            </a:r>
            <a:endParaRPr lang="en-US" altLang="zh-CN" sz="2000" dirty="0"/>
          </a:p>
        </p:txBody>
      </p:sp>
      <p:sp>
        <p:nvSpPr>
          <p:cNvPr id="22" name="矩形 21"/>
          <p:cNvSpPr/>
          <p:nvPr/>
        </p:nvSpPr>
        <p:spPr>
          <a:xfrm>
            <a:off x="5675852" y="633271"/>
            <a:ext cx="982961" cy="400110"/>
          </a:xfrm>
          <a:prstGeom prst="rect">
            <a:avLst/>
          </a:prstGeom>
        </p:spPr>
        <p:txBody>
          <a:bodyPr wrap="none">
            <a:spAutoFit/>
          </a:bodyPr>
          <a:lstStyle/>
          <a:p>
            <a:r>
              <a:rPr lang="zh-CN" altLang="en-US" sz="2000" dirty="0"/>
              <a:t>删除</a:t>
            </a:r>
            <a:r>
              <a:rPr lang="en-US" altLang="zh-CN" sz="2000" dirty="0"/>
              <a:t>16</a:t>
            </a: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93996" y="1990374"/>
            <a:ext cx="4581856" cy="3980563"/>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4677" y="1948612"/>
            <a:ext cx="3980101" cy="43335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删除</a:t>
            </a:r>
            <a:endParaRPr lang="zh-CN" altLang="en-US" sz="2000" dirty="0">
              <a:solidFill>
                <a:srgbClr val="F0F0F0">
                  <a:lumMod val="50000"/>
                </a:srgbClr>
              </a:solidFill>
              <a:cs typeface="+mn-ea"/>
              <a:sym typeface="+mn-lt"/>
            </a:endParaRPr>
          </a:p>
        </p:txBody>
      </p:sp>
      <p:sp>
        <p:nvSpPr>
          <p:cNvPr id="20" name="矩形 19"/>
          <p:cNvSpPr/>
          <p:nvPr/>
        </p:nvSpPr>
        <p:spPr>
          <a:xfrm>
            <a:off x="2549103" y="1441018"/>
            <a:ext cx="910827" cy="400110"/>
          </a:xfrm>
          <a:prstGeom prst="rect">
            <a:avLst/>
          </a:prstGeom>
        </p:spPr>
        <p:txBody>
          <a:bodyPr wrap="none">
            <a:spAutoFit/>
          </a:bodyPr>
          <a:lstStyle/>
          <a:p>
            <a:r>
              <a:rPr lang="zh-CN" altLang="en-US" sz="2000" dirty="0"/>
              <a:t>删除</a:t>
            </a:r>
            <a:r>
              <a:rPr lang="en-US" altLang="zh-CN" sz="2000" dirty="0"/>
              <a:t>6 </a:t>
            </a:r>
          </a:p>
        </p:txBody>
      </p:sp>
      <p:sp>
        <p:nvSpPr>
          <p:cNvPr id="22" name="矩形 21"/>
          <p:cNvSpPr/>
          <p:nvPr/>
        </p:nvSpPr>
        <p:spPr>
          <a:xfrm>
            <a:off x="7521644" y="1366329"/>
            <a:ext cx="2420856" cy="400110"/>
          </a:xfrm>
          <a:prstGeom prst="rect">
            <a:avLst/>
          </a:prstGeom>
        </p:spPr>
        <p:txBody>
          <a:bodyPr wrap="none">
            <a:spAutoFit/>
          </a:bodyPr>
          <a:lstStyle/>
          <a:p>
            <a:r>
              <a:rPr lang="zh-CN" altLang="en-US" sz="2000" dirty="0"/>
              <a:t>删除</a:t>
            </a:r>
            <a:r>
              <a:rPr lang="en-US" altLang="zh-CN" sz="2000" dirty="0"/>
              <a:t>3</a:t>
            </a:r>
            <a:r>
              <a:rPr lang="zh-CN" altLang="en-US" sz="2000" dirty="0"/>
              <a:t>（左</a:t>
            </a:r>
            <a:r>
              <a:rPr lang="en-US" altLang="zh-CN" sz="2000" dirty="0"/>
              <a:t>-</a:t>
            </a:r>
            <a:r>
              <a:rPr lang="zh-CN" altLang="en-US" sz="2000" dirty="0"/>
              <a:t>情况</a:t>
            </a:r>
            <a:r>
              <a:rPr lang="en-US" altLang="zh-CN" sz="2000" dirty="0"/>
              <a:t>2</a:t>
            </a:r>
            <a:r>
              <a:rPr lang="zh-CN" altLang="en-US" sz="2000" dirty="0"/>
              <a:t>）</a:t>
            </a:r>
            <a:r>
              <a:rPr lang="en-US" altLang="zh-CN" sz="2000" dirty="0"/>
              <a:t> </a:t>
            </a: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94520" y="2071726"/>
            <a:ext cx="6746841" cy="3656685"/>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141" y="2104923"/>
            <a:ext cx="3751682" cy="351401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MH_Number_1"/>
          <p:cNvSpPr/>
          <p:nvPr/>
        </p:nvSpPr>
        <p:spPr>
          <a:xfrm>
            <a:off x="2512243" y="2337310"/>
            <a:ext cx="2184856" cy="2183380"/>
          </a:xfrm>
          <a:prstGeom prst="roundRect">
            <a:avLst>
              <a:gd name="adj" fmla="val 0"/>
            </a:avLst>
          </a:prstGeom>
          <a:solidFill>
            <a:srgbClr val="50C8A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1500" b="1" dirty="0">
                <a:solidFill>
                  <a:schemeClr val="bg1"/>
                </a:solidFill>
                <a:latin typeface="Impact" panose="020B0806030902050204" pitchFamily="34" charset="0"/>
                <a:ea typeface="微软雅黑" panose="020B0503020204020204" pitchFamily="34" charset="-122"/>
                <a:cs typeface="Times New Roman" panose="02020603050405020304" pitchFamily="18" charset="0"/>
              </a:rPr>
              <a:t>02</a:t>
            </a:r>
            <a:endParaRPr lang="zh-CN" altLang="en-US" sz="11500" b="1" dirty="0">
              <a:solidFill>
                <a:schemeClr val="bg1"/>
              </a:solidFill>
              <a:latin typeface="Impact" panose="020B0806030902050204" pitchFamily="34" charset="0"/>
              <a:ea typeface="微软雅黑" panose="020B0503020204020204" pitchFamily="34" charset="-122"/>
              <a:cs typeface="Times New Roman" panose="02020603050405020304" pitchFamily="18" charset="0"/>
            </a:endParaRPr>
          </a:p>
        </p:txBody>
      </p:sp>
      <p:sp>
        <p:nvSpPr>
          <p:cNvPr id="22" name="MH_Entry_1"/>
          <p:cNvSpPr/>
          <p:nvPr/>
        </p:nvSpPr>
        <p:spPr>
          <a:xfrm>
            <a:off x="4875954" y="2866329"/>
            <a:ext cx="4803803" cy="845899"/>
          </a:xfrm>
          <a:prstGeom prst="roundRect">
            <a:avLst>
              <a:gd name="adj" fmla="val 0"/>
            </a:avLst>
          </a:prstGeom>
          <a:noFill/>
          <a:ln>
            <a:solidFill>
              <a:srgbClr val="50C8AE"/>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spc="200" dirty="0">
                <a:solidFill>
                  <a:schemeClr val="tx1">
                    <a:lumMod val="65000"/>
                    <a:lumOff val="35000"/>
                  </a:schemeClr>
                </a:solidFill>
                <a:latin typeface="+mn-ea"/>
              </a:rPr>
              <a:t>红黑树</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984732" y="1196685"/>
            <a:ext cx="9985051" cy="264468"/>
          </a:xfrm>
          <a:prstGeom prst="line">
            <a:avLst/>
          </a:prstGeom>
          <a:noFill/>
          <a:ln w="6350" cap="flat" cmpd="sng" algn="ctr">
            <a:solidFill>
              <a:srgbClr val="FFFFFF">
                <a:lumMod val="95000"/>
              </a:srgbClr>
            </a:solidFill>
            <a:prstDash val="solid"/>
            <a:miter lim="800000"/>
          </a:ln>
          <a:effectLst/>
        </p:spPr>
      </p:cxnSp>
      <p:sp>
        <p:nvSpPr>
          <p:cNvPr id="21" name="文本框 20"/>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删除</a:t>
            </a:r>
            <a:endParaRPr lang="zh-CN" altLang="en-US" sz="2000" dirty="0">
              <a:solidFill>
                <a:srgbClr val="F0F0F0">
                  <a:lumMod val="50000"/>
                </a:srgbClr>
              </a:solidFill>
              <a:cs typeface="+mn-ea"/>
              <a:sym typeface="+mn-lt"/>
            </a:endParaRPr>
          </a:p>
        </p:txBody>
      </p:sp>
      <p:sp>
        <p:nvSpPr>
          <p:cNvPr id="20" name="矩形 19"/>
          <p:cNvSpPr/>
          <p:nvPr/>
        </p:nvSpPr>
        <p:spPr>
          <a:xfrm>
            <a:off x="5624001" y="1128864"/>
            <a:ext cx="1353256" cy="400110"/>
          </a:xfrm>
          <a:prstGeom prst="rect">
            <a:avLst/>
          </a:prstGeom>
        </p:spPr>
        <p:txBody>
          <a:bodyPr wrap="none">
            <a:spAutoFit/>
          </a:bodyPr>
          <a:lstStyle/>
          <a:p>
            <a:r>
              <a:rPr lang="zh-CN" altLang="en-US" sz="2000" dirty="0"/>
              <a:t>删除结点</a:t>
            </a:r>
            <a:r>
              <a:rPr lang="en-US" altLang="zh-CN" sz="2000" dirty="0"/>
              <a:t>8</a:t>
            </a: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76342" y="1909023"/>
            <a:ext cx="8783396" cy="38692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MH_Number_1"/>
          <p:cNvSpPr/>
          <p:nvPr/>
        </p:nvSpPr>
        <p:spPr>
          <a:xfrm>
            <a:off x="2512243" y="2337310"/>
            <a:ext cx="2184856" cy="2183380"/>
          </a:xfrm>
          <a:prstGeom prst="roundRect">
            <a:avLst>
              <a:gd name="adj" fmla="val 0"/>
            </a:avLst>
          </a:prstGeom>
          <a:solidFill>
            <a:srgbClr val="50C8A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1500" b="1" dirty="0">
                <a:solidFill>
                  <a:schemeClr val="bg1"/>
                </a:solidFill>
                <a:latin typeface="Impact" panose="020B0806030902050204" pitchFamily="34" charset="0"/>
                <a:ea typeface="微软雅黑" panose="020B0503020204020204" pitchFamily="34" charset="-122"/>
                <a:cs typeface="Times New Roman" panose="02020603050405020304" pitchFamily="18" charset="0"/>
              </a:rPr>
              <a:t>04</a:t>
            </a:r>
            <a:endParaRPr lang="zh-CN" altLang="en-US" sz="11500" b="1" dirty="0">
              <a:solidFill>
                <a:schemeClr val="bg1"/>
              </a:solidFill>
              <a:latin typeface="Impact" panose="020B0806030902050204" pitchFamily="34" charset="0"/>
              <a:ea typeface="微软雅黑" panose="020B0503020204020204" pitchFamily="34" charset="-122"/>
              <a:cs typeface="Times New Roman" panose="02020603050405020304" pitchFamily="18" charset="0"/>
            </a:endParaRPr>
          </a:p>
        </p:txBody>
      </p:sp>
      <p:sp>
        <p:nvSpPr>
          <p:cNvPr id="22" name="MH_Entry_1"/>
          <p:cNvSpPr/>
          <p:nvPr/>
        </p:nvSpPr>
        <p:spPr>
          <a:xfrm>
            <a:off x="4875954" y="2853803"/>
            <a:ext cx="4803803" cy="845899"/>
          </a:xfrm>
          <a:prstGeom prst="roundRect">
            <a:avLst>
              <a:gd name="adj" fmla="val 0"/>
            </a:avLst>
          </a:prstGeom>
          <a:noFill/>
          <a:ln>
            <a:solidFill>
              <a:srgbClr val="50C8AE"/>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spc="200" dirty="0">
                <a:solidFill>
                  <a:schemeClr val="tx1">
                    <a:lumMod val="65000"/>
                    <a:lumOff val="35000"/>
                  </a:schemeClr>
                </a:solidFill>
                <a:latin typeface="+mn-ea"/>
              </a:rPr>
              <a:t>代码？</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424078" y="989660"/>
            <a:ext cx="11343845" cy="0"/>
          </a:xfrm>
          <a:prstGeom prst="line">
            <a:avLst/>
          </a:prstGeom>
          <a:noFill/>
          <a:ln w="6350" cap="flat" cmpd="sng" algn="ctr">
            <a:solidFill>
              <a:srgbClr val="FFFFFF">
                <a:lumMod val="95000"/>
              </a:srgbClr>
            </a:solidFill>
            <a:prstDash val="solid"/>
            <a:miter lim="800000"/>
          </a:ln>
          <a:effectLst/>
        </p:spPr>
      </p:cxnSp>
      <p:sp>
        <p:nvSpPr>
          <p:cNvPr id="20" name="文本框 19"/>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定义</a:t>
            </a:r>
            <a:endParaRPr lang="zh-CN" altLang="en-US" sz="2000" dirty="0">
              <a:solidFill>
                <a:srgbClr val="F0F0F0">
                  <a:lumMod val="50000"/>
                </a:srgbClr>
              </a:solidFill>
              <a:cs typeface="+mn-ea"/>
              <a:sym typeface="+mn-lt"/>
            </a:endParaRPr>
          </a:p>
        </p:txBody>
      </p:sp>
      <p:sp>
        <p:nvSpPr>
          <p:cNvPr id="4" name="矩形 3"/>
          <p:cNvSpPr/>
          <p:nvPr/>
        </p:nvSpPr>
        <p:spPr>
          <a:xfrm>
            <a:off x="3368813" y="872186"/>
            <a:ext cx="5677532" cy="2031325"/>
          </a:xfrm>
          <a:prstGeom prst="rect">
            <a:avLst/>
          </a:prstGeom>
        </p:spPr>
        <p:txBody>
          <a:bodyPr wrap="square">
            <a:spAutoFit/>
          </a:bodyPr>
          <a:lstStyle/>
          <a:p>
            <a:pPr marL="342900" indent="-342900">
              <a:buAutoNum type="arabicPeriod"/>
            </a:pPr>
            <a:r>
              <a:rPr lang="zh-CN" altLang="en-US" dirty="0"/>
              <a:t>任何一个节点都有颜色，黑色或者红色</a:t>
            </a:r>
            <a:endParaRPr lang="en-US" altLang="zh-CN" dirty="0"/>
          </a:p>
          <a:p>
            <a:pPr marL="342900" indent="-342900">
              <a:buAutoNum type="arabicPeriod"/>
            </a:pPr>
            <a:r>
              <a:rPr lang="zh-CN" altLang="en-US" dirty="0"/>
              <a:t>根节点是黑色的</a:t>
            </a:r>
            <a:endParaRPr lang="en-US" altLang="zh-CN" dirty="0"/>
          </a:p>
          <a:p>
            <a:pPr marL="342900" indent="-342900">
              <a:buAutoNum type="arabicPeriod"/>
            </a:pPr>
            <a:r>
              <a:rPr lang="zh-CN" altLang="en-US" dirty="0"/>
              <a:t>所有叶子都是黑色（叶子是</a:t>
            </a:r>
            <a:r>
              <a:rPr lang="en-US" altLang="zh-CN" dirty="0"/>
              <a:t>NIL</a:t>
            </a:r>
            <a:r>
              <a:rPr lang="zh-CN" altLang="en-US" dirty="0"/>
              <a:t>节点）</a:t>
            </a:r>
            <a:endParaRPr lang="en-US" altLang="zh-CN" dirty="0"/>
          </a:p>
          <a:p>
            <a:pPr marL="342900" indent="-342900">
              <a:buAutoNum type="arabicPeriod"/>
            </a:pPr>
            <a:r>
              <a:rPr lang="zh-CN" altLang="en-US" dirty="0"/>
              <a:t>父子节点之间不能出现两个连续的红节点（每个红色节点必须有两个黑色的子节点）</a:t>
            </a:r>
            <a:endParaRPr lang="en-US" altLang="zh-CN" dirty="0"/>
          </a:p>
          <a:p>
            <a:pPr marL="342900" indent="-342900">
              <a:buAutoNum type="arabicPeriod"/>
            </a:pPr>
            <a:r>
              <a:rPr lang="zh-CN" altLang="en-US" dirty="0"/>
              <a:t>从任一节点到其每个叶子的所有简单路径都包含相同数目的黑色节点。</a:t>
            </a:r>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78124" y="3237461"/>
            <a:ext cx="5235752" cy="2524796"/>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501316" y="815456"/>
            <a:ext cx="9985051" cy="264468"/>
          </a:xfrm>
          <a:prstGeom prst="line">
            <a:avLst/>
          </a:prstGeom>
          <a:noFill/>
          <a:ln w="6350" cap="flat" cmpd="sng" algn="ctr">
            <a:solidFill>
              <a:srgbClr val="FFFFFF">
                <a:lumMod val="95000"/>
              </a:srgbClr>
            </a:solidFill>
            <a:prstDash val="solid"/>
            <a:miter lim="800000"/>
          </a:ln>
          <a:effectLst/>
        </p:spPr>
      </p:cxnSp>
      <p:sp>
        <p:nvSpPr>
          <p:cNvPr id="29" name="文本框 28"/>
          <p:cNvSpPr txBox="1"/>
          <p:nvPr/>
        </p:nvSpPr>
        <p:spPr>
          <a:xfrm>
            <a:off x="1503069" y="190706"/>
            <a:ext cx="5407215" cy="580415"/>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旋转</a:t>
            </a:r>
            <a:endParaRPr lang="zh-CN" altLang="en-US" sz="2000" dirty="0">
              <a:solidFill>
                <a:srgbClr val="F0F0F0">
                  <a:lumMod val="50000"/>
                </a:srgbClr>
              </a:solidFill>
              <a:cs typeface="+mn-ea"/>
              <a:sym typeface="+mn-lt"/>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35451" y="2071726"/>
            <a:ext cx="8668561" cy="3413600"/>
          </a:xfrm>
          <a:prstGeom prst="rect">
            <a:avLst/>
          </a:prstGeom>
        </p:spPr>
      </p:pic>
      <p:sp>
        <p:nvSpPr>
          <p:cNvPr id="7" name="矩形 6"/>
          <p:cNvSpPr/>
          <p:nvPr/>
        </p:nvSpPr>
        <p:spPr>
          <a:xfrm>
            <a:off x="3999635" y="895258"/>
            <a:ext cx="3236784" cy="369332"/>
          </a:xfrm>
          <a:prstGeom prst="rect">
            <a:avLst/>
          </a:prstGeom>
        </p:spPr>
        <p:txBody>
          <a:bodyPr wrap="none">
            <a:spAutoFit/>
          </a:bodyPr>
          <a:lstStyle/>
          <a:p>
            <a:r>
              <a:rPr lang="zh-CN" altLang="en-US" dirty="0"/>
              <a:t>左旋：（</a:t>
            </a:r>
            <a:r>
              <a:rPr lang="en-US" altLang="zh-CN" dirty="0"/>
              <a:t>node</a:t>
            </a:r>
            <a:r>
              <a:rPr lang="zh-CN" altLang="en-US" dirty="0"/>
              <a:t>即为右图中的</a:t>
            </a:r>
            <a:r>
              <a:rPr lang="en-US" altLang="zh-CN" dirty="0"/>
              <a:t>P)</a:t>
            </a:r>
            <a:endParaRPr lang="zh-CN" altLang="en-US" dirty="0"/>
          </a:p>
        </p:txBody>
      </p:sp>
      <p:sp>
        <p:nvSpPr>
          <p:cNvPr id="9" name="矩形 8"/>
          <p:cNvSpPr/>
          <p:nvPr/>
        </p:nvSpPr>
        <p:spPr>
          <a:xfrm>
            <a:off x="3973987" y="1362119"/>
            <a:ext cx="3262432" cy="369332"/>
          </a:xfrm>
          <a:prstGeom prst="rect">
            <a:avLst/>
          </a:prstGeom>
        </p:spPr>
        <p:txBody>
          <a:bodyPr wrap="none">
            <a:spAutoFit/>
          </a:bodyPr>
          <a:lstStyle/>
          <a:p>
            <a:r>
              <a:rPr lang="zh-CN" altLang="en-US" dirty="0"/>
              <a:t>右旋：（</a:t>
            </a:r>
            <a:r>
              <a:rPr lang="en-US" altLang="zh-CN" dirty="0"/>
              <a:t>node</a:t>
            </a:r>
            <a:r>
              <a:rPr lang="zh-CN" altLang="en-US" dirty="0"/>
              <a:t>即为左图中的</a:t>
            </a:r>
            <a:r>
              <a:rPr lang="en-US" altLang="zh-CN" dirty="0"/>
              <a:t>Q)</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Entry_1"/>
          <p:cNvSpPr/>
          <p:nvPr/>
        </p:nvSpPr>
        <p:spPr>
          <a:xfrm>
            <a:off x="3544304" y="2162671"/>
            <a:ext cx="4803803" cy="845899"/>
          </a:xfrm>
          <a:prstGeom prst="roundRect">
            <a:avLst>
              <a:gd name="adj" fmla="val 0"/>
            </a:avLst>
          </a:prstGeom>
          <a:noFill/>
          <a:ln>
            <a:solidFill>
              <a:srgbClr val="50C8AE"/>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4000" b="1" spc="200" dirty="0">
                <a:solidFill>
                  <a:schemeClr val="tx1">
                    <a:lumMod val="65000"/>
                    <a:lumOff val="35000"/>
                  </a:schemeClr>
                </a:solidFill>
                <a:latin typeface="+mn-ea"/>
              </a:rPr>
              <a:t>插入</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0" y="0"/>
            <a:ext cx="2143841" cy="2331114"/>
            <a:chOff x="10051036" y="0"/>
            <a:chExt cx="2143841" cy="2331114"/>
          </a:xfrm>
        </p:grpSpPr>
        <p:sp>
          <p:nvSpPr>
            <p:cNvPr id="10" name="任意多边形 9"/>
            <p:cNvSpPr/>
            <p:nvPr/>
          </p:nvSpPr>
          <p:spPr>
            <a:xfrm rot="10800000">
              <a:off x="10688733" y="0"/>
              <a:ext cx="1148005" cy="989660"/>
            </a:xfrm>
            <a:custGeom>
              <a:avLst/>
              <a:gdLst>
                <a:gd name="connsiteX0" fmla="*/ 2441304 w 2441304"/>
                <a:gd name="connsiteY0" fmla="*/ 2104573 h 2104573"/>
                <a:gd name="connsiteX1" fmla="*/ 0 w 2441304"/>
                <a:gd name="connsiteY1" fmla="*/ 2104573 h 2104573"/>
                <a:gd name="connsiteX2" fmla="*/ 1220652 w 2441304"/>
                <a:gd name="connsiteY2" fmla="*/ 0 h 2104573"/>
              </a:gdLst>
              <a:ahLst/>
              <a:cxnLst>
                <a:cxn ang="0">
                  <a:pos x="connsiteX0" y="connsiteY0"/>
                </a:cxn>
                <a:cxn ang="0">
                  <a:pos x="connsiteX1" y="connsiteY1"/>
                </a:cxn>
                <a:cxn ang="0">
                  <a:pos x="connsiteX2" y="connsiteY2"/>
                </a:cxn>
              </a:cxnLst>
              <a:rect l="l" t="t" r="r" b="b"/>
              <a:pathLst>
                <a:path w="2441304" h="2104573">
                  <a:moveTo>
                    <a:pt x="2441304" y="2104573"/>
                  </a:moveTo>
                  <a:lnTo>
                    <a:pt x="0" y="2104573"/>
                  </a:lnTo>
                  <a:lnTo>
                    <a:pt x="1220652"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任意多边形 10"/>
            <p:cNvSpPr/>
            <p:nvPr/>
          </p:nvSpPr>
          <p:spPr>
            <a:xfrm rot="10800000">
              <a:off x="11248113" y="61686"/>
              <a:ext cx="946764" cy="1018238"/>
            </a:xfrm>
            <a:custGeom>
              <a:avLst/>
              <a:gdLst>
                <a:gd name="connsiteX0" fmla="*/ 2013353 w 2013353"/>
                <a:gd name="connsiteY0" fmla="*/ 2165347 h 2165347"/>
                <a:gd name="connsiteX1" fmla="*/ 0 w 2013353"/>
                <a:gd name="connsiteY1" fmla="*/ 2165347 h 2165347"/>
                <a:gd name="connsiteX2" fmla="*/ 0 w 2013353"/>
                <a:gd name="connsiteY2" fmla="*/ 1305951 h 2165347"/>
                <a:gd name="connsiteX3" fmla="*/ 757452 w 2013353"/>
                <a:gd name="connsiteY3" fmla="*/ 0 h 2165347"/>
              </a:gdLst>
              <a:ahLst/>
              <a:cxnLst>
                <a:cxn ang="0">
                  <a:pos x="connsiteX0" y="connsiteY0"/>
                </a:cxn>
                <a:cxn ang="0">
                  <a:pos x="connsiteX1" y="connsiteY1"/>
                </a:cxn>
                <a:cxn ang="0">
                  <a:pos x="connsiteX2" y="connsiteY2"/>
                </a:cxn>
                <a:cxn ang="0">
                  <a:pos x="connsiteX3" y="connsiteY3"/>
                </a:cxn>
              </a:cxnLst>
              <a:rect l="l" t="t" r="r" b="b"/>
              <a:pathLst>
                <a:path w="2013353" h="2165347">
                  <a:moveTo>
                    <a:pt x="2013353" y="2165347"/>
                  </a:moveTo>
                  <a:lnTo>
                    <a:pt x="0" y="2165347"/>
                  </a:lnTo>
                  <a:lnTo>
                    <a:pt x="0" y="1305951"/>
                  </a:lnTo>
                  <a:lnTo>
                    <a:pt x="757452"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等腰三角形 11"/>
            <p:cNvSpPr/>
            <p:nvPr/>
          </p:nvSpPr>
          <p:spPr>
            <a:xfrm rot="10800000">
              <a:off x="11340379" y="235920"/>
              <a:ext cx="666175" cy="57428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等腰三角形 12"/>
            <p:cNvSpPr/>
            <p:nvPr/>
          </p:nvSpPr>
          <p:spPr>
            <a:xfrm rot="10800000">
              <a:off x="10536165" y="1328919"/>
              <a:ext cx="311284" cy="268348"/>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等腰三角形 13"/>
            <p:cNvSpPr/>
            <p:nvPr/>
          </p:nvSpPr>
          <p:spPr>
            <a:xfrm rot="10800000">
              <a:off x="11801248" y="1692585"/>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等腰三角形 14"/>
            <p:cNvSpPr/>
            <p:nvPr/>
          </p:nvSpPr>
          <p:spPr>
            <a:xfrm rot="10800000">
              <a:off x="11188128" y="223767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等腰三角形 15"/>
            <p:cNvSpPr/>
            <p:nvPr/>
          </p:nvSpPr>
          <p:spPr>
            <a:xfrm rot="10800000">
              <a:off x="11149082" y="1794408"/>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7" name="等腰三角形 16"/>
            <p:cNvSpPr/>
            <p:nvPr/>
          </p:nvSpPr>
          <p:spPr>
            <a:xfrm rot="10800000">
              <a:off x="11455502" y="1909023"/>
              <a:ext cx="188736" cy="162703"/>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8" name="等腰三角形 17"/>
            <p:cNvSpPr/>
            <p:nvPr/>
          </p:nvSpPr>
          <p:spPr>
            <a:xfrm rot="10800000">
              <a:off x="10051036" y="913594"/>
              <a:ext cx="108390" cy="93440"/>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cxnSp>
        <p:nvCxnSpPr>
          <p:cNvPr id="6" name="直接连接符 5"/>
          <p:cNvCxnSpPr/>
          <p:nvPr/>
        </p:nvCxnSpPr>
        <p:spPr>
          <a:xfrm>
            <a:off x="1501316" y="815456"/>
            <a:ext cx="9985051" cy="264468"/>
          </a:xfrm>
          <a:prstGeom prst="line">
            <a:avLst/>
          </a:prstGeom>
          <a:noFill/>
          <a:ln w="6350" cap="flat" cmpd="sng" algn="ctr">
            <a:solidFill>
              <a:srgbClr val="FFFFFF">
                <a:lumMod val="95000"/>
              </a:srgbClr>
            </a:solidFill>
            <a:prstDash val="solid"/>
            <a:miter lim="800000"/>
          </a:ln>
          <a:effectLst/>
        </p:spPr>
      </p:cxnSp>
      <p:sp>
        <p:nvSpPr>
          <p:cNvPr id="20" name="文本框 19"/>
          <p:cNvSpPr txBox="1"/>
          <p:nvPr/>
        </p:nvSpPr>
        <p:spPr>
          <a:xfrm>
            <a:off x="1503069" y="191988"/>
            <a:ext cx="5407215" cy="577850"/>
          </a:xfrm>
          <a:prstGeom prst="rect">
            <a:avLst/>
          </a:prstGeom>
          <a:noFill/>
        </p:spPr>
        <p:txBody>
          <a:bodyPr wrap="square" rtlCol="0" anchor="ctr">
            <a:spAutoFit/>
          </a:bodyPr>
          <a:lstStyle/>
          <a:p>
            <a:pPr>
              <a:lnSpc>
                <a:spcPct val="150000"/>
              </a:lnSpc>
            </a:pPr>
            <a:r>
              <a:rPr lang="zh-CN" altLang="en-US" sz="2400" b="1" dirty="0">
                <a:solidFill>
                  <a:srgbClr val="50C8AE"/>
                </a:solidFill>
                <a:cs typeface="+mn-ea"/>
                <a:sym typeface="+mn-lt"/>
              </a:rPr>
              <a:t>插入</a:t>
            </a:r>
            <a:r>
              <a:rPr lang="en-US" altLang="zh-CN" sz="2400" b="1" dirty="0">
                <a:solidFill>
                  <a:srgbClr val="50C8AE"/>
                </a:solidFill>
                <a:cs typeface="+mn-ea"/>
                <a:sym typeface="+mn-lt"/>
              </a:rPr>
              <a:t>-</a:t>
            </a:r>
            <a:r>
              <a:rPr lang="zh-CN" altLang="en-US" sz="2400" b="1" dirty="0">
                <a:solidFill>
                  <a:srgbClr val="50C8AE"/>
                </a:solidFill>
                <a:cs typeface="+mn-ea"/>
                <a:sym typeface="+mn-lt"/>
              </a:rPr>
              <a:t>无须修复</a:t>
            </a:r>
            <a:endParaRPr lang="zh-CN" altLang="en-US" sz="2000" dirty="0">
              <a:solidFill>
                <a:srgbClr val="F0F0F0">
                  <a:lumMod val="50000"/>
                </a:srgbClr>
              </a:solidFill>
              <a:cs typeface="+mn-ea"/>
              <a:sym typeface="+mn-lt"/>
            </a:endParaRPr>
          </a:p>
        </p:txBody>
      </p:sp>
      <p:sp>
        <p:nvSpPr>
          <p:cNvPr id="2" name="矩形 1"/>
          <p:cNvSpPr/>
          <p:nvPr/>
        </p:nvSpPr>
        <p:spPr>
          <a:xfrm>
            <a:off x="2763913" y="1597268"/>
            <a:ext cx="6841725" cy="3108543"/>
          </a:xfrm>
          <a:prstGeom prst="rect">
            <a:avLst/>
          </a:prstGeom>
        </p:spPr>
        <p:txBody>
          <a:bodyPr wrap="square">
            <a:spAutoFit/>
          </a:bodyPr>
          <a:lstStyle/>
          <a:p>
            <a:r>
              <a:rPr lang="zh-CN" altLang="en-US" sz="2800" dirty="0"/>
              <a:t>无须修复：</a:t>
            </a:r>
            <a:endParaRPr lang="en-US" altLang="zh-CN" sz="2800" dirty="0"/>
          </a:p>
          <a:p>
            <a:pPr marL="285750" indent="-285750">
              <a:buFontTx/>
              <a:buChar char="-"/>
            </a:pPr>
            <a:r>
              <a:rPr lang="zh-CN" altLang="en-US" sz="2800" dirty="0"/>
              <a:t>新节点</a:t>
            </a:r>
            <a:r>
              <a:rPr lang="en-US" altLang="zh-CN" sz="2800" dirty="0"/>
              <a:t>C</a:t>
            </a:r>
            <a:r>
              <a:rPr lang="zh-CN" altLang="en-US" sz="2800" dirty="0"/>
              <a:t>位于树的根上，没有父节点  </a:t>
            </a:r>
            <a:endParaRPr lang="en-US" altLang="zh-CN" sz="2800" dirty="0"/>
          </a:p>
          <a:p>
            <a:r>
              <a:rPr lang="zh-CN" altLang="en-US" sz="2800" dirty="0"/>
              <a:t>         操作：初始化根节点即可</a:t>
            </a:r>
            <a:endParaRPr lang="en-US" altLang="zh-CN" sz="2800" dirty="0"/>
          </a:p>
          <a:p>
            <a:pPr marL="285750" indent="-285750">
              <a:buFontTx/>
              <a:buChar char="-"/>
            </a:pPr>
            <a:r>
              <a:rPr lang="zh-CN" altLang="en-US" sz="2800" dirty="0"/>
              <a:t>新节点的父节点</a:t>
            </a:r>
            <a:r>
              <a:rPr lang="en-US" altLang="zh-CN" sz="2800" dirty="0"/>
              <a:t>B</a:t>
            </a:r>
            <a:r>
              <a:rPr lang="zh-CN" altLang="en-US" sz="2800" dirty="0"/>
              <a:t>是黑色  </a:t>
            </a:r>
            <a:endParaRPr lang="en-US" altLang="zh-CN" sz="2800" dirty="0"/>
          </a:p>
          <a:p>
            <a:r>
              <a:rPr lang="en-US" altLang="zh-CN" sz="2800" dirty="0"/>
              <a:t>         </a:t>
            </a:r>
            <a:r>
              <a:rPr lang="zh-CN" altLang="en-US" sz="2800" dirty="0"/>
              <a:t>操作：直接插入即可，易得红黑树所有性质满足，因为新插入的节点为红色的，且与原树不冲突</a:t>
            </a: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1AB0B8"/>
      </a:accent1>
      <a:accent2>
        <a:srgbClr val="00C077"/>
      </a:accent2>
      <a:accent3>
        <a:srgbClr val="08DA76"/>
      </a:accent3>
      <a:accent4>
        <a:srgbClr val="11B797"/>
      </a:accent4>
      <a:accent5>
        <a:srgbClr val="1A7C77"/>
      </a:accent5>
      <a:accent6>
        <a:srgbClr val="09996C"/>
      </a:accent6>
      <a:hlink>
        <a:srgbClr val="1AB0B8"/>
      </a:hlink>
      <a:folHlink>
        <a:srgbClr val="BFBFBF"/>
      </a:folHlink>
    </a:clrScheme>
    <a:fontScheme name="juxnimsu">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1AB0B8"/>
    </a:accent1>
    <a:accent2>
      <a:srgbClr val="00C077"/>
    </a:accent2>
    <a:accent3>
      <a:srgbClr val="08DA76"/>
    </a:accent3>
    <a:accent4>
      <a:srgbClr val="11B797"/>
    </a:accent4>
    <a:accent5>
      <a:srgbClr val="1A7C77"/>
    </a:accent5>
    <a:accent6>
      <a:srgbClr val="09996C"/>
    </a:accent6>
    <a:hlink>
      <a:srgbClr val="1AB0B8"/>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78495"/>
    </a:dk2>
    <a:lt2>
      <a:srgbClr val="F0F0F0"/>
    </a:lt2>
    <a:accent1>
      <a:srgbClr val="1AB0B8"/>
    </a:accent1>
    <a:accent2>
      <a:srgbClr val="00C077"/>
    </a:accent2>
    <a:accent3>
      <a:srgbClr val="08DA76"/>
    </a:accent3>
    <a:accent4>
      <a:srgbClr val="11B797"/>
    </a:accent4>
    <a:accent5>
      <a:srgbClr val="1A7C77"/>
    </a:accent5>
    <a:accent6>
      <a:srgbClr val="09996C"/>
    </a:accent6>
    <a:hlink>
      <a:srgbClr val="1AB0B8"/>
    </a:hlink>
    <a:folHlink>
      <a:srgbClr val="BFBFBF"/>
    </a:folHlink>
  </a:clrScheme>
</a:themeOverride>
</file>

<file path=ppt/theme/themeOverride11.xml><?xml version="1.0" encoding="utf-8"?>
<a:themeOverride xmlns:a="http://schemas.openxmlformats.org/drawingml/2006/main">
  <a:clrScheme name="Office">
    <a:dk1>
      <a:srgbClr val="000000"/>
    </a:dk1>
    <a:lt1>
      <a:srgbClr val="FFFFFF"/>
    </a:lt1>
    <a:dk2>
      <a:srgbClr val="778495"/>
    </a:dk2>
    <a:lt2>
      <a:srgbClr val="F0F0F0"/>
    </a:lt2>
    <a:accent1>
      <a:srgbClr val="1AB0B8"/>
    </a:accent1>
    <a:accent2>
      <a:srgbClr val="00C077"/>
    </a:accent2>
    <a:accent3>
      <a:srgbClr val="08DA76"/>
    </a:accent3>
    <a:accent4>
      <a:srgbClr val="11B797"/>
    </a:accent4>
    <a:accent5>
      <a:srgbClr val="1A7C77"/>
    </a:accent5>
    <a:accent6>
      <a:srgbClr val="09996C"/>
    </a:accent6>
    <a:hlink>
      <a:srgbClr val="1AB0B8"/>
    </a:hlink>
    <a:folHlink>
      <a:srgbClr val="BFBFBF"/>
    </a:folHlink>
  </a:clrScheme>
</a:themeOverride>
</file>

<file path=ppt/theme/themeOverride12.xml><?xml version="1.0" encoding="utf-8"?>
<a:themeOverride xmlns:a="http://schemas.openxmlformats.org/drawingml/2006/main">
  <a:clrScheme name="Office">
    <a:dk1>
      <a:srgbClr val="000000"/>
    </a:dk1>
    <a:lt1>
      <a:srgbClr val="FFFFFF"/>
    </a:lt1>
    <a:dk2>
      <a:srgbClr val="778495"/>
    </a:dk2>
    <a:lt2>
      <a:srgbClr val="F0F0F0"/>
    </a:lt2>
    <a:accent1>
      <a:srgbClr val="1AB0B8"/>
    </a:accent1>
    <a:accent2>
      <a:srgbClr val="00C077"/>
    </a:accent2>
    <a:accent3>
      <a:srgbClr val="08DA76"/>
    </a:accent3>
    <a:accent4>
      <a:srgbClr val="11B797"/>
    </a:accent4>
    <a:accent5>
      <a:srgbClr val="1A7C77"/>
    </a:accent5>
    <a:accent6>
      <a:srgbClr val="09996C"/>
    </a:accent6>
    <a:hlink>
      <a:srgbClr val="1AB0B8"/>
    </a:hlink>
    <a:folHlink>
      <a:srgbClr val="BFBFBF"/>
    </a:folHlink>
  </a:clrScheme>
</a:themeOverride>
</file>

<file path=ppt/theme/themeOverride13.xml><?xml version="1.0" encoding="utf-8"?>
<a:themeOverride xmlns:a="http://schemas.openxmlformats.org/drawingml/2006/main">
  <a:clrScheme name="Office">
    <a:dk1>
      <a:srgbClr val="000000"/>
    </a:dk1>
    <a:lt1>
      <a:srgbClr val="FFFFFF"/>
    </a:lt1>
    <a:dk2>
      <a:srgbClr val="778495"/>
    </a:dk2>
    <a:lt2>
      <a:srgbClr val="F0F0F0"/>
    </a:lt2>
    <a:accent1>
      <a:srgbClr val="1AB0B8"/>
    </a:accent1>
    <a:accent2>
      <a:srgbClr val="00C077"/>
    </a:accent2>
    <a:accent3>
      <a:srgbClr val="08DA76"/>
    </a:accent3>
    <a:accent4>
      <a:srgbClr val="11B797"/>
    </a:accent4>
    <a:accent5>
      <a:srgbClr val="1A7C77"/>
    </a:accent5>
    <a:accent6>
      <a:srgbClr val="09996C"/>
    </a:accent6>
    <a:hlink>
      <a:srgbClr val="1AB0B8"/>
    </a:hlink>
    <a:folHlink>
      <a:srgbClr val="BFBFBF"/>
    </a:folHlink>
  </a:clrScheme>
</a:themeOverride>
</file>

<file path=ppt/theme/themeOverride14.xml><?xml version="1.0" encoding="utf-8"?>
<a:themeOverride xmlns:a="http://schemas.openxmlformats.org/drawingml/2006/main">
  <a:clrScheme name="Office">
    <a:dk1>
      <a:srgbClr val="000000"/>
    </a:dk1>
    <a:lt1>
      <a:srgbClr val="FFFFFF"/>
    </a:lt1>
    <a:dk2>
      <a:srgbClr val="778495"/>
    </a:dk2>
    <a:lt2>
      <a:srgbClr val="F0F0F0"/>
    </a:lt2>
    <a:accent1>
      <a:srgbClr val="1AB0B8"/>
    </a:accent1>
    <a:accent2>
      <a:srgbClr val="00C077"/>
    </a:accent2>
    <a:accent3>
      <a:srgbClr val="08DA76"/>
    </a:accent3>
    <a:accent4>
      <a:srgbClr val="11B797"/>
    </a:accent4>
    <a:accent5>
      <a:srgbClr val="1A7C77"/>
    </a:accent5>
    <a:accent6>
      <a:srgbClr val="09996C"/>
    </a:accent6>
    <a:hlink>
      <a:srgbClr val="1AB0B8"/>
    </a:hlink>
    <a:folHlink>
      <a:srgbClr val="BFBFBF"/>
    </a:folHlink>
  </a:clrScheme>
</a:themeOverride>
</file>

<file path=ppt/theme/themeOverride15.xml><?xml version="1.0" encoding="utf-8"?>
<a:themeOverride xmlns:a="http://schemas.openxmlformats.org/drawingml/2006/main">
  <a:clrScheme name="Office">
    <a:dk1>
      <a:srgbClr val="000000"/>
    </a:dk1>
    <a:lt1>
      <a:srgbClr val="FFFFFF"/>
    </a:lt1>
    <a:dk2>
      <a:srgbClr val="778495"/>
    </a:dk2>
    <a:lt2>
      <a:srgbClr val="F0F0F0"/>
    </a:lt2>
    <a:accent1>
      <a:srgbClr val="1AB0B8"/>
    </a:accent1>
    <a:accent2>
      <a:srgbClr val="00C077"/>
    </a:accent2>
    <a:accent3>
      <a:srgbClr val="08DA76"/>
    </a:accent3>
    <a:accent4>
      <a:srgbClr val="11B797"/>
    </a:accent4>
    <a:accent5>
      <a:srgbClr val="1A7C77"/>
    </a:accent5>
    <a:accent6>
      <a:srgbClr val="09996C"/>
    </a:accent6>
    <a:hlink>
      <a:srgbClr val="1AB0B8"/>
    </a:hlink>
    <a:folHlink>
      <a:srgbClr val="BFBFBF"/>
    </a:folHlink>
  </a:clrScheme>
</a:themeOverride>
</file>

<file path=ppt/theme/themeOverride16.xml><?xml version="1.0" encoding="utf-8"?>
<a:themeOverride xmlns:a="http://schemas.openxmlformats.org/drawingml/2006/main">
  <a:clrScheme name="Office">
    <a:dk1>
      <a:srgbClr val="000000"/>
    </a:dk1>
    <a:lt1>
      <a:srgbClr val="FFFFFF"/>
    </a:lt1>
    <a:dk2>
      <a:srgbClr val="778495"/>
    </a:dk2>
    <a:lt2>
      <a:srgbClr val="F0F0F0"/>
    </a:lt2>
    <a:accent1>
      <a:srgbClr val="1AB0B8"/>
    </a:accent1>
    <a:accent2>
      <a:srgbClr val="00C077"/>
    </a:accent2>
    <a:accent3>
      <a:srgbClr val="08DA76"/>
    </a:accent3>
    <a:accent4>
      <a:srgbClr val="11B797"/>
    </a:accent4>
    <a:accent5>
      <a:srgbClr val="1A7C77"/>
    </a:accent5>
    <a:accent6>
      <a:srgbClr val="09996C"/>
    </a:accent6>
    <a:hlink>
      <a:srgbClr val="1AB0B8"/>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1AB0B8"/>
    </a:accent1>
    <a:accent2>
      <a:srgbClr val="00C077"/>
    </a:accent2>
    <a:accent3>
      <a:srgbClr val="08DA76"/>
    </a:accent3>
    <a:accent4>
      <a:srgbClr val="11B797"/>
    </a:accent4>
    <a:accent5>
      <a:srgbClr val="1A7C77"/>
    </a:accent5>
    <a:accent6>
      <a:srgbClr val="09996C"/>
    </a:accent6>
    <a:hlink>
      <a:srgbClr val="1AB0B8"/>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1AB0B8"/>
    </a:accent1>
    <a:accent2>
      <a:srgbClr val="00C077"/>
    </a:accent2>
    <a:accent3>
      <a:srgbClr val="08DA76"/>
    </a:accent3>
    <a:accent4>
      <a:srgbClr val="11B797"/>
    </a:accent4>
    <a:accent5>
      <a:srgbClr val="1A7C77"/>
    </a:accent5>
    <a:accent6>
      <a:srgbClr val="09996C"/>
    </a:accent6>
    <a:hlink>
      <a:srgbClr val="1AB0B8"/>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1AB0B8"/>
    </a:accent1>
    <a:accent2>
      <a:srgbClr val="00C077"/>
    </a:accent2>
    <a:accent3>
      <a:srgbClr val="08DA76"/>
    </a:accent3>
    <a:accent4>
      <a:srgbClr val="11B797"/>
    </a:accent4>
    <a:accent5>
      <a:srgbClr val="1A7C77"/>
    </a:accent5>
    <a:accent6>
      <a:srgbClr val="09996C"/>
    </a:accent6>
    <a:hlink>
      <a:srgbClr val="1AB0B8"/>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1AB0B8"/>
    </a:accent1>
    <a:accent2>
      <a:srgbClr val="00C077"/>
    </a:accent2>
    <a:accent3>
      <a:srgbClr val="08DA76"/>
    </a:accent3>
    <a:accent4>
      <a:srgbClr val="11B797"/>
    </a:accent4>
    <a:accent5>
      <a:srgbClr val="1A7C77"/>
    </a:accent5>
    <a:accent6>
      <a:srgbClr val="09996C"/>
    </a:accent6>
    <a:hlink>
      <a:srgbClr val="1AB0B8"/>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1AB0B8"/>
    </a:accent1>
    <a:accent2>
      <a:srgbClr val="00C077"/>
    </a:accent2>
    <a:accent3>
      <a:srgbClr val="08DA76"/>
    </a:accent3>
    <a:accent4>
      <a:srgbClr val="11B797"/>
    </a:accent4>
    <a:accent5>
      <a:srgbClr val="1A7C77"/>
    </a:accent5>
    <a:accent6>
      <a:srgbClr val="09996C"/>
    </a:accent6>
    <a:hlink>
      <a:srgbClr val="1AB0B8"/>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1AB0B8"/>
    </a:accent1>
    <a:accent2>
      <a:srgbClr val="00C077"/>
    </a:accent2>
    <a:accent3>
      <a:srgbClr val="08DA76"/>
    </a:accent3>
    <a:accent4>
      <a:srgbClr val="11B797"/>
    </a:accent4>
    <a:accent5>
      <a:srgbClr val="1A7C77"/>
    </a:accent5>
    <a:accent6>
      <a:srgbClr val="09996C"/>
    </a:accent6>
    <a:hlink>
      <a:srgbClr val="1AB0B8"/>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78495"/>
    </a:dk2>
    <a:lt2>
      <a:srgbClr val="F0F0F0"/>
    </a:lt2>
    <a:accent1>
      <a:srgbClr val="1AB0B8"/>
    </a:accent1>
    <a:accent2>
      <a:srgbClr val="00C077"/>
    </a:accent2>
    <a:accent3>
      <a:srgbClr val="08DA76"/>
    </a:accent3>
    <a:accent4>
      <a:srgbClr val="11B797"/>
    </a:accent4>
    <a:accent5>
      <a:srgbClr val="1A7C77"/>
    </a:accent5>
    <a:accent6>
      <a:srgbClr val="09996C"/>
    </a:accent6>
    <a:hlink>
      <a:srgbClr val="1AB0B8"/>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78495"/>
    </a:dk2>
    <a:lt2>
      <a:srgbClr val="F0F0F0"/>
    </a:lt2>
    <a:accent1>
      <a:srgbClr val="1AB0B8"/>
    </a:accent1>
    <a:accent2>
      <a:srgbClr val="00C077"/>
    </a:accent2>
    <a:accent3>
      <a:srgbClr val="08DA76"/>
    </a:accent3>
    <a:accent4>
      <a:srgbClr val="11B797"/>
    </a:accent4>
    <a:accent5>
      <a:srgbClr val="1A7C77"/>
    </a:accent5>
    <a:accent6>
      <a:srgbClr val="09996C"/>
    </a:accent6>
    <a:hlink>
      <a:srgbClr val="1AB0B8"/>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Office Theme</Template>
  <TotalTime>0</TotalTime>
  <Words>1991</Words>
  <Application>Kingsoft Office WPP</Application>
  <PresentationFormat>宽屏</PresentationFormat>
  <Paragraphs>278</Paragraphs>
  <Slides>51</Slides>
  <Notes>51</Notes>
  <HiddenSlides>0</HiddenSlides>
  <MMClips>0</MMClips>
  <ScaleCrop>false</ScaleCrop>
  <HeadingPairs>
    <vt:vector size="4" baseType="variant">
      <vt:variant>
        <vt:lpstr>主题</vt:lpstr>
      </vt:variant>
      <vt:variant>
        <vt:i4>1</vt:i4>
      </vt:variant>
      <vt:variant>
        <vt:lpstr>幻灯片标题</vt:lpstr>
      </vt:variant>
      <vt:variant>
        <vt:i4>51</vt:i4>
      </vt:variant>
    </vt:vector>
  </HeadingPairs>
  <TitlesOfParts>
    <vt:vector size="5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tofar</cp:lastModifiedBy>
  <cp:revision>129</cp:revision>
  <dcterms:created xsi:type="dcterms:W3CDTF">2018-04-12T07:23:27Z</dcterms:created>
  <dcterms:modified xsi:type="dcterms:W3CDTF">2018-04-12T07:23:27Z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ies>
</file>