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4.xml" ContentType="application/vnd.openxmlformats-officedocument.themeOverr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heme/themeOverride16.xml" ContentType="application/vnd.openxmlformats-officedocument.themeOverr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83" r:id="rId3"/>
    <p:sldId id="282" r:id="rId4"/>
    <p:sldId id="290" r:id="rId5"/>
    <p:sldId id="284" r:id="rId6"/>
    <p:sldId id="306" r:id="rId7"/>
    <p:sldId id="289" r:id="rId8"/>
    <p:sldId id="341" r:id="rId9"/>
    <p:sldId id="307" r:id="rId10"/>
    <p:sldId id="339" r:id="rId11"/>
    <p:sldId id="340" r:id="rId12"/>
    <p:sldId id="308" r:id="rId13"/>
    <p:sldId id="323" r:id="rId14"/>
    <p:sldId id="343" r:id="rId15"/>
    <p:sldId id="344" r:id="rId16"/>
    <p:sldId id="345" r:id="rId17"/>
    <p:sldId id="347" r:id="rId18"/>
    <p:sldId id="349" r:id="rId19"/>
    <p:sldId id="348" r:id="rId20"/>
    <p:sldId id="286" r:id="rId21"/>
    <p:sldId id="342"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4" r:id="rId35"/>
    <p:sldId id="321" r:id="rId36"/>
    <p:sldId id="322"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287"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95A3"/>
    <a:srgbClr val="328273"/>
    <a:srgbClr val="50C8AE"/>
    <a:srgbClr val="07C9C4"/>
    <a:srgbClr val="40A693"/>
    <a:srgbClr val="4276AA"/>
    <a:srgbClr val="5E7280"/>
    <a:srgbClr val="516D82"/>
    <a:srgbClr val="0CB692"/>
    <a:srgbClr val="1A7C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94660"/>
  </p:normalViewPr>
  <p:slideViewPr>
    <p:cSldViewPr snapToGrid="0" showGuides="1">
      <p:cViewPr varScale="1">
        <p:scale>
          <a:sx n="108" d="100"/>
          <a:sy n="108" d="100"/>
        </p:scale>
        <p:origin x="70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33178-B0D2-4D18-A1A6-149F71C60592}" type="datetimeFigureOut">
              <a:rPr lang="zh-CN" altLang="en-US" smtClean="0"/>
              <a:t>2018/4/7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C706-B552-48CF-B615-B4F29AB3EE5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将父节点和叔叔节点与祖父节点的颜色互换，即维持了局部的颜色</a:t>
            </a:r>
            <a:r>
              <a:rPr lang="zh-CN" altLang="en-US" sz="1200" b="1" i="0" kern="1200" dirty="0">
                <a:solidFill>
                  <a:schemeClr val="tx1"/>
                </a:solidFill>
                <a:effectLst/>
                <a:latin typeface="+mn-lt"/>
                <a:ea typeface="+mn-ea"/>
                <a:cs typeface="+mn-cs"/>
              </a:rPr>
              <a:t>符合</a:t>
            </a:r>
            <a:r>
              <a:rPr lang="en-US" altLang="zh-CN" sz="1200" b="1" i="0" kern="1200" dirty="0" err="1">
                <a:solidFill>
                  <a:schemeClr val="tx1"/>
                </a:solidFill>
                <a:effectLst/>
                <a:latin typeface="+mn-lt"/>
                <a:ea typeface="+mn-ea"/>
                <a:cs typeface="+mn-cs"/>
              </a:rPr>
              <a:t>RBTree</a:t>
            </a:r>
            <a:r>
              <a:rPr lang="zh-CN" altLang="en-US" sz="1200" b="1" i="0" kern="1200" dirty="0">
                <a:solidFill>
                  <a:schemeClr val="tx1"/>
                </a:solidFill>
                <a:effectLst/>
                <a:latin typeface="+mn-lt"/>
                <a:ea typeface="+mn-ea"/>
                <a:cs typeface="+mn-cs"/>
              </a:rPr>
              <a:t>定义的第四条和第五条。下图中，操作完成后</a:t>
            </a:r>
            <a:r>
              <a:rPr lang="en-US" altLang="zh-CN" sz="1200" b="1" i="0" kern="1200" dirty="0">
                <a:solidFill>
                  <a:schemeClr val="tx1"/>
                </a:solidFill>
                <a:effectLst/>
                <a:latin typeface="+mn-lt"/>
                <a:ea typeface="+mn-ea"/>
                <a:cs typeface="+mn-cs"/>
              </a:rPr>
              <a:t>A</a:t>
            </a:r>
            <a:r>
              <a:rPr lang="zh-CN" altLang="en-US" sz="1200" b="1" i="0" kern="1200" dirty="0">
                <a:solidFill>
                  <a:schemeClr val="tx1"/>
                </a:solidFill>
                <a:effectLst/>
                <a:latin typeface="+mn-lt"/>
                <a:ea typeface="+mn-ea"/>
                <a:cs typeface="+mn-cs"/>
              </a:rPr>
              <a:t>节点变成了新的修复节点。</a:t>
            </a: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节点的父节点不是黑色的，则继续做修复操作（将</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当做新加入的节点）。（没有父节点的话，可以在循环外面加一句</a:t>
            </a:r>
            <a:r>
              <a:rPr lang="en-US" altLang="zh-CN" sz="1200" b="0" i="0" kern="1200" dirty="0">
                <a:solidFill>
                  <a:schemeClr val="tx1"/>
                </a:solidFill>
                <a:effectLst/>
                <a:latin typeface="+mn-lt"/>
                <a:ea typeface="+mn-ea"/>
                <a:cs typeface="+mn-cs"/>
              </a:rPr>
              <a:t>root-&gt;color = BLACK</a:t>
            </a:r>
            <a:r>
              <a:rPr lang="zh-CN" altLang="en-US" sz="1200" b="0" i="0" kern="1200" dirty="0">
                <a:solidFill>
                  <a:schemeClr val="tx1"/>
                </a:solidFill>
                <a:effectLst/>
                <a:latin typeface="+mn-lt"/>
                <a:ea typeface="+mn-ea"/>
                <a:cs typeface="+mn-cs"/>
              </a:rPr>
              <a:t>保证颜色正确）</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10</a:t>
            </a:fld>
            <a:endParaRPr lang="zh-CN" altLang="en-US"/>
          </a:p>
        </p:txBody>
      </p:sp>
    </p:spTree>
    <p:extLst>
      <p:ext uri="{BB962C8B-B14F-4D97-AF65-F5344CB8AC3E}">
        <p14:creationId xmlns:p14="http://schemas.microsoft.com/office/powerpoint/2010/main" val="271905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将祖父节点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节点进行右旋操作，并且和父节点</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互换颜色。通过该修复操作</a:t>
            </a:r>
            <a:r>
              <a:rPr lang="en-US" altLang="zh-CN" sz="1200" b="0" i="0" kern="1200" dirty="0" err="1">
                <a:solidFill>
                  <a:schemeClr val="tx1"/>
                </a:solidFill>
                <a:effectLst/>
                <a:latin typeface="+mn-lt"/>
                <a:ea typeface="+mn-ea"/>
                <a:cs typeface="+mn-cs"/>
              </a:rPr>
              <a:t>RBTRee</a:t>
            </a:r>
            <a:r>
              <a:rPr lang="zh-CN" altLang="en-US" sz="1200" b="0" i="0" kern="1200" dirty="0">
                <a:solidFill>
                  <a:schemeClr val="tx1"/>
                </a:solidFill>
                <a:effectLst/>
                <a:latin typeface="+mn-lt"/>
                <a:ea typeface="+mn-ea"/>
                <a:cs typeface="+mn-cs"/>
              </a:rPr>
              <a:t>的高度和颜色都符合红黑树的定义。</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11</a:t>
            </a:fld>
            <a:endParaRPr lang="zh-CN" altLang="en-US"/>
          </a:p>
        </p:txBody>
      </p:sp>
    </p:spTree>
    <p:extLst>
      <p:ext uri="{BB962C8B-B14F-4D97-AF65-F5344CB8AC3E}">
        <p14:creationId xmlns:p14="http://schemas.microsoft.com/office/powerpoint/2010/main" val="3413996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将父节点</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节点进行左旋，这样就从</a:t>
            </a:r>
            <a:r>
              <a:rPr lang="en-US" altLang="zh-CN" sz="1200" b="0" i="0" kern="1200" dirty="0">
                <a:solidFill>
                  <a:schemeClr val="tx1"/>
                </a:solidFill>
                <a:effectLst/>
                <a:latin typeface="+mn-lt"/>
                <a:ea typeface="+mn-ea"/>
                <a:cs typeface="+mn-cs"/>
              </a:rPr>
              <a:t>case 3</a:t>
            </a:r>
            <a:r>
              <a:rPr lang="zh-CN" altLang="en-US" sz="1200" b="0" i="0" kern="1200" dirty="0">
                <a:solidFill>
                  <a:schemeClr val="tx1"/>
                </a:solidFill>
                <a:effectLst/>
                <a:latin typeface="+mn-lt"/>
                <a:ea typeface="+mn-ea"/>
                <a:cs typeface="+mn-cs"/>
              </a:rPr>
              <a:t>转换成</a:t>
            </a:r>
            <a:r>
              <a:rPr lang="en-US" altLang="zh-CN" sz="1200" b="0" i="0" kern="1200" dirty="0">
                <a:solidFill>
                  <a:schemeClr val="tx1"/>
                </a:solidFill>
                <a:effectLst/>
                <a:latin typeface="+mn-lt"/>
                <a:ea typeface="+mn-ea"/>
                <a:cs typeface="+mn-cs"/>
              </a:rPr>
              <a:t>case 2</a:t>
            </a:r>
            <a:r>
              <a:rPr lang="zh-CN" altLang="en-US" sz="1200" b="0" i="0" kern="1200" dirty="0">
                <a:solidFill>
                  <a:schemeClr val="tx1"/>
                </a:solidFill>
                <a:effectLst/>
                <a:latin typeface="+mn-lt"/>
                <a:ea typeface="+mn-ea"/>
                <a:cs typeface="+mn-cs"/>
              </a:rPr>
              <a:t>了，然后针对</a:t>
            </a:r>
            <a:r>
              <a:rPr lang="en-US" altLang="zh-CN" sz="1200" b="0" i="0" kern="1200" dirty="0">
                <a:solidFill>
                  <a:schemeClr val="tx1"/>
                </a:solidFill>
                <a:effectLst/>
                <a:latin typeface="+mn-lt"/>
                <a:ea typeface="+mn-ea"/>
                <a:cs typeface="+mn-cs"/>
              </a:rPr>
              <a:t>case 2</a:t>
            </a:r>
            <a:r>
              <a:rPr lang="zh-CN" altLang="en-US" sz="1200" b="0" i="0" kern="1200" dirty="0">
                <a:solidFill>
                  <a:schemeClr val="tx1"/>
                </a:solidFill>
                <a:effectLst/>
                <a:latin typeface="+mn-lt"/>
                <a:ea typeface="+mn-ea"/>
                <a:cs typeface="+mn-cs"/>
              </a:rPr>
              <a:t>进行操作处理就行了。</a:t>
            </a:r>
            <a:r>
              <a:rPr lang="en-US" altLang="zh-CN" sz="1200" b="0" i="0" kern="1200" dirty="0">
                <a:solidFill>
                  <a:schemeClr val="tx1"/>
                </a:solidFill>
                <a:effectLst/>
                <a:latin typeface="+mn-lt"/>
                <a:ea typeface="+mn-ea"/>
                <a:cs typeface="+mn-cs"/>
              </a:rPr>
              <a:t>case 2</a:t>
            </a:r>
            <a:r>
              <a:rPr lang="zh-CN" altLang="en-US" sz="1200" b="0" i="0" kern="1200" dirty="0">
                <a:solidFill>
                  <a:schemeClr val="tx1"/>
                </a:solidFill>
                <a:effectLst/>
                <a:latin typeface="+mn-lt"/>
                <a:ea typeface="+mn-ea"/>
                <a:cs typeface="+mn-cs"/>
              </a:rPr>
              <a:t>操作做了一个右旋操作和颜色互换来达到目的。</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13</a:t>
            </a:fld>
            <a:endParaRPr lang="zh-CN" altLang="en-US"/>
          </a:p>
        </p:txBody>
      </p:sp>
    </p:spTree>
    <p:extLst>
      <p:ext uri="{BB962C8B-B14F-4D97-AF65-F5344CB8AC3E}">
        <p14:creationId xmlns:p14="http://schemas.microsoft.com/office/powerpoint/2010/main" val="99633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14</a:t>
            </a:fld>
            <a:endParaRPr lang="zh-CN" altLang="en-US"/>
          </a:p>
        </p:txBody>
      </p:sp>
    </p:spTree>
    <p:extLst>
      <p:ext uri="{BB962C8B-B14F-4D97-AF65-F5344CB8AC3E}">
        <p14:creationId xmlns:p14="http://schemas.microsoft.com/office/powerpoint/2010/main" val="4277969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15</a:t>
            </a:fld>
            <a:endParaRPr lang="zh-CN" altLang="en-US"/>
          </a:p>
        </p:txBody>
      </p:sp>
    </p:spTree>
    <p:extLst>
      <p:ext uri="{BB962C8B-B14F-4D97-AF65-F5344CB8AC3E}">
        <p14:creationId xmlns:p14="http://schemas.microsoft.com/office/powerpoint/2010/main" val="288081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交换此兄弟节点和父节点的颜色，再对待调整的节点的父节点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进行左旋</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16</a:t>
            </a:fld>
            <a:endParaRPr lang="zh-CN" altLang="en-US"/>
          </a:p>
        </p:txBody>
      </p:sp>
    </p:spTree>
    <p:extLst>
      <p:ext uri="{BB962C8B-B14F-4D97-AF65-F5344CB8AC3E}">
        <p14:creationId xmlns:p14="http://schemas.microsoft.com/office/powerpoint/2010/main" val="2722478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将兄弟节点颜色变为红色，同时将待调整的节点的父节点变为新的待调整的节点继续向上调整</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17</a:t>
            </a:fld>
            <a:endParaRPr lang="zh-CN" altLang="en-US"/>
          </a:p>
        </p:txBody>
      </p:sp>
    </p:spTree>
    <p:extLst>
      <p:ext uri="{BB962C8B-B14F-4D97-AF65-F5344CB8AC3E}">
        <p14:creationId xmlns:p14="http://schemas.microsoft.com/office/powerpoint/2010/main" val="1775902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交换兄弟节点的左儿子和兄弟节点的颜色，再对兄弟节点进行右旋</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18</a:t>
            </a:fld>
            <a:endParaRPr lang="zh-CN" altLang="en-US"/>
          </a:p>
        </p:txBody>
      </p:sp>
    </p:spTree>
    <p:extLst>
      <p:ext uri="{BB962C8B-B14F-4D97-AF65-F5344CB8AC3E}">
        <p14:creationId xmlns:p14="http://schemas.microsoft.com/office/powerpoint/2010/main" val="217884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交换兄弟节点</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和父节点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的颜色（防止父节点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为红色），再对父节点进行左旋即可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总结：红黑树通过引入颜色的概念，通过颜色这个约束条件的使用来保持树的高度平衡。作为平衡二叉查找树，旋转是一个必不可少的操作。通过旋转可以降低树的高度，在红黑树里面还可以转换颜色。</a:t>
            </a:r>
          </a:p>
          <a:p>
            <a:r>
              <a:rPr lang="zh-CN" altLang="en-US" sz="1200" b="0" i="0" kern="1200" dirty="0">
                <a:solidFill>
                  <a:schemeClr val="tx1"/>
                </a:solidFill>
                <a:effectLst/>
                <a:latin typeface="+mn-lt"/>
                <a:ea typeface="+mn-ea"/>
                <a:cs typeface="+mn-cs"/>
              </a:rPr>
              <a:t>红黑树里面的插入和删除的操作比较难理解，这时要注意记住一点：操作之前红黑树是平衡的，颜色是符合定义的。在操作的时候就需要向兄弟节点、父节点、侄子节点借调和互换颜色，要达到这个目的，就需要不断的进行旋转。所以红黑树的插入删除操作需要不停的旋转，一旦借调了别的节点，删除和插入的节点就会达到局部的平衡（局部符合红黑树的定义），但是被借调的节点就不会平衡了，这时就需要以被借调的节点为起点继续进行调整，直到整棵树都是平衡的。在整个修复的过程中，插入修复具体的分为</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种情况，删除修复分为</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种情况。</a:t>
            </a:r>
          </a:p>
          <a:p>
            <a:r>
              <a:rPr lang="zh-CN" altLang="en-US" sz="1200" b="0" i="0" kern="1200" dirty="0">
                <a:solidFill>
                  <a:schemeClr val="tx1"/>
                </a:solidFill>
                <a:effectLst/>
                <a:latin typeface="+mn-lt"/>
                <a:ea typeface="+mn-ea"/>
                <a:cs typeface="+mn-cs"/>
              </a:rPr>
              <a:t>整个红黑树的查找，插入和删除都是</a:t>
            </a:r>
            <a:r>
              <a:rPr lang="en-US" altLang="zh-CN" sz="1200" b="0" i="0" kern="1200" dirty="0">
                <a:solidFill>
                  <a:schemeClr val="tx1"/>
                </a:solidFill>
                <a:effectLst/>
                <a:latin typeface="+mn-lt"/>
                <a:ea typeface="+mn-ea"/>
                <a:cs typeface="+mn-cs"/>
              </a:rPr>
              <a:t>O(</a:t>
            </a:r>
            <a:r>
              <a:rPr lang="en-US" altLang="zh-CN" sz="1200" b="0" i="0" kern="1200" dirty="0" err="1">
                <a:solidFill>
                  <a:schemeClr val="tx1"/>
                </a:solidFill>
                <a:effectLst/>
                <a:latin typeface="+mn-lt"/>
                <a:ea typeface="+mn-ea"/>
                <a:cs typeface="+mn-cs"/>
              </a:rPr>
              <a:t>logN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的，原因就是整个红黑树的高度是</a:t>
            </a:r>
            <a:r>
              <a:rPr lang="en-US" altLang="zh-CN" sz="1200" b="0" i="0" kern="1200" dirty="0" err="1">
                <a:solidFill>
                  <a:schemeClr val="tx1"/>
                </a:solidFill>
                <a:effectLst/>
                <a:latin typeface="+mn-lt"/>
                <a:ea typeface="+mn-ea"/>
                <a:cs typeface="+mn-cs"/>
              </a:rPr>
              <a:t>logN</a:t>
            </a:r>
            <a:r>
              <a:rPr lang="zh-CN" altLang="en-US" sz="1200" b="0" i="0" kern="1200" dirty="0">
                <a:solidFill>
                  <a:schemeClr val="tx1"/>
                </a:solidFill>
                <a:effectLst/>
                <a:latin typeface="+mn-lt"/>
                <a:ea typeface="+mn-ea"/>
                <a:cs typeface="+mn-cs"/>
              </a:rPr>
              <a:t>，查找从根到叶，走过的路径是树的高度，删除和插入操作是从叶到根的，所以经过的路径都是</a:t>
            </a:r>
            <a:r>
              <a:rPr lang="en-US" altLang="zh-CN" sz="1200" b="0" i="0" kern="1200" dirty="0" err="1">
                <a:solidFill>
                  <a:schemeClr val="tx1"/>
                </a:solidFill>
                <a:effectLst/>
                <a:latin typeface="+mn-lt"/>
                <a:ea typeface="+mn-ea"/>
                <a:cs typeface="+mn-cs"/>
              </a:rPr>
              <a:t>logN</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19</a:t>
            </a:fld>
            <a:endParaRPr lang="zh-CN" altLang="en-US"/>
          </a:p>
        </p:txBody>
      </p:sp>
    </p:spTree>
    <p:extLst>
      <p:ext uri="{BB962C8B-B14F-4D97-AF65-F5344CB8AC3E}">
        <p14:creationId xmlns:p14="http://schemas.microsoft.com/office/powerpoint/2010/main" val="122268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使用解析器来构建</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，让返回的数据不会那么臃肿，而且也非常酷啊，可以自动解析需要返回的数据，以及校验类型，</a:t>
            </a:r>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还有很多东西，这里就不涉及了，我也不是很了解，不过</a:t>
            </a:r>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REST</a:t>
            </a:r>
            <a:r>
              <a:rPr lang="zh-CN" altLang="en-US" sz="1200" b="0" i="0" kern="1200" dirty="0">
                <a:solidFill>
                  <a:schemeClr val="tx1"/>
                </a:solidFill>
                <a:effectLst/>
                <a:latin typeface="+mn-lt"/>
                <a:ea typeface="+mn-ea"/>
                <a:cs typeface="+mn-cs"/>
              </a:rPr>
              <a:t>还是有很多相通的地方。</a:t>
            </a:r>
          </a:p>
          <a:p>
            <a:r>
              <a:rPr lang="zh-CN" altLang="en-US" sz="1200" b="0" i="0" kern="1200" dirty="0">
                <a:solidFill>
                  <a:schemeClr val="tx1"/>
                </a:solidFill>
                <a:effectLst/>
                <a:latin typeface="+mn-lt"/>
                <a:ea typeface="+mn-ea"/>
                <a:cs typeface="+mn-cs"/>
              </a:rPr>
              <a:t>虽然</a:t>
            </a:r>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确实有很多优点，但是个人感觉不是很好构建一个完整的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，尤其是特别复杂的项目的时候。</a:t>
            </a:r>
          </a:p>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21</a:t>
            </a:fld>
            <a:endParaRPr lang="zh-CN" altLang="en-US"/>
          </a:p>
        </p:txBody>
      </p:sp>
    </p:spTree>
    <p:extLst>
      <p:ext uri="{BB962C8B-B14F-4D97-AF65-F5344CB8AC3E}">
        <p14:creationId xmlns:p14="http://schemas.microsoft.com/office/powerpoint/2010/main" val="3302743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22</a:t>
            </a:fld>
            <a:endParaRPr lang="zh-CN" altLang="en-US"/>
          </a:p>
        </p:txBody>
      </p:sp>
    </p:spTree>
    <p:extLst>
      <p:ext uri="{BB962C8B-B14F-4D97-AF65-F5344CB8AC3E}">
        <p14:creationId xmlns:p14="http://schemas.microsoft.com/office/powerpoint/2010/main" val="4236422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23</a:t>
            </a:fld>
            <a:endParaRPr lang="zh-CN" altLang="en-US"/>
          </a:p>
        </p:txBody>
      </p:sp>
    </p:spTree>
    <p:extLst>
      <p:ext uri="{BB962C8B-B14F-4D97-AF65-F5344CB8AC3E}">
        <p14:creationId xmlns:p14="http://schemas.microsoft.com/office/powerpoint/2010/main" val="3878160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24</a:t>
            </a:fld>
            <a:endParaRPr lang="zh-CN" altLang="en-US"/>
          </a:p>
        </p:txBody>
      </p:sp>
    </p:spTree>
    <p:extLst>
      <p:ext uri="{BB962C8B-B14F-4D97-AF65-F5344CB8AC3E}">
        <p14:creationId xmlns:p14="http://schemas.microsoft.com/office/powerpoint/2010/main" val="4219395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25</a:t>
            </a:fld>
            <a:endParaRPr lang="zh-CN" altLang="en-US"/>
          </a:p>
        </p:txBody>
      </p:sp>
    </p:spTree>
    <p:extLst>
      <p:ext uri="{BB962C8B-B14F-4D97-AF65-F5344CB8AC3E}">
        <p14:creationId xmlns:p14="http://schemas.microsoft.com/office/powerpoint/2010/main" val="2019251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26</a:t>
            </a:fld>
            <a:endParaRPr lang="zh-CN" altLang="en-US"/>
          </a:p>
        </p:txBody>
      </p:sp>
    </p:spTree>
    <p:extLst>
      <p:ext uri="{BB962C8B-B14F-4D97-AF65-F5344CB8AC3E}">
        <p14:creationId xmlns:p14="http://schemas.microsoft.com/office/powerpoint/2010/main" val="2831449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27</a:t>
            </a:fld>
            <a:endParaRPr lang="zh-CN" altLang="en-US"/>
          </a:p>
        </p:txBody>
      </p:sp>
    </p:spTree>
    <p:extLst>
      <p:ext uri="{BB962C8B-B14F-4D97-AF65-F5344CB8AC3E}">
        <p14:creationId xmlns:p14="http://schemas.microsoft.com/office/powerpoint/2010/main" val="4033021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28</a:t>
            </a:fld>
            <a:endParaRPr lang="zh-CN" altLang="en-US"/>
          </a:p>
        </p:txBody>
      </p:sp>
    </p:spTree>
    <p:extLst>
      <p:ext uri="{BB962C8B-B14F-4D97-AF65-F5344CB8AC3E}">
        <p14:creationId xmlns:p14="http://schemas.microsoft.com/office/powerpoint/2010/main" val="1483732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29</a:t>
            </a:fld>
            <a:endParaRPr lang="zh-CN" altLang="en-US"/>
          </a:p>
        </p:txBody>
      </p:sp>
    </p:spTree>
    <p:extLst>
      <p:ext uri="{BB962C8B-B14F-4D97-AF65-F5344CB8AC3E}">
        <p14:creationId xmlns:p14="http://schemas.microsoft.com/office/powerpoint/2010/main" val="97347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30</a:t>
            </a:fld>
            <a:endParaRPr lang="zh-CN" altLang="en-US"/>
          </a:p>
        </p:txBody>
      </p:sp>
    </p:spTree>
    <p:extLst>
      <p:ext uri="{BB962C8B-B14F-4D97-AF65-F5344CB8AC3E}">
        <p14:creationId xmlns:p14="http://schemas.microsoft.com/office/powerpoint/2010/main" val="848802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31</a:t>
            </a:fld>
            <a:endParaRPr lang="zh-CN" altLang="en-US"/>
          </a:p>
        </p:txBody>
      </p:sp>
    </p:spTree>
    <p:extLst>
      <p:ext uri="{BB962C8B-B14F-4D97-AF65-F5344CB8AC3E}">
        <p14:creationId xmlns:p14="http://schemas.microsoft.com/office/powerpoint/2010/main" val="4154290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32</a:t>
            </a:fld>
            <a:endParaRPr lang="zh-CN" altLang="en-US"/>
          </a:p>
        </p:txBody>
      </p:sp>
    </p:spTree>
    <p:extLst>
      <p:ext uri="{BB962C8B-B14F-4D97-AF65-F5344CB8AC3E}">
        <p14:creationId xmlns:p14="http://schemas.microsoft.com/office/powerpoint/2010/main" val="3920735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33</a:t>
            </a:fld>
            <a:endParaRPr lang="zh-CN" altLang="en-US"/>
          </a:p>
        </p:txBody>
      </p:sp>
    </p:spTree>
    <p:extLst>
      <p:ext uri="{BB962C8B-B14F-4D97-AF65-F5344CB8AC3E}">
        <p14:creationId xmlns:p14="http://schemas.microsoft.com/office/powerpoint/2010/main" val="2902633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34</a:t>
            </a:fld>
            <a:endParaRPr lang="zh-CN" altLang="en-US"/>
          </a:p>
        </p:txBody>
      </p:sp>
    </p:spTree>
    <p:extLst>
      <p:ext uri="{BB962C8B-B14F-4D97-AF65-F5344CB8AC3E}">
        <p14:creationId xmlns:p14="http://schemas.microsoft.com/office/powerpoint/2010/main" val="509644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35</a:t>
            </a:fld>
            <a:endParaRPr lang="zh-CN" altLang="en-US"/>
          </a:p>
        </p:txBody>
      </p:sp>
    </p:spTree>
    <p:extLst>
      <p:ext uri="{BB962C8B-B14F-4D97-AF65-F5344CB8AC3E}">
        <p14:creationId xmlns:p14="http://schemas.microsoft.com/office/powerpoint/2010/main" val="410215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36</a:t>
            </a:fld>
            <a:endParaRPr lang="zh-CN" altLang="en-US"/>
          </a:p>
        </p:txBody>
      </p:sp>
    </p:spTree>
    <p:extLst>
      <p:ext uri="{BB962C8B-B14F-4D97-AF65-F5344CB8AC3E}">
        <p14:creationId xmlns:p14="http://schemas.microsoft.com/office/powerpoint/2010/main" val="3147381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37</a:t>
            </a:fld>
            <a:endParaRPr lang="zh-CN" altLang="en-US"/>
          </a:p>
        </p:txBody>
      </p:sp>
    </p:spTree>
    <p:extLst>
      <p:ext uri="{BB962C8B-B14F-4D97-AF65-F5344CB8AC3E}">
        <p14:creationId xmlns:p14="http://schemas.microsoft.com/office/powerpoint/2010/main" val="2356485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38</a:t>
            </a:fld>
            <a:endParaRPr lang="zh-CN" altLang="en-US"/>
          </a:p>
        </p:txBody>
      </p:sp>
    </p:spTree>
    <p:extLst>
      <p:ext uri="{BB962C8B-B14F-4D97-AF65-F5344CB8AC3E}">
        <p14:creationId xmlns:p14="http://schemas.microsoft.com/office/powerpoint/2010/main" val="2086719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39</a:t>
            </a:fld>
            <a:endParaRPr lang="zh-CN" altLang="en-US"/>
          </a:p>
        </p:txBody>
      </p:sp>
    </p:spTree>
    <p:extLst>
      <p:ext uri="{BB962C8B-B14F-4D97-AF65-F5344CB8AC3E}">
        <p14:creationId xmlns:p14="http://schemas.microsoft.com/office/powerpoint/2010/main" val="257152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BST</a:t>
            </a:r>
            <a:r>
              <a:rPr lang="zh-CN" altLang="en-US" dirty="0"/>
              <a:t>树的查找，插入，删除大家自行学习，这里就不介绍了</a:t>
            </a:r>
          </a:p>
        </p:txBody>
      </p:sp>
      <p:sp>
        <p:nvSpPr>
          <p:cNvPr id="4" name="灯片编号占位符 3"/>
          <p:cNvSpPr>
            <a:spLocks noGrp="1"/>
          </p:cNvSpPr>
          <p:nvPr>
            <p:ph type="sldNum" sz="quarter" idx="10"/>
          </p:nvPr>
        </p:nvSpPr>
        <p:spPr/>
        <p:txBody>
          <a:bodyPr/>
          <a:lstStyle/>
          <a:p>
            <a:fld id="{81D4C706-B552-48CF-B615-B4F29AB3EE56}"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40</a:t>
            </a:fld>
            <a:endParaRPr lang="zh-CN" altLang="en-US"/>
          </a:p>
        </p:txBody>
      </p:sp>
    </p:spTree>
    <p:extLst>
      <p:ext uri="{BB962C8B-B14F-4D97-AF65-F5344CB8AC3E}">
        <p14:creationId xmlns:p14="http://schemas.microsoft.com/office/powerpoint/2010/main" val="746555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41</a:t>
            </a:fld>
            <a:endParaRPr lang="zh-CN" altLang="en-US"/>
          </a:p>
        </p:txBody>
      </p:sp>
    </p:spTree>
    <p:extLst>
      <p:ext uri="{BB962C8B-B14F-4D97-AF65-F5344CB8AC3E}">
        <p14:creationId xmlns:p14="http://schemas.microsoft.com/office/powerpoint/2010/main" val="11843040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42</a:t>
            </a:fld>
            <a:endParaRPr lang="zh-CN" altLang="en-US"/>
          </a:p>
        </p:txBody>
      </p:sp>
    </p:spTree>
    <p:extLst>
      <p:ext uri="{BB962C8B-B14F-4D97-AF65-F5344CB8AC3E}">
        <p14:creationId xmlns:p14="http://schemas.microsoft.com/office/powerpoint/2010/main" val="1307536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43</a:t>
            </a:fld>
            <a:endParaRPr lang="zh-CN" altLang="en-US"/>
          </a:p>
        </p:txBody>
      </p:sp>
    </p:spTree>
    <p:extLst>
      <p:ext uri="{BB962C8B-B14F-4D97-AF65-F5344CB8AC3E}">
        <p14:creationId xmlns:p14="http://schemas.microsoft.com/office/powerpoint/2010/main" val="36247927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44</a:t>
            </a:fld>
            <a:endParaRPr lang="zh-CN" altLang="en-US"/>
          </a:p>
        </p:txBody>
      </p:sp>
    </p:spTree>
    <p:extLst>
      <p:ext uri="{BB962C8B-B14F-4D97-AF65-F5344CB8AC3E}">
        <p14:creationId xmlns:p14="http://schemas.microsoft.com/office/powerpoint/2010/main" val="679893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45</a:t>
            </a:fld>
            <a:endParaRPr lang="zh-CN" altLang="en-US"/>
          </a:p>
        </p:txBody>
      </p:sp>
    </p:spTree>
    <p:extLst>
      <p:ext uri="{BB962C8B-B14F-4D97-AF65-F5344CB8AC3E}">
        <p14:creationId xmlns:p14="http://schemas.microsoft.com/office/powerpoint/2010/main" val="1599368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46</a:t>
            </a:fld>
            <a:endParaRPr lang="zh-CN" altLang="en-US"/>
          </a:p>
        </p:txBody>
      </p:sp>
    </p:spTree>
    <p:extLst>
      <p:ext uri="{BB962C8B-B14F-4D97-AF65-F5344CB8AC3E}">
        <p14:creationId xmlns:p14="http://schemas.microsoft.com/office/powerpoint/2010/main" val="19246922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47</a:t>
            </a:fld>
            <a:endParaRPr lang="zh-CN" altLang="en-US"/>
          </a:p>
        </p:txBody>
      </p:sp>
    </p:spTree>
    <p:extLst>
      <p:ext uri="{BB962C8B-B14F-4D97-AF65-F5344CB8AC3E}">
        <p14:creationId xmlns:p14="http://schemas.microsoft.com/office/powerpoint/2010/main" val="3176336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48</a:t>
            </a:fld>
            <a:endParaRPr lang="zh-CN" altLang="en-US"/>
          </a:p>
        </p:txBody>
      </p:sp>
    </p:spTree>
    <p:extLst>
      <p:ext uri="{BB962C8B-B14F-4D97-AF65-F5344CB8AC3E}">
        <p14:creationId xmlns:p14="http://schemas.microsoft.com/office/powerpoint/2010/main" val="30211943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49</a:t>
            </a:fld>
            <a:endParaRPr lang="zh-CN" altLang="en-US"/>
          </a:p>
        </p:txBody>
      </p:sp>
    </p:spTree>
    <p:extLst>
      <p:ext uri="{BB962C8B-B14F-4D97-AF65-F5344CB8AC3E}">
        <p14:creationId xmlns:p14="http://schemas.microsoft.com/office/powerpoint/2010/main" val="47503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50</a:t>
            </a:fld>
            <a:endParaRPr lang="zh-CN" altLang="en-US"/>
          </a:p>
        </p:txBody>
      </p:sp>
    </p:spTree>
    <p:extLst>
      <p:ext uri="{BB962C8B-B14F-4D97-AF65-F5344CB8AC3E}">
        <p14:creationId xmlns:p14="http://schemas.microsoft.com/office/powerpoint/2010/main" val="45328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t>51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t>8</a:t>
            </a:fld>
            <a:endParaRPr lang="zh-CN" altLang="en-US"/>
          </a:p>
        </p:txBody>
      </p:sp>
    </p:spTree>
    <p:extLst>
      <p:ext uri="{BB962C8B-B14F-4D97-AF65-F5344CB8AC3E}">
        <p14:creationId xmlns:p14="http://schemas.microsoft.com/office/powerpoint/2010/main" val="2655974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副标题 2"/>
          <p:cNvSpPr>
            <a:spLocks noGrp="1"/>
          </p:cNvSpPr>
          <p:nvPr userDrawn="1"/>
        </p:nvSpPr>
        <p:spPr>
          <a:xfrm>
            <a:off x="2034745" y="4284124"/>
            <a:ext cx="807805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8060402020202020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9pPr>
          </a:lstStyle>
          <a:p>
            <a:pPr>
              <a:lnSpc>
                <a:spcPct val="150000"/>
              </a:lnSpc>
            </a:pPr>
            <a:r>
              <a:rPr lang="zh-CN" altLang="en-US" sz="12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感谢您下载包图网平台上提供的</a:t>
            </a:r>
            <a:r>
              <a:rPr lang="en-US" altLang="zh-CN" sz="12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PPT</a:t>
            </a:r>
            <a:r>
              <a:rPr lang="zh-CN" altLang="en-US" sz="12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endPar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t>2018/4/7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250" advClick="0" advTm="2000">
        <p:blinds dir="vert"/>
      </p:transition>
    </mc:Choice>
    <mc:Fallback xmlns="">
      <p:transition spd="slow" advClick="0" advTm="2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14.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hemeOverride" Target="../theme/themeOverride15.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3.jpg"/></Relationships>
</file>

<file path=ppt/slides/_rels/slide3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2.jp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4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9.jpg"/></Relationships>
</file>

<file path=ppt/slides/_rels/slide4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0.jpg"/></Relationships>
</file>

<file path=ppt/slides/_rels/slide4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1.jp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4.jpg"/></Relationships>
</file>

<file path=ppt/slides/_rels/slide4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5.jp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8.jp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9044306">
            <a:off x="11241086" y="4091705"/>
            <a:ext cx="170002" cy="14655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 name="等腰三角形 2"/>
          <p:cNvSpPr/>
          <p:nvPr/>
        </p:nvSpPr>
        <p:spPr>
          <a:xfrm rot="4836188">
            <a:off x="11395188" y="2857377"/>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等腰三角形 3"/>
          <p:cNvSpPr/>
          <p:nvPr/>
        </p:nvSpPr>
        <p:spPr>
          <a:xfrm rot="4836188">
            <a:off x="11235406" y="3555778"/>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KSO_FT"/>
          <p:cNvSpPr>
            <a:spLocks noGrp="1"/>
          </p:cNvSpPr>
          <p:nvPr/>
        </p:nvSpPr>
        <p:spPr>
          <a:xfrm>
            <a:off x="4038547" y="635635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5" name="KSO_FN"/>
          <p:cNvSpPr>
            <a:spLocks noGrp="1"/>
          </p:cNvSpPr>
          <p:nvPr/>
        </p:nvSpPr>
        <p:spPr>
          <a:xfrm>
            <a:off x="8610547" y="63563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8BB862-31F9-4E79-AD8F-15F270DE74C8}" type="slidenum">
              <a:rPr lang="zh-CN" altLang="en-US" smtClean="0">
                <a:cs typeface="+mn-ea"/>
                <a:sym typeface="+mn-lt"/>
              </a:rPr>
              <a:t>1</a:t>
            </a:fld>
            <a:endParaRPr lang="zh-CN" altLang="en-US">
              <a:cs typeface="+mn-ea"/>
              <a:sym typeface="+mn-lt"/>
            </a:endParaRPr>
          </a:p>
        </p:txBody>
      </p:sp>
      <p:sp>
        <p:nvSpPr>
          <p:cNvPr id="16" name="任意多边形 82"/>
          <p:cNvSpPr/>
          <p:nvPr/>
        </p:nvSpPr>
        <p:spPr>
          <a:xfrm rot="10800000">
            <a:off x="9796758" y="-1"/>
            <a:ext cx="1981912" cy="1708545"/>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任意多边形 83"/>
          <p:cNvSpPr/>
          <p:nvPr/>
        </p:nvSpPr>
        <p:spPr>
          <a:xfrm rot="10800000">
            <a:off x="10557563" y="71201"/>
            <a:ext cx="1634490" cy="1757883"/>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824598" y="272314"/>
            <a:ext cx="1150082" cy="991450"/>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 name="等腰三角形 18"/>
          <p:cNvSpPr/>
          <p:nvPr/>
        </p:nvSpPr>
        <p:spPr>
          <a:xfrm rot="10800000">
            <a:off x="10099375" y="1533913"/>
            <a:ext cx="537399" cy="463275"/>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0" name="等腰三角形 19"/>
          <p:cNvSpPr/>
          <p:nvPr/>
        </p:nvSpPr>
        <p:spPr>
          <a:xfrm rot="10800000">
            <a:off x="11675689" y="1953679"/>
            <a:ext cx="187125" cy="161315"/>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等腰三角形 20"/>
          <p:cNvSpPr/>
          <p:nvPr/>
        </p:nvSpPr>
        <p:spPr>
          <a:xfrm rot="10800000">
            <a:off x="10924617" y="25828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2" name="等腰三角形 21"/>
          <p:cNvSpPr/>
          <p:nvPr/>
        </p:nvSpPr>
        <p:spPr>
          <a:xfrm rot="10800000">
            <a:off x="10922921" y="2071208"/>
            <a:ext cx="187125" cy="161315"/>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等腰三角形 22"/>
          <p:cNvSpPr/>
          <p:nvPr/>
        </p:nvSpPr>
        <p:spPr>
          <a:xfrm rot="10800000">
            <a:off x="11230640" y="2203504"/>
            <a:ext cx="325834" cy="280891"/>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 name="等腰三角形 23"/>
          <p:cNvSpPr/>
          <p:nvPr/>
        </p:nvSpPr>
        <p:spPr>
          <a:xfrm rot="10800000">
            <a:off x="9655494" y="1054522"/>
            <a:ext cx="187125" cy="161315"/>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 name="TextBox 26"/>
          <p:cNvSpPr txBox="1"/>
          <p:nvPr/>
        </p:nvSpPr>
        <p:spPr>
          <a:xfrm>
            <a:off x="1250264" y="2484395"/>
            <a:ext cx="7600950" cy="860425"/>
          </a:xfrm>
          <a:prstGeom prst="rect">
            <a:avLst/>
          </a:prstGeom>
          <a:noFill/>
        </p:spPr>
        <p:txBody>
          <a:bodyPr wrap="square" rtlCol="0">
            <a:spAutoFit/>
          </a:bodyPr>
          <a:lstStyle/>
          <a:p>
            <a:pPr algn="ctr"/>
            <a:r>
              <a:rPr lang="zh-CN" altLang="en-US" sz="5000" b="1" dirty="0">
                <a:solidFill>
                  <a:srgbClr val="0CB692"/>
                </a:solidFill>
                <a:cs typeface="+mn-ea"/>
                <a:sym typeface="+mn-lt"/>
              </a:rPr>
              <a:t>红黑树分享</a:t>
            </a:r>
          </a:p>
        </p:txBody>
      </p:sp>
      <p:sp>
        <p:nvSpPr>
          <p:cNvPr id="26" name="TextBox 33"/>
          <p:cNvSpPr txBox="1"/>
          <p:nvPr/>
        </p:nvSpPr>
        <p:spPr>
          <a:xfrm>
            <a:off x="1882387" y="3932691"/>
            <a:ext cx="6336704" cy="830997"/>
          </a:xfrm>
          <a:prstGeom prst="rect">
            <a:avLst/>
          </a:prstGeom>
          <a:noFill/>
        </p:spPr>
        <p:txBody>
          <a:bodyPr wrap="square" rtlCol="0">
            <a:spAutoFit/>
          </a:bodyPr>
          <a:lstStyle/>
          <a:p>
            <a:pPr algn="ctr"/>
            <a:r>
              <a:rPr lang="zh-CN" altLang="en-US" sz="1600" dirty="0">
                <a:solidFill>
                  <a:srgbClr val="516D82"/>
                </a:solidFill>
                <a:cs typeface="+mn-ea"/>
                <a:sym typeface="+mn-lt"/>
              </a:rPr>
              <a:t>分享人：赵楠     </a:t>
            </a:r>
            <a:endParaRPr lang="en-US" altLang="zh-CN" sz="1600" dirty="0">
              <a:solidFill>
                <a:srgbClr val="516D82"/>
              </a:solidFill>
              <a:cs typeface="+mn-ea"/>
              <a:sym typeface="+mn-lt"/>
            </a:endParaRPr>
          </a:p>
          <a:p>
            <a:pPr algn="ctr"/>
            <a:r>
              <a:rPr lang="en-US" altLang="zh-CN" sz="1600" dirty="0">
                <a:solidFill>
                  <a:srgbClr val="516D82"/>
                </a:solidFill>
                <a:cs typeface="+mn-ea"/>
                <a:sym typeface="+mn-lt"/>
              </a:rPr>
              <a:t>Topic: 1158</a:t>
            </a:r>
            <a:r>
              <a:rPr lang="zh-CN" altLang="en-US" sz="1600" dirty="0">
                <a:solidFill>
                  <a:srgbClr val="516D82"/>
                </a:solidFill>
                <a:cs typeface="+mn-ea"/>
                <a:sym typeface="+mn-lt"/>
              </a:rPr>
              <a:t>                </a:t>
            </a:r>
            <a:endParaRPr lang="en-US" altLang="zh-CN" sz="1600" dirty="0">
              <a:solidFill>
                <a:srgbClr val="516D82"/>
              </a:solidFill>
              <a:cs typeface="+mn-ea"/>
              <a:sym typeface="+mn-lt"/>
            </a:endParaRPr>
          </a:p>
          <a:p>
            <a:pPr algn="ctr"/>
            <a:r>
              <a:rPr lang="zh-CN" altLang="en-US" sz="1600" dirty="0">
                <a:solidFill>
                  <a:srgbClr val="516D82"/>
                </a:solidFill>
                <a:cs typeface="+mn-ea"/>
                <a:sym typeface="+mn-lt"/>
              </a:rPr>
              <a:t>时间：</a:t>
            </a:r>
            <a:r>
              <a:rPr lang="en-US" altLang="zh-CN" sz="1600" dirty="0">
                <a:solidFill>
                  <a:srgbClr val="516D82"/>
                </a:solidFill>
                <a:cs typeface="+mn-ea"/>
                <a:sym typeface="+mn-lt"/>
              </a:rPr>
              <a:t>18</a:t>
            </a:r>
            <a:r>
              <a:rPr lang="zh-CN" altLang="en-US" sz="1600" dirty="0">
                <a:solidFill>
                  <a:srgbClr val="516D82"/>
                </a:solidFill>
                <a:cs typeface="+mn-ea"/>
                <a:sym typeface="+mn-lt"/>
              </a:rPr>
              <a:t>年</a:t>
            </a:r>
            <a:r>
              <a:rPr lang="en-US" altLang="zh-CN" sz="1600" dirty="0">
                <a:solidFill>
                  <a:srgbClr val="516D82"/>
                </a:solidFill>
                <a:cs typeface="+mn-ea"/>
                <a:sym typeface="+mn-lt"/>
              </a:rPr>
              <a:t>4</a:t>
            </a:r>
            <a:r>
              <a:rPr lang="zh-CN" altLang="en-US" sz="1600" dirty="0">
                <a:solidFill>
                  <a:srgbClr val="516D82"/>
                </a:solidFill>
                <a:cs typeface="+mn-ea"/>
                <a:sym typeface="+mn-lt"/>
              </a:rPr>
              <a:t>月</a:t>
            </a:r>
            <a:r>
              <a:rPr lang="en-US" altLang="zh-CN" sz="1600" dirty="0">
                <a:solidFill>
                  <a:srgbClr val="516D82"/>
                </a:solidFill>
                <a:cs typeface="+mn-ea"/>
                <a:sym typeface="+mn-lt"/>
              </a:rPr>
              <a:t>14</a:t>
            </a:r>
            <a:r>
              <a:rPr lang="zh-CN" altLang="en-US" sz="1600" dirty="0">
                <a:solidFill>
                  <a:srgbClr val="516D82"/>
                </a:solidFill>
                <a:cs typeface="+mn-ea"/>
                <a:sym typeface="+mn-lt"/>
              </a:rPr>
              <a:t>日</a:t>
            </a:r>
          </a:p>
        </p:txBody>
      </p:sp>
      <p:sp>
        <p:nvSpPr>
          <p:cNvPr id="28" name="AutoShape 2" descr="Image result for graphq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矩形 5"/>
          <p:cNvSpPr/>
          <p:nvPr/>
        </p:nvSpPr>
        <p:spPr>
          <a:xfrm>
            <a:off x="7369111" y="5246050"/>
            <a:ext cx="3553810" cy="369332"/>
          </a:xfrm>
          <a:prstGeom prst="rect">
            <a:avLst/>
          </a:prstGeom>
        </p:spPr>
        <p:txBody>
          <a:bodyPr wrap="square">
            <a:spAutoFit/>
          </a:bodyPr>
          <a:lstStyle/>
          <a:p>
            <a:r>
              <a:rPr lang="en-US" altLang="zh-CN" dirty="0"/>
              <a:t>https://github.com/tofar/RBTree</a:t>
            </a:r>
          </a:p>
        </p:txBody>
      </p:sp>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1988"/>
            <a:ext cx="5407215" cy="577850"/>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r>
              <a:rPr lang="en-US" altLang="zh-CN" sz="2400" b="1" dirty="0">
                <a:solidFill>
                  <a:srgbClr val="50C8AE"/>
                </a:solidFill>
                <a:cs typeface="+mn-ea"/>
                <a:sym typeface="+mn-lt"/>
              </a:rPr>
              <a:t>-</a:t>
            </a:r>
            <a:r>
              <a:rPr lang="zh-CN" altLang="en-US" sz="2400" b="1" dirty="0">
                <a:solidFill>
                  <a:srgbClr val="50C8AE"/>
                </a:solidFill>
                <a:cs typeface="+mn-ea"/>
                <a:sym typeface="+mn-lt"/>
              </a:rPr>
              <a:t>需要修复</a:t>
            </a:r>
            <a:endParaRPr lang="zh-CN" altLang="en-US" sz="2000" dirty="0">
              <a:solidFill>
                <a:srgbClr val="F0F0F0">
                  <a:lumMod val="50000"/>
                </a:srgbClr>
              </a:solidFill>
              <a:cs typeface="+mn-ea"/>
              <a:sym typeface="+mn-lt"/>
            </a:endParaRPr>
          </a:p>
        </p:txBody>
      </p:sp>
      <p:sp>
        <p:nvSpPr>
          <p:cNvPr id="2" name="矩形 1">
            <a:extLst>
              <a:ext uri="{FF2B5EF4-FFF2-40B4-BE49-F238E27FC236}">
                <a16:creationId xmlns:a16="http://schemas.microsoft.com/office/drawing/2014/main" id="{DA7EFB9C-E919-4A0B-99F7-3BD7A4FB5016}"/>
              </a:ext>
            </a:extLst>
          </p:cNvPr>
          <p:cNvSpPr/>
          <p:nvPr/>
        </p:nvSpPr>
        <p:spPr>
          <a:xfrm>
            <a:off x="3758212" y="805699"/>
            <a:ext cx="6841725" cy="523220"/>
          </a:xfrm>
          <a:prstGeom prst="rect">
            <a:avLst/>
          </a:prstGeom>
        </p:spPr>
        <p:txBody>
          <a:bodyPr wrap="square">
            <a:spAutoFit/>
          </a:bodyPr>
          <a:lstStyle/>
          <a:p>
            <a:r>
              <a:rPr lang="zh-CN" altLang="en-US" sz="2800" dirty="0"/>
              <a:t>总条件：父节点颜色为</a:t>
            </a:r>
            <a:r>
              <a:rPr lang="en-US" altLang="zh-CN" sz="2800" dirty="0"/>
              <a:t>RED</a:t>
            </a:r>
            <a:endParaRPr lang="zh-CN" altLang="en-US" sz="2800" dirty="0"/>
          </a:p>
        </p:txBody>
      </p:sp>
      <p:sp>
        <p:nvSpPr>
          <p:cNvPr id="21" name="矩形 20">
            <a:extLst>
              <a:ext uri="{FF2B5EF4-FFF2-40B4-BE49-F238E27FC236}">
                <a16:creationId xmlns:a16="http://schemas.microsoft.com/office/drawing/2014/main" id="{723383C0-7F95-44E6-929B-7D85138465D0}"/>
              </a:ext>
            </a:extLst>
          </p:cNvPr>
          <p:cNvSpPr/>
          <p:nvPr/>
        </p:nvSpPr>
        <p:spPr>
          <a:xfrm>
            <a:off x="2673417" y="1482621"/>
            <a:ext cx="7486130" cy="523220"/>
          </a:xfrm>
          <a:prstGeom prst="rect">
            <a:avLst/>
          </a:prstGeom>
        </p:spPr>
        <p:txBody>
          <a:bodyPr wrap="square">
            <a:spAutoFit/>
          </a:bodyPr>
          <a:lstStyle/>
          <a:p>
            <a:r>
              <a:rPr lang="en-US" altLang="zh-CN" sz="2800" dirty="0"/>
              <a:t>Case 1</a:t>
            </a:r>
            <a:r>
              <a:rPr lang="zh-CN" altLang="en-US" sz="2800" dirty="0"/>
              <a:t>：父节点</a:t>
            </a:r>
            <a:r>
              <a:rPr lang="en-US" altLang="zh-CN" sz="2800" dirty="0"/>
              <a:t>B</a:t>
            </a:r>
            <a:r>
              <a:rPr lang="zh-CN" altLang="en-US" sz="2800" dirty="0"/>
              <a:t>和叔父节点</a:t>
            </a:r>
            <a:r>
              <a:rPr lang="en-US" altLang="zh-CN" sz="2800" dirty="0"/>
              <a:t>C</a:t>
            </a:r>
            <a:r>
              <a:rPr lang="zh-CN" altLang="en-US" sz="2800" dirty="0"/>
              <a:t>二者都是红色</a:t>
            </a:r>
          </a:p>
        </p:txBody>
      </p:sp>
      <p:pic>
        <p:nvPicPr>
          <p:cNvPr id="4" name="图片 3">
            <a:extLst>
              <a:ext uri="{FF2B5EF4-FFF2-40B4-BE49-F238E27FC236}">
                <a16:creationId xmlns:a16="http://schemas.microsoft.com/office/drawing/2014/main" id="{3D905670-95E5-413D-9B4E-18EAD11257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141" y="2265296"/>
            <a:ext cx="10755555" cy="4419047"/>
          </a:xfrm>
          <a:prstGeom prst="rect">
            <a:avLst/>
          </a:prstGeom>
        </p:spPr>
      </p:pic>
    </p:spTree>
    <p:extLst>
      <p:ext uri="{BB962C8B-B14F-4D97-AF65-F5344CB8AC3E}">
        <p14:creationId xmlns:p14="http://schemas.microsoft.com/office/powerpoint/2010/main" val="27814233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1988"/>
            <a:ext cx="5407215" cy="577850"/>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r>
              <a:rPr lang="en-US" altLang="zh-CN" sz="2400" b="1" dirty="0">
                <a:solidFill>
                  <a:srgbClr val="50C8AE"/>
                </a:solidFill>
                <a:cs typeface="+mn-ea"/>
                <a:sym typeface="+mn-lt"/>
              </a:rPr>
              <a:t>-</a:t>
            </a:r>
            <a:r>
              <a:rPr lang="zh-CN" altLang="en-US" sz="2400" b="1" dirty="0">
                <a:solidFill>
                  <a:srgbClr val="50C8AE"/>
                </a:solidFill>
                <a:cs typeface="+mn-ea"/>
                <a:sym typeface="+mn-lt"/>
              </a:rPr>
              <a:t>需要修复</a:t>
            </a:r>
            <a:endParaRPr lang="zh-CN" altLang="en-US" sz="2000" dirty="0">
              <a:solidFill>
                <a:srgbClr val="F0F0F0">
                  <a:lumMod val="50000"/>
                </a:srgbClr>
              </a:solidFill>
              <a:cs typeface="+mn-ea"/>
              <a:sym typeface="+mn-lt"/>
            </a:endParaRPr>
          </a:p>
        </p:txBody>
      </p:sp>
      <p:sp>
        <p:nvSpPr>
          <p:cNvPr id="4" name="矩形 3">
            <a:extLst>
              <a:ext uri="{FF2B5EF4-FFF2-40B4-BE49-F238E27FC236}">
                <a16:creationId xmlns:a16="http://schemas.microsoft.com/office/drawing/2014/main" id="{73AC0BF4-D8F6-4AF6-8132-503E21819B9A}"/>
              </a:ext>
            </a:extLst>
          </p:cNvPr>
          <p:cNvSpPr/>
          <p:nvPr/>
        </p:nvSpPr>
        <p:spPr>
          <a:xfrm>
            <a:off x="3281975" y="972051"/>
            <a:ext cx="6096000" cy="1015663"/>
          </a:xfrm>
          <a:prstGeom prst="rect">
            <a:avLst/>
          </a:prstGeom>
        </p:spPr>
        <p:txBody>
          <a:bodyPr>
            <a:spAutoFit/>
          </a:bodyPr>
          <a:lstStyle/>
          <a:p>
            <a:r>
              <a:rPr lang="en-US" altLang="zh-CN" sz="2000" dirty="0"/>
              <a:t>case 2</a:t>
            </a:r>
            <a:r>
              <a:rPr lang="zh-CN" altLang="en-US" sz="2000" dirty="0"/>
              <a:t>情况：父节点</a:t>
            </a:r>
            <a:r>
              <a:rPr lang="en-US" altLang="zh-CN" sz="2000" dirty="0"/>
              <a:t>B</a:t>
            </a:r>
            <a:r>
              <a:rPr lang="zh-CN" altLang="en-US" sz="2000" dirty="0"/>
              <a:t>是红色而叔父节点</a:t>
            </a:r>
            <a:r>
              <a:rPr lang="en-US" altLang="zh-CN" sz="2000" dirty="0"/>
              <a:t>U</a:t>
            </a:r>
            <a:r>
              <a:rPr lang="zh-CN" altLang="en-US" sz="2000" dirty="0"/>
              <a:t>是黑色</a:t>
            </a:r>
            <a:r>
              <a:rPr lang="en-US" altLang="zh-CN" sz="2000" dirty="0"/>
              <a:t>(NIL</a:t>
            </a:r>
            <a:r>
              <a:rPr lang="zh-CN" altLang="en-US" sz="2000" dirty="0"/>
              <a:t>节点也是黑色的</a:t>
            </a:r>
            <a:r>
              <a:rPr lang="en-US" altLang="zh-CN" sz="2000" dirty="0"/>
              <a:t>)</a:t>
            </a:r>
            <a:r>
              <a:rPr lang="zh-CN" altLang="en-US" sz="2000" dirty="0"/>
              <a:t>，新节点</a:t>
            </a:r>
            <a:r>
              <a:rPr lang="en-US" altLang="zh-CN" sz="2000" dirty="0"/>
              <a:t>C</a:t>
            </a:r>
            <a:r>
              <a:rPr lang="zh-CN" altLang="en-US" sz="2000" dirty="0"/>
              <a:t>是其父节点</a:t>
            </a:r>
            <a:r>
              <a:rPr lang="en-US" altLang="zh-CN" sz="2000" dirty="0"/>
              <a:t>B</a:t>
            </a:r>
            <a:r>
              <a:rPr lang="zh-CN" altLang="en-US" sz="2000" dirty="0"/>
              <a:t>的左子节点，而父节点</a:t>
            </a:r>
            <a:r>
              <a:rPr lang="en-US" altLang="zh-CN" sz="2000" dirty="0"/>
              <a:t>B</a:t>
            </a:r>
            <a:r>
              <a:rPr lang="zh-CN" altLang="en-US" sz="2000" dirty="0"/>
              <a:t>又是其父节点</a:t>
            </a:r>
            <a:r>
              <a:rPr lang="en-US" altLang="zh-CN" sz="2000" dirty="0"/>
              <a:t>A</a:t>
            </a:r>
            <a:r>
              <a:rPr lang="zh-CN" altLang="en-US" sz="2000" dirty="0"/>
              <a:t>的左子节点</a:t>
            </a:r>
          </a:p>
        </p:txBody>
      </p:sp>
      <p:pic>
        <p:nvPicPr>
          <p:cNvPr id="7" name="图片 6">
            <a:extLst>
              <a:ext uri="{FF2B5EF4-FFF2-40B4-BE49-F238E27FC236}">
                <a16:creationId xmlns:a16="http://schemas.microsoft.com/office/drawing/2014/main" id="{EF9DE673-6CF0-4177-8E09-B08CB5E1F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432" y="2144309"/>
            <a:ext cx="7815135" cy="3760926"/>
          </a:xfrm>
          <a:prstGeom prst="rect">
            <a:avLst/>
          </a:prstGeom>
        </p:spPr>
      </p:pic>
    </p:spTree>
    <p:extLst>
      <p:ext uri="{BB962C8B-B14F-4D97-AF65-F5344CB8AC3E}">
        <p14:creationId xmlns:p14="http://schemas.microsoft.com/office/powerpoint/2010/main" val="24580776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插入</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a:extLst>
              <a:ext uri="{FF2B5EF4-FFF2-40B4-BE49-F238E27FC236}">
                <a16:creationId xmlns:a16="http://schemas.microsoft.com/office/drawing/2014/main" id="{71EEC262-FD9D-4627-8906-14C41522EC62}"/>
              </a:ext>
            </a:extLst>
          </p:cNvPr>
          <p:cNvSpPr/>
          <p:nvPr/>
        </p:nvSpPr>
        <p:spPr>
          <a:xfrm>
            <a:off x="3232528" y="723642"/>
            <a:ext cx="6096000" cy="1015663"/>
          </a:xfrm>
          <a:prstGeom prst="rect">
            <a:avLst/>
          </a:prstGeom>
        </p:spPr>
        <p:txBody>
          <a:bodyPr>
            <a:spAutoFit/>
          </a:bodyPr>
          <a:lstStyle/>
          <a:p>
            <a:r>
              <a:rPr lang="en-US" altLang="zh-CN" sz="2000" dirty="0"/>
              <a:t>case 3</a:t>
            </a:r>
            <a:r>
              <a:rPr lang="zh-CN" altLang="en-US" sz="2000" dirty="0"/>
              <a:t>父节点</a:t>
            </a:r>
            <a:r>
              <a:rPr lang="en-US" altLang="zh-CN" sz="2000" dirty="0"/>
              <a:t>B</a:t>
            </a:r>
            <a:r>
              <a:rPr lang="zh-CN" altLang="en-US" sz="2000" dirty="0"/>
              <a:t>是红色而叔父节点</a:t>
            </a:r>
            <a:r>
              <a:rPr lang="en-US" altLang="zh-CN" sz="2000" dirty="0"/>
              <a:t>U</a:t>
            </a:r>
            <a:r>
              <a:rPr lang="zh-CN" altLang="en-US" sz="2000" dirty="0"/>
              <a:t>是黑色</a:t>
            </a:r>
            <a:r>
              <a:rPr lang="en-US" altLang="zh-CN" sz="2000" dirty="0"/>
              <a:t>(NIL</a:t>
            </a:r>
            <a:r>
              <a:rPr lang="zh-CN" altLang="en-US" sz="2000" dirty="0"/>
              <a:t>节点也是黑色的</a:t>
            </a:r>
            <a:r>
              <a:rPr lang="en-US" altLang="zh-CN" sz="2000" dirty="0"/>
              <a:t>)</a:t>
            </a:r>
            <a:r>
              <a:rPr lang="zh-CN" altLang="en-US" sz="2000" dirty="0"/>
              <a:t>，新节点</a:t>
            </a:r>
            <a:r>
              <a:rPr lang="en-US" altLang="zh-CN" sz="2000" dirty="0"/>
              <a:t>C</a:t>
            </a:r>
            <a:r>
              <a:rPr lang="zh-CN" altLang="en-US" sz="2000" dirty="0"/>
              <a:t>是其父节点</a:t>
            </a:r>
            <a:r>
              <a:rPr lang="en-US" altLang="zh-CN" sz="2000" dirty="0"/>
              <a:t>B</a:t>
            </a:r>
            <a:r>
              <a:rPr lang="zh-CN" altLang="en-US" sz="2000" dirty="0"/>
              <a:t>的右子节点</a:t>
            </a:r>
            <a:r>
              <a:rPr lang="en-US" altLang="zh-CN" sz="2000" dirty="0"/>
              <a:t>(</a:t>
            </a:r>
            <a:r>
              <a:rPr lang="zh-CN" altLang="en-US" sz="2000" dirty="0"/>
              <a:t>即一家三代不在一条线上</a:t>
            </a:r>
            <a:r>
              <a:rPr lang="en-US" altLang="zh-CN" sz="2000" dirty="0"/>
              <a:t>)</a:t>
            </a:r>
            <a:endParaRPr lang="zh-CN" altLang="en-US" sz="2000" dirty="0"/>
          </a:p>
        </p:txBody>
      </p:sp>
      <p:pic>
        <p:nvPicPr>
          <p:cNvPr id="4" name="图片 3">
            <a:extLst>
              <a:ext uri="{FF2B5EF4-FFF2-40B4-BE49-F238E27FC236}">
                <a16:creationId xmlns:a16="http://schemas.microsoft.com/office/drawing/2014/main" id="{E1D37B07-AAD2-4EC0-9BDD-7A25585DF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347" y="2075629"/>
            <a:ext cx="7926253" cy="35856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删除</a:t>
            </a:r>
          </a:p>
        </p:txBody>
      </p:sp>
    </p:spTree>
    <p:extLst>
      <p:ext uri="{BB962C8B-B14F-4D97-AF65-F5344CB8AC3E}">
        <p14:creationId xmlns:p14="http://schemas.microsoft.com/office/powerpoint/2010/main" val="2991572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删除过程</a:t>
            </a:r>
            <a:endParaRPr lang="zh-CN" altLang="en-US" dirty="0">
              <a:solidFill>
                <a:srgbClr val="F0F0F0">
                  <a:lumMod val="50000"/>
                </a:srgbClr>
              </a:solidFill>
              <a:cs typeface="+mn-ea"/>
              <a:sym typeface="+mn-lt"/>
            </a:endParaRPr>
          </a:p>
        </p:txBody>
      </p:sp>
      <p:sp>
        <p:nvSpPr>
          <p:cNvPr id="5" name="矩形 4">
            <a:extLst>
              <a:ext uri="{FF2B5EF4-FFF2-40B4-BE49-F238E27FC236}">
                <a16:creationId xmlns:a16="http://schemas.microsoft.com/office/drawing/2014/main" id="{FA52ED15-059A-4446-B3AB-5E0EB937E968}"/>
              </a:ext>
            </a:extLst>
          </p:cNvPr>
          <p:cNvSpPr/>
          <p:nvPr/>
        </p:nvSpPr>
        <p:spPr>
          <a:xfrm>
            <a:off x="2143841" y="1160375"/>
            <a:ext cx="8593361" cy="3170099"/>
          </a:xfrm>
          <a:prstGeom prst="rect">
            <a:avLst/>
          </a:prstGeom>
        </p:spPr>
        <p:txBody>
          <a:bodyPr wrap="square">
            <a:spAutoFit/>
          </a:bodyPr>
          <a:lstStyle/>
          <a:p>
            <a:pPr marL="285750" indent="-285750">
              <a:buFontTx/>
              <a:buChar char="-"/>
            </a:pPr>
            <a:r>
              <a:rPr lang="zh-CN" altLang="en-US" sz="2000" dirty="0"/>
              <a:t>如果是叶子节点或者只有一个子节点就直接删除；  删除的图示： </a:t>
            </a:r>
            <a:endParaRPr lang="en-US" altLang="zh-CN" sz="2000" dirty="0"/>
          </a:p>
          <a:p>
            <a:r>
              <a:rPr lang="en-US" altLang="zh-CN" sz="2000" dirty="0"/>
              <a:t>-   </a:t>
            </a:r>
            <a:r>
              <a:rPr lang="zh-CN" altLang="en-US" sz="2000" dirty="0"/>
              <a:t>如果有左右节点都有，会用右节点的最小节点（记为</a:t>
            </a:r>
            <a:r>
              <a:rPr lang="en-US" altLang="zh-CN" sz="2000" dirty="0"/>
              <a:t>T</a:t>
            </a:r>
            <a:r>
              <a:rPr lang="zh-CN" altLang="en-US" sz="2000" dirty="0"/>
              <a:t>）顶替要删除节点</a:t>
            </a:r>
            <a:r>
              <a:rPr lang="en-US" altLang="zh-CN" sz="2000" dirty="0"/>
              <a:t>(</a:t>
            </a:r>
            <a:r>
              <a:rPr lang="zh-CN" altLang="en-US" sz="2000" dirty="0"/>
              <a:t>记为</a:t>
            </a:r>
            <a:r>
              <a:rPr lang="en-US" altLang="zh-CN" sz="2000" dirty="0"/>
              <a:t>N)</a:t>
            </a:r>
            <a:r>
              <a:rPr lang="zh-CN" altLang="en-US" sz="2000" dirty="0"/>
              <a:t>的位置，即将</a:t>
            </a:r>
            <a:r>
              <a:rPr lang="en-US" altLang="zh-CN" sz="2000" dirty="0"/>
              <a:t>N</a:t>
            </a:r>
            <a:r>
              <a:rPr lang="zh-CN" altLang="en-US" sz="2000" dirty="0"/>
              <a:t>的</a:t>
            </a:r>
            <a:r>
              <a:rPr lang="en-US" altLang="zh-CN" sz="2000" dirty="0"/>
              <a:t>value</a:t>
            </a:r>
            <a:r>
              <a:rPr lang="zh-CN" altLang="en-US" sz="2000" dirty="0"/>
              <a:t>替换为</a:t>
            </a:r>
            <a:r>
              <a:rPr lang="en-US" altLang="zh-CN" sz="2000" dirty="0"/>
              <a:t>T</a:t>
            </a:r>
            <a:r>
              <a:rPr lang="zh-CN" altLang="en-US" sz="2000" dirty="0"/>
              <a:t>的</a:t>
            </a:r>
            <a:r>
              <a:rPr lang="en-US" altLang="zh-CN" sz="2000" dirty="0"/>
              <a:t>value</a:t>
            </a:r>
            <a:r>
              <a:rPr lang="zh-CN" altLang="en-US" sz="2000" dirty="0"/>
              <a:t>，之后删除</a:t>
            </a:r>
            <a:r>
              <a:rPr lang="en-US" altLang="zh-CN" sz="2000" dirty="0"/>
              <a:t>T</a:t>
            </a:r>
            <a:r>
              <a:rPr lang="zh-CN" altLang="en-US" sz="2000" dirty="0"/>
              <a:t>；</a:t>
            </a:r>
            <a:endParaRPr lang="en-US" altLang="zh-CN" sz="2000" dirty="0"/>
          </a:p>
          <a:p>
            <a:pPr marL="285750" indent="-285750">
              <a:buFontTx/>
              <a:buChar char="-"/>
            </a:pPr>
            <a:r>
              <a:rPr lang="zh-CN" altLang="en-US" sz="2000" dirty="0"/>
              <a:t>删除后，如果删除的节点的颜色为黑色就需要做删除修复操作，删除修复的主要思想就是从兄弟节点上借调黑色的节点过来，如果兄弟节点没有黑节点可以借调的话，就只能往上追溯，将每一级的黑节点数减去一个，使得整棵树符合红黑树的定义。</a:t>
            </a:r>
            <a:endParaRPr lang="en-US" altLang="zh-CN" sz="2000" dirty="0"/>
          </a:p>
          <a:p>
            <a:r>
              <a:rPr lang="en-US" altLang="zh-CN" sz="2000" dirty="0"/>
              <a:t>-   </a:t>
            </a:r>
            <a:r>
              <a:rPr lang="zh-CN" altLang="en-US" sz="2000" dirty="0"/>
              <a:t>删除修复操作在遇到被调整的节点是红色节点或者到达</a:t>
            </a:r>
            <a:r>
              <a:rPr lang="en-US" altLang="zh-CN" sz="2000" dirty="0"/>
              <a:t>root</a:t>
            </a:r>
            <a:r>
              <a:rPr lang="zh-CN" altLang="en-US" sz="2000" dirty="0"/>
              <a:t>节点时，修复操作完毕，修复之后要将被调整的节点颜色变为黑色（主要防止以下</a:t>
            </a:r>
            <a:r>
              <a:rPr lang="en-US" altLang="zh-CN" sz="2000" dirty="0"/>
              <a:t>case 2</a:t>
            </a:r>
            <a:r>
              <a:rPr lang="zh-CN" altLang="en-US" sz="2000" dirty="0"/>
              <a:t>中父节点为红色的）。</a:t>
            </a:r>
          </a:p>
        </p:txBody>
      </p:sp>
      <p:pic>
        <p:nvPicPr>
          <p:cNvPr id="9" name="图片 8">
            <a:extLst>
              <a:ext uri="{FF2B5EF4-FFF2-40B4-BE49-F238E27FC236}">
                <a16:creationId xmlns:a16="http://schemas.microsoft.com/office/drawing/2014/main" id="{95B7D22F-79DB-4F0C-88E0-A3CBF06EC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726" y="4679651"/>
            <a:ext cx="3334215" cy="1286054"/>
          </a:xfrm>
          <a:prstGeom prst="rect">
            <a:avLst/>
          </a:prstGeom>
        </p:spPr>
      </p:pic>
    </p:spTree>
    <p:extLst>
      <p:ext uri="{BB962C8B-B14F-4D97-AF65-F5344CB8AC3E}">
        <p14:creationId xmlns:p14="http://schemas.microsoft.com/office/powerpoint/2010/main" val="15558456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3" name="矩形 2">
            <a:extLst>
              <a:ext uri="{FF2B5EF4-FFF2-40B4-BE49-F238E27FC236}">
                <a16:creationId xmlns:a16="http://schemas.microsoft.com/office/drawing/2014/main" id="{3F5E3A4C-6506-499B-85F3-FD6E598D0B0A}"/>
              </a:ext>
            </a:extLst>
          </p:cNvPr>
          <p:cNvSpPr/>
          <p:nvPr/>
        </p:nvSpPr>
        <p:spPr>
          <a:xfrm>
            <a:off x="2905956" y="1461152"/>
            <a:ext cx="8182253" cy="3477875"/>
          </a:xfrm>
          <a:prstGeom prst="rect">
            <a:avLst/>
          </a:prstGeom>
        </p:spPr>
        <p:txBody>
          <a:bodyPr wrap="square">
            <a:spAutoFit/>
          </a:bodyPr>
          <a:lstStyle/>
          <a:p>
            <a:r>
              <a:rPr lang="zh-CN" altLang="en-US" sz="2000" dirty="0"/>
              <a:t>删除修复操作分为四种情况</a:t>
            </a:r>
            <a:r>
              <a:rPr lang="en-US" altLang="zh-CN" sz="2000" dirty="0"/>
              <a:t>(</a:t>
            </a:r>
            <a:r>
              <a:rPr lang="zh-CN" altLang="en-US" sz="2000" dirty="0"/>
              <a:t>删除黑节点后</a:t>
            </a:r>
            <a:r>
              <a:rPr lang="en-US" altLang="zh-CN" sz="2000" dirty="0"/>
              <a:t>)</a:t>
            </a:r>
            <a:r>
              <a:rPr lang="zh-CN" altLang="en-US" sz="2000" dirty="0"/>
              <a:t>：</a:t>
            </a:r>
            <a:endParaRPr lang="en-US" altLang="zh-CN" sz="2000" dirty="0"/>
          </a:p>
          <a:p>
            <a:r>
              <a:rPr lang="zh-CN" altLang="en-US" sz="2000" dirty="0"/>
              <a:t>注：待调整的节点的初始节点为删除节点的子节点（优先非空子节点），以下删除修复情况只讨论待调整的节点为左节点的情况，若为右节点，则只需做相应的镜像操作即可。</a:t>
            </a:r>
            <a:endParaRPr lang="en-US" altLang="zh-CN" sz="2000" dirty="0"/>
          </a:p>
          <a:p>
            <a:endParaRPr lang="en-US" altLang="zh-CN" sz="2000" dirty="0"/>
          </a:p>
          <a:p>
            <a:pPr marL="342900" indent="-342900">
              <a:buAutoNum type="arabicPeriod"/>
            </a:pPr>
            <a:r>
              <a:rPr lang="zh-CN" altLang="en-US" sz="2000" dirty="0"/>
              <a:t>待调整的节点的兄弟节点是红色的节点；</a:t>
            </a:r>
            <a:endParaRPr lang="en-US" altLang="zh-CN" sz="2000" dirty="0"/>
          </a:p>
          <a:p>
            <a:r>
              <a:rPr lang="en-US" altLang="zh-CN" sz="2000" dirty="0"/>
              <a:t>2. </a:t>
            </a:r>
            <a:r>
              <a:rPr lang="zh-CN" altLang="en-US" sz="2000" dirty="0"/>
              <a:t>待调整的节点的兄弟节点是黑色的节点，且兄弟节点的子节点都是黑色的；</a:t>
            </a:r>
            <a:endParaRPr lang="en-US" altLang="zh-CN" sz="2000" dirty="0"/>
          </a:p>
          <a:p>
            <a:r>
              <a:rPr lang="en-US" altLang="zh-CN" sz="2000" dirty="0"/>
              <a:t>3. </a:t>
            </a:r>
            <a:r>
              <a:rPr lang="zh-CN" altLang="en-US" sz="2000" dirty="0"/>
              <a:t>待调整的节点的兄弟节点是黑色的节点，且兄弟节点的左子节点是红色的，右节点是黑色的；</a:t>
            </a:r>
            <a:endParaRPr lang="en-US" altLang="zh-CN" sz="2000" dirty="0"/>
          </a:p>
          <a:p>
            <a:r>
              <a:rPr lang="en-US" altLang="zh-CN" sz="2000" dirty="0"/>
              <a:t>4. </a:t>
            </a:r>
            <a:r>
              <a:rPr lang="zh-CN" altLang="en-US" sz="2000" dirty="0"/>
              <a:t>待调整的节点的兄弟节点是黑色的节点，且右子节点是是红色的；</a:t>
            </a:r>
          </a:p>
        </p:txBody>
      </p:sp>
    </p:spTree>
    <p:extLst>
      <p:ext uri="{BB962C8B-B14F-4D97-AF65-F5344CB8AC3E}">
        <p14:creationId xmlns:p14="http://schemas.microsoft.com/office/powerpoint/2010/main" val="239746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a:extLst>
              <a:ext uri="{FF2B5EF4-FFF2-40B4-BE49-F238E27FC236}">
                <a16:creationId xmlns:a16="http://schemas.microsoft.com/office/drawing/2014/main" id="{E7D778DC-867E-4F59-A94E-E23BC69B4090}"/>
              </a:ext>
            </a:extLst>
          </p:cNvPr>
          <p:cNvSpPr/>
          <p:nvPr/>
        </p:nvSpPr>
        <p:spPr>
          <a:xfrm>
            <a:off x="3970068" y="989661"/>
            <a:ext cx="5073825" cy="400110"/>
          </a:xfrm>
          <a:prstGeom prst="rect">
            <a:avLst/>
          </a:prstGeom>
        </p:spPr>
        <p:txBody>
          <a:bodyPr wrap="none">
            <a:spAutoFit/>
          </a:bodyPr>
          <a:lstStyle/>
          <a:p>
            <a:r>
              <a:rPr lang="en-US" altLang="zh-CN" sz="2000" dirty="0"/>
              <a:t>case1</a:t>
            </a:r>
            <a:r>
              <a:rPr lang="zh-CN" altLang="en-US" sz="2000" dirty="0"/>
              <a:t>：待调整的</a:t>
            </a:r>
            <a:r>
              <a:rPr lang="en-US" altLang="zh-CN" sz="2000" dirty="0"/>
              <a:t>B</a:t>
            </a:r>
            <a:r>
              <a:rPr lang="zh-CN" altLang="en-US" sz="2000" dirty="0"/>
              <a:t>的兄弟节点</a:t>
            </a:r>
            <a:r>
              <a:rPr lang="en-US" altLang="zh-CN" sz="2000" dirty="0"/>
              <a:t>C</a:t>
            </a:r>
            <a:r>
              <a:rPr lang="zh-CN" altLang="en-US" sz="2000" dirty="0"/>
              <a:t>是红色节点</a:t>
            </a:r>
          </a:p>
        </p:txBody>
      </p:sp>
      <p:pic>
        <p:nvPicPr>
          <p:cNvPr id="5" name="图片 4">
            <a:extLst>
              <a:ext uri="{FF2B5EF4-FFF2-40B4-BE49-F238E27FC236}">
                <a16:creationId xmlns:a16="http://schemas.microsoft.com/office/drawing/2014/main" id="{ED9913F6-EEF0-45F5-8C44-FA160BF30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17" y="1794408"/>
            <a:ext cx="8408566" cy="3749342"/>
          </a:xfrm>
          <a:prstGeom prst="rect">
            <a:avLst/>
          </a:prstGeom>
        </p:spPr>
      </p:pic>
    </p:spTree>
    <p:extLst>
      <p:ext uri="{BB962C8B-B14F-4D97-AF65-F5344CB8AC3E}">
        <p14:creationId xmlns:p14="http://schemas.microsoft.com/office/powerpoint/2010/main" val="35661690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a:extLst>
              <a:ext uri="{FF2B5EF4-FFF2-40B4-BE49-F238E27FC236}">
                <a16:creationId xmlns:a16="http://schemas.microsoft.com/office/drawing/2014/main" id="{DE3D8F98-6386-48BB-A4F3-B994F8B501B5}"/>
              </a:ext>
            </a:extLst>
          </p:cNvPr>
          <p:cNvSpPr/>
          <p:nvPr/>
        </p:nvSpPr>
        <p:spPr>
          <a:xfrm>
            <a:off x="3429740" y="1031419"/>
            <a:ext cx="6096000" cy="707886"/>
          </a:xfrm>
          <a:prstGeom prst="rect">
            <a:avLst/>
          </a:prstGeom>
        </p:spPr>
        <p:txBody>
          <a:bodyPr>
            <a:spAutoFit/>
          </a:bodyPr>
          <a:lstStyle/>
          <a:p>
            <a:r>
              <a:rPr lang="en-US" altLang="zh-CN" sz="2000" dirty="0"/>
              <a:t>case2</a:t>
            </a:r>
            <a:r>
              <a:rPr lang="zh-CN" altLang="en-US" sz="2000" dirty="0"/>
              <a:t>：待调整的节点</a:t>
            </a:r>
            <a:r>
              <a:rPr lang="en-US" altLang="zh-CN" sz="2000" dirty="0"/>
              <a:t>B</a:t>
            </a:r>
            <a:r>
              <a:rPr lang="zh-CN" altLang="en-US" sz="2000" dirty="0"/>
              <a:t>，兄弟节点</a:t>
            </a:r>
            <a:r>
              <a:rPr lang="en-US" altLang="zh-CN" sz="2000" dirty="0"/>
              <a:t>C</a:t>
            </a:r>
            <a:r>
              <a:rPr lang="zh-CN" altLang="en-US" sz="2000" dirty="0"/>
              <a:t>，及</a:t>
            </a:r>
            <a:r>
              <a:rPr lang="en-US" altLang="zh-CN" sz="2000" dirty="0"/>
              <a:t>C</a:t>
            </a:r>
            <a:r>
              <a:rPr lang="zh-CN" altLang="en-US" sz="2000" dirty="0"/>
              <a:t>的两个儿子节点的颜色都是黑色的</a:t>
            </a:r>
          </a:p>
        </p:txBody>
      </p:sp>
      <p:pic>
        <p:nvPicPr>
          <p:cNvPr id="4" name="图片 3">
            <a:extLst>
              <a:ext uri="{FF2B5EF4-FFF2-40B4-BE49-F238E27FC236}">
                <a16:creationId xmlns:a16="http://schemas.microsoft.com/office/drawing/2014/main" id="{163779C8-3538-468C-99A5-B41418151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449" y="2040256"/>
            <a:ext cx="6933333" cy="3123809"/>
          </a:xfrm>
          <a:prstGeom prst="rect">
            <a:avLst/>
          </a:prstGeom>
        </p:spPr>
      </p:pic>
    </p:spTree>
    <p:extLst>
      <p:ext uri="{BB962C8B-B14F-4D97-AF65-F5344CB8AC3E}">
        <p14:creationId xmlns:p14="http://schemas.microsoft.com/office/powerpoint/2010/main" val="12083553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a:extLst>
              <a:ext uri="{FF2B5EF4-FFF2-40B4-BE49-F238E27FC236}">
                <a16:creationId xmlns:a16="http://schemas.microsoft.com/office/drawing/2014/main" id="{4049148D-B7F7-410E-8C37-3E3CE1C591C2}"/>
              </a:ext>
            </a:extLst>
          </p:cNvPr>
          <p:cNvSpPr/>
          <p:nvPr/>
        </p:nvSpPr>
        <p:spPr>
          <a:xfrm>
            <a:off x="3278820" y="1148077"/>
            <a:ext cx="6096000" cy="707886"/>
          </a:xfrm>
          <a:prstGeom prst="rect">
            <a:avLst/>
          </a:prstGeom>
        </p:spPr>
        <p:txBody>
          <a:bodyPr>
            <a:spAutoFit/>
          </a:bodyPr>
          <a:lstStyle/>
          <a:p>
            <a:r>
              <a:rPr lang="en-US" altLang="zh-CN" sz="2000" dirty="0"/>
              <a:t>Case3</a:t>
            </a:r>
            <a:r>
              <a:rPr lang="zh-CN" altLang="en-US" sz="2000" dirty="0"/>
              <a:t>：待调整的节点</a:t>
            </a:r>
            <a:r>
              <a:rPr lang="en-US" altLang="zh-CN" sz="2000" dirty="0"/>
              <a:t>B</a:t>
            </a:r>
            <a:r>
              <a:rPr lang="zh-CN" altLang="en-US" sz="2000" dirty="0"/>
              <a:t>的兄弟节点</a:t>
            </a:r>
            <a:r>
              <a:rPr lang="en-US" altLang="zh-CN" sz="2000" dirty="0"/>
              <a:t>C</a:t>
            </a:r>
            <a:r>
              <a:rPr lang="zh-CN" altLang="en-US" sz="2000" dirty="0"/>
              <a:t>是黑色，</a:t>
            </a:r>
            <a:r>
              <a:rPr lang="en-US" altLang="zh-CN" sz="2000" dirty="0"/>
              <a:t>C</a:t>
            </a:r>
            <a:r>
              <a:rPr lang="zh-CN" altLang="en-US" sz="2000" dirty="0"/>
              <a:t>的左儿子是红色，</a:t>
            </a:r>
            <a:r>
              <a:rPr lang="en-US" altLang="zh-CN" sz="2000" dirty="0"/>
              <a:t>C</a:t>
            </a:r>
            <a:r>
              <a:rPr lang="zh-CN" altLang="en-US" sz="2000" dirty="0"/>
              <a:t>的右儿子是黑色</a:t>
            </a:r>
          </a:p>
        </p:txBody>
      </p:sp>
      <p:pic>
        <p:nvPicPr>
          <p:cNvPr id="4" name="图片 3">
            <a:extLst>
              <a:ext uri="{FF2B5EF4-FFF2-40B4-BE49-F238E27FC236}">
                <a16:creationId xmlns:a16="http://schemas.microsoft.com/office/drawing/2014/main" id="{2D11AC9F-FC80-488A-9EAE-4293E94F3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508" y="2237674"/>
            <a:ext cx="7326984" cy="4038095"/>
          </a:xfrm>
          <a:prstGeom prst="rect">
            <a:avLst/>
          </a:prstGeom>
        </p:spPr>
      </p:pic>
    </p:spTree>
    <p:extLst>
      <p:ext uri="{BB962C8B-B14F-4D97-AF65-F5344CB8AC3E}">
        <p14:creationId xmlns:p14="http://schemas.microsoft.com/office/powerpoint/2010/main" val="33630547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3" name="矩形 2">
            <a:extLst>
              <a:ext uri="{FF2B5EF4-FFF2-40B4-BE49-F238E27FC236}">
                <a16:creationId xmlns:a16="http://schemas.microsoft.com/office/drawing/2014/main" id="{9BB2593E-4EA8-42CC-9FE0-3F8F9E816599}"/>
              </a:ext>
            </a:extLst>
          </p:cNvPr>
          <p:cNvSpPr/>
          <p:nvPr/>
        </p:nvSpPr>
        <p:spPr>
          <a:xfrm>
            <a:off x="3474129" y="1179963"/>
            <a:ext cx="6096000" cy="707886"/>
          </a:xfrm>
          <a:prstGeom prst="rect">
            <a:avLst/>
          </a:prstGeom>
        </p:spPr>
        <p:txBody>
          <a:bodyPr>
            <a:spAutoFit/>
          </a:bodyPr>
          <a:lstStyle/>
          <a:p>
            <a:r>
              <a:rPr lang="en-US" altLang="zh-CN" sz="2000" dirty="0"/>
              <a:t>Case4: </a:t>
            </a:r>
            <a:r>
              <a:rPr lang="zh-CN" altLang="en-US" sz="2000" dirty="0"/>
              <a:t>待调整的</a:t>
            </a:r>
            <a:r>
              <a:rPr lang="en-US" altLang="zh-CN" sz="2000" dirty="0"/>
              <a:t>B</a:t>
            </a:r>
            <a:r>
              <a:rPr lang="zh-CN" altLang="en-US" sz="2000" dirty="0"/>
              <a:t>和它的兄弟节点</a:t>
            </a:r>
            <a:r>
              <a:rPr lang="en-US" altLang="zh-CN" sz="2000" dirty="0"/>
              <a:t>D</a:t>
            </a:r>
            <a:r>
              <a:rPr lang="zh-CN" altLang="en-US" sz="2000" dirty="0"/>
              <a:t>是黑色的，</a:t>
            </a:r>
            <a:r>
              <a:rPr lang="en-US" altLang="zh-CN" sz="2000" dirty="0"/>
              <a:t>D</a:t>
            </a:r>
            <a:r>
              <a:rPr lang="zh-CN" altLang="en-US" sz="2000" dirty="0"/>
              <a:t>的右儿子是红色的</a:t>
            </a:r>
          </a:p>
        </p:txBody>
      </p:sp>
      <p:pic>
        <p:nvPicPr>
          <p:cNvPr id="5" name="图片 4">
            <a:extLst>
              <a:ext uri="{FF2B5EF4-FFF2-40B4-BE49-F238E27FC236}">
                <a16:creationId xmlns:a16="http://schemas.microsoft.com/office/drawing/2014/main" id="{61088BC5-FE7B-47F6-A5EA-7F576EDE2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547" y="1990374"/>
            <a:ext cx="6869841" cy="3771428"/>
          </a:xfrm>
          <a:prstGeom prst="rect">
            <a:avLst/>
          </a:prstGeom>
        </p:spPr>
      </p:pic>
    </p:spTree>
    <p:extLst>
      <p:ext uri="{BB962C8B-B14F-4D97-AF65-F5344CB8AC3E}">
        <p14:creationId xmlns:p14="http://schemas.microsoft.com/office/powerpoint/2010/main" val="36834376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rot="10800000">
            <a:off x="9721696" y="0"/>
            <a:ext cx="2115043" cy="1823314"/>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7" name="任意多边形 26"/>
          <p:cNvSpPr/>
          <p:nvPr/>
        </p:nvSpPr>
        <p:spPr>
          <a:xfrm rot="10800000">
            <a:off x="10450593" y="61686"/>
            <a:ext cx="1744285" cy="1875966"/>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8" name="等腰三角形 27"/>
          <p:cNvSpPr/>
          <p:nvPr/>
        </p:nvSpPr>
        <p:spPr>
          <a:xfrm rot="10800000">
            <a:off x="10779218" y="235921"/>
            <a:ext cx="1227337" cy="105804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 name="等腰三角形 28"/>
          <p:cNvSpPr/>
          <p:nvPr/>
        </p:nvSpPr>
        <p:spPr>
          <a:xfrm rot="10800000">
            <a:off x="10273951" y="1328919"/>
            <a:ext cx="573499" cy="494395"/>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 name="等腰三角形 29"/>
          <p:cNvSpPr/>
          <p:nvPr/>
        </p:nvSpPr>
        <p:spPr>
          <a:xfrm rot="10800000">
            <a:off x="11709944" y="1692585"/>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1" name="等腰三角形 30"/>
          <p:cNvSpPr/>
          <p:nvPr/>
        </p:nvSpPr>
        <p:spPr>
          <a:xfrm rot="10800000">
            <a:off x="11096824" y="2237674"/>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2" name="等腰三角形 31"/>
          <p:cNvSpPr/>
          <p:nvPr/>
        </p:nvSpPr>
        <p:spPr>
          <a:xfrm rot="10800000">
            <a:off x="11057778" y="1794408"/>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3" name="等腰三角形 32"/>
          <p:cNvSpPr/>
          <p:nvPr/>
        </p:nvSpPr>
        <p:spPr>
          <a:xfrm rot="10800000">
            <a:off x="11296518" y="1909024"/>
            <a:ext cx="347721" cy="29975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等腰三角形 33"/>
          <p:cNvSpPr/>
          <p:nvPr/>
        </p:nvSpPr>
        <p:spPr>
          <a:xfrm rot="10800000">
            <a:off x="9959732" y="913594"/>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5" name="PA_库_矩形 4"/>
          <p:cNvSpPr/>
          <p:nvPr/>
        </p:nvSpPr>
        <p:spPr bwMode="auto">
          <a:xfrm>
            <a:off x="1325046" y="2466098"/>
            <a:ext cx="6955354" cy="3579102"/>
          </a:xfrm>
          <a:prstGeom prst="rect">
            <a:avLst/>
          </a:prstGeom>
          <a:noFill/>
          <a:ln w="76200">
            <a:solidFill>
              <a:schemeClr val="tx2"/>
            </a:solidFill>
            <a:miter lim="8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grpSp>
        <p:nvGrpSpPr>
          <p:cNvPr id="56" name="PA_库_组合 1"/>
          <p:cNvGrpSpPr/>
          <p:nvPr/>
        </p:nvGrpSpPr>
        <p:grpSpPr>
          <a:xfrm>
            <a:off x="1315557" y="735793"/>
            <a:ext cx="4470687" cy="1029745"/>
            <a:chOff x="4646351" y="1122630"/>
            <a:chExt cx="4470687" cy="1029745"/>
          </a:xfrm>
        </p:grpSpPr>
        <p:sp>
          <p:nvSpPr>
            <p:cNvPr id="73" name="Rectangle 3"/>
            <p:cNvSpPr/>
            <p:nvPr/>
          </p:nvSpPr>
          <p:spPr>
            <a:xfrm>
              <a:off x="4646351" y="1122630"/>
              <a:ext cx="4470687" cy="921733"/>
            </a:xfrm>
            <a:prstGeom prst="rect">
              <a:avLst/>
            </a:prstGeom>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rgbClr val="50C8AE"/>
                  </a:solidFill>
                </a:rPr>
                <a:t>目录</a:t>
              </a:r>
              <a:r>
                <a:rPr lang="en-US" altLang="zh-CN" sz="3200" b="1" dirty="0">
                  <a:solidFill>
                    <a:srgbClr val="50C8AE"/>
                  </a:solidFill>
                </a:rPr>
                <a:t>CONTENT</a:t>
              </a:r>
            </a:p>
          </p:txBody>
        </p:sp>
        <p:sp>
          <p:nvSpPr>
            <p:cNvPr id="74" name="Rectangle 5"/>
            <p:cNvSpPr/>
            <p:nvPr/>
          </p:nvSpPr>
          <p:spPr bwMode="auto">
            <a:xfrm>
              <a:off x="4646352" y="2044363"/>
              <a:ext cx="972108" cy="108012"/>
            </a:xfrm>
            <a:prstGeom prst="rect">
              <a:avLst/>
            </a:prstGeom>
            <a:solidFill>
              <a:schemeClr val="tx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grpSp>
      <p:grpSp>
        <p:nvGrpSpPr>
          <p:cNvPr id="57" name="PA_库_组合 1"/>
          <p:cNvGrpSpPr/>
          <p:nvPr/>
        </p:nvGrpSpPr>
        <p:grpSpPr>
          <a:xfrm>
            <a:off x="1792332" y="2769421"/>
            <a:ext cx="4661468" cy="415208"/>
            <a:chOff x="5656526" y="2368858"/>
            <a:chExt cx="4661468" cy="415208"/>
          </a:xfrm>
        </p:grpSpPr>
        <p:sp>
          <p:nvSpPr>
            <p:cNvPr id="70" name="Oval 41"/>
            <p:cNvSpPr/>
            <p:nvPr/>
          </p:nvSpPr>
          <p:spPr bwMode="auto">
            <a:xfrm>
              <a:off x="5656526" y="2491388"/>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71" name="Rectangle 51"/>
            <p:cNvSpPr/>
            <p:nvPr/>
          </p:nvSpPr>
          <p:spPr>
            <a:xfrm>
              <a:off x="6537574" y="2368858"/>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rgbClr val="50C8AE"/>
                  </a:solidFill>
                  <a:latin typeface="+mn-ea"/>
                </a:rPr>
                <a:t>BST</a:t>
              </a:r>
              <a:r>
                <a:rPr lang="zh-CN" altLang="en-US" sz="2000" dirty="0">
                  <a:solidFill>
                    <a:srgbClr val="50C8AE"/>
                  </a:solidFill>
                  <a:latin typeface="+mn-ea"/>
                </a:rPr>
                <a:t>树</a:t>
              </a:r>
            </a:p>
          </p:txBody>
        </p:sp>
        <p:sp>
          <p:nvSpPr>
            <p:cNvPr id="72" name="Rectangle 55"/>
            <p:cNvSpPr/>
            <p:nvPr/>
          </p:nvSpPr>
          <p:spPr>
            <a:xfrm>
              <a:off x="6051318" y="2414734"/>
              <a:ext cx="272832"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1</a:t>
              </a:r>
            </a:p>
          </p:txBody>
        </p:sp>
      </p:grpSp>
      <p:grpSp>
        <p:nvGrpSpPr>
          <p:cNvPr id="58" name="PA_库_组合 20"/>
          <p:cNvGrpSpPr/>
          <p:nvPr/>
        </p:nvGrpSpPr>
        <p:grpSpPr>
          <a:xfrm>
            <a:off x="1792332" y="3577993"/>
            <a:ext cx="4661468" cy="415208"/>
            <a:chOff x="5656526" y="3022643"/>
            <a:chExt cx="4661468" cy="415208"/>
          </a:xfrm>
        </p:grpSpPr>
        <p:sp>
          <p:nvSpPr>
            <p:cNvPr id="67" name="Oval 43"/>
            <p:cNvSpPr/>
            <p:nvPr/>
          </p:nvSpPr>
          <p:spPr bwMode="auto">
            <a:xfrm>
              <a:off x="5656526" y="3138454"/>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68" name="Rectangle 52"/>
            <p:cNvSpPr/>
            <p:nvPr/>
          </p:nvSpPr>
          <p:spPr>
            <a:xfrm>
              <a:off x="6537574" y="3022643"/>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rgbClr val="50C8AE"/>
                  </a:solidFill>
                  <a:latin typeface="+mn-ea"/>
                </a:rPr>
                <a:t>红黑树</a:t>
              </a:r>
            </a:p>
          </p:txBody>
        </p:sp>
        <p:sp>
          <p:nvSpPr>
            <p:cNvPr id="69" name="Rectangle 56"/>
            <p:cNvSpPr/>
            <p:nvPr/>
          </p:nvSpPr>
          <p:spPr>
            <a:xfrm>
              <a:off x="6037693" y="3068519"/>
              <a:ext cx="300082"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2</a:t>
              </a:r>
            </a:p>
          </p:txBody>
        </p:sp>
      </p:grpSp>
      <p:grpSp>
        <p:nvGrpSpPr>
          <p:cNvPr id="59" name="PA_库_组合 21"/>
          <p:cNvGrpSpPr/>
          <p:nvPr/>
        </p:nvGrpSpPr>
        <p:grpSpPr>
          <a:xfrm>
            <a:off x="1792332" y="4390697"/>
            <a:ext cx="4661468" cy="411076"/>
            <a:chOff x="5656526" y="3674847"/>
            <a:chExt cx="4661468" cy="411076"/>
          </a:xfrm>
        </p:grpSpPr>
        <p:sp>
          <p:nvSpPr>
            <p:cNvPr id="64" name="Oval 44"/>
            <p:cNvSpPr/>
            <p:nvPr/>
          </p:nvSpPr>
          <p:spPr bwMode="auto">
            <a:xfrm>
              <a:off x="5656526" y="3785520"/>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65" name="Rectangle 53"/>
            <p:cNvSpPr/>
            <p:nvPr/>
          </p:nvSpPr>
          <p:spPr>
            <a:xfrm>
              <a:off x="6537574" y="3674847"/>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rgbClr val="50C8AE"/>
                  </a:solidFill>
                  <a:latin typeface="Arial" panose="02080604020202020204" charset="0"/>
                  <a:cs typeface="Arial" panose="02080604020202020204" charset="0"/>
                </a:rPr>
                <a:t>演示图示</a:t>
              </a:r>
            </a:p>
          </p:txBody>
        </p:sp>
        <p:sp>
          <p:nvSpPr>
            <p:cNvPr id="66" name="Rectangle 57"/>
            <p:cNvSpPr/>
            <p:nvPr/>
          </p:nvSpPr>
          <p:spPr>
            <a:xfrm>
              <a:off x="6034487" y="3716591"/>
              <a:ext cx="306494"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3</a:t>
              </a:r>
            </a:p>
          </p:txBody>
        </p:sp>
      </p:grpSp>
      <p:grpSp>
        <p:nvGrpSpPr>
          <p:cNvPr id="60" name="PA_库_组合 22"/>
          <p:cNvGrpSpPr/>
          <p:nvPr/>
        </p:nvGrpSpPr>
        <p:grpSpPr>
          <a:xfrm>
            <a:off x="1792332" y="5147146"/>
            <a:ext cx="4661468" cy="423938"/>
            <a:chOff x="5656526" y="4310057"/>
            <a:chExt cx="4661468" cy="423938"/>
          </a:xfrm>
        </p:grpSpPr>
        <p:sp>
          <p:nvSpPr>
            <p:cNvPr id="61" name="Oval 42"/>
            <p:cNvSpPr/>
            <p:nvPr/>
          </p:nvSpPr>
          <p:spPr bwMode="auto">
            <a:xfrm>
              <a:off x="5656526" y="4432587"/>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62" name="Rectangle 54"/>
            <p:cNvSpPr/>
            <p:nvPr/>
          </p:nvSpPr>
          <p:spPr>
            <a:xfrm>
              <a:off x="6537574" y="4310057"/>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rgbClr val="50C8AE"/>
                  </a:solidFill>
                  <a:latin typeface="+mn-ea"/>
                </a:rPr>
                <a:t>代码？</a:t>
              </a:r>
            </a:p>
          </p:txBody>
        </p:sp>
        <p:sp>
          <p:nvSpPr>
            <p:cNvPr id="63" name="Rectangle 58"/>
            <p:cNvSpPr/>
            <p:nvPr/>
          </p:nvSpPr>
          <p:spPr>
            <a:xfrm>
              <a:off x="6037693" y="4364663"/>
              <a:ext cx="300082"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4</a:t>
              </a: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03</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3006050"/>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spc="200" dirty="0">
                <a:solidFill>
                  <a:schemeClr val="tx1">
                    <a:lumMod val="65000"/>
                    <a:lumOff val="35000"/>
                  </a:schemeClr>
                </a:solidFill>
                <a:latin typeface="+mn-ea"/>
              </a:rPr>
              <a:t>演示图例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插入</a:t>
            </a:r>
          </a:p>
        </p:txBody>
      </p:sp>
    </p:spTree>
    <p:extLst>
      <p:ext uri="{BB962C8B-B14F-4D97-AF65-F5344CB8AC3E}">
        <p14:creationId xmlns:p14="http://schemas.microsoft.com/office/powerpoint/2010/main" val="2314562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pic>
        <p:nvPicPr>
          <p:cNvPr id="3" name="图片 2">
            <a:extLst>
              <a:ext uri="{FF2B5EF4-FFF2-40B4-BE49-F238E27FC236}">
                <a16:creationId xmlns:a16="http://schemas.microsoft.com/office/drawing/2014/main" id="{67F5390B-B70F-4522-99E5-A01261C80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420" y="2331113"/>
            <a:ext cx="2503471" cy="2656355"/>
          </a:xfrm>
          <a:prstGeom prst="rect">
            <a:avLst/>
          </a:prstGeom>
        </p:spPr>
      </p:pic>
      <p:pic>
        <p:nvPicPr>
          <p:cNvPr id="8" name="图片 7">
            <a:extLst>
              <a:ext uri="{FF2B5EF4-FFF2-40B4-BE49-F238E27FC236}">
                <a16:creationId xmlns:a16="http://schemas.microsoft.com/office/drawing/2014/main" id="{667A912A-B8EA-4AE0-8389-D38B4DA64B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6225" y="2331113"/>
            <a:ext cx="2054059" cy="2696670"/>
          </a:xfrm>
          <a:prstGeom prst="rect">
            <a:avLst/>
          </a:prstGeom>
        </p:spPr>
      </p:pic>
      <p:sp>
        <p:nvSpPr>
          <p:cNvPr id="20" name="矩形 19">
            <a:extLst>
              <a:ext uri="{FF2B5EF4-FFF2-40B4-BE49-F238E27FC236}">
                <a16:creationId xmlns:a16="http://schemas.microsoft.com/office/drawing/2014/main" id="{20A06173-57F0-4A29-9BE9-CDE1A551E9B0}"/>
              </a:ext>
            </a:extLst>
          </p:cNvPr>
          <p:cNvSpPr/>
          <p:nvPr/>
        </p:nvSpPr>
        <p:spPr>
          <a:xfrm>
            <a:off x="2531767" y="1739305"/>
            <a:ext cx="982961" cy="400110"/>
          </a:xfrm>
          <a:prstGeom prst="rect">
            <a:avLst/>
          </a:prstGeom>
        </p:spPr>
        <p:txBody>
          <a:bodyPr wrap="none">
            <a:spAutoFit/>
          </a:bodyPr>
          <a:lstStyle/>
          <a:p>
            <a:r>
              <a:rPr lang="zh-CN" altLang="en-US" sz="2000" dirty="0"/>
              <a:t>插入</a:t>
            </a:r>
            <a:r>
              <a:rPr lang="en-US" altLang="zh-CN" sz="2000" dirty="0"/>
              <a:t>12</a:t>
            </a:r>
            <a:endParaRPr lang="zh-CN" altLang="en-US" sz="2000" dirty="0"/>
          </a:p>
        </p:txBody>
      </p:sp>
      <p:sp>
        <p:nvSpPr>
          <p:cNvPr id="23" name="矩形 22">
            <a:extLst>
              <a:ext uri="{FF2B5EF4-FFF2-40B4-BE49-F238E27FC236}">
                <a16:creationId xmlns:a16="http://schemas.microsoft.com/office/drawing/2014/main" id="{C1A140B8-10ED-44C4-A08E-770FFD6945BF}"/>
              </a:ext>
            </a:extLst>
          </p:cNvPr>
          <p:cNvSpPr/>
          <p:nvPr/>
        </p:nvSpPr>
        <p:spPr>
          <a:xfrm>
            <a:off x="5321426" y="1656462"/>
            <a:ext cx="840295" cy="400110"/>
          </a:xfrm>
          <a:prstGeom prst="rect">
            <a:avLst/>
          </a:prstGeom>
        </p:spPr>
        <p:txBody>
          <a:bodyPr wrap="none">
            <a:spAutoFit/>
          </a:bodyPr>
          <a:lstStyle/>
          <a:p>
            <a:r>
              <a:rPr lang="zh-CN" altLang="en-US" sz="2000" dirty="0"/>
              <a:t>插入</a:t>
            </a:r>
            <a:r>
              <a:rPr lang="en-US" altLang="zh-CN" sz="2000" dirty="0"/>
              <a:t>1</a:t>
            </a:r>
            <a:endParaRPr lang="zh-CN" altLang="en-US" sz="2000" dirty="0"/>
          </a:p>
        </p:txBody>
      </p:sp>
      <p:pic>
        <p:nvPicPr>
          <p:cNvPr id="24" name="图片 23">
            <a:extLst>
              <a:ext uri="{FF2B5EF4-FFF2-40B4-BE49-F238E27FC236}">
                <a16:creationId xmlns:a16="http://schemas.microsoft.com/office/drawing/2014/main" id="{5B0CA014-58DA-471D-A544-E18DA5A7C6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1037" y="2351270"/>
            <a:ext cx="3244144" cy="2656355"/>
          </a:xfrm>
          <a:prstGeom prst="rect">
            <a:avLst/>
          </a:prstGeom>
        </p:spPr>
      </p:pic>
      <p:sp>
        <p:nvSpPr>
          <p:cNvPr id="25" name="矩形 24">
            <a:extLst>
              <a:ext uri="{FF2B5EF4-FFF2-40B4-BE49-F238E27FC236}">
                <a16:creationId xmlns:a16="http://schemas.microsoft.com/office/drawing/2014/main" id="{F3B80DE5-C10B-428B-A9BF-9CCFA017B53A}"/>
              </a:ext>
            </a:extLst>
          </p:cNvPr>
          <p:cNvSpPr/>
          <p:nvPr/>
        </p:nvSpPr>
        <p:spPr>
          <a:xfrm>
            <a:off x="8680856" y="1563551"/>
            <a:ext cx="997389" cy="707886"/>
          </a:xfrm>
          <a:prstGeom prst="rect">
            <a:avLst/>
          </a:prstGeom>
        </p:spPr>
        <p:txBody>
          <a:bodyPr wrap="none">
            <a:spAutoFit/>
          </a:bodyPr>
          <a:lstStyle/>
          <a:p>
            <a:r>
              <a:rPr lang="zh-CN" altLang="en-US" sz="2000" dirty="0"/>
              <a:t>插入</a:t>
            </a:r>
            <a:r>
              <a:rPr lang="en-US" altLang="zh-CN" sz="2000" dirty="0"/>
              <a:t>9</a:t>
            </a:r>
          </a:p>
          <a:p>
            <a:r>
              <a:rPr lang="en-US" altLang="zh-CN" sz="2000" dirty="0"/>
              <a:t>Case 3</a:t>
            </a:r>
            <a:endParaRPr lang="zh-CN" altLang="en-US" sz="2000" dirty="0"/>
          </a:p>
        </p:txBody>
      </p:sp>
    </p:spTree>
    <p:extLst>
      <p:ext uri="{BB962C8B-B14F-4D97-AF65-F5344CB8AC3E}">
        <p14:creationId xmlns:p14="http://schemas.microsoft.com/office/powerpoint/2010/main" val="13273169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pic>
        <p:nvPicPr>
          <p:cNvPr id="20" name="图片 19">
            <a:extLst>
              <a:ext uri="{FF2B5EF4-FFF2-40B4-BE49-F238E27FC236}">
                <a16:creationId xmlns:a16="http://schemas.microsoft.com/office/drawing/2014/main" id="{647FAFD9-4BD6-4CA0-B490-997799229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79" y="2311752"/>
            <a:ext cx="3244144" cy="2656355"/>
          </a:xfrm>
          <a:prstGeom prst="rect">
            <a:avLst/>
          </a:prstGeom>
        </p:spPr>
      </p:pic>
      <p:sp>
        <p:nvSpPr>
          <p:cNvPr id="22" name="矩形 21">
            <a:extLst>
              <a:ext uri="{FF2B5EF4-FFF2-40B4-BE49-F238E27FC236}">
                <a16:creationId xmlns:a16="http://schemas.microsoft.com/office/drawing/2014/main" id="{B00A7657-A9B3-4987-BBB3-0328DDFE9B55}"/>
              </a:ext>
            </a:extLst>
          </p:cNvPr>
          <p:cNvSpPr/>
          <p:nvPr/>
        </p:nvSpPr>
        <p:spPr>
          <a:xfrm>
            <a:off x="5476279" y="1339195"/>
            <a:ext cx="1762214" cy="400110"/>
          </a:xfrm>
          <a:prstGeom prst="rect">
            <a:avLst/>
          </a:prstGeom>
        </p:spPr>
        <p:txBody>
          <a:bodyPr wrap="none">
            <a:spAutoFit/>
          </a:bodyPr>
          <a:lstStyle/>
          <a:p>
            <a:r>
              <a:rPr lang="zh-CN" altLang="en-US" sz="2000" dirty="0"/>
              <a:t>插入</a:t>
            </a:r>
            <a:r>
              <a:rPr lang="en-US" altLang="zh-CN" sz="2000" dirty="0"/>
              <a:t>2</a:t>
            </a:r>
            <a:r>
              <a:rPr lang="zh-CN" altLang="en-US" sz="2000" dirty="0"/>
              <a:t>、</a:t>
            </a:r>
            <a:r>
              <a:rPr lang="en-US" altLang="zh-CN" sz="2000" dirty="0"/>
              <a:t>0</a:t>
            </a:r>
            <a:r>
              <a:rPr lang="zh-CN" altLang="en-US" sz="2000" dirty="0"/>
              <a:t>、</a:t>
            </a:r>
            <a:r>
              <a:rPr lang="en-US" altLang="zh-CN" sz="2000" dirty="0"/>
              <a:t>11</a:t>
            </a:r>
          </a:p>
        </p:txBody>
      </p:sp>
      <p:pic>
        <p:nvPicPr>
          <p:cNvPr id="8" name="图片 7">
            <a:extLst>
              <a:ext uri="{FF2B5EF4-FFF2-40B4-BE49-F238E27FC236}">
                <a16:creationId xmlns:a16="http://schemas.microsoft.com/office/drawing/2014/main" id="{B542B344-6AFA-4F18-A75F-C8F53E20AB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5431" y="1909023"/>
            <a:ext cx="4105275" cy="3152775"/>
          </a:xfrm>
          <a:prstGeom prst="rect">
            <a:avLst/>
          </a:prstGeom>
        </p:spPr>
      </p:pic>
      <p:pic>
        <p:nvPicPr>
          <p:cNvPr id="23" name="图片 22">
            <a:extLst>
              <a:ext uri="{FF2B5EF4-FFF2-40B4-BE49-F238E27FC236}">
                <a16:creationId xmlns:a16="http://schemas.microsoft.com/office/drawing/2014/main" id="{38827295-75B4-4303-83C8-AD592C9BB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3030" y="1739305"/>
            <a:ext cx="3836753" cy="3600645"/>
          </a:xfrm>
          <a:prstGeom prst="rect">
            <a:avLst/>
          </a:prstGeom>
        </p:spPr>
      </p:pic>
      <p:sp>
        <p:nvSpPr>
          <p:cNvPr id="24" name="矩形 23">
            <a:extLst>
              <a:ext uri="{FF2B5EF4-FFF2-40B4-BE49-F238E27FC236}">
                <a16:creationId xmlns:a16="http://schemas.microsoft.com/office/drawing/2014/main" id="{33BF27C1-6D6F-4C1F-8CEB-42F99B4100B7}"/>
              </a:ext>
            </a:extLst>
          </p:cNvPr>
          <p:cNvSpPr/>
          <p:nvPr/>
        </p:nvSpPr>
        <p:spPr>
          <a:xfrm>
            <a:off x="9547190" y="1200119"/>
            <a:ext cx="840295" cy="400110"/>
          </a:xfrm>
          <a:prstGeom prst="rect">
            <a:avLst/>
          </a:prstGeom>
        </p:spPr>
        <p:txBody>
          <a:bodyPr wrap="none">
            <a:spAutoFit/>
          </a:bodyPr>
          <a:lstStyle/>
          <a:p>
            <a:r>
              <a:rPr lang="zh-CN" altLang="en-US" sz="2000" dirty="0"/>
              <a:t>插入</a:t>
            </a:r>
            <a:r>
              <a:rPr lang="en-US" altLang="zh-CN" sz="2000" dirty="0"/>
              <a:t>7</a:t>
            </a:r>
          </a:p>
        </p:txBody>
      </p:sp>
    </p:spTree>
    <p:extLst>
      <p:ext uri="{BB962C8B-B14F-4D97-AF65-F5344CB8AC3E}">
        <p14:creationId xmlns:p14="http://schemas.microsoft.com/office/powerpoint/2010/main" val="30906987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93278907-087B-47F4-98AB-E2EBC06090A0}"/>
              </a:ext>
            </a:extLst>
          </p:cNvPr>
          <p:cNvSpPr/>
          <p:nvPr/>
        </p:nvSpPr>
        <p:spPr>
          <a:xfrm>
            <a:off x="2548026" y="1553366"/>
            <a:ext cx="982961" cy="400110"/>
          </a:xfrm>
          <a:prstGeom prst="rect">
            <a:avLst/>
          </a:prstGeom>
        </p:spPr>
        <p:txBody>
          <a:bodyPr wrap="none">
            <a:spAutoFit/>
          </a:bodyPr>
          <a:lstStyle/>
          <a:p>
            <a:r>
              <a:rPr lang="zh-CN" altLang="en-US" sz="2000" dirty="0"/>
              <a:t>插入</a:t>
            </a:r>
            <a:r>
              <a:rPr lang="en-US" altLang="zh-CN" sz="2000" dirty="0"/>
              <a:t>19</a:t>
            </a:r>
          </a:p>
        </p:txBody>
      </p:sp>
      <p:pic>
        <p:nvPicPr>
          <p:cNvPr id="3" name="图片 2">
            <a:extLst>
              <a:ext uri="{FF2B5EF4-FFF2-40B4-BE49-F238E27FC236}">
                <a16:creationId xmlns:a16="http://schemas.microsoft.com/office/drawing/2014/main" id="{ED40C7A0-9383-4FC5-8E3A-E45F9689C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22" y="2079812"/>
            <a:ext cx="5702371" cy="4148060"/>
          </a:xfrm>
          <a:prstGeom prst="rect">
            <a:avLst/>
          </a:prstGeom>
        </p:spPr>
      </p:pic>
      <p:sp>
        <p:nvSpPr>
          <p:cNvPr id="22" name="矩形 21">
            <a:extLst>
              <a:ext uri="{FF2B5EF4-FFF2-40B4-BE49-F238E27FC236}">
                <a16:creationId xmlns:a16="http://schemas.microsoft.com/office/drawing/2014/main" id="{3895109D-681B-47C1-B733-CB53D43B8860}"/>
              </a:ext>
            </a:extLst>
          </p:cNvPr>
          <p:cNvSpPr/>
          <p:nvPr/>
        </p:nvSpPr>
        <p:spPr>
          <a:xfrm>
            <a:off x="8311121" y="1450749"/>
            <a:ext cx="840295" cy="400110"/>
          </a:xfrm>
          <a:prstGeom prst="rect">
            <a:avLst/>
          </a:prstGeom>
        </p:spPr>
        <p:txBody>
          <a:bodyPr wrap="none">
            <a:spAutoFit/>
          </a:bodyPr>
          <a:lstStyle/>
          <a:p>
            <a:r>
              <a:rPr lang="zh-CN" altLang="en-US" sz="2000" dirty="0"/>
              <a:t>插入</a:t>
            </a:r>
            <a:r>
              <a:rPr lang="en-US" altLang="zh-CN" sz="2000" dirty="0"/>
              <a:t>4</a:t>
            </a:r>
          </a:p>
        </p:txBody>
      </p:sp>
      <p:pic>
        <p:nvPicPr>
          <p:cNvPr id="5" name="图片 4">
            <a:extLst>
              <a:ext uri="{FF2B5EF4-FFF2-40B4-BE49-F238E27FC236}">
                <a16:creationId xmlns:a16="http://schemas.microsoft.com/office/drawing/2014/main" id="{4931BAF0-17A1-4D7B-A8DA-684F90A3B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45690"/>
            <a:ext cx="5819775" cy="4067175"/>
          </a:xfrm>
          <a:prstGeom prst="rect">
            <a:avLst/>
          </a:prstGeom>
        </p:spPr>
      </p:pic>
    </p:spTree>
    <p:extLst>
      <p:ext uri="{BB962C8B-B14F-4D97-AF65-F5344CB8AC3E}">
        <p14:creationId xmlns:p14="http://schemas.microsoft.com/office/powerpoint/2010/main" val="13509783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65EFBBCC-23FE-450F-839D-773D3460F6E4}"/>
              </a:ext>
            </a:extLst>
          </p:cNvPr>
          <p:cNvSpPr/>
          <p:nvPr/>
        </p:nvSpPr>
        <p:spPr>
          <a:xfrm>
            <a:off x="5405534" y="1149593"/>
            <a:ext cx="982961" cy="400110"/>
          </a:xfrm>
          <a:prstGeom prst="rect">
            <a:avLst/>
          </a:prstGeom>
        </p:spPr>
        <p:txBody>
          <a:bodyPr wrap="none">
            <a:spAutoFit/>
          </a:bodyPr>
          <a:lstStyle/>
          <a:p>
            <a:r>
              <a:rPr lang="zh-CN" altLang="en-US" sz="2000" dirty="0"/>
              <a:t>插入</a:t>
            </a:r>
            <a:r>
              <a:rPr lang="en-US" altLang="zh-CN" sz="2000" dirty="0"/>
              <a:t>15</a:t>
            </a:r>
          </a:p>
        </p:txBody>
      </p:sp>
      <p:pic>
        <p:nvPicPr>
          <p:cNvPr id="3" name="图片 2">
            <a:extLst>
              <a:ext uri="{FF2B5EF4-FFF2-40B4-BE49-F238E27FC236}">
                <a16:creationId xmlns:a16="http://schemas.microsoft.com/office/drawing/2014/main" id="{4E84CCA9-24F2-4FA4-A37D-376CA6B79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06422"/>
            <a:ext cx="6048375" cy="4067175"/>
          </a:xfrm>
          <a:prstGeom prst="rect">
            <a:avLst/>
          </a:prstGeom>
        </p:spPr>
      </p:pic>
      <p:pic>
        <p:nvPicPr>
          <p:cNvPr id="23" name="图片 22">
            <a:extLst>
              <a:ext uri="{FF2B5EF4-FFF2-40B4-BE49-F238E27FC236}">
                <a16:creationId xmlns:a16="http://schemas.microsoft.com/office/drawing/2014/main" id="{A234A4BC-5806-42A7-8537-731FAAE22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45689"/>
            <a:ext cx="5819775" cy="4067175"/>
          </a:xfrm>
          <a:prstGeom prst="rect">
            <a:avLst/>
          </a:prstGeom>
        </p:spPr>
      </p:pic>
    </p:spTree>
    <p:extLst>
      <p:ext uri="{BB962C8B-B14F-4D97-AF65-F5344CB8AC3E}">
        <p14:creationId xmlns:p14="http://schemas.microsoft.com/office/powerpoint/2010/main" val="42163794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7868991C-29BA-471C-A32B-73211C6DBB12}"/>
              </a:ext>
            </a:extLst>
          </p:cNvPr>
          <p:cNvSpPr/>
          <p:nvPr/>
        </p:nvSpPr>
        <p:spPr>
          <a:xfrm>
            <a:off x="5471790" y="1189667"/>
            <a:ext cx="982961" cy="400110"/>
          </a:xfrm>
          <a:prstGeom prst="rect">
            <a:avLst/>
          </a:prstGeom>
        </p:spPr>
        <p:txBody>
          <a:bodyPr wrap="none">
            <a:spAutoFit/>
          </a:bodyPr>
          <a:lstStyle/>
          <a:p>
            <a:r>
              <a:rPr lang="zh-CN" altLang="en-US" sz="2000" dirty="0"/>
              <a:t>插入</a:t>
            </a:r>
            <a:r>
              <a:rPr lang="en-US" altLang="zh-CN" sz="2000" dirty="0"/>
              <a:t>18</a:t>
            </a:r>
          </a:p>
        </p:txBody>
      </p:sp>
      <p:pic>
        <p:nvPicPr>
          <p:cNvPr id="3" name="图片 2">
            <a:extLst>
              <a:ext uri="{FF2B5EF4-FFF2-40B4-BE49-F238E27FC236}">
                <a16:creationId xmlns:a16="http://schemas.microsoft.com/office/drawing/2014/main" id="{17F81D58-0772-484A-975C-ADAE23FAC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494" y="1909024"/>
            <a:ext cx="6036256" cy="3620058"/>
          </a:xfrm>
          <a:prstGeom prst="rect">
            <a:avLst/>
          </a:prstGeom>
        </p:spPr>
      </p:pic>
      <p:pic>
        <p:nvPicPr>
          <p:cNvPr id="23" name="图片 22">
            <a:extLst>
              <a:ext uri="{FF2B5EF4-FFF2-40B4-BE49-F238E27FC236}">
                <a16:creationId xmlns:a16="http://schemas.microsoft.com/office/drawing/2014/main" id="{EF3C0229-AC0C-4D4F-9B75-B53AE591E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80" y="1884671"/>
            <a:ext cx="5419673" cy="3644410"/>
          </a:xfrm>
          <a:prstGeom prst="rect">
            <a:avLst/>
          </a:prstGeom>
        </p:spPr>
      </p:pic>
    </p:spTree>
    <p:extLst>
      <p:ext uri="{BB962C8B-B14F-4D97-AF65-F5344CB8AC3E}">
        <p14:creationId xmlns:p14="http://schemas.microsoft.com/office/powerpoint/2010/main" val="112188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2" name="矩形 21">
            <a:extLst>
              <a:ext uri="{FF2B5EF4-FFF2-40B4-BE49-F238E27FC236}">
                <a16:creationId xmlns:a16="http://schemas.microsoft.com/office/drawing/2014/main" id="{68CFAAB8-87EE-4824-8C03-9E60F01975C7}"/>
              </a:ext>
            </a:extLst>
          </p:cNvPr>
          <p:cNvSpPr/>
          <p:nvPr/>
        </p:nvSpPr>
        <p:spPr>
          <a:xfrm>
            <a:off x="5901347" y="1449303"/>
            <a:ext cx="840295" cy="400110"/>
          </a:xfrm>
          <a:prstGeom prst="rect">
            <a:avLst/>
          </a:prstGeom>
        </p:spPr>
        <p:txBody>
          <a:bodyPr wrap="none">
            <a:spAutoFit/>
          </a:bodyPr>
          <a:lstStyle/>
          <a:p>
            <a:r>
              <a:rPr lang="zh-CN" altLang="en-US" sz="2000" dirty="0"/>
              <a:t>插入</a:t>
            </a:r>
            <a:r>
              <a:rPr lang="en-US" altLang="zh-CN" sz="2000" dirty="0"/>
              <a:t>5</a:t>
            </a:r>
          </a:p>
        </p:txBody>
      </p:sp>
      <p:pic>
        <p:nvPicPr>
          <p:cNvPr id="3" name="图片 2">
            <a:extLst>
              <a:ext uri="{FF2B5EF4-FFF2-40B4-BE49-F238E27FC236}">
                <a16:creationId xmlns:a16="http://schemas.microsoft.com/office/drawing/2014/main" id="{41C0C6EC-EAED-4F30-ADB6-9366EBDBF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188" y="2237674"/>
            <a:ext cx="5527812" cy="4060458"/>
          </a:xfrm>
          <a:prstGeom prst="rect">
            <a:avLst/>
          </a:prstGeom>
        </p:spPr>
      </p:pic>
      <p:pic>
        <p:nvPicPr>
          <p:cNvPr id="23" name="图片 22">
            <a:extLst>
              <a:ext uri="{FF2B5EF4-FFF2-40B4-BE49-F238E27FC236}">
                <a16:creationId xmlns:a16="http://schemas.microsoft.com/office/drawing/2014/main" id="{D5CF1517-7958-4C8C-BF47-1B9A4252C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39" y="2265900"/>
            <a:ext cx="6036256" cy="3620058"/>
          </a:xfrm>
          <a:prstGeom prst="rect">
            <a:avLst/>
          </a:prstGeom>
        </p:spPr>
      </p:pic>
    </p:spTree>
    <p:extLst>
      <p:ext uri="{BB962C8B-B14F-4D97-AF65-F5344CB8AC3E}">
        <p14:creationId xmlns:p14="http://schemas.microsoft.com/office/powerpoint/2010/main" val="15066818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2" name="矩形 21">
            <a:extLst>
              <a:ext uri="{FF2B5EF4-FFF2-40B4-BE49-F238E27FC236}">
                <a16:creationId xmlns:a16="http://schemas.microsoft.com/office/drawing/2014/main" id="{338CA995-A281-49ED-BD5C-4B2B85C7BB20}"/>
              </a:ext>
            </a:extLst>
          </p:cNvPr>
          <p:cNvSpPr/>
          <p:nvPr/>
        </p:nvSpPr>
        <p:spPr>
          <a:xfrm>
            <a:off x="5774295" y="1326655"/>
            <a:ext cx="982961" cy="400110"/>
          </a:xfrm>
          <a:prstGeom prst="rect">
            <a:avLst/>
          </a:prstGeom>
        </p:spPr>
        <p:txBody>
          <a:bodyPr wrap="none">
            <a:spAutoFit/>
          </a:bodyPr>
          <a:lstStyle/>
          <a:p>
            <a:r>
              <a:rPr lang="zh-CN" altLang="en-US" sz="2000" dirty="0"/>
              <a:t>插入</a:t>
            </a:r>
            <a:r>
              <a:rPr lang="en-US" altLang="zh-CN" sz="2000" dirty="0"/>
              <a:t>14</a:t>
            </a:r>
          </a:p>
        </p:txBody>
      </p:sp>
      <p:pic>
        <p:nvPicPr>
          <p:cNvPr id="3" name="图片 2">
            <a:extLst>
              <a:ext uri="{FF2B5EF4-FFF2-40B4-BE49-F238E27FC236}">
                <a16:creationId xmlns:a16="http://schemas.microsoft.com/office/drawing/2014/main" id="{F88E7BFB-A3E8-4FA1-82EB-14EE369DF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776" y="2071726"/>
            <a:ext cx="5817833" cy="4273492"/>
          </a:xfrm>
          <a:prstGeom prst="rect">
            <a:avLst/>
          </a:prstGeom>
        </p:spPr>
      </p:pic>
      <p:pic>
        <p:nvPicPr>
          <p:cNvPr id="23" name="图片 22">
            <a:extLst>
              <a:ext uri="{FF2B5EF4-FFF2-40B4-BE49-F238E27FC236}">
                <a16:creationId xmlns:a16="http://schemas.microsoft.com/office/drawing/2014/main" id="{9E9BFFAC-0D86-419A-A0E1-F9B83A0E4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29" y="2105352"/>
            <a:ext cx="5726276" cy="4206240"/>
          </a:xfrm>
          <a:prstGeom prst="rect">
            <a:avLst/>
          </a:prstGeom>
        </p:spPr>
      </p:pic>
    </p:spTree>
    <p:extLst>
      <p:ext uri="{BB962C8B-B14F-4D97-AF65-F5344CB8AC3E}">
        <p14:creationId xmlns:p14="http://schemas.microsoft.com/office/powerpoint/2010/main" val="17052376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54B9B1CE-096A-435A-8702-43F8D3E1871C}"/>
              </a:ext>
            </a:extLst>
          </p:cNvPr>
          <p:cNvSpPr/>
          <p:nvPr/>
        </p:nvSpPr>
        <p:spPr>
          <a:xfrm>
            <a:off x="5737057" y="1292475"/>
            <a:ext cx="982961" cy="400110"/>
          </a:xfrm>
          <a:prstGeom prst="rect">
            <a:avLst/>
          </a:prstGeom>
        </p:spPr>
        <p:txBody>
          <a:bodyPr wrap="none">
            <a:spAutoFit/>
          </a:bodyPr>
          <a:lstStyle/>
          <a:p>
            <a:r>
              <a:rPr lang="zh-CN" altLang="en-US" sz="2000" dirty="0"/>
              <a:t>插入</a:t>
            </a:r>
            <a:r>
              <a:rPr lang="en-US" altLang="zh-CN" sz="2000" dirty="0"/>
              <a:t>13</a:t>
            </a:r>
          </a:p>
        </p:txBody>
      </p:sp>
      <p:pic>
        <p:nvPicPr>
          <p:cNvPr id="23" name="图片 22">
            <a:extLst>
              <a:ext uri="{FF2B5EF4-FFF2-40B4-BE49-F238E27FC236}">
                <a16:creationId xmlns:a16="http://schemas.microsoft.com/office/drawing/2014/main" id="{4C1C04E8-FB0D-4816-8057-80623292A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7" y="2124590"/>
            <a:ext cx="5817833" cy="4273492"/>
          </a:xfrm>
          <a:prstGeom prst="rect">
            <a:avLst/>
          </a:prstGeom>
        </p:spPr>
      </p:pic>
      <p:pic>
        <p:nvPicPr>
          <p:cNvPr id="3" name="图片 2">
            <a:extLst>
              <a:ext uri="{FF2B5EF4-FFF2-40B4-BE49-F238E27FC236}">
                <a16:creationId xmlns:a16="http://schemas.microsoft.com/office/drawing/2014/main" id="{7B712270-420C-4016-9EED-9E812B935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537" y="2124590"/>
            <a:ext cx="5875030" cy="4273492"/>
          </a:xfrm>
          <a:prstGeom prst="rect">
            <a:avLst/>
          </a:prstGeom>
        </p:spPr>
      </p:pic>
    </p:spTree>
    <p:extLst>
      <p:ext uri="{BB962C8B-B14F-4D97-AF65-F5344CB8AC3E}">
        <p14:creationId xmlns:p14="http://schemas.microsoft.com/office/powerpoint/2010/main" val="14150240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01</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2866329"/>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spc="200" dirty="0">
                <a:solidFill>
                  <a:schemeClr val="tx1">
                    <a:lumMod val="65000"/>
                    <a:lumOff val="35000"/>
                  </a:schemeClr>
                </a:solidFill>
                <a:latin typeface="+mn-ea"/>
              </a:rPr>
              <a:t>BST</a:t>
            </a:r>
            <a:r>
              <a:rPr lang="zh-CN" altLang="en-US" sz="3200" b="1" spc="200" dirty="0">
                <a:solidFill>
                  <a:schemeClr val="tx1">
                    <a:lumMod val="65000"/>
                    <a:lumOff val="35000"/>
                  </a:schemeClr>
                </a:solidFill>
                <a:latin typeface="+mn-ea"/>
              </a:rPr>
              <a:t>树</a:t>
            </a:r>
          </a:p>
        </p:txBody>
      </p:sp>
      <p:sp>
        <p:nvSpPr>
          <p:cNvPr id="23" name="矩形 22"/>
          <p:cNvSpPr/>
          <p:nvPr/>
        </p:nvSpPr>
        <p:spPr>
          <a:xfrm>
            <a:off x="4868697" y="3404567"/>
            <a:ext cx="4776507" cy="972961"/>
          </a:xfrm>
          <a:prstGeom prst="rect">
            <a:avLst/>
          </a:prstGeom>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68245CDF-9AF7-49B1-9577-B253046D887F}"/>
              </a:ext>
            </a:extLst>
          </p:cNvPr>
          <p:cNvSpPr/>
          <p:nvPr/>
        </p:nvSpPr>
        <p:spPr>
          <a:xfrm>
            <a:off x="2548026" y="1553366"/>
            <a:ext cx="982961" cy="400110"/>
          </a:xfrm>
          <a:prstGeom prst="rect">
            <a:avLst/>
          </a:prstGeom>
        </p:spPr>
        <p:txBody>
          <a:bodyPr wrap="none">
            <a:spAutoFit/>
          </a:bodyPr>
          <a:lstStyle/>
          <a:p>
            <a:r>
              <a:rPr lang="zh-CN" altLang="en-US" sz="2000" dirty="0"/>
              <a:t>插入</a:t>
            </a:r>
            <a:r>
              <a:rPr lang="en-US" altLang="zh-CN" sz="2000" dirty="0"/>
              <a:t>10</a:t>
            </a:r>
          </a:p>
        </p:txBody>
      </p:sp>
      <p:sp>
        <p:nvSpPr>
          <p:cNvPr id="22" name="矩形 21">
            <a:extLst>
              <a:ext uri="{FF2B5EF4-FFF2-40B4-BE49-F238E27FC236}">
                <a16:creationId xmlns:a16="http://schemas.microsoft.com/office/drawing/2014/main" id="{5A52708F-CDD0-40DD-BD3D-4C43A0241966}"/>
              </a:ext>
            </a:extLst>
          </p:cNvPr>
          <p:cNvSpPr/>
          <p:nvPr/>
        </p:nvSpPr>
        <p:spPr>
          <a:xfrm>
            <a:off x="8311121" y="1450749"/>
            <a:ext cx="982961" cy="400110"/>
          </a:xfrm>
          <a:prstGeom prst="rect">
            <a:avLst/>
          </a:prstGeom>
        </p:spPr>
        <p:txBody>
          <a:bodyPr wrap="none">
            <a:spAutoFit/>
          </a:bodyPr>
          <a:lstStyle/>
          <a:p>
            <a:r>
              <a:rPr lang="zh-CN" altLang="en-US" sz="2000" dirty="0"/>
              <a:t>插入</a:t>
            </a:r>
            <a:r>
              <a:rPr lang="en-US" altLang="zh-CN" sz="2000" dirty="0"/>
              <a:t>16</a:t>
            </a:r>
          </a:p>
        </p:txBody>
      </p:sp>
      <p:pic>
        <p:nvPicPr>
          <p:cNvPr id="3" name="图片 2">
            <a:extLst>
              <a:ext uri="{FF2B5EF4-FFF2-40B4-BE49-F238E27FC236}">
                <a16:creationId xmlns:a16="http://schemas.microsoft.com/office/drawing/2014/main" id="{76E4A01B-A973-42D7-B139-01DDB7726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8" y="2209929"/>
            <a:ext cx="6043776" cy="3658499"/>
          </a:xfrm>
          <a:prstGeom prst="rect">
            <a:avLst/>
          </a:prstGeom>
        </p:spPr>
      </p:pic>
      <p:pic>
        <p:nvPicPr>
          <p:cNvPr id="5" name="图片 4">
            <a:extLst>
              <a:ext uri="{FF2B5EF4-FFF2-40B4-BE49-F238E27FC236}">
                <a16:creationId xmlns:a16="http://schemas.microsoft.com/office/drawing/2014/main" id="{F869CA4C-F777-4309-AB7F-A1DD603B4D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394" y="2172938"/>
            <a:ext cx="6043776" cy="3695489"/>
          </a:xfrm>
          <a:prstGeom prst="rect">
            <a:avLst/>
          </a:prstGeom>
        </p:spPr>
      </p:pic>
      <p:sp>
        <p:nvSpPr>
          <p:cNvPr id="7" name="等腰三角形 6">
            <a:extLst>
              <a:ext uri="{FF2B5EF4-FFF2-40B4-BE49-F238E27FC236}">
                <a16:creationId xmlns:a16="http://schemas.microsoft.com/office/drawing/2014/main" id="{2F852144-8538-4B79-BF26-03D8A35E4387}"/>
              </a:ext>
            </a:extLst>
          </p:cNvPr>
          <p:cNvSpPr/>
          <p:nvPr/>
        </p:nvSpPr>
        <p:spPr>
          <a:xfrm>
            <a:off x="5211192" y="360028"/>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61042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75260494-F4AF-420A-B07C-0531432ACA9A}"/>
              </a:ext>
            </a:extLst>
          </p:cNvPr>
          <p:cNvSpPr/>
          <p:nvPr/>
        </p:nvSpPr>
        <p:spPr>
          <a:xfrm>
            <a:off x="5483877" y="1418285"/>
            <a:ext cx="840295" cy="400110"/>
          </a:xfrm>
          <a:prstGeom prst="rect">
            <a:avLst/>
          </a:prstGeom>
        </p:spPr>
        <p:txBody>
          <a:bodyPr wrap="none">
            <a:spAutoFit/>
          </a:bodyPr>
          <a:lstStyle/>
          <a:p>
            <a:r>
              <a:rPr lang="zh-CN" altLang="en-US" sz="2000" dirty="0"/>
              <a:t>插入</a:t>
            </a:r>
            <a:r>
              <a:rPr lang="en-US" altLang="zh-CN" sz="2000" dirty="0"/>
              <a:t>6</a:t>
            </a:r>
          </a:p>
        </p:txBody>
      </p:sp>
      <p:pic>
        <p:nvPicPr>
          <p:cNvPr id="3" name="图片 2">
            <a:extLst>
              <a:ext uri="{FF2B5EF4-FFF2-40B4-BE49-F238E27FC236}">
                <a16:creationId xmlns:a16="http://schemas.microsoft.com/office/drawing/2014/main" id="{EEA8BBE8-147C-41BB-A40C-18D6BBA3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968" y="2175637"/>
            <a:ext cx="6385032" cy="3858228"/>
          </a:xfrm>
          <a:prstGeom prst="rect">
            <a:avLst/>
          </a:prstGeom>
        </p:spPr>
      </p:pic>
      <p:pic>
        <p:nvPicPr>
          <p:cNvPr id="23" name="图片 22">
            <a:extLst>
              <a:ext uri="{FF2B5EF4-FFF2-40B4-BE49-F238E27FC236}">
                <a16:creationId xmlns:a16="http://schemas.microsoft.com/office/drawing/2014/main" id="{5FB2357D-848E-49D5-B4D0-7B215B823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322" y="2175637"/>
            <a:ext cx="5598499" cy="3858229"/>
          </a:xfrm>
          <a:prstGeom prst="rect">
            <a:avLst/>
          </a:prstGeom>
        </p:spPr>
      </p:pic>
    </p:spTree>
    <p:extLst>
      <p:ext uri="{BB962C8B-B14F-4D97-AF65-F5344CB8AC3E}">
        <p14:creationId xmlns:p14="http://schemas.microsoft.com/office/powerpoint/2010/main" val="10343705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4D87BF0-AA7A-476B-A490-C0AD0D174A2E}"/>
              </a:ext>
            </a:extLst>
          </p:cNvPr>
          <p:cNvSpPr/>
          <p:nvPr/>
        </p:nvSpPr>
        <p:spPr>
          <a:xfrm>
            <a:off x="2683981" y="1247031"/>
            <a:ext cx="840295" cy="400110"/>
          </a:xfrm>
          <a:prstGeom prst="rect">
            <a:avLst/>
          </a:prstGeom>
        </p:spPr>
        <p:txBody>
          <a:bodyPr wrap="none">
            <a:spAutoFit/>
          </a:bodyPr>
          <a:lstStyle/>
          <a:p>
            <a:r>
              <a:rPr lang="zh-CN" altLang="en-US" sz="2000" dirty="0"/>
              <a:t>插入</a:t>
            </a:r>
            <a:r>
              <a:rPr lang="en-US" altLang="zh-CN" sz="2000" dirty="0"/>
              <a:t>3</a:t>
            </a:r>
          </a:p>
        </p:txBody>
      </p:sp>
      <p:sp>
        <p:nvSpPr>
          <p:cNvPr id="22" name="矩形 21">
            <a:extLst>
              <a:ext uri="{FF2B5EF4-FFF2-40B4-BE49-F238E27FC236}">
                <a16:creationId xmlns:a16="http://schemas.microsoft.com/office/drawing/2014/main" id="{621EBAEE-29BC-45DC-A8F7-4DE4AFA52D87}"/>
              </a:ext>
            </a:extLst>
          </p:cNvPr>
          <p:cNvSpPr/>
          <p:nvPr/>
        </p:nvSpPr>
        <p:spPr>
          <a:xfrm>
            <a:off x="8311121" y="1247031"/>
            <a:ext cx="840295" cy="400110"/>
          </a:xfrm>
          <a:prstGeom prst="rect">
            <a:avLst/>
          </a:prstGeom>
        </p:spPr>
        <p:txBody>
          <a:bodyPr wrap="none">
            <a:spAutoFit/>
          </a:bodyPr>
          <a:lstStyle/>
          <a:p>
            <a:r>
              <a:rPr lang="zh-CN" altLang="en-US" sz="2000" dirty="0"/>
              <a:t>插入</a:t>
            </a:r>
            <a:r>
              <a:rPr lang="en-US" altLang="zh-CN" sz="2000" dirty="0"/>
              <a:t>8</a:t>
            </a:r>
          </a:p>
        </p:txBody>
      </p:sp>
      <p:pic>
        <p:nvPicPr>
          <p:cNvPr id="3" name="图片 2">
            <a:extLst>
              <a:ext uri="{FF2B5EF4-FFF2-40B4-BE49-F238E27FC236}">
                <a16:creationId xmlns:a16="http://schemas.microsoft.com/office/drawing/2014/main" id="{F3913431-9BBA-4DFA-93AF-256007E71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948" y="1841128"/>
            <a:ext cx="6405286" cy="3949444"/>
          </a:xfrm>
          <a:prstGeom prst="rect">
            <a:avLst/>
          </a:prstGeom>
        </p:spPr>
      </p:pic>
      <p:pic>
        <p:nvPicPr>
          <p:cNvPr id="5" name="图片 4">
            <a:extLst>
              <a:ext uri="{FF2B5EF4-FFF2-40B4-BE49-F238E27FC236}">
                <a16:creationId xmlns:a16="http://schemas.microsoft.com/office/drawing/2014/main" id="{C54526FA-EBF7-4C2D-ABAE-7AB999B22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99" y="1794408"/>
            <a:ext cx="5621409" cy="3996164"/>
          </a:xfrm>
          <a:prstGeom prst="rect">
            <a:avLst/>
          </a:prstGeom>
        </p:spPr>
      </p:pic>
    </p:spTree>
    <p:extLst>
      <p:ext uri="{BB962C8B-B14F-4D97-AF65-F5344CB8AC3E}">
        <p14:creationId xmlns:p14="http://schemas.microsoft.com/office/powerpoint/2010/main" val="29251574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126361C-84A6-41AD-93A7-11795796BE80}"/>
              </a:ext>
            </a:extLst>
          </p:cNvPr>
          <p:cNvSpPr/>
          <p:nvPr/>
        </p:nvSpPr>
        <p:spPr>
          <a:xfrm>
            <a:off x="5282350" y="1246286"/>
            <a:ext cx="982961" cy="400110"/>
          </a:xfrm>
          <a:prstGeom prst="rect">
            <a:avLst/>
          </a:prstGeom>
        </p:spPr>
        <p:txBody>
          <a:bodyPr wrap="none">
            <a:spAutoFit/>
          </a:bodyPr>
          <a:lstStyle/>
          <a:p>
            <a:r>
              <a:rPr lang="zh-CN" altLang="en-US" sz="2000" dirty="0"/>
              <a:t>插入</a:t>
            </a:r>
            <a:r>
              <a:rPr lang="en-US" altLang="zh-CN" sz="2000" dirty="0"/>
              <a:t>17</a:t>
            </a:r>
          </a:p>
        </p:txBody>
      </p:sp>
      <p:pic>
        <p:nvPicPr>
          <p:cNvPr id="23" name="图片 22">
            <a:extLst>
              <a:ext uri="{FF2B5EF4-FFF2-40B4-BE49-F238E27FC236}">
                <a16:creationId xmlns:a16="http://schemas.microsoft.com/office/drawing/2014/main" id="{577BAF60-4374-4D50-91C7-5542479DB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2" y="2018951"/>
            <a:ext cx="5916583" cy="3648114"/>
          </a:xfrm>
          <a:prstGeom prst="rect">
            <a:avLst/>
          </a:prstGeom>
        </p:spPr>
      </p:pic>
      <p:pic>
        <p:nvPicPr>
          <p:cNvPr id="3" name="图片 2">
            <a:extLst>
              <a:ext uri="{FF2B5EF4-FFF2-40B4-BE49-F238E27FC236}">
                <a16:creationId xmlns:a16="http://schemas.microsoft.com/office/drawing/2014/main" id="{31381E90-F894-4487-8AE7-02D7541A4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115" y="2068552"/>
            <a:ext cx="6166408" cy="3592763"/>
          </a:xfrm>
          <a:prstGeom prst="rect">
            <a:avLst/>
          </a:prstGeom>
        </p:spPr>
      </p:pic>
    </p:spTree>
    <p:extLst>
      <p:ext uri="{BB962C8B-B14F-4D97-AF65-F5344CB8AC3E}">
        <p14:creationId xmlns:p14="http://schemas.microsoft.com/office/powerpoint/2010/main" val="1767435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删除</a:t>
            </a:r>
          </a:p>
        </p:txBody>
      </p:sp>
    </p:spTree>
    <p:extLst>
      <p:ext uri="{BB962C8B-B14F-4D97-AF65-F5344CB8AC3E}">
        <p14:creationId xmlns:p14="http://schemas.microsoft.com/office/powerpoint/2010/main" val="1881310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5426966" y="658907"/>
            <a:ext cx="982961" cy="400110"/>
          </a:xfrm>
          <a:prstGeom prst="rect">
            <a:avLst/>
          </a:prstGeom>
        </p:spPr>
        <p:txBody>
          <a:bodyPr wrap="none">
            <a:spAutoFit/>
          </a:bodyPr>
          <a:lstStyle/>
          <a:p>
            <a:r>
              <a:rPr lang="zh-CN" altLang="en-US" sz="2000" dirty="0"/>
              <a:t>删除</a:t>
            </a:r>
            <a:r>
              <a:rPr lang="en-US" altLang="zh-CN" sz="2000" dirty="0"/>
              <a:t>12</a:t>
            </a:r>
          </a:p>
        </p:txBody>
      </p:sp>
      <p:pic>
        <p:nvPicPr>
          <p:cNvPr id="3" name="图片 2">
            <a:extLst>
              <a:ext uri="{FF2B5EF4-FFF2-40B4-BE49-F238E27FC236}">
                <a16:creationId xmlns:a16="http://schemas.microsoft.com/office/drawing/2014/main" id="{E97E103C-E193-4939-A21D-5539D784A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08161"/>
            <a:ext cx="12192000" cy="4372971"/>
          </a:xfrm>
          <a:prstGeom prst="rect">
            <a:avLst/>
          </a:prstGeom>
        </p:spPr>
      </p:pic>
      <p:sp>
        <p:nvSpPr>
          <p:cNvPr id="4" name="矩形 3">
            <a:extLst>
              <a:ext uri="{FF2B5EF4-FFF2-40B4-BE49-F238E27FC236}">
                <a16:creationId xmlns:a16="http://schemas.microsoft.com/office/drawing/2014/main" id="{1B3979C5-30EF-4158-9AEE-6127EFEADD8D}"/>
              </a:ext>
            </a:extLst>
          </p:cNvPr>
          <p:cNvSpPr/>
          <p:nvPr/>
        </p:nvSpPr>
        <p:spPr>
          <a:xfrm>
            <a:off x="3047999" y="1196685"/>
            <a:ext cx="6096000" cy="646331"/>
          </a:xfrm>
          <a:prstGeom prst="rect">
            <a:avLst/>
          </a:prstGeom>
        </p:spPr>
        <p:txBody>
          <a:bodyPr>
            <a:spAutoFit/>
          </a:bodyPr>
          <a:lstStyle/>
          <a:p>
            <a:r>
              <a:rPr lang="zh-CN" altLang="en-US" dirty="0"/>
              <a:t>删除结点</a:t>
            </a:r>
            <a:r>
              <a:rPr lang="en-US" altLang="zh-CN" dirty="0"/>
              <a:t>12</a:t>
            </a:r>
            <a:r>
              <a:rPr lang="zh-CN" altLang="en-US" dirty="0"/>
              <a:t>（右</a:t>
            </a:r>
            <a:r>
              <a:rPr lang="en-US" altLang="zh-CN" dirty="0"/>
              <a:t>-case 4</a:t>
            </a:r>
            <a:r>
              <a:rPr lang="zh-CN" altLang="en-US" dirty="0"/>
              <a:t>），实际上删除的是结点</a:t>
            </a:r>
            <a:r>
              <a:rPr lang="en-US" altLang="zh-CN" dirty="0"/>
              <a:t>13</a:t>
            </a:r>
            <a:r>
              <a:rPr lang="zh-CN" altLang="en-US" dirty="0"/>
              <a:t>所在位置，之后将结点</a:t>
            </a:r>
            <a:r>
              <a:rPr lang="en-US" altLang="zh-CN" dirty="0"/>
              <a:t>13</a:t>
            </a:r>
            <a:r>
              <a:rPr lang="zh-CN" altLang="en-US" dirty="0"/>
              <a:t>赋值给结点</a:t>
            </a:r>
            <a:r>
              <a:rPr lang="en-US" altLang="zh-CN" dirty="0"/>
              <a:t>12</a:t>
            </a:r>
            <a:r>
              <a:rPr lang="zh-CN" altLang="en-US" dirty="0"/>
              <a:t>所在位置即可</a:t>
            </a:r>
          </a:p>
        </p:txBody>
      </p:sp>
    </p:spTree>
    <p:extLst>
      <p:ext uri="{BB962C8B-B14F-4D97-AF65-F5344CB8AC3E}">
        <p14:creationId xmlns:p14="http://schemas.microsoft.com/office/powerpoint/2010/main" val="259749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5838288" y="891413"/>
            <a:ext cx="840295" cy="400110"/>
          </a:xfrm>
          <a:prstGeom prst="rect">
            <a:avLst/>
          </a:prstGeom>
        </p:spPr>
        <p:txBody>
          <a:bodyPr wrap="none">
            <a:spAutoFit/>
          </a:bodyPr>
          <a:lstStyle/>
          <a:p>
            <a:r>
              <a:rPr lang="zh-CN" altLang="en-US" sz="2000" dirty="0"/>
              <a:t>删除</a:t>
            </a:r>
            <a:r>
              <a:rPr lang="en-US" altLang="zh-CN" sz="2000" dirty="0"/>
              <a:t>1</a:t>
            </a:r>
          </a:p>
        </p:txBody>
      </p:sp>
      <p:sp>
        <p:nvSpPr>
          <p:cNvPr id="22" name="矩形 21">
            <a:extLst>
              <a:ext uri="{FF2B5EF4-FFF2-40B4-BE49-F238E27FC236}">
                <a16:creationId xmlns:a16="http://schemas.microsoft.com/office/drawing/2014/main" id="{4D3AABFB-70F9-4623-A255-75DADF4BDACC}"/>
              </a:ext>
            </a:extLst>
          </p:cNvPr>
          <p:cNvSpPr/>
          <p:nvPr/>
        </p:nvSpPr>
        <p:spPr>
          <a:xfrm>
            <a:off x="3501914" y="1368401"/>
            <a:ext cx="6186309" cy="646331"/>
          </a:xfrm>
          <a:prstGeom prst="rect">
            <a:avLst/>
          </a:prstGeom>
        </p:spPr>
        <p:txBody>
          <a:bodyPr wrap="none">
            <a:spAutoFit/>
          </a:bodyPr>
          <a:lstStyle/>
          <a:p>
            <a:r>
              <a:rPr lang="zh-CN" altLang="en-US" dirty="0"/>
              <a:t>删除结点</a:t>
            </a:r>
            <a:r>
              <a:rPr lang="en-US" altLang="zh-CN" dirty="0"/>
              <a:t>1</a:t>
            </a:r>
            <a:r>
              <a:rPr lang="zh-CN" altLang="en-US" dirty="0"/>
              <a:t>（左</a:t>
            </a:r>
            <a:r>
              <a:rPr lang="en-US" altLang="zh-CN" dirty="0"/>
              <a:t>-</a:t>
            </a:r>
            <a:r>
              <a:rPr lang="zh-CN" altLang="en-US" dirty="0"/>
              <a:t>情况</a:t>
            </a:r>
            <a:r>
              <a:rPr lang="en-US" altLang="zh-CN" dirty="0"/>
              <a:t>4</a:t>
            </a:r>
            <a:r>
              <a:rPr lang="zh-CN" altLang="en-US" dirty="0"/>
              <a:t>），实际上删除的是结点</a:t>
            </a:r>
            <a:r>
              <a:rPr lang="en-US" altLang="zh-CN" dirty="0"/>
              <a:t>0</a:t>
            </a:r>
            <a:r>
              <a:rPr lang="zh-CN" altLang="en-US" dirty="0"/>
              <a:t>所在位置，</a:t>
            </a:r>
            <a:endParaRPr lang="en-US" altLang="zh-CN" dirty="0"/>
          </a:p>
          <a:p>
            <a:r>
              <a:rPr lang="zh-CN" altLang="en-US" dirty="0"/>
              <a:t>之后将结点</a:t>
            </a:r>
            <a:r>
              <a:rPr lang="en-US" altLang="zh-CN" dirty="0"/>
              <a:t>0</a:t>
            </a:r>
            <a:r>
              <a:rPr lang="zh-CN" altLang="en-US" dirty="0"/>
              <a:t>赋值给结点</a:t>
            </a:r>
            <a:r>
              <a:rPr lang="en-US" altLang="zh-CN" dirty="0"/>
              <a:t>1</a:t>
            </a:r>
            <a:r>
              <a:rPr lang="zh-CN" altLang="en-US" dirty="0"/>
              <a:t>所在位置即可</a:t>
            </a:r>
            <a:endParaRPr lang="en-US" altLang="zh-CN" sz="2000" dirty="0"/>
          </a:p>
        </p:txBody>
      </p:sp>
      <p:pic>
        <p:nvPicPr>
          <p:cNvPr id="3" name="图片 2">
            <a:extLst>
              <a:ext uri="{FF2B5EF4-FFF2-40B4-BE49-F238E27FC236}">
                <a16:creationId xmlns:a16="http://schemas.microsoft.com/office/drawing/2014/main" id="{0B058BF9-3477-4AAC-AFAF-D1DB34C8A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29" y="2141616"/>
            <a:ext cx="11729615" cy="4119426"/>
          </a:xfrm>
          <a:prstGeom prst="rect">
            <a:avLst/>
          </a:prstGeom>
        </p:spPr>
      </p:pic>
    </p:spTree>
    <p:extLst>
      <p:ext uri="{BB962C8B-B14F-4D97-AF65-F5344CB8AC3E}">
        <p14:creationId xmlns:p14="http://schemas.microsoft.com/office/powerpoint/2010/main" val="9201921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5522035" y="532891"/>
            <a:ext cx="840295" cy="400110"/>
          </a:xfrm>
          <a:prstGeom prst="rect">
            <a:avLst/>
          </a:prstGeom>
        </p:spPr>
        <p:txBody>
          <a:bodyPr wrap="none">
            <a:spAutoFit/>
          </a:bodyPr>
          <a:lstStyle/>
          <a:p>
            <a:r>
              <a:rPr lang="zh-CN" altLang="en-US" sz="2000" dirty="0"/>
              <a:t>删除</a:t>
            </a:r>
            <a:r>
              <a:rPr lang="en-US" altLang="zh-CN" sz="2000" dirty="0"/>
              <a:t>9</a:t>
            </a:r>
          </a:p>
        </p:txBody>
      </p:sp>
      <p:sp>
        <p:nvSpPr>
          <p:cNvPr id="22" name="矩形 21">
            <a:extLst>
              <a:ext uri="{FF2B5EF4-FFF2-40B4-BE49-F238E27FC236}">
                <a16:creationId xmlns:a16="http://schemas.microsoft.com/office/drawing/2014/main" id="{4D3AABFB-70F9-4623-A255-75DADF4BDACC}"/>
              </a:ext>
            </a:extLst>
          </p:cNvPr>
          <p:cNvSpPr/>
          <p:nvPr/>
        </p:nvSpPr>
        <p:spPr>
          <a:xfrm>
            <a:off x="3205055" y="1137987"/>
            <a:ext cx="6314549" cy="646331"/>
          </a:xfrm>
          <a:prstGeom prst="rect">
            <a:avLst/>
          </a:prstGeom>
        </p:spPr>
        <p:txBody>
          <a:bodyPr wrap="none">
            <a:spAutoFit/>
          </a:bodyPr>
          <a:lstStyle/>
          <a:p>
            <a:r>
              <a:rPr lang="zh-CN" altLang="en-US" dirty="0"/>
              <a:t>删除结点</a:t>
            </a:r>
            <a:r>
              <a:rPr lang="en-US" altLang="zh-CN" dirty="0"/>
              <a:t>9</a:t>
            </a:r>
            <a:r>
              <a:rPr lang="zh-CN" altLang="en-US" dirty="0"/>
              <a:t>（左</a:t>
            </a:r>
            <a:r>
              <a:rPr lang="en-US" altLang="zh-CN" dirty="0"/>
              <a:t>-</a:t>
            </a:r>
            <a:r>
              <a:rPr lang="zh-CN" altLang="en-US" dirty="0"/>
              <a:t>情况</a:t>
            </a:r>
            <a:r>
              <a:rPr lang="en-US" altLang="zh-CN" dirty="0"/>
              <a:t>2</a:t>
            </a:r>
            <a:r>
              <a:rPr lang="zh-CN" altLang="en-US" dirty="0"/>
              <a:t>），实际上删除的是结点</a:t>
            </a:r>
            <a:r>
              <a:rPr lang="en-US" altLang="zh-CN" dirty="0"/>
              <a:t>10</a:t>
            </a:r>
            <a:r>
              <a:rPr lang="zh-CN" altLang="en-US" dirty="0"/>
              <a:t>所在位置，</a:t>
            </a:r>
            <a:endParaRPr lang="en-US" altLang="zh-CN" dirty="0"/>
          </a:p>
          <a:p>
            <a:r>
              <a:rPr lang="zh-CN" altLang="en-US" dirty="0"/>
              <a:t>之后将结点</a:t>
            </a:r>
            <a:r>
              <a:rPr lang="en-US" altLang="zh-CN" dirty="0"/>
              <a:t>10</a:t>
            </a:r>
            <a:r>
              <a:rPr lang="zh-CN" altLang="en-US" dirty="0"/>
              <a:t>赋值给结点</a:t>
            </a:r>
            <a:r>
              <a:rPr lang="en-US" altLang="zh-CN" dirty="0"/>
              <a:t>9</a:t>
            </a:r>
            <a:r>
              <a:rPr lang="zh-CN" altLang="en-US" dirty="0"/>
              <a:t>所在位置即可</a:t>
            </a:r>
            <a:endParaRPr lang="en-US" altLang="zh-CN" sz="2000" dirty="0"/>
          </a:p>
        </p:txBody>
      </p:sp>
      <p:pic>
        <p:nvPicPr>
          <p:cNvPr id="5" name="图片 4">
            <a:extLst>
              <a:ext uri="{FF2B5EF4-FFF2-40B4-BE49-F238E27FC236}">
                <a16:creationId xmlns:a16="http://schemas.microsoft.com/office/drawing/2014/main" id="{6D69617F-C52E-4BAD-A329-6AA3E3FC3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182" y="1990374"/>
            <a:ext cx="6128319" cy="3789405"/>
          </a:xfrm>
          <a:prstGeom prst="rect">
            <a:avLst/>
          </a:prstGeom>
        </p:spPr>
      </p:pic>
      <p:pic>
        <p:nvPicPr>
          <p:cNvPr id="25" name="图片 24">
            <a:extLst>
              <a:ext uri="{FF2B5EF4-FFF2-40B4-BE49-F238E27FC236}">
                <a16:creationId xmlns:a16="http://schemas.microsoft.com/office/drawing/2014/main" id="{ACE2575D-6FA3-42D9-BE90-D9F7B9A36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33" y="2000438"/>
            <a:ext cx="5775646" cy="3779341"/>
          </a:xfrm>
          <a:prstGeom prst="rect">
            <a:avLst/>
          </a:prstGeom>
        </p:spPr>
      </p:pic>
    </p:spTree>
    <p:extLst>
      <p:ext uri="{BB962C8B-B14F-4D97-AF65-F5344CB8AC3E}">
        <p14:creationId xmlns:p14="http://schemas.microsoft.com/office/powerpoint/2010/main" val="5482691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5416591" y="570805"/>
            <a:ext cx="840295" cy="400110"/>
          </a:xfrm>
          <a:prstGeom prst="rect">
            <a:avLst/>
          </a:prstGeom>
        </p:spPr>
        <p:txBody>
          <a:bodyPr wrap="none">
            <a:spAutoFit/>
          </a:bodyPr>
          <a:lstStyle/>
          <a:p>
            <a:r>
              <a:rPr lang="zh-CN" altLang="en-US" sz="2000" dirty="0"/>
              <a:t>删除</a:t>
            </a:r>
            <a:r>
              <a:rPr lang="en-US" altLang="zh-CN" sz="2000" dirty="0"/>
              <a:t>2</a:t>
            </a:r>
          </a:p>
        </p:txBody>
      </p:sp>
      <p:sp>
        <p:nvSpPr>
          <p:cNvPr id="22" name="矩形 21">
            <a:extLst>
              <a:ext uri="{FF2B5EF4-FFF2-40B4-BE49-F238E27FC236}">
                <a16:creationId xmlns:a16="http://schemas.microsoft.com/office/drawing/2014/main" id="{4D3AABFB-70F9-4623-A255-75DADF4BDACC}"/>
              </a:ext>
            </a:extLst>
          </p:cNvPr>
          <p:cNvSpPr/>
          <p:nvPr/>
        </p:nvSpPr>
        <p:spPr>
          <a:xfrm>
            <a:off x="2830307" y="1186602"/>
            <a:ext cx="6853158" cy="707886"/>
          </a:xfrm>
          <a:prstGeom prst="rect">
            <a:avLst/>
          </a:prstGeom>
        </p:spPr>
        <p:txBody>
          <a:bodyPr wrap="none">
            <a:spAutoFit/>
          </a:bodyPr>
          <a:lstStyle/>
          <a:p>
            <a:r>
              <a:rPr lang="zh-CN" altLang="en-US" sz="2000" dirty="0"/>
              <a:t>删除结点</a:t>
            </a:r>
            <a:r>
              <a:rPr lang="en-US" altLang="zh-CN" sz="2000" dirty="0"/>
              <a:t>2</a:t>
            </a:r>
            <a:r>
              <a:rPr lang="zh-CN" altLang="en-US" sz="2000" dirty="0"/>
              <a:t>（左</a:t>
            </a:r>
            <a:r>
              <a:rPr lang="en-US" altLang="zh-CN" sz="2000" dirty="0"/>
              <a:t>-</a:t>
            </a:r>
            <a:r>
              <a:rPr lang="zh-CN" altLang="en-US" sz="2000" dirty="0"/>
              <a:t>情况</a:t>
            </a:r>
            <a:r>
              <a:rPr lang="en-US" altLang="zh-CN" sz="2000" dirty="0"/>
              <a:t>2</a:t>
            </a:r>
            <a:r>
              <a:rPr lang="zh-CN" altLang="en-US" sz="2000" dirty="0"/>
              <a:t>），实际上删除的是结点</a:t>
            </a:r>
            <a:r>
              <a:rPr lang="en-US" altLang="zh-CN" sz="2000" dirty="0"/>
              <a:t>3</a:t>
            </a:r>
            <a:r>
              <a:rPr lang="zh-CN" altLang="en-US" sz="2000" dirty="0"/>
              <a:t>所在位置，</a:t>
            </a:r>
            <a:endParaRPr lang="en-US" altLang="zh-CN" sz="2000" dirty="0"/>
          </a:p>
          <a:p>
            <a:r>
              <a:rPr lang="zh-CN" altLang="en-US" sz="2000" dirty="0"/>
              <a:t>之后将结点</a:t>
            </a:r>
            <a:r>
              <a:rPr lang="en-US" altLang="zh-CN" sz="2000" dirty="0"/>
              <a:t>3</a:t>
            </a:r>
            <a:r>
              <a:rPr lang="zh-CN" altLang="en-US" sz="2000" dirty="0"/>
              <a:t>赋值给结点</a:t>
            </a:r>
            <a:r>
              <a:rPr lang="en-US" altLang="zh-CN" sz="2000" dirty="0"/>
              <a:t>2</a:t>
            </a:r>
            <a:r>
              <a:rPr lang="zh-CN" altLang="en-US" sz="2000" dirty="0"/>
              <a:t>所在位置即可</a:t>
            </a:r>
          </a:p>
        </p:txBody>
      </p:sp>
      <p:pic>
        <p:nvPicPr>
          <p:cNvPr id="3" name="图片 2">
            <a:extLst>
              <a:ext uri="{FF2B5EF4-FFF2-40B4-BE49-F238E27FC236}">
                <a16:creationId xmlns:a16="http://schemas.microsoft.com/office/drawing/2014/main" id="{86AB1CE3-4C90-468C-B873-FCD890AB2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75" y="1909023"/>
            <a:ext cx="5743808" cy="4185608"/>
          </a:xfrm>
          <a:prstGeom prst="rect">
            <a:avLst/>
          </a:prstGeom>
        </p:spPr>
      </p:pic>
      <p:pic>
        <p:nvPicPr>
          <p:cNvPr id="23" name="图片 22">
            <a:extLst>
              <a:ext uri="{FF2B5EF4-FFF2-40B4-BE49-F238E27FC236}">
                <a16:creationId xmlns:a16="http://schemas.microsoft.com/office/drawing/2014/main" id="{F5F76A7C-4482-4723-8742-079C12DD0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6" y="1990374"/>
            <a:ext cx="6128319" cy="3789405"/>
          </a:xfrm>
          <a:prstGeom prst="rect">
            <a:avLst/>
          </a:prstGeom>
        </p:spPr>
      </p:pic>
    </p:spTree>
    <p:extLst>
      <p:ext uri="{BB962C8B-B14F-4D97-AF65-F5344CB8AC3E}">
        <p14:creationId xmlns:p14="http://schemas.microsoft.com/office/powerpoint/2010/main" val="36605975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4818579" y="913594"/>
            <a:ext cx="1762214" cy="400110"/>
          </a:xfrm>
          <a:prstGeom prst="rect">
            <a:avLst/>
          </a:prstGeom>
        </p:spPr>
        <p:txBody>
          <a:bodyPr wrap="none">
            <a:spAutoFit/>
          </a:bodyPr>
          <a:lstStyle/>
          <a:p>
            <a:r>
              <a:rPr lang="zh-CN" altLang="en-US" sz="2000" dirty="0"/>
              <a:t>删除</a:t>
            </a:r>
            <a:r>
              <a:rPr lang="en-US" altLang="zh-CN" sz="2000" dirty="0"/>
              <a:t>0</a:t>
            </a:r>
            <a:r>
              <a:rPr lang="zh-CN" altLang="en-US" sz="2000" dirty="0"/>
              <a:t>、</a:t>
            </a:r>
            <a:r>
              <a:rPr lang="en-US" altLang="zh-CN" sz="2000" dirty="0"/>
              <a:t>11</a:t>
            </a:r>
            <a:r>
              <a:rPr lang="zh-CN" altLang="en-US" sz="2000" dirty="0"/>
              <a:t>、</a:t>
            </a:r>
            <a:r>
              <a:rPr lang="en-US" altLang="zh-CN" sz="2000" dirty="0"/>
              <a:t>7</a:t>
            </a:r>
          </a:p>
        </p:txBody>
      </p:sp>
      <p:pic>
        <p:nvPicPr>
          <p:cNvPr id="3" name="图片 2">
            <a:extLst>
              <a:ext uri="{FF2B5EF4-FFF2-40B4-BE49-F238E27FC236}">
                <a16:creationId xmlns:a16="http://schemas.microsoft.com/office/drawing/2014/main" id="{523F2035-16CD-4660-B2F4-7D482C149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981" y="1886717"/>
            <a:ext cx="5553071" cy="3935861"/>
          </a:xfrm>
          <a:prstGeom prst="rect">
            <a:avLst/>
          </a:prstGeom>
        </p:spPr>
      </p:pic>
      <p:pic>
        <p:nvPicPr>
          <p:cNvPr id="5" name="图片 4">
            <a:extLst>
              <a:ext uri="{FF2B5EF4-FFF2-40B4-BE49-F238E27FC236}">
                <a16:creationId xmlns:a16="http://schemas.microsoft.com/office/drawing/2014/main" id="{058382EE-F1D5-4003-91CC-A0C7219AF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34" y="1811781"/>
            <a:ext cx="5775547" cy="4010797"/>
          </a:xfrm>
          <a:prstGeom prst="rect">
            <a:avLst/>
          </a:prstGeom>
        </p:spPr>
      </p:pic>
    </p:spTree>
    <p:extLst>
      <p:ext uri="{BB962C8B-B14F-4D97-AF65-F5344CB8AC3E}">
        <p14:creationId xmlns:p14="http://schemas.microsoft.com/office/powerpoint/2010/main" val="19709749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424078" y="989660"/>
            <a:ext cx="11343845" cy="0"/>
          </a:xfrm>
          <a:prstGeom prst="line">
            <a:avLst/>
          </a:prstGeom>
          <a:noFill/>
          <a:ln w="6350" cap="flat" cmpd="sng" algn="ctr">
            <a:solidFill>
              <a:srgbClr val="FFFFFF">
                <a:lumMod val="95000"/>
              </a:srgbClr>
            </a:solidFill>
            <a:prstDash val="solid"/>
            <a:miter lim="800000"/>
          </a:ln>
          <a:effectLst/>
        </p:spPr>
      </p:cxnSp>
      <p:sp>
        <p:nvSpPr>
          <p:cNvPr id="2" name="矩形 1"/>
          <p:cNvSpPr/>
          <p:nvPr/>
        </p:nvSpPr>
        <p:spPr>
          <a:xfrm>
            <a:off x="3104434" y="1067588"/>
            <a:ext cx="6958149" cy="830997"/>
          </a:xfrm>
          <a:prstGeom prst="rect">
            <a:avLst/>
          </a:prstGeom>
        </p:spPr>
        <p:txBody>
          <a:bodyPr wrap="square">
            <a:spAutoFit/>
          </a:bodyPr>
          <a:lstStyle/>
          <a:p>
            <a:pPr algn="ctr"/>
            <a:r>
              <a:rPr lang="zh-CN" altLang="en-US" sz="2400" b="0" i="0" dirty="0">
                <a:solidFill>
                  <a:srgbClr val="202020"/>
                </a:solidFill>
                <a:effectLst/>
                <a:latin typeface="quote"/>
              </a:rPr>
              <a:t>左子树的</a:t>
            </a:r>
            <a:r>
              <a:rPr lang="en-US" altLang="zh-CN" sz="2400" b="0" i="0" dirty="0">
                <a:solidFill>
                  <a:srgbClr val="202020"/>
                </a:solidFill>
                <a:effectLst/>
                <a:latin typeface="quote"/>
              </a:rPr>
              <a:t>value</a:t>
            </a:r>
            <a:r>
              <a:rPr lang="zh-CN" altLang="en-US" sz="2400" b="0" i="0" dirty="0">
                <a:solidFill>
                  <a:srgbClr val="202020"/>
                </a:solidFill>
                <a:effectLst/>
                <a:latin typeface="quote"/>
              </a:rPr>
              <a:t>比父节点的</a:t>
            </a:r>
            <a:r>
              <a:rPr lang="en-US" altLang="zh-CN" sz="2400" b="0" i="0" dirty="0">
                <a:solidFill>
                  <a:srgbClr val="202020"/>
                </a:solidFill>
                <a:effectLst/>
                <a:latin typeface="quote"/>
              </a:rPr>
              <a:t>value</a:t>
            </a:r>
            <a:r>
              <a:rPr lang="zh-CN" altLang="en-US" sz="2400" b="0" i="0" dirty="0">
                <a:solidFill>
                  <a:srgbClr val="202020"/>
                </a:solidFill>
                <a:effectLst/>
                <a:latin typeface="quote"/>
              </a:rPr>
              <a:t>小，右子树的比父节点的大</a:t>
            </a:r>
          </a:p>
        </p:txBody>
      </p:sp>
      <p:sp>
        <p:nvSpPr>
          <p:cNvPr id="68" name="文本框 67"/>
          <p:cNvSpPr txBox="1"/>
          <p:nvPr/>
        </p:nvSpPr>
        <p:spPr>
          <a:xfrm>
            <a:off x="1503069" y="191988"/>
            <a:ext cx="5407215" cy="577850"/>
          </a:xfrm>
          <a:prstGeom prst="rect">
            <a:avLst/>
          </a:prstGeom>
          <a:noFill/>
        </p:spPr>
        <p:txBody>
          <a:bodyPr wrap="square" rtlCol="0" anchor="ctr">
            <a:spAutoFit/>
          </a:bodyPr>
          <a:lstStyle/>
          <a:p>
            <a:pPr>
              <a:lnSpc>
                <a:spcPct val="150000"/>
              </a:lnSpc>
            </a:pPr>
            <a:r>
              <a:rPr lang="en-US" altLang="zh-CN" sz="2400" b="1" dirty="0">
                <a:solidFill>
                  <a:srgbClr val="50C8AE"/>
                </a:solidFill>
                <a:cs typeface="+mn-ea"/>
                <a:sym typeface="+mn-lt"/>
              </a:rPr>
              <a:t>BST</a:t>
            </a:r>
            <a:r>
              <a:rPr lang="zh-CN" altLang="en-US" sz="2400" b="1" dirty="0">
                <a:solidFill>
                  <a:srgbClr val="50C8AE"/>
                </a:solidFill>
                <a:cs typeface="+mn-ea"/>
                <a:sym typeface="+mn-lt"/>
              </a:rPr>
              <a:t>树</a:t>
            </a:r>
            <a:endParaRPr lang="zh-CN" altLang="en-US" sz="2000" dirty="0">
              <a:solidFill>
                <a:srgbClr val="F0F0F0">
                  <a:lumMod val="50000"/>
                </a:srgbClr>
              </a:solidFill>
              <a:cs typeface="+mn-ea"/>
              <a:sym typeface="+mn-lt"/>
            </a:endParaRPr>
          </a:p>
        </p:txBody>
      </p:sp>
      <p:pic>
        <p:nvPicPr>
          <p:cNvPr id="9" name="图片 8">
            <a:extLst>
              <a:ext uri="{FF2B5EF4-FFF2-40B4-BE49-F238E27FC236}">
                <a16:creationId xmlns:a16="http://schemas.microsoft.com/office/drawing/2014/main" id="{B852A7E9-9AD5-4109-AA27-5C221669D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6813" y="2237674"/>
            <a:ext cx="5779077" cy="345335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5604519" y="833451"/>
            <a:ext cx="2324675" cy="400110"/>
          </a:xfrm>
          <a:prstGeom prst="rect">
            <a:avLst/>
          </a:prstGeom>
        </p:spPr>
        <p:txBody>
          <a:bodyPr wrap="none">
            <a:spAutoFit/>
          </a:bodyPr>
          <a:lstStyle/>
          <a:p>
            <a:r>
              <a:rPr lang="zh-CN" altLang="en-US" sz="2000" dirty="0"/>
              <a:t>删除</a:t>
            </a:r>
            <a:r>
              <a:rPr lang="en-US" altLang="zh-CN" sz="2000" dirty="0"/>
              <a:t>19</a:t>
            </a:r>
            <a:r>
              <a:rPr lang="zh-CN" altLang="en-US" dirty="0"/>
              <a:t>（右</a:t>
            </a:r>
            <a:r>
              <a:rPr lang="en-US" altLang="zh-CN" dirty="0"/>
              <a:t>-</a:t>
            </a:r>
            <a:r>
              <a:rPr lang="zh-CN" altLang="en-US" dirty="0"/>
              <a:t>情况</a:t>
            </a:r>
            <a:r>
              <a:rPr lang="en-US" altLang="zh-CN" dirty="0"/>
              <a:t>4</a:t>
            </a:r>
            <a:r>
              <a:rPr lang="zh-CN" altLang="en-US" dirty="0"/>
              <a:t>）</a:t>
            </a:r>
            <a:endParaRPr lang="en-US" altLang="zh-CN" sz="2000" dirty="0"/>
          </a:p>
        </p:txBody>
      </p:sp>
      <p:pic>
        <p:nvPicPr>
          <p:cNvPr id="3" name="图片 2">
            <a:extLst>
              <a:ext uri="{FF2B5EF4-FFF2-40B4-BE49-F238E27FC236}">
                <a16:creationId xmlns:a16="http://schemas.microsoft.com/office/drawing/2014/main" id="{D7CC1A49-0B70-4095-BA4A-8000E6CA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021" y="1545612"/>
            <a:ext cx="6225979" cy="4478937"/>
          </a:xfrm>
          <a:prstGeom prst="rect">
            <a:avLst/>
          </a:prstGeom>
        </p:spPr>
      </p:pic>
      <p:pic>
        <p:nvPicPr>
          <p:cNvPr id="5" name="图片 4">
            <a:extLst>
              <a:ext uri="{FF2B5EF4-FFF2-40B4-BE49-F238E27FC236}">
                <a16:creationId xmlns:a16="http://schemas.microsoft.com/office/drawing/2014/main" id="{65093840-305F-427A-A4E1-6A4D617DE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2" y="1564832"/>
            <a:ext cx="5931160" cy="4338457"/>
          </a:xfrm>
          <a:prstGeom prst="rect">
            <a:avLst/>
          </a:prstGeom>
        </p:spPr>
      </p:pic>
    </p:spTree>
    <p:extLst>
      <p:ext uri="{BB962C8B-B14F-4D97-AF65-F5344CB8AC3E}">
        <p14:creationId xmlns:p14="http://schemas.microsoft.com/office/powerpoint/2010/main" val="12757456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3544655" y="950937"/>
            <a:ext cx="6186309" cy="646331"/>
          </a:xfrm>
          <a:prstGeom prst="rect">
            <a:avLst/>
          </a:prstGeom>
        </p:spPr>
        <p:txBody>
          <a:bodyPr wrap="none">
            <a:spAutoFit/>
          </a:bodyPr>
          <a:lstStyle/>
          <a:p>
            <a:r>
              <a:rPr lang="zh-CN" altLang="en-US" dirty="0"/>
              <a:t>删除结点</a:t>
            </a:r>
            <a:r>
              <a:rPr lang="en-US" altLang="zh-CN" dirty="0"/>
              <a:t>4</a:t>
            </a:r>
            <a:r>
              <a:rPr lang="zh-CN" altLang="en-US" dirty="0"/>
              <a:t>（左</a:t>
            </a:r>
            <a:r>
              <a:rPr lang="en-US" altLang="zh-CN" dirty="0"/>
              <a:t>-</a:t>
            </a:r>
            <a:r>
              <a:rPr lang="zh-CN" altLang="en-US" dirty="0"/>
              <a:t>情况</a:t>
            </a:r>
            <a:r>
              <a:rPr lang="en-US" altLang="zh-CN" dirty="0"/>
              <a:t>2</a:t>
            </a:r>
            <a:r>
              <a:rPr lang="zh-CN" altLang="en-US" dirty="0"/>
              <a:t>），实际上删除的是结点</a:t>
            </a:r>
            <a:r>
              <a:rPr lang="en-US" altLang="zh-CN" dirty="0"/>
              <a:t>5</a:t>
            </a:r>
            <a:r>
              <a:rPr lang="zh-CN" altLang="en-US" dirty="0"/>
              <a:t>所在位置，</a:t>
            </a:r>
            <a:endParaRPr lang="en-US" altLang="zh-CN" dirty="0"/>
          </a:p>
          <a:p>
            <a:r>
              <a:rPr lang="zh-CN" altLang="en-US" dirty="0"/>
              <a:t>之后将结点</a:t>
            </a:r>
            <a:r>
              <a:rPr lang="en-US" altLang="zh-CN" dirty="0"/>
              <a:t>5</a:t>
            </a:r>
            <a:r>
              <a:rPr lang="zh-CN" altLang="en-US" dirty="0"/>
              <a:t>赋值给结点</a:t>
            </a:r>
            <a:r>
              <a:rPr lang="en-US" altLang="zh-CN" dirty="0"/>
              <a:t>4</a:t>
            </a:r>
            <a:r>
              <a:rPr lang="zh-CN" altLang="en-US" dirty="0"/>
              <a:t>所在位置即可</a:t>
            </a:r>
            <a:endParaRPr lang="en-US" altLang="zh-CN" sz="2000" dirty="0"/>
          </a:p>
        </p:txBody>
      </p:sp>
      <p:sp>
        <p:nvSpPr>
          <p:cNvPr id="22" name="矩形 21">
            <a:extLst>
              <a:ext uri="{FF2B5EF4-FFF2-40B4-BE49-F238E27FC236}">
                <a16:creationId xmlns:a16="http://schemas.microsoft.com/office/drawing/2014/main" id="{4D3AABFB-70F9-4623-A255-75DADF4BDACC}"/>
              </a:ext>
            </a:extLst>
          </p:cNvPr>
          <p:cNvSpPr/>
          <p:nvPr/>
        </p:nvSpPr>
        <p:spPr>
          <a:xfrm>
            <a:off x="5901313" y="427953"/>
            <a:ext cx="840295" cy="400110"/>
          </a:xfrm>
          <a:prstGeom prst="rect">
            <a:avLst/>
          </a:prstGeom>
        </p:spPr>
        <p:txBody>
          <a:bodyPr wrap="none">
            <a:spAutoFit/>
          </a:bodyPr>
          <a:lstStyle/>
          <a:p>
            <a:r>
              <a:rPr lang="zh-CN" altLang="en-US" sz="2000" dirty="0"/>
              <a:t>删除</a:t>
            </a:r>
            <a:r>
              <a:rPr lang="en-US" altLang="zh-CN" sz="2000" dirty="0"/>
              <a:t>4</a:t>
            </a:r>
          </a:p>
        </p:txBody>
      </p:sp>
      <p:pic>
        <p:nvPicPr>
          <p:cNvPr id="23" name="图片 22">
            <a:extLst>
              <a:ext uri="{FF2B5EF4-FFF2-40B4-BE49-F238E27FC236}">
                <a16:creationId xmlns:a16="http://schemas.microsoft.com/office/drawing/2014/main" id="{DFBDEA17-845B-43D1-8273-5131AFD30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1312"/>
            <a:ext cx="6225979" cy="4478937"/>
          </a:xfrm>
          <a:prstGeom prst="rect">
            <a:avLst/>
          </a:prstGeom>
        </p:spPr>
      </p:pic>
      <p:pic>
        <p:nvPicPr>
          <p:cNvPr id="3" name="图片 2">
            <a:extLst>
              <a:ext uri="{FF2B5EF4-FFF2-40B4-BE49-F238E27FC236}">
                <a16:creationId xmlns:a16="http://schemas.microsoft.com/office/drawing/2014/main" id="{C2A712C8-4B03-4337-97CF-20EEFB8E0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022" y="1650804"/>
            <a:ext cx="5943978" cy="4422049"/>
          </a:xfrm>
          <a:prstGeom prst="rect">
            <a:avLst/>
          </a:prstGeom>
        </p:spPr>
      </p:pic>
    </p:spTree>
    <p:extLst>
      <p:ext uri="{BB962C8B-B14F-4D97-AF65-F5344CB8AC3E}">
        <p14:creationId xmlns:p14="http://schemas.microsoft.com/office/powerpoint/2010/main" val="34353531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4357596" y="985998"/>
            <a:ext cx="2787943" cy="369332"/>
          </a:xfrm>
          <a:prstGeom prst="rect">
            <a:avLst/>
          </a:prstGeom>
        </p:spPr>
        <p:txBody>
          <a:bodyPr wrap="none">
            <a:spAutoFit/>
          </a:bodyPr>
          <a:lstStyle/>
          <a:p>
            <a:r>
              <a:rPr lang="zh-CN" altLang="en-US" dirty="0"/>
              <a:t>删除结点</a:t>
            </a:r>
            <a:r>
              <a:rPr lang="en-US" altLang="zh-CN" dirty="0"/>
              <a:t>15</a:t>
            </a:r>
            <a:r>
              <a:rPr lang="zh-CN" altLang="en-US" dirty="0"/>
              <a:t>（左</a:t>
            </a:r>
            <a:r>
              <a:rPr lang="en-US" altLang="zh-CN" dirty="0"/>
              <a:t>-</a:t>
            </a:r>
            <a:r>
              <a:rPr lang="zh-CN" altLang="en-US" dirty="0"/>
              <a:t>情况</a:t>
            </a:r>
            <a:r>
              <a:rPr lang="en-US" altLang="zh-CN" dirty="0"/>
              <a:t>3</a:t>
            </a:r>
            <a:r>
              <a:rPr lang="zh-CN" altLang="en-US" dirty="0"/>
              <a:t>）</a:t>
            </a:r>
            <a:endParaRPr lang="en-US" altLang="zh-CN" sz="2000" dirty="0"/>
          </a:p>
        </p:txBody>
      </p:sp>
      <p:pic>
        <p:nvPicPr>
          <p:cNvPr id="23" name="图片 22">
            <a:extLst>
              <a:ext uri="{FF2B5EF4-FFF2-40B4-BE49-F238E27FC236}">
                <a16:creationId xmlns:a16="http://schemas.microsoft.com/office/drawing/2014/main" id="{A88D2537-1D32-4433-8C79-5F5972EED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0894"/>
            <a:ext cx="5943978" cy="4422049"/>
          </a:xfrm>
          <a:prstGeom prst="rect">
            <a:avLst/>
          </a:prstGeom>
        </p:spPr>
      </p:pic>
      <p:pic>
        <p:nvPicPr>
          <p:cNvPr id="3" name="图片 2">
            <a:extLst>
              <a:ext uri="{FF2B5EF4-FFF2-40B4-BE49-F238E27FC236}">
                <a16:creationId xmlns:a16="http://schemas.microsoft.com/office/drawing/2014/main" id="{FE2433C2-7F19-4B0E-A44B-A6893F062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6613" y="1827614"/>
            <a:ext cx="6012467" cy="4328608"/>
          </a:xfrm>
          <a:prstGeom prst="rect">
            <a:avLst/>
          </a:prstGeom>
        </p:spPr>
      </p:pic>
    </p:spTree>
    <p:extLst>
      <p:ext uri="{BB962C8B-B14F-4D97-AF65-F5344CB8AC3E}">
        <p14:creationId xmlns:p14="http://schemas.microsoft.com/office/powerpoint/2010/main" val="24995551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4253434" y="1074735"/>
            <a:ext cx="2723823" cy="369332"/>
          </a:xfrm>
          <a:prstGeom prst="rect">
            <a:avLst/>
          </a:prstGeom>
        </p:spPr>
        <p:txBody>
          <a:bodyPr wrap="none">
            <a:spAutoFit/>
          </a:bodyPr>
          <a:lstStyle/>
          <a:p>
            <a:r>
              <a:rPr lang="zh-CN" altLang="en-US" dirty="0"/>
              <a:t>删除结点</a:t>
            </a:r>
            <a:r>
              <a:rPr lang="en-US" altLang="zh-CN" dirty="0"/>
              <a:t>18</a:t>
            </a:r>
            <a:r>
              <a:rPr lang="zh-CN" altLang="en-US" dirty="0"/>
              <a:t>（右</a:t>
            </a:r>
            <a:r>
              <a:rPr lang="en-US" altLang="zh-CN" dirty="0"/>
              <a:t>-</a:t>
            </a:r>
            <a:r>
              <a:rPr lang="zh-CN" altLang="en-US" dirty="0"/>
              <a:t>情况</a:t>
            </a:r>
            <a:r>
              <a:rPr lang="en-US" altLang="zh-CN" dirty="0"/>
              <a:t>2</a:t>
            </a:r>
            <a:r>
              <a:rPr lang="zh-CN" altLang="en-US" dirty="0"/>
              <a:t>）</a:t>
            </a:r>
            <a:endParaRPr lang="en-US" altLang="zh-CN" sz="2000" dirty="0"/>
          </a:p>
        </p:txBody>
      </p:sp>
      <p:pic>
        <p:nvPicPr>
          <p:cNvPr id="23" name="图片 22">
            <a:extLst>
              <a:ext uri="{FF2B5EF4-FFF2-40B4-BE49-F238E27FC236}">
                <a16:creationId xmlns:a16="http://schemas.microsoft.com/office/drawing/2014/main" id="{11E49F94-8831-4E11-AB40-4BE37F918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41128"/>
            <a:ext cx="6012467" cy="4328608"/>
          </a:xfrm>
          <a:prstGeom prst="rect">
            <a:avLst/>
          </a:prstGeom>
        </p:spPr>
      </p:pic>
      <p:pic>
        <p:nvPicPr>
          <p:cNvPr id="5" name="图片 4">
            <a:extLst>
              <a:ext uri="{FF2B5EF4-FFF2-40B4-BE49-F238E27FC236}">
                <a16:creationId xmlns:a16="http://schemas.microsoft.com/office/drawing/2014/main" id="{A8F0FFF6-275F-4FE6-91CB-DE3CD4A6A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41128"/>
            <a:ext cx="5819775" cy="4328608"/>
          </a:xfrm>
          <a:prstGeom prst="rect">
            <a:avLst/>
          </a:prstGeom>
        </p:spPr>
      </p:pic>
    </p:spTree>
    <p:extLst>
      <p:ext uri="{BB962C8B-B14F-4D97-AF65-F5344CB8AC3E}">
        <p14:creationId xmlns:p14="http://schemas.microsoft.com/office/powerpoint/2010/main" val="33538743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3422992" y="1079924"/>
            <a:ext cx="6186309" cy="646331"/>
          </a:xfrm>
          <a:prstGeom prst="rect">
            <a:avLst/>
          </a:prstGeom>
        </p:spPr>
        <p:txBody>
          <a:bodyPr wrap="none">
            <a:spAutoFit/>
          </a:bodyPr>
          <a:lstStyle/>
          <a:p>
            <a:r>
              <a:rPr lang="zh-CN" altLang="en-US" dirty="0"/>
              <a:t>删除结点</a:t>
            </a:r>
            <a:r>
              <a:rPr lang="en-US" altLang="zh-CN" dirty="0"/>
              <a:t>5</a:t>
            </a:r>
            <a:r>
              <a:rPr lang="zh-CN" altLang="en-US" dirty="0"/>
              <a:t>（左</a:t>
            </a:r>
            <a:r>
              <a:rPr lang="en-US" altLang="zh-CN" dirty="0"/>
              <a:t>-</a:t>
            </a:r>
            <a:r>
              <a:rPr lang="zh-CN" altLang="en-US" dirty="0"/>
              <a:t>情况</a:t>
            </a:r>
            <a:r>
              <a:rPr lang="en-US" altLang="zh-CN" dirty="0"/>
              <a:t>4</a:t>
            </a:r>
            <a:r>
              <a:rPr lang="zh-CN" altLang="en-US" dirty="0"/>
              <a:t>），实际上删除的是结点</a:t>
            </a:r>
            <a:r>
              <a:rPr lang="en-US" altLang="zh-CN" dirty="0"/>
              <a:t>3</a:t>
            </a:r>
            <a:r>
              <a:rPr lang="zh-CN" altLang="en-US" dirty="0"/>
              <a:t>所在位置，</a:t>
            </a:r>
            <a:endParaRPr lang="en-US" altLang="zh-CN" dirty="0"/>
          </a:p>
          <a:p>
            <a:r>
              <a:rPr lang="zh-CN" altLang="en-US" dirty="0"/>
              <a:t>之后将结点</a:t>
            </a:r>
            <a:r>
              <a:rPr lang="en-US" altLang="zh-CN" dirty="0"/>
              <a:t>3</a:t>
            </a:r>
            <a:r>
              <a:rPr lang="zh-CN" altLang="en-US" dirty="0"/>
              <a:t>赋值给结点</a:t>
            </a:r>
            <a:r>
              <a:rPr lang="en-US" altLang="zh-CN" dirty="0"/>
              <a:t>5</a:t>
            </a:r>
            <a:r>
              <a:rPr lang="zh-CN" altLang="en-US" dirty="0"/>
              <a:t>所在位置即可</a:t>
            </a:r>
            <a:endParaRPr lang="en-US" altLang="zh-CN" sz="2000" dirty="0"/>
          </a:p>
        </p:txBody>
      </p:sp>
      <p:sp>
        <p:nvSpPr>
          <p:cNvPr id="22" name="矩形 21">
            <a:extLst>
              <a:ext uri="{FF2B5EF4-FFF2-40B4-BE49-F238E27FC236}">
                <a16:creationId xmlns:a16="http://schemas.microsoft.com/office/drawing/2014/main" id="{4D3AABFB-70F9-4623-A255-75DADF4BDACC}"/>
              </a:ext>
            </a:extLst>
          </p:cNvPr>
          <p:cNvSpPr/>
          <p:nvPr/>
        </p:nvSpPr>
        <p:spPr>
          <a:xfrm>
            <a:off x="5675852" y="685551"/>
            <a:ext cx="840295" cy="400110"/>
          </a:xfrm>
          <a:prstGeom prst="rect">
            <a:avLst/>
          </a:prstGeom>
        </p:spPr>
        <p:txBody>
          <a:bodyPr wrap="none">
            <a:spAutoFit/>
          </a:bodyPr>
          <a:lstStyle/>
          <a:p>
            <a:r>
              <a:rPr lang="zh-CN" altLang="en-US" sz="2000" dirty="0"/>
              <a:t>删除</a:t>
            </a:r>
            <a:r>
              <a:rPr lang="en-US" altLang="zh-CN" sz="2000" dirty="0"/>
              <a:t>5</a:t>
            </a:r>
          </a:p>
        </p:txBody>
      </p:sp>
      <p:pic>
        <p:nvPicPr>
          <p:cNvPr id="3" name="图片 2">
            <a:extLst>
              <a:ext uri="{FF2B5EF4-FFF2-40B4-BE49-F238E27FC236}">
                <a16:creationId xmlns:a16="http://schemas.microsoft.com/office/drawing/2014/main" id="{547AE00C-C506-4324-9047-6BDDC0B0A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894" y="1862718"/>
            <a:ext cx="10134506" cy="4942948"/>
          </a:xfrm>
          <a:prstGeom prst="rect">
            <a:avLst/>
          </a:prstGeom>
        </p:spPr>
      </p:pic>
    </p:spTree>
    <p:extLst>
      <p:ext uri="{BB962C8B-B14F-4D97-AF65-F5344CB8AC3E}">
        <p14:creationId xmlns:p14="http://schemas.microsoft.com/office/powerpoint/2010/main" val="11251797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3201968" y="1252173"/>
            <a:ext cx="6442789" cy="646331"/>
          </a:xfrm>
          <a:prstGeom prst="rect">
            <a:avLst/>
          </a:prstGeom>
        </p:spPr>
        <p:txBody>
          <a:bodyPr wrap="none">
            <a:spAutoFit/>
          </a:bodyPr>
          <a:lstStyle/>
          <a:p>
            <a:r>
              <a:rPr lang="zh-CN" altLang="en-US" dirty="0"/>
              <a:t>删除结点</a:t>
            </a:r>
            <a:r>
              <a:rPr lang="en-US" altLang="zh-CN" dirty="0"/>
              <a:t>14</a:t>
            </a:r>
            <a:r>
              <a:rPr lang="zh-CN" altLang="en-US" dirty="0"/>
              <a:t>（左</a:t>
            </a:r>
            <a:r>
              <a:rPr lang="en-US" altLang="zh-CN" dirty="0"/>
              <a:t>-</a:t>
            </a:r>
            <a:r>
              <a:rPr lang="zh-CN" altLang="en-US" dirty="0"/>
              <a:t>情况</a:t>
            </a:r>
            <a:r>
              <a:rPr lang="en-US" altLang="zh-CN" dirty="0"/>
              <a:t>3</a:t>
            </a:r>
            <a:r>
              <a:rPr lang="zh-CN" altLang="en-US" dirty="0"/>
              <a:t>），实际上删除的是结点</a:t>
            </a:r>
            <a:r>
              <a:rPr lang="en-US" altLang="zh-CN" dirty="0"/>
              <a:t>13</a:t>
            </a:r>
            <a:r>
              <a:rPr lang="zh-CN" altLang="en-US" dirty="0"/>
              <a:t>所在位置，</a:t>
            </a:r>
            <a:endParaRPr lang="en-US" altLang="zh-CN" dirty="0"/>
          </a:p>
          <a:p>
            <a:r>
              <a:rPr lang="zh-CN" altLang="en-US" dirty="0"/>
              <a:t>之后将结点</a:t>
            </a:r>
            <a:r>
              <a:rPr lang="en-US" altLang="zh-CN" dirty="0"/>
              <a:t>13</a:t>
            </a:r>
            <a:r>
              <a:rPr lang="zh-CN" altLang="en-US" dirty="0"/>
              <a:t>赋值给结点</a:t>
            </a:r>
            <a:r>
              <a:rPr lang="en-US" altLang="zh-CN" dirty="0"/>
              <a:t>14</a:t>
            </a:r>
            <a:r>
              <a:rPr lang="zh-CN" altLang="en-US" dirty="0"/>
              <a:t>所在位置即可</a:t>
            </a:r>
            <a:endParaRPr lang="en-US" altLang="zh-CN" sz="2000" dirty="0"/>
          </a:p>
        </p:txBody>
      </p:sp>
      <p:sp>
        <p:nvSpPr>
          <p:cNvPr id="22" name="矩形 21">
            <a:extLst>
              <a:ext uri="{FF2B5EF4-FFF2-40B4-BE49-F238E27FC236}">
                <a16:creationId xmlns:a16="http://schemas.microsoft.com/office/drawing/2014/main" id="{4D3AABFB-70F9-4623-A255-75DADF4BDACC}"/>
              </a:ext>
            </a:extLst>
          </p:cNvPr>
          <p:cNvSpPr/>
          <p:nvPr/>
        </p:nvSpPr>
        <p:spPr>
          <a:xfrm>
            <a:off x="5519574" y="811592"/>
            <a:ext cx="982961" cy="400110"/>
          </a:xfrm>
          <a:prstGeom prst="rect">
            <a:avLst/>
          </a:prstGeom>
        </p:spPr>
        <p:txBody>
          <a:bodyPr wrap="none">
            <a:spAutoFit/>
          </a:bodyPr>
          <a:lstStyle/>
          <a:p>
            <a:r>
              <a:rPr lang="zh-CN" altLang="en-US" sz="2000" dirty="0"/>
              <a:t>删除</a:t>
            </a:r>
            <a:r>
              <a:rPr lang="en-US" altLang="zh-CN" sz="2000" dirty="0"/>
              <a:t>14</a:t>
            </a:r>
          </a:p>
        </p:txBody>
      </p:sp>
      <p:pic>
        <p:nvPicPr>
          <p:cNvPr id="3" name="图片 2">
            <a:extLst>
              <a:ext uri="{FF2B5EF4-FFF2-40B4-BE49-F238E27FC236}">
                <a16:creationId xmlns:a16="http://schemas.microsoft.com/office/drawing/2014/main" id="{F9549EDE-F309-4810-9C17-0662A7890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39" y="2155066"/>
            <a:ext cx="5591175" cy="4067175"/>
          </a:xfrm>
          <a:prstGeom prst="rect">
            <a:avLst/>
          </a:prstGeom>
        </p:spPr>
      </p:pic>
      <p:pic>
        <p:nvPicPr>
          <p:cNvPr id="5" name="图片 4">
            <a:extLst>
              <a:ext uri="{FF2B5EF4-FFF2-40B4-BE49-F238E27FC236}">
                <a16:creationId xmlns:a16="http://schemas.microsoft.com/office/drawing/2014/main" id="{F26823C9-74B7-439E-AD4E-67E6C9F18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3363" y="2171559"/>
            <a:ext cx="5362575" cy="3980666"/>
          </a:xfrm>
          <a:prstGeom prst="rect">
            <a:avLst/>
          </a:prstGeom>
        </p:spPr>
      </p:pic>
    </p:spTree>
    <p:extLst>
      <p:ext uri="{BB962C8B-B14F-4D97-AF65-F5344CB8AC3E}">
        <p14:creationId xmlns:p14="http://schemas.microsoft.com/office/powerpoint/2010/main" val="38359112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5017095" y="1065515"/>
            <a:ext cx="2723823" cy="369332"/>
          </a:xfrm>
          <a:prstGeom prst="rect">
            <a:avLst/>
          </a:prstGeom>
        </p:spPr>
        <p:txBody>
          <a:bodyPr wrap="none">
            <a:spAutoFit/>
          </a:bodyPr>
          <a:lstStyle/>
          <a:p>
            <a:r>
              <a:rPr lang="zh-CN" altLang="en-US" dirty="0"/>
              <a:t>删除结点</a:t>
            </a:r>
            <a:r>
              <a:rPr lang="en-US" altLang="zh-CN" dirty="0"/>
              <a:t>13</a:t>
            </a:r>
            <a:r>
              <a:rPr lang="zh-CN" altLang="en-US" dirty="0"/>
              <a:t>（左</a:t>
            </a:r>
            <a:r>
              <a:rPr lang="en-US" altLang="zh-CN" dirty="0"/>
              <a:t>-</a:t>
            </a:r>
            <a:r>
              <a:rPr lang="zh-CN" altLang="en-US" dirty="0"/>
              <a:t>情况</a:t>
            </a:r>
            <a:r>
              <a:rPr lang="en-US" altLang="zh-CN" dirty="0"/>
              <a:t>2</a:t>
            </a:r>
            <a:r>
              <a:rPr lang="zh-CN" altLang="en-US" dirty="0"/>
              <a:t>）</a:t>
            </a:r>
            <a:endParaRPr lang="en-US" altLang="zh-CN" sz="2000" dirty="0"/>
          </a:p>
        </p:txBody>
      </p:sp>
      <p:pic>
        <p:nvPicPr>
          <p:cNvPr id="23" name="图片 22">
            <a:extLst>
              <a:ext uri="{FF2B5EF4-FFF2-40B4-BE49-F238E27FC236}">
                <a16:creationId xmlns:a16="http://schemas.microsoft.com/office/drawing/2014/main" id="{D6912346-D221-4AD7-82D6-A4CCE0E35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29" y="2149331"/>
            <a:ext cx="5362575" cy="3980666"/>
          </a:xfrm>
          <a:prstGeom prst="rect">
            <a:avLst/>
          </a:prstGeom>
        </p:spPr>
      </p:pic>
      <p:pic>
        <p:nvPicPr>
          <p:cNvPr id="5" name="图片 4">
            <a:extLst>
              <a:ext uri="{FF2B5EF4-FFF2-40B4-BE49-F238E27FC236}">
                <a16:creationId xmlns:a16="http://schemas.microsoft.com/office/drawing/2014/main" id="{B2DF3B27-9AA0-4FCB-9EA3-BBEF44253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701" y="2071726"/>
            <a:ext cx="4960862" cy="4021356"/>
          </a:xfrm>
          <a:prstGeom prst="rect">
            <a:avLst/>
          </a:prstGeom>
        </p:spPr>
      </p:pic>
    </p:spTree>
    <p:extLst>
      <p:ext uri="{BB962C8B-B14F-4D97-AF65-F5344CB8AC3E}">
        <p14:creationId xmlns:p14="http://schemas.microsoft.com/office/powerpoint/2010/main" val="40222699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4042925" y="1170399"/>
            <a:ext cx="5083443" cy="646331"/>
          </a:xfrm>
          <a:prstGeom prst="rect">
            <a:avLst/>
          </a:prstGeom>
        </p:spPr>
        <p:txBody>
          <a:bodyPr wrap="none">
            <a:spAutoFit/>
          </a:bodyPr>
          <a:lstStyle/>
          <a:p>
            <a:r>
              <a:rPr lang="zh-CN" altLang="en-US" dirty="0"/>
              <a:t>删除结点</a:t>
            </a:r>
            <a:r>
              <a:rPr lang="en-US" altLang="zh-CN" dirty="0"/>
              <a:t>10</a:t>
            </a:r>
            <a:r>
              <a:rPr lang="zh-CN" altLang="en-US" dirty="0"/>
              <a:t>，实际上删除的是结点</a:t>
            </a:r>
            <a:r>
              <a:rPr lang="en-US" altLang="zh-CN" dirty="0"/>
              <a:t>16</a:t>
            </a:r>
            <a:r>
              <a:rPr lang="zh-CN" altLang="en-US" dirty="0"/>
              <a:t>所在位置，</a:t>
            </a:r>
            <a:endParaRPr lang="en-US" altLang="zh-CN" dirty="0"/>
          </a:p>
          <a:p>
            <a:r>
              <a:rPr lang="zh-CN" altLang="en-US" dirty="0"/>
              <a:t>之后将结点</a:t>
            </a:r>
            <a:r>
              <a:rPr lang="en-US" altLang="zh-CN" dirty="0"/>
              <a:t>16</a:t>
            </a:r>
            <a:r>
              <a:rPr lang="zh-CN" altLang="en-US" dirty="0"/>
              <a:t>赋值给结点</a:t>
            </a:r>
            <a:r>
              <a:rPr lang="en-US" altLang="zh-CN" dirty="0"/>
              <a:t>10</a:t>
            </a:r>
            <a:r>
              <a:rPr lang="zh-CN" altLang="en-US" dirty="0"/>
              <a:t>所在位置即可</a:t>
            </a:r>
            <a:endParaRPr lang="en-US" altLang="zh-CN" sz="2000" dirty="0"/>
          </a:p>
        </p:txBody>
      </p:sp>
      <p:sp>
        <p:nvSpPr>
          <p:cNvPr id="22" name="矩形 21">
            <a:extLst>
              <a:ext uri="{FF2B5EF4-FFF2-40B4-BE49-F238E27FC236}">
                <a16:creationId xmlns:a16="http://schemas.microsoft.com/office/drawing/2014/main" id="{4D3AABFB-70F9-4623-A255-75DADF4BDACC}"/>
              </a:ext>
            </a:extLst>
          </p:cNvPr>
          <p:cNvSpPr/>
          <p:nvPr/>
        </p:nvSpPr>
        <p:spPr>
          <a:xfrm>
            <a:off x="5927323" y="745665"/>
            <a:ext cx="982961" cy="400110"/>
          </a:xfrm>
          <a:prstGeom prst="rect">
            <a:avLst/>
          </a:prstGeom>
        </p:spPr>
        <p:txBody>
          <a:bodyPr wrap="none">
            <a:spAutoFit/>
          </a:bodyPr>
          <a:lstStyle/>
          <a:p>
            <a:r>
              <a:rPr lang="zh-CN" altLang="en-US" sz="2000" dirty="0"/>
              <a:t>删除</a:t>
            </a:r>
            <a:r>
              <a:rPr lang="en-US" altLang="zh-CN" sz="2000" dirty="0"/>
              <a:t>10</a:t>
            </a:r>
          </a:p>
        </p:txBody>
      </p:sp>
      <p:pic>
        <p:nvPicPr>
          <p:cNvPr id="3" name="图片 2">
            <a:extLst>
              <a:ext uri="{FF2B5EF4-FFF2-40B4-BE49-F238E27FC236}">
                <a16:creationId xmlns:a16="http://schemas.microsoft.com/office/drawing/2014/main" id="{334398E4-A8E2-4823-8C6C-EF9D0CE51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732" y="1923146"/>
            <a:ext cx="9353843" cy="4835163"/>
          </a:xfrm>
          <a:prstGeom prst="rect">
            <a:avLst/>
          </a:prstGeom>
        </p:spPr>
      </p:pic>
    </p:spTree>
    <p:extLst>
      <p:ext uri="{BB962C8B-B14F-4D97-AF65-F5344CB8AC3E}">
        <p14:creationId xmlns:p14="http://schemas.microsoft.com/office/powerpoint/2010/main" val="20351067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2598085" y="1240726"/>
            <a:ext cx="7138493" cy="707886"/>
          </a:xfrm>
          <a:prstGeom prst="rect">
            <a:avLst/>
          </a:prstGeom>
        </p:spPr>
        <p:txBody>
          <a:bodyPr wrap="none">
            <a:spAutoFit/>
          </a:bodyPr>
          <a:lstStyle/>
          <a:p>
            <a:r>
              <a:rPr lang="zh-CN" altLang="en-US" sz="2000" dirty="0"/>
              <a:t>删除结点</a:t>
            </a:r>
            <a:r>
              <a:rPr lang="en-US" altLang="zh-CN" sz="2000" dirty="0"/>
              <a:t>16</a:t>
            </a:r>
            <a:r>
              <a:rPr lang="zh-CN" altLang="en-US" sz="2000" dirty="0"/>
              <a:t>（右</a:t>
            </a:r>
            <a:r>
              <a:rPr lang="en-US" altLang="zh-CN" sz="2000" dirty="0"/>
              <a:t>-</a:t>
            </a:r>
            <a:r>
              <a:rPr lang="zh-CN" altLang="en-US" sz="2000" dirty="0"/>
              <a:t>情况</a:t>
            </a:r>
            <a:r>
              <a:rPr lang="en-US" altLang="zh-CN" sz="2000" dirty="0"/>
              <a:t>1</a:t>
            </a:r>
            <a:r>
              <a:rPr lang="zh-CN" altLang="en-US" sz="2000" dirty="0"/>
              <a:t>），实际上删除的是结点</a:t>
            </a:r>
            <a:r>
              <a:rPr lang="en-US" altLang="zh-CN" sz="2000" dirty="0"/>
              <a:t>17</a:t>
            </a:r>
            <a:r>
              <a:rPr lang="zh-CN" altLang="en-US" sz="2000" dirty="0"/>
              <a:t>所在位置，</a:t>
            </a:r>
            <a:endParaRPr lang="en-US" altLang="zh-CN" sz="2000" dirty="0"/>
          </a:p>
          <a:p>
            <a:r>
              <a:rPr lang="zh-CN" altLang="en-US" sz="2000" dirty="0"/>
              <a:t>之后将结点</a:t>
            </a:r>
            <a:r>
              <a:rPr lang="en-US" altLang="zh-CN" sz="2000" dirty="0"/>
              <a:t>17</a:t>
            </a:r>
            <a:r>
              <a:rPr lang="zh-CN" altLang="en-US" sz="2000" dirty="0"/>
              <a:t>赋值给结点</a:t>
            </a:r>
            <a:r>
              <a:rPr lang="en-US" altLang="zh-CN" sz="2000" dirty="0"/>
              <a:t>16</a:t>
            </a:r>
            <a:r>
              <a:rPr lang="zh-CN" altLang="en-US" sz="2000" dirty="0"/>
              <a:t>所在位置即可</a:t>
            </a:r>
            <a:endParaRPr lang="en-US" altLang="zh-CN" sz="2000" dirty="0"/>
          </a:p>
        </p:txBody>
      </p:sp>
      <p:sp>
        <p:nvSpPr>
          <p:cNvPr id="22" name="矩形 21">
            <a:extLst>
              <a:ext uri="{FF2B5EF4-FFF2-40B4-BE49-F238E27FC236}">
                <a16:creationId xmlns:a16="http://schemas.microsoft.com/office/drawing/2014/main" id="{4D3AABFB-70F9-4623-A255-75DADF4BDACC}"/>
              </a:ext>
            </a:extLst>
          </p:cNvPr>
          <p:cNvSpPr/>
          <p:nvPr/>
        </p:nvSpPr>
        <p:spPr>
          <a:xfrm>
            <a:off x="5675852" y="633271"/>
            <a:ext cx="982961" cy="400110"/>
          </a:xfrm>
          <a:prstGeom prst="rect">
            <a:avLst/>
          </a:prstGeom>
        </p:spPr>
        <p:txBody>
          <a:bodyPr wrap="none">
            <a:spAutoFit/>
          </a:bodyPr>
          <a:lstStyle/>
          <a:p>
            <a:r>
              <a:rPr lang="zh-CN" altLang="en-US" sz="2000" dirty="0"/>
              <a:t>删除</a:t>
            </a:r>
            <a:r>
              <a:rPr lang="en-US" altLang="zh-CN" sz="2000" dirty="0"/>
              <a:t>16</a:t>
            </a:r>
          </a:p>
        </p:txBody>
      </p:sp>
      <p:pic>
        <p:nvPicPr>
          <p:cNvPr id="3" name="图片 2">
            <a:extLst>
              <a:ext uri="{FF2B5EF4-FFF2-40B4-BE49-F238E27FC236}">
                <a16:creationId xmlns:a16="http://schemas.microsoft.com/office/drawing/2014/main" id="{EFD5A0C0-3EAE-4958-9D08-8ED59CD97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996" y="1990374"/>
            <a:ext cx="4581856" cy="3980563"/>
          </a:xfrm>
          <a:prstGeom prst="rect">
            <a:avLst/>
          </a:prstGeom>
        </p:spPr>
      </p:pic>
      <p:pic>
        <p:nvPicPr>
          <p:cNvPr id="5" name="图片 4">
            <a:extLst>
              <a:ext uri="{FF2B5EF4-FFF2-40B4-BE49-F238E27FC236}">
                <a16:creationId xmlns:a16="http://schemas.microsoft.com/office/drawing/2014/main" id="{B22AE2DD-1A0C-4877-B3D9-78E478316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677" y="1948612"/>
            <a:ext cx="3980101" cy="4333597"/>
          </a:xfrm>
          <a:prstGeom prst="rect">
            <a:avLst/>
          </a:prstGeom>
        </p:spPr>
      </p:pic>
    </p:spTree>
    <p:extLst>
      <p:ext uri="{BB962C8B-B14F-4D97-AF65-F5344CB8AC3E}">
        <p14:creationId xmlns:p14="http://schemas.microsoft.com/office/powerpoint/2010/main" val="14366076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2549103" y="1441018"/>
            <a:ext cx="910827" cy="400110"/>
          </a:xfrm>
          <a:prstGeom prst="rect">
            <a:avLst/>
          </a:prstGeom>
        </p:spPr>
        <p:txBody>
          <a:bodyPr wrap="none">
            <a:spAutoFit/>
          </a:bodyPr>
          <a:lstStyle/>
          <a:p>
            <a:r>
              <a:rPr lang="zh-CN" altLang="en-US" sz="2000" dirty="0"/>
              <a:t>删除</a:t>
            </a:r>
            <a:r>
              <a:rPr lang="en-US" altLang="zh-CN" sz="2000" dirty="0"/>
              <a:t>6 </a:t>
            </a:r>
          </a:p>
        </p:txBody>
      </p:sp>
      <p:sp>
        <p:nvSpPr>
          <p:cNvPr id="22" name="矩形 21">
            <a:extLst>
              <a:ext uri="{FF2B5EF4-FFF2-40B4-BE49-F238E27FC236}">
                <a16:creationId xmlns:a16="http://schemas.microsoft.com/office/drawing/2014/main" id="{4D3AABFB-70F9-4623-A255-75DADF4BDACC}"/>
              </a:ext>
            </a:extLst>
          </p:cNvPr>
          <p:cNvSpPr/>
          <p:nvPr/>
        </p:nvSpPr>
        <p:spPr>
          <a:xfrm>
            <a:off x="7521644" y="1366329"/>
            <a:ext cx="2420856" cy="400110"/>
          </a:xfrm>
          <a:prstGeom prst="rect">
            <a:avLst/>
          </a:prstGeom>
        </p:spPr>
        <p:txBody>
          <a:bodyPr wrap="none">
            <a:spAutoFit/>
          </a:bodyPr>
          <a:lstStyle/>
          <a:p>
            <a:r>
              <a:rPr lang="zh-CN" altLang="en-US" sz="2000" dirty="0"/>
              <a:t>删除</a:t>
            </a:r>
            <a:r>
              <a:rPr lang="en-US" altLang="zh-CN" sz="2000" dirty="0"/>
              <a:t>3</a:t>
            </a:r>
            <a:r>
              <a:rPr lang="zh-CN" altLang="en-US" sz="2000" dirty="0"/>
              <a:t>（左</a:t>
            </a:r>
            <a:r>
              <a:rPr lang="en-US" altLang="zh-CN" sz="2000" dirty="0"/>
              <a:t>-</a:t>
            </a:r>
            <a:r>
              <a:rPr lang="zh-CN" altLang="en-US" sz="2000" dirty="0"/>
              <a:t>情况</a:t>
            </a:r>
            <a:r>
              <a:rPr lang="en-US" altLang="zh-CN" sz="2000" dirty="0"/>
              <a:t>2</a:t>
            </a:r>
            <a:r>
              <a:rPr lang="zh-CN" altLang="en-US" sz="2000" dirty="0"/>
              <a:t>）</a:t>
            </a:r>
            <a:r>
              <a:rPr lang="en-US" altLang="zh-CN" sz="2000" dirty="0"/>
              <a:t> </a:t>
            </a:r>
          </a:p>
        </p:txBody>
      </p:sp>
      <p:pic>
        <p:nvPicPr>
          <p:cNvPr id="3" name="图片 2">
            <a:extLst>
              <a:ext uri="{FF2B5EF4-FFF2-40B4-BE49-F238E27FC236}">
                <a16:creationId xmlns:a16="http://schemas.microsoft.com/office/drawing/2014/main" id="{FA562D0A-3CFB-41F3-9AB4-7BCA56C94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520" y="2071726"/>
            <a:ext cx="6746841" cy="3656685"/>
          </a:xfrm>
          <a:prstGeom prst="rect">
            <a:avLst/>
          </a:prstGeom>
        </p:spPr>
      </p:pic>
      <p:pic>
        <p:nvPicPr>
          <p:cNvPr id="5" name="图片 4">
            <a:extLst>
              <a:ext uri="{FF2B5EF4-FFF2-40B4-BE49-F238E27FC236}">
                <a16:creationId xmlns:a16="http://schemas.microsoft.com/office/drawing/2014/main" id="{9C28EC21-A253-44CD-AD8D-C6AD443CA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141" y="2104923"/>
            <a:ext cx="3751682" cy="3514019"/>
          </a:xfrm>
          <a:prstGeom prst="rect">
            <a:avLst/>
          </a:prstGeom>
        </p:spPr>
      </p:pic>
    </p:spTree>
    <p:extLst>
      <p:ext uri="{BB962C8B-B14F-4D97-AF65-F5344CB8AC3E}">
        <p14:creationId xmlns:p14="http://schemas.microsoft.com/office/powerpoint/2010/main" val="27140299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02</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2866329"/>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spc="200" dirty="0">
                <a:solidFill>
                  <a:schemeClr val="tx1">
                    <a:lumMod val="65000"/>
                    <a:lumOff val="35000"/>
                  </a:schemeClr>
                </a:solidFill>
                <a:latin typeface="+mn-ea"/>
              </a:rPr>
              <a:t>红黑树</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a:extLst>
              <a:ext uri="{FF2B5EF4-FFF2-40B4-BE49-F238E27FC236}">
                <a16:creationId xmlns:a16="http://schemas.microsoft.com/office/drawing/2014/main" id="{BAAF6F93-616A-4B07-B144-8E3450E550AC}"/>
              </a:ext>
            </a:extLst>
          </p:cNvPr>
          <p:cNvSpPr/>
          <p:nvPr/>
        </p:nvSpPr>
        <p:spPr>
          <a:xfrm>
            <a:off x="5624001" y="1128864"/>
            <a:ext cx="1353256" cy="400110"/>
          </a:xfrm>
          <a:prstGeom prst="rect">
            <a:avLst/>
          </a:prstGeom>
        </p:spPr>
        <p:txBody>
          <a:bodyPr wrap="none">
            <a:spAutoFit/>
          </a:bodyPr>
          <a:lstStyle/>
          <a:p>
            <a:r>
              <a:rPr lang="zh-CN" altLang="en-US" sz="2000" dirty="0"/>
              <a:t>删除结点</a:t>
            </a:r>
            <a:r>
              <a:rPr lang="en-US" altLang="zh-CN" sz="2000" dirty="0"/>
              <a:t>8</a:t>
            </a:r>
          </a:p>
        </p:txBody>
      </p:sp>
      <p:pic>
        <p:nvPicPr>
          <p:cNvPr id="3" name="图片 2">
            <a:extLst>
              <a:ext uri="{FF2B5EF4-FFF2-40B4-BE49-F238E27FC236}">
                <a16:creationId xmlns:a16="http://schemas.microsoft.com/office/drawing/2014/main" id="{E8196728-ABDC-4325-83BF-D8B6CA3F8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342" y="1909023"/>
            <a:ext cx="8783396" cy="3869213"/>
          </a:xfrm>
          <a:prstGeom prst="rect">
            <a:avLst/>
          </a:prstGeom>
        </p:spPr>
      </p:pic>
    </p:spTree>
    <p:extLst>
      <p:ext uri="{BB962C8B-B14F-4D97-AF65-F5344CB8AC3E}">
        <p14:creationId xmlns:p14="http://schemas.microsoft.com/office/powerpoint/2010/main" val="20212357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04</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2853803"/>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spc="200" dirty="0">
                <a:solidFill>
                  <a:schemeClr val="tx1">
                    <a:lumMod val="65000"/>
                    <a:lumOff val="35000"/>
                  </a:schemeClr>
                </a:solidFill>
                <a:latin typeface="+mn-ea"/>
              </a:rPr>
              <a:t>代码？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424078" y="989660"/>
            <a:ext cx="11343845" cy="0"/>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定义</a:t>
            </a:r>
            <a:endParaRPr lang="zh-CN" altLang="en-US" sz="2000" dirty="0">
              <a:solidFill>
                <a:srgbClr val="F0F0F0">
                  <a:lumMod val="50000"/>
                </a:srgbClr>
              </a:solidFill>
              <a:cs typeface="+mn-ea"/>
              <a:sym typeface="+mn-lt"/>
            </a:endParaRPr>
          </a:p>
        </p:txBody>
      </p:sp>
      <p:sp>
        <p:nvSpPr>
          <p:cNvPr id="4" name="矩形 3"/>
          <p:cNvSpPr/>
          <p:nvPr/>
        </p:nvSpPr>
        <p:spPr>
          <a:xfrm>
            <a:off x="3368813" y="872186"/>
            <a:ext cx="5677532" cy="2031325"/>
          </a:xfrm>
          <a:prstGeom prst="rect">
            <a:avLst/>
          </a:prstGeom>
        </p:spPr>
        <p:txBody>
          <a:bodyPr wrap="square">
            <a:spAutoFit/>
          </a:bodyPr>
          <a:lstStyle/>
          <a:p>
            <a:pPr marL="342900" indent="-342900">
              <a:buAutoNum type="arabicPeriod"/>
            </a:pPr>
            <a:r>
              <a:rPr lang="zh-CN" altLang="en-US" dirty="0"/>
              <a:t>任何一个节点都有颜色，黑色或者红色</a:t>
            </a:r>
            <a:endParaRPr lang="en-US" altLang="zh-CN" dirty="0"/>
          </a:p>
          <a:p>
            <a:pPr marL="342900" indent="-342900">
              <a:buAutoNum type="arabicPeriod"/>
            </a:pPr>
            <a:r>
              <a:rPr lang="zh-CN" altLang="en-US" dirty="0"/>
              <a:t>根节点是黑色的</a:t>
            </a:r>
            <a:endParaRPr lang="en-US" altLang="zh-CN" dirty="0"/>
          </a:p>
          <a:p>
            <a:pPr marL="342900" indent="-342900">
              <a:buAutoNum type="arabicPeriod"/>
            </a:pPr>
            <a:r>
              <a:rPr lang="zh-CN" altLang="en-US" dirty="0"/>
              <a:t>所有叶子都是黑色（叶子是</a:t>
            </a:r>
            <a:r>
              <a:rPr lang="en-US" altLang="zh-CN" dirty="0"/>
              <a:t>NIL</a:t>
            </a:r>
            <a:r>
              <a:rPr lang="zh-CN" altLang="en-US" dirty="0"/>
              <a:t>节点）</a:t>
            </a:r>
            <a:endParaRPr lang="en-US" altLang="zh-CN" dirty="0"/>
          </a:p>
          <a:p>
            <a:pPr marL="342900" indent="-342900">
              <a:buAutoNum type="arabicPeriod"/>
            </a:pPr>
            <a:r>
              <a:rPr lang="zh-CN" altLang="en-US" dirty="0"/>
              <a:t>父子节点之间不能出现两个连续的红节点（每个红色节点必须有两个黑色的子节点）</a:t>
            </a:r>
            <a:endParaRPr lang="en-US" altLang="zh-CN" dirty="0"/>
          </a:p>
          <a:p>
            <a:pPr marL="342900" indent="-342900">
              <a:buAutoNum type="arabicPeriod"/>
            </a:pPr>
            <a:r>
              <a:rPr lang="zh-CN" altLang="en-US" dirty="0"/>
              <a:t>从任一节点到其每个叶子的所有简单路径都包含相同数目的黑色节点。</a:t>
            </a:r>
          </a:p>
        </p:txBody>
      </p:sp>
      <p:pic>
        <p:nvPicPr>
          <p:cNvPr id="8" name="图片 7">
            <a:extLst>
              <a:ext uri="{FF2B5EF4-FFF2-40B4-BE49-F238E27FC236}">
                <a16:creationId xmlns:a16="http://schemas.microsoft.com/office/drawing/2014/main" id="{B52EEEE2-0613-44F2-9CB2-75A9F0933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124" y="3237461"/>
            <a:ext cx="5235752" cy="25247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9" name="文本框 28"/>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旋转</a:t>
            </a:r>
            <a:endParaRPr lang="zh-CN" altLang="en-US" sz="2000" dirty="0">
              <a:solidFill>
                <a:srgbClr val="F0F0F0">
                  <a:lumMod val="50000"/>
                </a:srgbClr>
              </a:solidFill>
              <a:cs typeface="+mn-ea"/>
              <a:sym typeface="+mn-lt"/>
            </a:endParaRPr>
          </a:p>
        </p:txBody>
      </p:sp>
      <p:pic>
        <p:nvPicPr>
          <p:cNvPr id="5" name="图片 4">
            <a:extLst>
              <a:ext uri="{FF2B5EF4-FFF2-40B4-BE49-F238E27FC236}">
                <a16:creationId xmlns:a16="http://schemas.microsoft.com/office/drawing/2014/main" id="{5EF252ED-63B9-4E51-AF5F-12010CB1B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451" y="2071726"/>
            <a:ext cx="8668561" cy="3413600"/>
          </a:xfrm>
          <a:prstGeom prst="rect">
            <a:avLst/>
          </a:prstGeom>
        </p:spPr>
      </p:pic>
      <p:sp>
        <p:nvSpPr>
          <p:cNvPr id="7" name="矩形 6">
            <a:extLst>
              <a:ext uri="{FF2B5EF4-FFF2-40B4-BE49-F238E27FC236}">
                <a16:creationId xmlns:a16="http://schemas.microsoft.com/office/drawing/2014/main" id="{84CE05F9-25A5-4877-872D-D42B17A8A80C}"/>
              </a:ext>
            </a:extLst>
          </p:cNvPr>
          <p:cNvSpPr/>
          <p:nvPr/>
        </p:nvSpPr>
        <p:spPr>
          <a:xfrm>
            <a:off x="3999635" y="895258"/>
            <a:ext cx="3236784" cy="369332"/>
          </a:xfrm>
          <a:prstGeom prst="rect">
            <a:avLst/>
          </a:prstGeom>
        </p:spPr>
        <p:txBody>
          <a:bodyPr wrap="none">
            <a:spAutoFit/>
          </a:bodyPr>
          <a:lstStyle/>
          <a:p>
            <a:r>
              <a:rPr lang="zh-CN" altLang="en-US" dirty="0"/>
              <a:t>左旋：（</a:t>
            </a:r>
            <a:r>
              <a:rPr lang="en-US" altLang="zh-CN" dirty="0"/>
              <a:t>node</a:t>
            </a:r>
            <a:r>
              <a:rPr lang="zh-CN" altLang="en-US" dirty="0"/>
              <a:t>即为右图中的</a:t>
            </a:r>
            <a:r>
              <a:rPr lang="en-US" altLang="zh-CN" dirty="0"/>
              <a:t>P)</a:t>
            </a:r>
            <a:endParaRPr lang="zh-CN" altLang="en-US" dirty="0"/>
          </a:p>
        </p:txBody>
      </p:sp>
      <p:sp>
        <p:nvSpPr>
          <p:cNvPr id="9" name="矩形 8">
            <a:extLst>
              <a:ext uri="{FF2B5EF4-FFF2-40B4-BE49-F238E27FC236}">
                <a16:creationId xmlns:a16="http://schemas.microsoft.com/office/drawing/2014/main" id="{ED6E1BE0-E67A-4359-AB84-B544E10CBBCF}"/>
              </a:ext>
            </a:extLst>
          </p:cNvPr>
          <p:cNvSpPr/>
          <p:nvPr/>
        </p:nvSpPr>
        <p:spPr>
          <a:xfrm>
            <a:off x="3973987" y="1362119"/>
            <a:ext cx="3262432" cy="369332"/>
          </a:xfrm>
          <a:prstGeom prst="rect">
            <a:avLst/>
          </a:prstGeom>
        </p:spPr>
        <p:txBody>
          <a:bodyPr wrap="none">
            <a:spAutoFit/>
          </a:bodyPr>
          <a:lstStyle/>
          <a:p>
            <a:r>
              <a:rPr lang="zh-CN" altLang="en-US" dirty="0"/>
              <a:t>右旋：（</a:t>
            </a:r>
            <a:r>
              <a:rPr lang="en-US" altLang="zh-CN" dirty="0"/>
              <a:t>node</a:t>
            </a:r>
            <a:r>
              <a:rPr lang="zh-CN" altLang="en-US" dirty="0"/>
              <a:t>即为左图中的</a:t>
            </a:r>
            <a:r>
              <a:rPr lang="en-US" altLang="zh-CN" dirty="0"/>
              <a:t>Q)</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插入</a:t>
            </a:r>
          </a:p>
        </p:txBody>
      </p:sp>
    </p:spTree>
    <p:extLst>
      <p:ext uri="{BB962C8B-B14F-4D97-AF65-F5344CB8AC3E}">
        <p14:creationId xmlns:p14="http://schemas.microsoft.com/office/powerpoint/2010/main" val="899345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1988"/>
            <a:ext cx="5407215" cy="577850"/>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r>
              <a:rPr lang="en-US" altLang="zh-CN" sz="2400" b="1" dirty="0">
                <a:solidFill>
                  <a:srgbClr val="50C8AE"/>
                </a:solidFill>
                <a:cs typeface="+mn-ea"/>
                <a:sym typeface="+mn-lt"/>
              </a:rPr>
              <a:t>-</a:t>
            </a:r>
            <a:r>
              <a:rPr lang="zh-CN" altLang="en-US" sz="2400" b="1" dirty="0">
                <a:solidFill>
                  <a:srgbClr val="50C8AE"/>
                </a:solidFill>
                <a:cs typeface="+mn-ea"/>
                <a:sym typeface="+mn-lt"/>
              </a:rPr>
              <a:t>无须修复</a:t>
            </a:r>
            <a:endParaRPr lang="zh-CN" altLang="en-US" sz="2000" dirty="0">
              <a:solidFill>
                <a:srgbClr val="F0F0F0">
                  <a:lumMod val="50000"/>
                </a:srgbClr>
              </a:solidFill>
              <a:cs typeface="+mn-ea"/>
              <a:sym typeface="+mn-lt"/>
            </a:endParaRPr>
          </a:p>
        </p:txBody>
      </p:sp>
      <p:sp>
        <p:nvSpPr>
          <p:cNvPr id="2" name="矩形 1">
            <a:extLst>
              <a:ext uri="{FF2B5EF4-FFF2-40B4-BE49-F238E27FC236}">
                <a16:creationId xmlns:a16="http://schemas.microsoft.com/office/drawing/2014/main" id="{DA7EFB9C-E919-4A0B-99F7-3BD7A4FB5016}"/>
              </a:ext>
            </a:extLst>
          </p:cNvPr>
          <p:cNvSpPr/>
          <p:nvPr/>
        </p:nvSpPr>
        <p:spPr>
          <a:xfrm>
            <a:off x="2763913" y="1597268"/>
            <a:ext cx="6841725" cy="3108543"/>
          </a:xfrm>
          <a:prstGeom prst="rect">
            <a:avLst/>
          </a:prstGeom>
        </p:spPr>
        <p:txBody>
          <a:bodyPr wrap="square">
            <a:spAutoFit/>
          </a:bodyPr>
          <a:lstStyle/>
          <a:p>
            <a:r>
              <a:rPr lang="zh-CN" altLang="en-US" sz="2800" dirty="0"/>
              <a:t>无须修复：</a:t>
            </a:r>
            <a:endParaRPr lang="en-US" altLang="zh-CN" sz="2800" dirty="0"/>
          </a:p>
          <a:p>
            <a:pPr marL="285750" indent="-285750">
              <a:buFontTx/>
              <a:buChar char="-"/>
            </a:pPr>
            <a:r>
              <a:rPr lang="zh-CN" altLang="en-US" sz="2800" dirty="0"/>
              <a:t>新节点</a:t>
            </a:r>
            <a:r>
              <a:rPr lang="en-US" altLang="zh-CN" sz="2800" dirty="0"/>
              <a:t>C</a:t>
            </a:r>
            <a:r>
              <a:rPr lang="zh-CN" altLang="en-US" sz="2800" dirty="0"/>
              <a:t>位于树的根上，没有父节点  </a:t>
            </a:r>
            <a:endParaRPr lang="en-US" altLang="zh-CN" sz="2800" dirty="0"/>
          </a:p>
          <a:p>
            <a:r>
              <a:rPr lang="zh-CN" altLang="en-US" sz="2800" dirty="0"/>
              <a:t>         操作：初始化根节点即可</a:t>
            </a:r>
            <a:endParaRPr lang="en-US" altLang="zh-CN" sz="2800" dirty="0"/>
          </a:p>
          <a:p>
            <a:pPr marL="285750" indent="-285750">
              <a:buFontTx/>
              <a:buChar char="-"/>
            </a:pPr>
            <a:r>
              <a:rPr lang="zh-CN" altLang="en-US" sz="2800" dirty="0"/>
              <a:t>新节点的父节点</a:t>
            </a:r>
            <a:r>
              <a:rPr lang="en-US" altLang="zh-CN" sz="2800" dirty="0"/>
              <a:t>B</a:t>
            </a:r>
            <a:r>
              <a:rPr lang="zh-CN" altLang="en-US" sz="2800" dirty="0"/>
              <a:t>是黑色  </a:t>
            </a:r>
            <a:endParaRPr lang="en-US" altLang="zh-CN" sz="2800" dirty="0"/>
          </a:p>
          <a:p>
            <a:r>
              <a:rPr lang="en-US" altLang="zh-CN" sz="2800" dirty="0"/>
              <a:t>         </a:t>
            </a:r>
            <a:r>
              <a:rPr lang="zh-CN" altLang="en-US" sz="2800" dirty="0"/>
              <a:t>操作：直接插入即可，易得红黑树所有性质满足，因为新插入的节点为红色的，且与原树不冲突</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fontScheme name="juxnimsu">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125</TotalTime>
  <Words>1917</Words>
  <Application>Microsoft Office PowerPoint</Application>
  <PresentationFormat>宽屏</PresentationFormat>
  <Paragraphs>217</Paragraphs>
  <Slides>51</Slides>
  <Notes>51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quote</vt:lpstr>
      <vt:lpstr>等线</vt:lpstr>
      <vt:lpstr>微软雅黑</vt:lpstr>
      <vt:lpstr>微软雅黑</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2205567926@qq.com</cp:lastModifiedBy>
  <cp:revision>126</cp:revision>
  <dcterms:created xsi:type="dcterms:W3CDTF">2018-03-30T02:16:02Z</dcterms:created>
  <dcterms:modified xsi:type="dcterms:W3CDTF">2018-04-07T14:24:16Z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