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3"/>
  </p:notesMasterIdLst>
  <p:sldIdLst>
    <p:sldId id="256" r:id="rId2"/>
    <p:sldId id="282" r:id="rId3"/>
    <p:sldId id="257" r:id="rId4"/>
    <p:sldId id="258" r:id="rId5"/>
    <p:sldId id="260" r:id="rId6"/>
    <p:sldId id="261" r:id="rId7"/>
    <p:sldId id="262" r:id="rId8"/>
    <p:sldId id="263" r:id="rId9"/>
    <p:sldId id="279" r:id="rId10"/>
    <p:sldId id="275" r:id="rId11"/>
    <p:sldId id="281" r:id="rId12"/>
    <p:sldId id="283" r:id="rId13"/>
    <p:sldId id="265" r:id="rId14"/>
    <p:sldId id="266" r:id="rId15"/>
    <p:sldId id="267" r:id="rId16"/>
    <p:sldId id="269" r:id="rId17"/>
    <p:sldId id="278" r:id="rId18"/>
    <p:sldId id="276" r:id="rId19"/>
    <p:sldId id="268" r:id="rId20"/>
    <p:sldId id="264" r:id="rId21"/>
    <p:sldId id="270" r:id="rId22"/>
    <p:sldId id="284" r:id="rId23"/>
    <p:sldId id="285" r:id="rId24"/>
    <p:sldId id="286" r:id="rId25"/>
    <p:sldId id="287" r:id="rId26"/>
    <p:sldId id="288" r:id="rId27"/>
    <p:sldId id="290" r:id="rId28"/>
    <p:sldId id="291" r:id="rId29"/>
    <p:sldId id="271" r:id="rId30"/>
    <p:sldId id="289" r:id="rId31"/>
    <p:sldId id="272" r:id="rId3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501" autoAdjust="0"/>
    <p:restoredTop sz="78580" autoAdjust="0"/>
  </p:normalViewPr>
  <p:slideViewPr>
    <p:cSldViewPr>
      <p:cViewPr varScale="1">
        <p:scale>
          <a:sx n="86" d="100"/>
          <a:sy n="86" d="100"/>
        </p:scale>
        <p:origin x="-58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E9B0A2-3906-418A-AB73-0911B0B173B3}" type="datetimeFigureOut">
              <a:rPr lang="pt-BR" smtClean="0"/>
              <a:pPr/>
              <a:t>4/12/2008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84440-9D19-4EE4-B6A2-5AF772F35A8D}"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Falar o</a:t>
            </a:r>
            <a:r>
              <a:rPr lang="pt-BR" baseline="0" dirty="0" smtClean="0"/>
              <a:t> que é o </a:t>
            </a:r>
            <a:r>
              <a:rPr lang="pt-BR" baseline="0" dirty="0" err="1" smtClean="0"/>
              <a:t>dominio</a:t>
            </a:r>
            <a:r>
              <a:rPr lang="pt-BR" baseline="0" dirty="0" smtClean="0"/>
              <a:t>.</a:t>
            </a:r>
            <a:endParaRPr lang="pt-BR" dirty="0"/>
          </a:p>
        </p:txBody>
      </p:sp>
      <p:sp>
        <p:nvSpPr>
          <p:cNvPr id="4" name="Espaço Reservado para Número de Slide 3"/>
          <p:cNvSpPr>
            <a:spLocks noGrp="1"/>
          </p:cNvSpPr>
          <p:nvPr>
            <p:ph type="sldNum" sz="quarter" idx="10"/>
          </p:nvPr>
        </p:nvSpPr>
        <p:spPr/>
        <p:txBody>
          <a:bodyPr/>
          <a:lstStyle/>
          <a:p>
            <a:fld id="{06384440-9D19-4EE4-B6A2-5AF772F35A8D}" type="slidenum">
              <a:rPr lang="pt-BR" smtClean="0"/>
              <a:pPr/>
              <a:t>3</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Refletido em</a:t>
            </a:r>
            <a:r>
              <a:rPr lang="pt-BR" baseline="0" dirty="0" smtClean="0"/>
              <a:t> </a:t>
            </a:r>
            <a:r>
              <a:rPr lang="pt-BR" baseline="0" dirty="0" err="1" smtClean="0"/>
              <a:t>codigo</a:t>
            </a:r>
            <a:r>
              <a:rPr lang="pt-BR" baseline="0" dirty="0" smtClean="0"/>
              <a:t>,diagramas,</a:t>
            </a:r>
            <a:r>
              <a:rPr lang="pt-BR" baseline="0" dirty="0" err="1" smtClean="0"/>
              <a:t>documentacao</a:t>
            </a:r>
            <a:r>
              <a:rPr lang="pt-BR" baseline="0" dirty="0" smtClean="0"/>
              <a:t>. Não é um assunto </a:t>
            </a:r>
            <a:r>
              <a:rPr lang="pt-BR" baseline="0" dirty="0" err="1" smtClean="0"/>
              <a:t>facil</a:t>
            </a:r>
            <a:endParaRPr lang="pt-BR" dirty="0"/>
          </a:p>
        </p:txBody>
      </p:sp>
      <p:sp>
        <p:nvSpPr>
          <p:cNvPr id="4" name="Espaço Reservado para Número de Slide 3"/>
          <p:cNvSpPr>
            <a:spLocks noGrp="1"/>
          </p:cNvSpPr>
          <p:nvPr>
            <p:ph type="sldNum" sz="quarter" idx="10"/>
          </p:nvPr>
        </p:nvSpPr>
        <p:spPr/>
        <p:txBody>
          <a:bodyPr/>
          <a:lstStyle/>
          <a:p>
            <a:fld id="{06384440-9D19-4EE4-B6A2-5AF772F35A8D}" type="slidenum">
              <a:rPr lang="pt-BR" smtClean="0"/>
              <a:pPr/>
              <a:t>6</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smtClean="0"/>
          </a:p>
          <a:p>
            <a:r>
              <a:rPr lang="pt-BR" dirty="0" smtClean="0"/>
              <a:t>Camada de aplicação</a:t>
            </a:r>
          </a:p>
          <a:p>
            <a:r>
              <a:rPr lang="pt-BR" baseline="0" dirty="0" smtClean="0"/>
              <a:t>   </a:t>
            </a:r>
            <a:r>
              <a:rPr lang="pt-BR" dirty="0" smtClean="0"/>
              <a:t>Gerencia as solicitações existentes das outras camadas.</a:t>
            </a:r>
          </a:p>
          <a:p>
            <a:r>
              <a:rPr lang="pt-BR" dirty="0" smtClean="0"/>
              <a:t>   Tem como objetivo delega responsabilidades.</a:t>
            </a:r>
          </a:p>
          <a:p>
            <a:r>
              <a:rPr lang="pt-BR" dirty="0" smtClean="0"/>
              <a:t>   Fornece serviços para outras aplicações.</a:t>
            </a:r>
          </a:p>
          <a:p>
            <a:endParaRPr lang="pt-BR" dirty="0" smtClean="0"/>
          </a:p>
          <a:p>
            <a:r>
              <a:rPr lang="pt-BR" dirty="0" smtClean="0"/>
              <a:t>Camada de infra-estrutura</a:t>
            </a:r>
          </a:p>
          <a:p>
            <a:r>
              <a:rPr lang="pt-BR" baseline="0" dirty="0" smtClean="0"/>
              <a:t>   </a:t>
            </a:r>
            <a:r>
              <a:rPr lang="pt-BR" dirty="0" smtClean="0"/>
              <a:t>Da suporte as demais camadas</a:t>
            </a:r>
          </a:p>
          <a:p>
            <a:pPr>
              <a:buNone/>
            </a:pPr>
            <a:r>
              <a:rPr lang="pt-BR" dirty="0" smtClean="0"/>
              <a:t>   Ex: banco de dados, emails...</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06384440-9D19-4EE4-B6A2-5AF772F35A8D}" type="slidenum">
              <a:rPr lang="pt-BR" smtClean="0"/>
              <a:pPr/>
              <a:t>8</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baseline="0" dirty="0" smtClean="0"/>
              <a:t>Mostra os </a:t>
            </a:r>
            <a:r>
              <a:rPr lang="pt-BR" baseline="0" dirty="0" err="1" smtClean="0"/>
              <a:t>padroes</a:t>
            </a:r>
            <a:r>
              <a:rPr lang="pt-BR" baseline="0" dirty="0" smtClean="0"/>
              <a:t> utilizados e como eles se comunicam entre si. Fundamental para que todos os envolvidos no projeto compreendam o modelo do </a:t>
            </a:r>
            <a:r>
              <a:rPr lang="pt-BR" baseline="0" dirty="0" err="1" smtClean="0"/>
              <a:t>dominio</a:t>
            </a:r>
            <a:r>
              <a:rPr lang="pt-BR" baseline="0" dirty="0" smtClean="0"/>
              <a:t>.</a:t>
            </a:r>
            <a:endParaRPr lang="pt-BR" dirty="0"/>
          </a:p>
        </p:txBody>
      </p:sp>
      <p:sp>
        <p:nvSpPr>
          <p:cNvPr id="4" name="Espaço Reservado para Número de Slide 3"/>
          <p:cNvSpPr>
            <a:spLocks noGrp="1"/>
          </p:cNvSpPr>
          <p:nvPr>
            <p:ph type="sldNum" sz="quarter" idx="10"/>
          </p:nvPr>
        </p:nvSpPr>
        <p:spPr/>
        <p:txBody>
          <a:bodyPr/>
          <a:lstStyle/>
          <a:p>
            <a:fld id="{06384440-9D19-4EE4-B6A2-5AF772F35A8D}" type="slidenum">
              <a:rPr lang="pt-BR" smtClean="0"/>
              <a:pPr/>
              <a:t>20</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3ADF663F-E48D-4879-9567-1F36394FE419}" type="datetimeFigureOut">
              <a:rPr lang="pt-BR" smtClean="0"/>
              <a:pPr/>
              <a:t>4/12/2008</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6EA6E294-A80B-4C92-A200-2BDCD9DD2FFE}"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3ADF663F-E48D-4879-9567-1F36394FE419}" type="datetimeFigureOut">
              <a:rPr lang="pt-BR" smtClean="0"/>
              <a:pPr/>
              <a:t>4/12/2008</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6EA6E294-A80B-4C92-A200-2BDCD9DD2FFE}"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3ADF663F-E48D-4879-9567-1F36394FE419}" type="datetimeFigureOut">
              <a:rPr lang="pt-BR" smtClean="0"/>
              <a:pPr/>
              <a:t>4/12/2008</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6EA6E294-A80B-4C92-A200-2BDCD9DD2FFE}"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3ADF663F-E48D-4879-9567-1F36394FE419}" type="datetimeFigureOut">
              <a:rPr lang="pt-BR" smtClean="0"/>
              <a:pPr/>
              <a:t>4/12/2008</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6EA6E294-A80B-4C92-A200-2BDCD9DD2FFE}" type="slidenum">
              <a:rPr lang="pt-BR" smtClean="0"/>
              <a:pPr/>
              <a:t>‹nº›</a:t>
            </a:fld>
            <a:endParaRPr lang="pt-BR"/>
          </a:p>
        </p:txBody>
      </p:sp>
      <p:sp>
        <p:nvSpPr>
          <p:cNvPr id="7" name="Título 6"/>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extLst/>
          </a:lstStyle>
          <a:p>
            <a:fld id="{3ADF663F-E48D-4879-9567-1F36394FE419}" type="datetimeFigureOut">
              <a:rPr lang="pt-BR" smtClean="0"/>
              <a:pPr/>
              <a:t>4/12/2008</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6EA6E294-A80B-4C92-A200-2BDCD9DD2FFE}" type="slidenum">
              <a:rPr lang="pt-BR" smtClean="0"/>
              <a:pPr/>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3ADF663F-E48D-4879-9567-1F36394FE419}" type="datetimeFigureOut">
              <a:rPr lang="pt-BR" smtClean="0"/>
              <a:pPr/>
              <a:t>4/12/2008</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6EA6E294-A80B-4C92-A200-2BDCD9DD2FFE}" type="slidenum">
              <a:rPr lang="pt-BR" smtClean="0"/>
              <a:pPr/>
              <a:t>‹nº›</a:t>
            </a:fld>
            <a:endParaRPr lang="pt-BR"/>
          </a:p>
        </p:txBody>
      </p:sp>
      <p:sp>
        <p:nvSpPr>
          <p:cNvPr id="8" name="Título 7"/>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3ADF663F-E48D-4879-9567-1F36394FE419}" type="datetimeFigureOut">
              <a:rPr lang="pt-BR" smtClean="0"/>
              <a:pPr/>
              <a:t>4/12/2008</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6EA6E294-A80B-4C92-A200-2BDCD9DD2FFE}"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extLst/>
          </a:lstStyle>
          <a:p>
            <a:fld id="{3ADF663F-E48D-4879-9567-1F36394FE419}" type="datetimeFigureOut">
              <a:rPr lang="pt-BR" smtClean="0"/>
              <a:pPr/>
              <a:t>4/12/2008</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6EA6E294-A80B-4C92-A200-2BDCD9DD2FFE}" type="slidenum">
              <a:rPr lang="pt-BR" smtClean="0"/>
              <a:pPr/>
              <a:t>‹nº›</a:t>
            </a:fld>
            <a:endParaRPr lang="pt-BR"/>
          </a:p>
        </p:txBody>
      </p:sp>
      <p:sp>
        <p:nvSpPr>
          <p:cNvPr id="6" name="Título 5"/>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extLst/>
          </a:lstStyle>
          <a:p>
            <a:fld id="{3ADF663F-E48D-4879-9567-1F36394FE419}" type="datetimeFigureOut">
              <a:rPr lang="pt-BR" smtClean="0"/>
              <a:pPr/>
              <a:t>4/12/2008</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6EA6E294-A80B-4C92-A200-2BDCD9DD2FFE}"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extLst/>
          </a:lstStyle>
          <a:p>
            <a:fld id="{3ADF663F-E48D-4879-9567-1F36394FE419}" type="datetimeFigureOut">
              <a:rPr lang="pt-BR" smtClean="0"/>
              <a:pPr/>
              <a:t>4/12/2008</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6EA6E294-A80B-4C92-A200-2BDCD9DD2FFE}"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smtClean="0"/>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smtClean="0"/>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3ADF663F-E48D-4879-9567-1F36394FE419}" type="datetimeFigureOut">
              <a:rPr lang="pt-BR" smtClean="0"/>
              <a:pPr/>
              <a:t>4/12/2008</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6EA6E294-A80B-4C92-A200-2BDCD9DD2FFE}" type="slidenum">
              <a:rPr lang="pt-BR" smtClean="0"/>
              <a:pPr/>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smtClean="0"/>
              <a:t>Clique para editar o estilo do título mestre</a:t>
            </a:r>
            <a:endParaRPr kumimoji="0" lang="en-US"/>
          </a:p>
        </p:txBody>
      </p:sp>
      <p:sp>
        <p:nvSpPr>
          <p:cNvPr id="8" name="Forma liv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a liv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a liv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ADF663F-E48D-4879-9567-1F36394FE419}" type="datetimeFigureOut">
              <a:rPr lang="pt-BR" smtClean="0"/>
              <a:pPr/>
              <a:t>4/12/2008</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EA6E294-A80B-4C92-A200-2BDCD9DD2FFE}"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omaindrivendesign.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85880" y="285728"/>
            <a:ext cx="7772400" cy="972529"/>
          </a:xfrm>
        </p:spPr>
        <p:txBody>
          <a:bodyPr/>
          <a:lstStyle/>
          <a:p>
            <a:r>
              <a:rPr lang="pt-BR" i="1" dirty="0" err="1" smtClean="0"/>
              <a:t>Domain-Driven</a:t>
            </a:r>
            <a:r>
              <a:rPr lang="pt-BR" i="1" dirty="0" smtClean="0"/>
              <a:t> Design</a:t>
            </a:r>
            <a:endParaRPr lang="pt-BR" i="1" dirty="0"/>
          </a:p>
        </p:txBody>
      </p:sp>
      <p:sp>
        <p:nvSpPr>
          <p:cNvPr id="3" name="Subtítulo 2"/>
          <p:cNvSpPr>
            <a:spLocks noGrp="1"/>
          </p:cNvSpPr>
          <p:nvPr>
            <p:ph type="subTitle" idx="1"/>
          </p:nvPr>
        </p:nvSpPr>
        <p:spPr>
          <a:xfrm>
            <a:off x="300062" y="1285860"/>
            <a:ext cx="8558218" cy="637650"/>
          </a:xfrm>
        </p:spPr>
        <p:txBody>
          <a:bodyPr>
            <a:normAutofit fontScale="77500" lnSpcReduction="20000"/>
          </a:bodyPr>
          <a:lstStyle/>
          <a:p>
            <a:r>
              <a:rPr lang="pt-BR" dirty="0" smtClean="0"/>
              <a:t>A Utilização das Práticas do DDD Aplicada a um Estudo de Caso.</a:t>
            </a:r>
            <a:endParaRPr lang="pt-BR" dirty="0"/>
          </a:p>
        </p:txBody>
      </p:sp>
      <p:sp>
        <p:nvSpPr>
          <p:cNvPr id="6" name="CaixaDeTexto 5"/>
          <p:cNvSpPr txBox="1"/>
          <p:nvPr/>
        </p:nvSpPr>
        <p:spPr>
          <a:xfrm>
            <a:off x="2643174" y="2428868"/>
            <a:ext cx="3853940" cy="923330"/>
          </a:xfrm>
          <a:prstGeom prst="rect">
            <a:avLst/>
          </a:prstGeom>
          <a:noFill/>
        </p:spPr>
        <p:txBody>
          <a:bodyPr wrap="none" rtlCol="0">
            <a:spAutoFit/>
          </a:bodyPr>
          <a:lstStyle/>
          <a:p>
            <a:pPr algn="ctr"/>
            <a:r>
              <a:rPr lang="pt-BR" dirty="0" smtClean="0"/>
              <a:t>Danillo César de Oliveira Melo</a:t>
            </a:r>
          </a:p>
          <a:p>
            <a:pPr algn="ctr"/>
            <a:r>
              <a:rPr lang="pt-BR" dirty="0" smtClean="0"/>
              <a:t>Fábio Brasil Fernandes de Araújo</a:t>
            </a:r>
          </a:p>
          <a:p>
            <a:pPr algn="ctr"/>
            <a:r>
              <a:rPr lang="pt-BR" dirty="0" smtClean="0"/>
              <a:t>Jairo Barros Junior</a:t>
            </a:r>
            <a:endParaRPr lang="pt-BR" dirty="0"/>
          </a:p>
        </p:txBody>
      </p:sp>
      <p:sp>
        <p:nvSpPr>
          <p:cNvPr id="7" name="CaixaDeTexto 6"/>
          <p:cNvSpPr txBox="1"/>
          <p:nvPr/>
        </p:nvSpPr>
        <p:spPr>
          <a:xfrm>
            <a:off x="2214546" y="4429132"/>
            <a:ext cx="4923143" cy="461665"/>
          </a:xfrm>
          <a:prstGeom prst="rect">
            <a:avLst/>
          </a:prstGeom>
          <a:noFill/>
        </p:spPr>
        <p:txBody>
          <a:bodyPr wrap="none" rtlCol="0">
            <a:spAutoFit/>
          </a:bodyPr>
          <a:lstStyle/>
          <a:p>
            <a:r>
              <a:rPr lang="pt-BR" sz="2400" dirty="0" smtClean="0"/>
              <a:t>FACULDADE DE ALAGOAS - FAL</a:t>
            </a:r>
            <a:endParaRPr lang="pt-BR" sz="2400" dirty="0"/>
          </a:p>
        </p:txBody>
      </p:sp>
      <p:sp>
        <p:nvSpPr>
          <p:cNvPr id="8" name="CaixaDeTexto 7"/>
          <p:cNvSpPr txBox="1"/>
          <p:nvPr/>
        </p:nvSpPr>
        <p:spPr>
          <a:xfrm>
            <a:off x="2643174" y="3643314"/>
            <a:ext cx="3868367" cy="369332"/>
          </a:xfrm>
          <a:prstGeom prst="rect">
            <a:avLst/>
          </a:prstGeom>
          <a:noFill/>
        </p:spPr>
        <p:txBody>
          <a:bodyPr wrap="none" rtlCol="0">
            <a:spAutoFit/>
          </a:bodyPr>
          <a:lstStyle/>
          <a:p>
            <a:r>
              <a:rPr lang="pt-BR" dirty="0" smtClean="0"/>
              <a:t>Orientador: </a:t>
            </a:r>
            <a:r>
              <a:rPr lang="pt-BR" dirty="0" err="1" smtClean="0"/>
              <a:t>MSc</a:t>
            </a:r>
            <a:r>
              <a:rPr lang="pt-BR" dirty="0" smtClean="0"/>
              <a:t>. Ricardo Rubens</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Camada do </a:t>
            </a:r>
            <a:r>
              <a:rPr lang="pt-BR" dirty="0" smtClean="0"/>
              <a:t>domínio</a:t>
            </a:r>
            <a:endParaRPr lang="pt-BR" dirty="0"/>
          </a:p>
        </p:txBody>
      </p:sp>
      <p:pic>
        <p:nvPicPr>
          <p:cNvPr id="4" name="Picture 2" descr="C:\Documents and Settings\Danillo\Desktop\TCC\diagrama_modulos.jpg"/>
          <p:cNvPicPr>
            <a:picLocks noChangeAspect="1" noChangeArrowheads="1"/>
          </p:cNvPicPr>
          <p:nvPr/>
        </p:nvPicPr>
        <p:blipFill>
          <a:blip r:embed="rId2"/>
          <a:srcRect/>
          <a:stretch>
            <a:fillRect/>
          </a:stretch>
        </p:blipFill>
        <p:spPr bwMode="auto">
          <a:xfrm>
            <a:off x="1214414" y="1428736"/>
            <a:ext cx="6181725" cy="4572000"/>
          </a:xfrm>
          <a:prstGeom prst="rect">
            <a:avLst/>
          </a:prstGeom>
          <a:noFill/>
        </p:spPr>
      </p:pic>
      <p:sp>
        <p:nvSpPr>
          <p:cNvPr id="5" name="Retângulo 4"/>
          <p:cNvSpPr/>
          <p:nvPr/>
        </p:nvSpPr>
        <p:spPr>
          <a:xfrm>
            <a:off x="1428728" y="1928802"/>
            <a:ext cx="3357586"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4572000" y="2081202"/>
            <a:ext cx="366714" cy="3348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428728" y="4919674"/>
            <a:ext cx="3286148" cy="652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1714480" y="3214686"/>
            <a:ext cx="2928958"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4429124" y="3571876"/>
            <a:ext cx="366714" cy="1500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357290" y="3286124"/>
            <a:ext cx="357190" cy="1785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1357290" y="2000240"/>
            <a:ext cx="214314" cy="1357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4929190" y="1928802"/>
            <a:ext cx="2286016" cy="3929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Deve ser dividida em módulos</a:t>
            </a:r>
            <a:endParaRPr lang="pt-BR" dirty="0"/>
          </a:p>
        </p:txBody>
      </p:sp>
      <p:pic>
        <p:nvPicPr>
          <p:cNvPr id="2050" name="Picture 2" descr="C:\Documents and Settings\Danillo\Desktop\TCC\diagrama_modulos.jpg"/>
          <p:cNvPicPr>
            <a:picLocks noChangeAspect="1" noChangeArrowheads="1"/>
          </p:cNvPicPr>
          <p:nvPr/>
        </p:nvPicPr>
        <p:blipFill>
          <a:blip r:embed="rId2"/>
          <a:srcRect/>
          <a:stretch>
            <a:fillRect/>
          </a:stretch>
        </p:blipFill>
        <p:spPr bwMode="auto">
          <a:xfrm>
            <a:off x="1214414" y="1428736"/>
            <a:ext cx="6181725" cy="4572000"/>
          </a:xfrm>
          <a:prstGeom prst="rect">
            <a:avLst/>
          </a:prstGeom>
          <a:noFill/>
        </p:spPr>
      </p:pic>
      <p:sp>
        <p:nvSpPr>
          <p:cNvPr id="5" name="Retângulo 4"/>
          <p:cNvSpPr/>
          <p:nvPr/>
        </p:nvSpPr>
        <p:spPr>
          <a:xfrm>
            <a:off x="1428728" y="2000240"/>
            <a:ext cx="3357586" cy="321471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4929190" y="2000240"/>
            <a:ext cx="2286016" cy="1214446"/>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929190" y="4500570"/>
            <a:ext cx="2286016" cy="1285884"/>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4929190" y="3286124"/>
            <a:ext cx="2286016" cy="1143008"/>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1571604" y="3286124"/>
            <a:ext cx="3071834" cy="178595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Criado a partir das conversas dos desenvolvedores com os especialistas de domínio.</a:t>
            </a:r>
          </a:p>
          <a:p>
            <a:endParaRPr lang="pt-BR" dirty="0" smtClean="0"/>
          </a:p>
          <a:p>
            <a:r>
              <a:rPr lang="pt-BR" dirty="0" smtClean="0"/>
              <a:t>Representado diretamente no código.</a:t>
            </a:r>
            <a:endParaRPr lang="pt-BR" dirty="0"/>
          </a:p>
        </p:txBody>
      </p:sp>
      <p:sp>
        <p:nvSpPr>
          <p:cNvPr id="3" name="Título 2"/>
          <p:cNvSpPr>
            <a:spLocks noGrp="1"/>
          </p:cNvSpPr>
          <p:nvPr>
            <p:ph type="title"/>
          </p:nvPr>
        </p:nvSpPr>
        <p:spPr/>
        <p:txBody>
          <a:bodyPr/>
          <a:lstStyle/>
          <a:p>
            <a:r>
              <a:rPr lang="pt-BR" dirty="0" smtClean="0"/>
              <a:t>Modelo do Domínio</a:t>
            </a:r>
            <a:endParaRPr lang="pt-BR" dirty="0"/>
          </a:p>
        </p:txBody>
      </p:sp>
      <p:pic>
        <p:nvPicPr>
          <p:cNvPr id="6146" name="Picture 2" descr="C:\Documents and Settings\Danillo\Desktop\TCC\reserva_quarto.png"/>
          <p:cNvPicPr>
            <a:picLocks noChangeAspect="1" noChangeArrowheads="1"/>
          </p:cNvPicPr>
          <p:nvPr/>
        </p:nvPicPr>
        <p:blipFill>
          <a:blip r:embed="rId2"/>
          <a:srcRect/>
          <a:stretch>
            <a:fillRect/>
          </a:stretch>
        </p:blipFill>
        <p:spPr bwMode="auto">
          <a:xfrm>
            <a:off x="2500298" y="4071942"/>
            <a:ext cx="3633778" cy="184462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smtClean="0"/>
              <a:t>Possui identificação única</a:t>
            </a:r>
          </a:p>
          <a:p>
            <a:endParaRPr lang="pt-BR" dirty="0" smtClean="0"/>
          </a:p>
          <a:p>
            <a:r>
              <a:rPr lang="pt-BR" dirty="0" smtClean="0"/>
              <a:t>Possui características próprias dentro do modelo.</a:t>
            </a:r>
          </a:p>
          <a:p>
            <a:endParaRPr lang="pt-BR" dirty="0" smtClean="0"/>
          </a:p>
          <a:p>
            <a:r>
              <a:rPr lang="pt-BR" dirty="0" smtClean="0"/>
              <a:t>Responsabilidade e associações baseadas na sua identificação e não em seus atributos.</a:t>
            </a:r>
          </a:p>
          <a:p>
            <a:endParaRPr lang="pt-BR" dirty="0" smtClean="0"/>
          </a:p>
        </p:txBody>
      </p:sp>
      <p:sp>
        <p:nvSpPr>
          <p:cNvPr id="2" name="Título 1"/>
          <p:cNvSpPr>
            <a:spLocks noGrp="1"/>
          </p:cNvSpPr>
          <p:nvPr>
            <p:ph type="title"/>
          </p:nvPr>
        </p:nvSpPr>
        <p:spPr/>
        <p:txBody>
          <a:bodyPr/>
          <a:lstStyle/>
          <a:p>
            <a:r>
              <a:rPr lang="pt-BR" dirty="0" smtClean="0"/>
              <a:t>Entidade</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smtClean="0"/>
              <a:t>Somente transporta informações</a:t>
            </a:r>
          </a:p>
          <a:p>
            <a:endParaRPr lang="pt-BR" dirty="0" smtClean="0"/>
          </a:p>
          <a:p>
            <a:r>
              <a:rPr lang="pt-BR" dirty="0" smtClean="0"/>
              <a:t>Não </a:t>
            </a:r>
            <a:r>
              <a:rPr lang="pt-BR" dirty="0" smtClean="0"/>
              <a:t>possui identificação única</a:t>
            </a:r>
            <a:endParaRPr lang="pt-BR" dirty="0" smtClean="0"/>
          </a:p>
          <a:p>
            <a:endParaRPr lang="pt-BR" dirty="0" smtClean="0"/>
          </a:p>
          <a:p>
            <a:r>
              <a:rPr lang="pt-BR" dirty="0" smtClean="0"/>
              <a:t>Imutável</a:t>
            </a:r>
          </a:p>
          <a:p>
            <a:endParaRPr lang="pt-BR" dirty="0" smtClean="0"/>
          </a:p>
          <a:p>
            <a:r>
              <a:rPr lang="pt-BR" dirty="0" smtClean="0"/>
              <a:t>Possuem somente métodos de </a:t>
            </a:r>
            <a:r>
              <a:rPr lang="pt-BR" dirty="0" smtClean="0"/>
              <a:t>acesso</a:t>
            </a:r>
            <a:endParaRPr lang="pt-BR" dirty="0" smtClean="0"/>
          </a:p>
          <a:p>
            <a:endParaRPr lang="pt-BR" dirty="0"/>
          </a:p>
        </p:txBody>
      </p:sp>
      <p:sp>
        <p:nvSpPr>
          <p:cNvPr id="2" name="Título 1"/>
          <p:cNvSpPr>
            <a:spLocks noGrp="1"/>
          </p:cNvSpPr>
          <p:nvPr>
            <p:ph type="title"/>
          </p:nvPr>
        </p:nvSpPr>
        <p:spPr/>
        <p:txBody>
          <a:bodyPr/>
          <a:lstStyle/>
          <a:p>
            <a:r>
              <a:rPr lang="pt-BR" dirty="0" smtClean="0"/>
              <a:t>Objeto de Valor</a:t>
            </a: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a:buNone/>
            </a:pPr>
            <a:r>
              <a:rPr lang="pt-BR" dirty="0" smtClean="0"/>
              <a:t>Coordenam </a:t>
            </a:r>
            <a:r>
              <a:rPr lang="pt-BR" dirty="0" smtClean="0"/>
              <a:t>os trabalhos dos </a:t>
            </a:r>
            <a:r>
              <a:rPr lang="pt-BR" dirty="0" smtClean="0"/>
              <a:t>objetos do domínio</a:t>
            </a:r>
            <a:endParaRPr lang="pt-BR" dirty="0" smtClean="0"/>
          </a:p>
          <a:p>
            <a:pPr>
              <a:buNone/>
            </a:pPr>
            <a:endParaRPr lang="pt-BR" dirty="0" smtClean="0"/>
          </a:p>
          <a:p>
            <a:r>
              <a:rPr lang="pt-BR" dirty="0" smtClean="0"/>
              <a:t>Aplicação</a:t>
            </a:r>
          </a:p>
          <a:p>
            <a:pPr lvl="1"/>
            <a:endParaRPr lang="pt-BR" dirty="0" smtClean="0"/>
          </a:p>
          <a:p>
            <a:r>
              <a:rPr lang="pt-BR" dirty="0" smtClean="0"/>
              <a:t>Domínio</a:t>
            </a:r>
          </a:p>
          <a:p>
            <a:pPr lvl="1"/>
            <a:endParaRPr lang="pt-BR" dirty="0" smtClean="0"/>
          </a:p>
          <a:p>
            <a:r>
              <a:rPr lang="pt-BR" dirty="0" err="1" smtClean="0"/>
              <a:t>Infra-estrutura</a:t>
            </a:r>
            <a:endParaRPr lang="pt-BR" dirty="0" smtClean="0"/>
          </a:p>
          <a:p>
            <a:endParaRPr lang="pt-BR" dirty="0"/>
          </a:p>
        </p:txBody>
      </p:sp>
      <p:sp>
        <p:nvSpPr>
          <p:cNvPr id="2" name="Título 1"/>
          <p:cNvSpPr>
            <a:spLocks noGrp="1"/>
          </p:cNvSpPr>
          <p:nvPr>
            <p:ph type="title"/>
          </p:nvPr>
        </p:nvSpPr>
        <p:spPr/>
        <p:txBody>
          <a:bodyPr/>
          <a:lstStyle/>
          <a:p>
            <a:r>
              <a:rPr lang="pt-BR" dirty="0" smtClean="0"/>
              <a:t>Serviço</a:t>
            </a:r>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Ciclo de vida de um objeto</a:t>
            </a:r>
            <a:endParaRPr lang="pt-BR" dirty="0"/>
          </a:p>
        </p:txBody>
      </p:sp>
      <p:pic>
        <p:nvPicPr>
          <p:cNvPr id="4098" name="Picture 2" descr="C:\Documents and Settings\Danillo\Desktop\TCC\g2.gif"/>
          <p:cNvPicPr>
            <a:picLocks noChangeAspect="1" noChangeArrowheads="1"/>
          </p:cNvPicPr>
          <p:nvPr/>
        </p:nvPicPr>
        <p:blipFill>
          <a:blip r:embed="rId2"/>
          <a:srcRect/>
          <a:stretch>
            <a:fillRect/>
          </a:stretch>
        </p:blipFill>
        <p:spPr bwMode="auto">
          <a:xfrm>
            <a:off x="1428728" y="1643050"/>
            <a:ext cx="5448300" cy="4333875"/>
          </a:xfrm>
          <a:prstGeom prst="rect">
            <a:avLst/>
          </a:prstGeom>
          <a:noFill/>
        </p:spPr>
      </p:pic>
      <p:sp>
        <p:nvSpPr>
          <p:cNvPr id="4" name="CaixaDeTexto 3"/>
          <p:cNvSpPr txBox="1"/>
          <p:nvPr/>
        </p:nvSpPr>
        <p:spPr>
          <a:xfrm>
            <a:off x="0" y="6396335"/>
            <a:ext cx="9144000" cy="461665"/>
          </a:xfrm>
          <a:prstGeom prst="rect">
            <a:avLst/>
          </a:prstGeom>
          <a:solidFill>
            <a:schemeClr val="tx1">
              <a:alpha val="70000"/>
            </a:schemeClr>
          </a:solidFill>
        </p:spPr>
        <p:txBody>
          <a:bodyPr wrap="square" rtlCol="0">
            <a:spAutoFit/>
          </a:bodyPr>
          <a:lstStyle/>
          <a:p>
            <a:r>
              <a:rPr lang="pt-BR" sz="1200" dirty="0" smtClean="0">
                <a:solidFill>
                  <a:schemeClr val="bg1"/>
                </a:solidFill>
              </a:rPr>
              <a:t>Fonte: </a:t>
            </a:r>
            <a:r>
              <a:rPr lang="en-US" sz="1200" dirty="0" err="1" smtClean="0">
                <a:solidFill>
                  <a:schemeClr val="bg1"/>
                </a:solidFill>
              </a:rPr>
              <a:t>Imagem</a:t>
            </a:r>
            <a:r>
              <a:rPr lang="en-US" sz="1200" dirty="0" smtClean="0">
                <a:solidFill>
                  <a:schemeClr val="bg1"/>
                </a:solidFill>
              </a:rPr>
              <a:t> </a:t>
            </a:r>
            <a:r>
              <a:rPr lang="en-US" sz="1200" dirty="0" err="1" smtClean="0">
                <a:solidFill>
                  <a:schemeClr val="bg1"/>
                </a:solidFill>
              </a:rPr>
              <a:t>extraída</a:t>
            </a:r>
            <a:r>
              <a:rPr lang="en-US" sz="1200" dirty="0" smtClean="0">
                <a:solidFill>
                  <a:schemeClr val="bg1"/>
                </a:solidFill>
              </a:rPr>
              <a:t> e </a:t>
            </a:r>
            <a:r>
              <a:rPr lang="en-US" sz="1200" dirty="0" err="1" smtClean="0">
                <a:solidFill>
                  <a:schemeClr val="bg1"/>
                </a:solidFill>
              </a:rPr>
              <a:t>adaptada</a:t>
            </a:r>
            <a:r>
              <a:rPr lang="en-US" sz="1200" dirty="0" smtClean="0">
                <a:solidFill>
                  <a:schemeClr val="bg1"/>
                </a:solidFill>
              </a:rPr>
              <a:t> do </a:t>
            </a:r>
            <a:r>
              <a:rPr lang="en-US" sz="1200" dirty="0" err="1" smtClean="0">
                <a:solidFill>
                  <a:schemeClr val="bg1"/>
                </a:solidFill>
              </a:rPr>
              <a:t>livro</a:t>
            </a:r>
            <a:r>
              <a:rPr lang="en-US" sz="1200" dirty="0" smtClean="0">
                <a:solidFill>
                  <a:schemeClr val="bg1"/>
                </a:solidFill>
              </a:rPr>
              <a:t>, </a:t>
            </a:r>
            <a:r>
              <a:rPr lang="en-US" sz="1200" i="1" dirty="0" smtClean="0">
                <a:solidFill>
                  <a:schemeClr val="bg1"/>
                </a:solidFill>
              </a:rPr>
              <a:t>Domain-Driven Design: Tackling Complexity in the Heart of Software</a:t>
            </a:r>
            <a:r>
              <a:rPr lang="en-US" sz="1200" dirty="0" smtClean="0">
                <a:solidFill>
                  <a:schemeClr val="bg1"/>
                </a:solidFill>
              </a:rPr>
              <a:t>, Evans (2004, p. </a:t>
            </a:r>
            <a:r>
              <a:rPr lang="en-US" sz="1200" dirty="0" smtClean="0">
                <a:solidFill>
                  <a:schemeClr val="bg1"/>
                </a:solidFill>
              </a:rPr>
              <a:t>123).</a:t>
            </a:r>
            <a:endParaRPr lang="pt-BR" sz="12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Conteúdo 5"/>
          <p:cNvSpPr>
            <a:spLocks noGrp="1"/>
          </p:cNvSpPr>
          <p:nvPr>
            <p:ph idx="1"/>
          </p:nvPr>
        </p:nvSpPr>
        <p:spPr/>
        <p:txBody>
          <a:bodyPr/>
          <a:lstStyle/>
          <a:p>
            <a:r>
              <a:rPr lang="pt-BR" dirty="0" smtClean="0"/>
              <a:t>Início </a:t>
            </a:r>
            <a:r>
              <a:rPr lang="pt-BR" dirty="0" smtClean="0"/>
              <a:t>do ciclo de vida</a:t>
            </a:r>
          </a:p>
          <a:p>
            <a:endParaRPr lang="pt-BR" dirty="0" smtClean="0"/>
          </a:p>
          <a:p>
            <a:r>
              <a:rPr lang="pt-BR" dirty="0" smtClean="0"/>
              <a:t>Criação de objetos complexos e agregações</a:t>
            </a:r>
          </a:p>
          <a:p>
            <a:endParaRPr lang="pt-BR" dirty="0" smtClean="0"/>
          </a:p>
          <a:p>
            <a:r>
              <a:rPr lang="pt-BR" dirty="0" smtClean="0"/>
              <a:t>Encapsula complexidade</a:t>
            </a:r>
          </a:p>
          <a:p>
            <a:endParaRPr lang="pt-BR" dirty="0" smtClean="0"/>
          </a:p>
          <a:p>
            <a:endParaRPr lang="pt-BR" dirty="0" smtClean="0"/>
          </a:p>
          <a:p>
            <a:endParaRPr lang="pt-BR" dirty="0" smtClean="0"/>
          </a:p>
          <a:p>
            <a:endParaRPr lang="pt-BR" dirty="0"/>
          </a:p>
        </p:txBody>
      </p:sp>
      <p:sp>
        <p:nvSpPr>
          <p:cNvPr id="2" name="Título 1"/>
          <p:cNvSpPr>
            <a:spLocks noGrp="1"/>
          </p:cNvSpPr>
          <p:nvPr>
            <p:ph type="title"/>
          </p:nvPr>
        </p:nvSpPr>
        <p:spPr/>
        <p:txBody>
          <a:bodyPr/>
          <a:lstStyle/>
          <a:p>
            <a:r>
              <a:rPr lang="pt-BR" dirty="0" smtClean="0"/>
              <a:t>Fábricas</a:t>
            </a:r>
            <a:endParaRPr lang="pt-BR" dirty="0"/>
          </a:p>
        </p:txBody>
      </p:sp>
      <p:pic>
        <p:nvPicPr>
          <p:cNvPr id="5122" name="Picture 2" descr="C:\Documents and Settings\Danillo\Desktop\502px-Factory.svg.png"/>
          <p:cNvPicPr>
            <a:picLocks noChangeAspect="1" noChangeArrowheads="1"/>
          </p:cNvPicPr>
          <p:nvPr/>
        </p:nvPicPr>
        <p:blipFill>
          <a:blip r:embed="rId2"/>
          <a:srcRect/>
          <a:stretch>
            <a:fillRect/>
          </a:stretch>
        </p:blipFill>
        <p:spPr bwMode="auto">
          <a:xfrm>
            <a:off x="5857884" y="4000504"/>
            <a:ext cx="2857520" cy="249321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Agregações</a:t>
            </a:r>
            <a:endParaRPr lang="pt-BR" dirty="0"/>
          </a:p>
        </p:txBody>
      </p:sp>
      <p:pic>
        <p:nvPicPr>
          <p:cNvPr id="8194" name="Picture 2" descr="C:\Documents and Settings\Danillo\Desktop\TCC\diagrama_agregacao.gif"/>
          <p:cNvPicPr>
            <a:picLocks noChangeAspect="1" noChangeArrowheads="1"/>
          </p:cNvPicPr>
          <p:nvPr/>
        </p:nvPicPr>
        <p:blipFill>
          <a:blip r:embed="rId2"/>
          <a:srcRect/>
          <a:stretch>
            <a:fillRect/>
          </a:stretch>
        </p:blipFill>
        <p:spPr bwMode="auto">
          <a:xfrm>
            <a:off x="2071670" y="1285860"/>
            <a:ext cx="4795505" cy="471490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Repositório</a:t>
            </a:r>
            <a:endParaRPr lang="pt-BR" dirty="0"/>
          </a:p>
        </p:txBody>
      </p:sp>
      <p:pic>
        <p:nvPicPr>
          <p:cNvPr id="9219" name="Picture 3" descr="C:\Documents and Settings\Danillo\Desktop\TCC\diagrama_repositorio.jpg"/>
          <p:cNvPicPr>
            <a:picLocks noChangeAspect="1" noChangeArrowheads="1"/>
          </p:cNvPicPr>
          <p:nvPr/>
        </p:nvPicPr>
        <p:blipFill>
          <a:blip r:embed="rId2"/>
          <a:srcRect/>
          <a:stretch>
            <a:fillRect/>
          </a:stretch>
        </p:blipFill>
        <p:spPr bwMode="auto">
          <a:xfrm>
            <a:off x="2571736" y="1714488"/>
            <a:ext cx="4061222" cy="407196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A utilização da linguagem ubíqua</a:t>
            </a:r>
          </a:p>
          <a:p>
            <a:endParaRPr lang="pt-BR" dirty="0" smtClean="0"/>
          </a:p>
          <a:p>
            <a:r>
              <a:rPr lang="pt-BR" dirty="0" smtClean="0"/>
              <a:t>Construção do modelo de domínio</a:t>
            </a:r>
          </a:p>
          <a:p>
            <a:pPr lvl="1"/>
            <a:r>
              <a:rPr lang="pt-BR" dirty="0" smtClean="0"/>
              <a:t>Padrões de projeto</a:t>
            </a:r>
          </a:p>
          <a:p>
            <a:pPr lvl="1"/>
            <a:r>
              <a:rPr lang="pt-BR" dirty="0" smtClean="0"/>
              <a:t>Ciclo de vida de um objeto de domínio</a:t>
            </a:r>
          </a:p>
          <a:p>
            <a:pPr lvl="1"/>
            <a:endParaRPr lang="pt-BR" dirty="0" smtClean="0"/>
          </a:p>
          <a:p>
            <a:r>
              <a:rPr lang="pt-BR" dirty="0" smtClean="0"/>
              <a:t>Estudo de caso</a:t>
            </a:r>
          </a:p>
          <a:p>
            <a:endParaRPr lang="pt-BR" dirty="0" smtClean="0"/>
          </a:p>
          <a:p>
            <a:r>
              <a:rPr lang="pt-BR" dirty="0" smtClean="0"/>
              <a:t>Conclusão</a:t>
            </a:r>
          </a:p>
          <a:p>
            <a:endParaRPr lang="pt-BR" dirty="0" smtClean="0"/>
          </a:p>
          <a:p>
            <a:endParaRPr lang="pt-BR" dirty="0"/>
          </a:p>
        </p:txBody>
      </p:sp>
      <p:sp>
        <p:nvSpPr>
          <p:cNvPr id="3" name="Título 2"/>
          <p:cNvSpPr>
            <a:spLocks noGrp="1"/>
          </p:cNvSpPr>
          <p:nvPr>
            <p:ph type="title"/>
          </p:nvPr>
        </p:nvSpPr>
        <p:spPr/>
        <p:txBody>
          <a:bodyPr/>
          <a:lstStyle/>
          <a:p>
            <a:r>
              <a:rPr lang="pt-BR" dirty="0" smtClean="0"/>
              <a:t>Apresentação</a:t>
            </a: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Mapa de navegação</a:t>
            </a:r>
            <a:endParaRPr lang="pt-BR" dirty="0"/>
          </a:p>
        </p:txBody>
      </p:sp>
      <p:pic>
        <p:nvPicPr>
          <p:cNvPr id="3074" name="Picture 2" descr="C:\Documents and Settings\Danillo\Desktop\TCC\g1.gif"/>
          <p:cNvPicPr>
            <a:picLocks noChangeAspect="1" noChangeArrowheads="1"/>
          </p:cNvPicPr>
          <p:nvPr/>
        </p:nvPicPr>
        <p:blipFill>
          <a:blip r:embed="rId3"/>
          <a:srcRect/>
          <a:stretch>
            <a:fillRect/>
          </a:stretch>
        </p:blipFill>
        <p:spPr bwMode="auto">
          <a:xfrm>
            <a:off x="1071538" y="1142984"/>
            <a:ext cx="6891334" cy="4913669"/>
          </a:xfrm>
          <a:prstGeom prst="rect">
            <a:avLst/>
          </a:prstGeom>
          <a:noFill/>
        </p:spPr>
      </p:pic>
      <p:sp>
        <p:nvSpPr>
          <p:cNvPr id="4" name="CaixaDeTexto 3"/>
          <p:cNvSpPr txBox="1"/>
          <p:nvPr/>
        </p:nvSpPr>
        <p:spPr>
          <a:xfrm>
            <a:off x="0" y="6396335"/>
            <a:ext cx="9144000" cy="461665"/>
          </a:xfrm>
          <a:prstGeom prst="rect">
            <a:avLst/>
          </a:prstGeom>
          <a:solidFill>
            <a:schemeClr val="tx1">
              <a:alpha val="70000"/>
            </a:schemeClr>
          </a:solidFill>
          <a:effectLst/>
        </p:spPr>
        <p:txBody>
          <a:bodyPr wrap="square" rtlCol="0">
            <a:spAutoFit/>
          </a:bodyPr>
          <a:lstStyle/>
          <a:p>
            <a:r>
              <a:rPr lang="en-US" sz="1200" dirty="0" err="1" smtClean="0">
                <a:solidFill>
                  <a:schemeClr val="bg1"/>
                </a:solidFill>
              </a:rPr>
              <a:t>Fonte</a:t>
            </a:r>
            <a:r>
              <a:rPr lang="en-US" sz="1200" dirty="0" smtClean="0">
                <a:solidFill>
                  <a:schemeClr val="bg1"/>
                </a:solidFill>
              </a:rPr>
              <a:t>: </a:t>
            </a:r>
            <a:r>
              <a:rPr lang="en-US" sz="1200" dirty="0" err="1" smtClean="0">
                <a:solidFill>
                  <a:schemeClr val="bg1"/>
                </a:solidFill>
              </a:rPr>
              <a:t>Imagem</a:t>
            </a:r>
            <a:r>
              <a:rPr lang="en-US" sz="1200" dirty="0" smtClean="0">
                <a:solidFill>
                  <a:schemeClr val="bg1"/>
                </a:solidFill>
              </a:rPr>
              <a:t> </a:t>
            </a:r>
            <a:r>
              <a:rPr lang="en-US" sz="1200" dirty="0" err="1" smtClean="0">
                <a:solidFill>
                  <a:schemeClr val="bg1"/>
                </a:solidFill>
              </a:rPr>
              <a:t>extraída</a:t>
            </a:r>
            <a:r>
              <a:rPr lang="en-US" sz="1200" dirty="0" smtClean="0">
                <a:solidFill>
                  <a:schemeClr val="bg1"/>
                </a:solidFill>
              </a:rPr>
              <a:t> e </a:t>
            </a:r>
            <a:r>
              <a:rPr lang="en-US" sz="1200" dirty="0" err="1" smtClean="0">
                <a:solidFill>
                  <a:schemeClr val="bg1"/>
                </a:solidFill>
              </a:rPr>
              <a:t>adaptada</a:t>
            </a:r>
            <a:r>
              <a:rPr lang="en-US" sz="1200" dirty="0" smtClean="0">
                <a:solidFill>
                  <a:schemeClr val="bg1"/>
                </a:solidFill>
              </a:rPr>
              <a:t> do </a:t>
            </a:r>
            <a:r>
              <a:rPr lang="en-US" sz="1200" dirty="0" err="1" smtClean="0">
                <a:solidFill>
                  <a:schemeClr val="bg1"/>
                </a:solidFill>
              </a:rPr>
              <a:t>livro</a:t>
            </a:r>
            <a:r>
              <a:rPr lang="en-US" sz="1200" dirty="0" smtClean="0">
                <a:solidFill>
                  <a:schemeClr val="bg1"/>
                </a:solidFill>
              </a:rPr>
              <a:t>, </a:t>
            </a:r>
            <a:r>
              <a:rPr lang="en-US" sz="1200" i="1" dirty="0" smtClean="0">
                <a:solidFill>
                  <a:schemeClr val="bg1"/>
                </a:solidFill>
              </a:rPr>
              <a:t>Domain-Driven Design: Tackling Complexity in the Heart of Software</a:t>
            </a:r>
            <a:r>
              <a:rPr lang="en-US" sz="1200" dirty="0" smtClean="0">
                <a:solidFill>
                  <a:schemeClr val="bg1"/>
                </a:solidFill>
              </a:rPr>
              <a:t>, Evans (2004, p. 65).</a:t>
            </a:r>
            <a:endParaRPr lang="pt-BR" sz="120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smtClean="0"/>
              <a:t>Requisitos do projeto</a:t>
            </a:r>
          </a:p>
          <a:p>
            <a:endParaRPr lang="pt-BR" dirty="0" smtClean="0"/>
          </a:p>
          <a:p>
            <a:r>
              <a:rPr lang="pt-BR" dirty="0" smtClean="0"/>
              <a:t>Estrutura do projeto</a:t>
            </a:r>
          </a:p>
          <a:p>
            <a:endParaRPr lang="pt-BR" dirty="0" smtClean="0"/>
          </a:p>
          <a:p>
            <a:r>
              <a:rPr lang="pt-BR" dirty="0" smtClean="0"/>
              <a:t>Camada do domínio</a:t>
            </a:r>
          </a:p>
          <a:p>
            <a:endParaRPr lang="pt-BR" dirty="0"/>
          </a:p>
        </p:txBody>
      </p:sp>
      <p:sp>
        <p:nvSpPr>
          <p:cNvPr id="2" name="Título 1"/>
          <p:cNvSpPr>
            <a:spLocks noGrp="1"/>
          </p:cNvSpPr>
          <p:nvPr>
            <p:ph type="title"/>
          </p:nvPr>
        </p:nvSpPr>
        <p:spPr/>
        <p:txBody>
          <a:bodyPr/>
          <a:lstStyle/>
          <a:p>
            <a:r>
              <a:rPr lang="pt-BR" dirty="0" smtClean="0"/>
              <a:t>Estudo de caso</a:t>
            </a:r>
            <a:endParaRPr lang="pt-B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0" y="1481328"/>
            <a:ext cx="8686800" cy="4525963"/>
          </a:xfrm>
        </p:spPr>
        <p:txBody>
          <a:bodyPr numCol="1">
            <a:normAutofit fontScale="55000" lnSpcReduction="20000"/>
          </a:bodyPr>
          <a:lstStyle/>
          <a:p>
            <a:pPr algn="just">
              <a:lnSpc>
                <a:spcPct val="170000"/>
              </a:lnSpc>
              <a:buNone/>
            </a:pPr>
            <a:r>
              <a:rPr lang="pt-BR" spc="300" dirty="0" smtClean="0"/>
              <a:t>  “O sistema deve ter reserva e hospedagem, de forma que os clientes possam realizar suas reservas por telefone ou via internet. Uma reserva não é uma hospedagem, pois na hora da hospedagem a reserva feita pode ser alterada, mas caso isso não ocorra ela se torna uma hospedagem. Cada quarto possui um único identificador, existem cinco tipos de quarto, são eles: simples, casal, duplo, triplo e família. O hotel possui um amplo restaurante, que pode ser utilizado por qualquer cliente, mas existe uma área do restaurante só para os hospedes, assim como também existe uma área só para os fumantes, que conseguimos identificar no seu cadastro.”</a:t>
            </a:r>
          </a:p>
          <a:p>
            <a:pPr algn="just">
              <a:lnSpc>
                <a:spcPct val="170000"/>
              </a:lnSpc>
            </a:pPr>
            <a:endParaRPr lang="pt-BR" spc="300" dirty="0"/>
          </a:p>
        </p:txBody>
      </p:sp>
      <p:sp>
        <p:nvSpPr>
          <p:cNvPr id="3" name="Título 2"/>
          <p:cNvSpPr>
            <a:spLocks noGrp="1"/>
          </p:cNvSpPr>
          <p:nvPr>
            <p:ph type="title"/>
          </p:nvPr>
        </p:nvSpPr>
        <p:spPr/>
        <p:txBody>
          <a:bodyPr/>
          <a:lstStyle/>
          <a:p>
            <a:r>
              <a:rPr lang="pt-BR" dirty="0" smtClean="0"/>
              <a:t>Requisitos do projeto</a:t>
            </a:r>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dirty="0" smtClean="0"/>
              <a:t>Estrutura do projeto	</a:t>
            </a:r>
            <a:endParaRPr lang="pt-BR" dirty="0"/>
          </a:p>
        </p:txBody>
      </p:sp>
      <p:pic>
        <p:nvPicPr>
          <p:cNvPr id="10242" name="Picture 2" descr="C:\Documents and Settings\Danillo\Desktop\TCC\arquitetura_camadas.jpg"/>
          <p:cNvPicPr>
            <a:picLocks noChangeAspect="1" noChangeArrowheads="1"/>
          </p:cNvPicPr>
          <p:nvPr/>
        </p:nvPicPr>
        <p:blipFill>
          <a:blip r:embed="rId2"/>
          <a:srcRect/>
          <a:stretch>
            <a:fillRect/>
          </a:stretch>
        </p:blipFill>
        <p:spPr bwMode="auto">
          <a:xfrm>
            <a:off x="2428860" y="2214554"/>
            <a:ext cx="4429156" cy="261629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smtClean="0"/>
              <a:t>Estrutura do projeto</a:t>
            </a:r>
            <a:endParaRPr lang="pt-BR" dirty="0"/>
          </a:p>
        </p:txBody>
      </p:sp>
      <p:pic>
        <p:nvPicPr>
          <p:cNvPr id="4" name="Picture 3" descr="C:\Documents and Settings\Danillo\Desktop\TCC\dominio.jpg"/>
          <p:cNvPicPr>
            <a:picLocks noChangeAspect="1" noChangeArrowheads="1"/>
          </p:cNvPicPr>
          <p:nvPr/>
        </p:nvPicPr>
        <p:blipFill>
          <a:blip r:embed="rId2"/>
          <a:srcRect/>
          <a:stretch>
            <a:fillRect/>
          </a:stretch>
        </p:blipFill>
        <p:spPr bwMode="auto">
          <a:xfrm>
            <a:off x="2643174" y="2143116"/>
            <a:ext cx="3736342" cy="314327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Danillo\Desktop\TCC\infra.jpg"/>
          <p:cNvPicPr>
            <a:picLocks noChangeAspect="1" noChangeArrowheads="1"/>
          </p:cNvPicPr>
          <p:nvPr/>
        </p:nvPicPr>
        <p:blipFill>
          <a:blip r:embed="rId2"/>
          <a:srcRect/>
          <a:stretch>
            <a:fillRect/>
          </a:stretch>
        </p:blipFill>
        <p:spPr bwMode="auto">
          <a:xfrm>
            <a:off x="2643174" y="2643182"/>
            <a:ext cx="4010430" cy="1928826"/>
          </a:xfrm>
          <a:prstGeom prst="rect">
            <a:avLst/>
          </a:prstGeom>
          <a:noFill/>
        </p:spPr>
      </p:pic>
      <p:sp>
        <p:nvSpPr>
          <p:cNvPr id="7" name="Título 6"/>
          <p:cNvSpPr>
            <a:spLocks noGrp="1"/>
          </p:cNvSpPr>
          <p:nvPr>
            <p:ph type="title"/>
          </p:nvPr>
        </p:nvSpPr>
        <p:spPr/>
        <p:txBody>
          <a:bodyPr/>
          <a:lstStyle/>
          <a:p>
            <a:r>
              <a:rPr lang="pt-BR" dirty="0" smtClean="0"/>
              <a:t>Estrutura do projeto	</a:t>
            </a:r>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Camadas do domínio</a:t>
            </a:r>
            <a:endParaRPr lang="pt-BR" dirty="0"/>
          </a:p>
        </p:txBody>
      </p:sp>
      <p:pic>
        <p:nvPicPr>
          <p:cNvPr id="6" name="Imagem 5" descr="quarto.gif"/>
          <p:cNvPicPr/>
          <p:nvPr/>
        </p:nvPicPr>
        <p:blipFill>
          <a:blip r:embed="rId2"/>
          <a:stretch>
            <a:fillRect/>
          </a:stretch>
        </p:blipFill>
        <p:spPr>
          <a:xfrm>
            <a:off x="500034" y="2428868"/>
            <a:ext cx="3324787" cy="1785950"/>
          </a:xfrm>
          <a:prstGeom prst="rect">
            <a:avLst/>
          </a:prstGeom>
        </p:spPr>
      </p:pic>
      <p:pic>
        <p:nvPicPr>
          <p:cNvPr id="7" name="Imagem 6" descr="tipo.gif"/>
          <p:cNvPicPr/>
          <p:nvPr/>
        </p:nvPicPr>
        <p:blipFill>
          <a:blip r:embed="rId3"/>
          <a:stretch>
            <a:fillRect/>
          </a:stretch>
        </p:blipFill>
        <p:spPr>
          <a:xfrm>
            <a:off x="4357686" y="2643182"/>
            <a:ext cx="4088452" cy="128588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Camadas do domínio</a:t>
            </a:r>
            <a:endParaRPr lang="pt-BR" dirty="0"/>
          </a:p>
        </p:txBody>
      </p:sp>
      <p:pic>
        <p:nvPicPr>
          <p:cNvPr id="4" name="Imagem 3" descr="reserva_servico.gif"/>
          <p:cNvPicPr/>
          <p:nvPr/>
        </p:nvPicPr>
        <p:blipFill>
          <a:blip r:embed="rId2"/>
          <a:stretch>
            <a:fillRect/>
          </a:stretch>
        </p:blipFill>
        <p:spPr>
          <a:xfrm>
            <a:off x="642910" y="1428736"/>
            <a:ext cx="7914088" cy="1857388"/>
          </a:xfrm>
          <a:prstGeom prst="rect">
            <a:avLst/>
          </a:prstGeom>
        </p:spPr>
      </p:pic>
      <p:pic>
        <p:nvPicPr>
          <p:cNvPr id="5" name="Imagem 4" descr="reserva_fabrica.gif"/>
          <p:cNvPicPr/>
          <p:nvPr/>
        </p:nvPicPr>
        <p:blipFill>
          <a:blip r:embed="rId3"/>
          <a:stretch>
            <a:fillRect/>
          </a:stretch>
        </p:blipFill>
        <p:spPr>
          <a:xfrm>
            <a:off x="642910" y="4143380"/>
            <a:ext cx="7756389" cy="120486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Camadas do domínio</a:t>
            </a:r>
            <a:endParaRPr lang="pt-BR" dirty="0"/>
          </a:p>
        </p:txBody>
      </p:sp>
      <p:pic>
        <p:nvPicPr>
          <p:cNvPr id="4" name="Imagem 3" descr="reserva.gif"/>
          <p:cNvPicPr/>
          <p:nvPr/>
        </p:nvPicPr>
        <p:blipFill>
          <a:blip r:embed="rId2"/>
          <a:stretch>
            <a:fillRect/>
          </a:stretch>
        </p:blipFill>
        <p:spPr>
          <a:xfrm>
            <a:off x="785786" y="1571612"/>
            <a:ext cx="7143800" cy="1571737"/>
          </a:xfrm>
          <a:prstGeom prst="rect">
            <a:avLst/>
          </a:prstGeom>
        </p:spPr>
      </p:pic>
      <p:pic>
        <p:nvPicPr>
          <p:cNvPr id="5" name="Imagem 4" descr="reserva_repositorio.gif"/>
          <p:cNvPicPr/>
          <p:nvPr/>
        </p:nvPicPr>
        <p:blipFill>
          <a:blip r:embed="rId3"/>
          <a:stretch>
            <a:fillRect/>
          </a:stretch>
        </p:blipFill>
        <p:spPr>
          <a:xfrm>
            <a:off x="785785" y="3571876"/>
            <a:ext cx="6143669" cy="161014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smtClean="0"/>
              <a:t>A Comunicação</a:t>
            </a:r>
          </a:p>
          <a:p>
            <a:endParaRPr lang="pt-BR" dirty="0" smtClean="0"/>
          </a:p>
          <a:p>
            <a:r>
              <a:rPr lang="pt-BR" dirty="0" smtClean="0"/>
              <a:t>A linguagem onipresente</a:t>
            </a:r>
          </a:p>
          <a:p>
            <a:endParaRPr lang="pt-BR" dirty="0" smtClean="0"/>
          </a:p>
          <a:p>
            <a:r>
              <a:rPr lang="pt-BR" dirty="0" smtClean="0"/>
              <a:t>Desenvolvimento centrado no domínio</a:t>
            </a:r>
          </a:p>
          <a:p>
            <a:endParaRPr lang="pt-BR" dirty="0"/>
          </a:p>
        </p:txBody>
      </p:sp>
      <p:sp>
        <p:nvSpPr>
          <p:cNvPr id="2" name="Título 1"/>
          <p:cNvSpPr>
            <a:spLocks noGrp="1"/>
          </p:cNvSpPr>
          <p:nvPr>
            <p:ph type="title"/>
          </p:nvPr>
        </p:nvSpPr>
        <p:spPr/>
        <p:txBody>
          <a:bodyPr/>
          <a:lstStyle/>
          <a:p>
            <a:r>
              <a:rPr lang="pt-BR" dirty="0" smtClean="0"/>
              <a:t>Conclusão</a:t>
            </a:r>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smtClean="0"/>
              <a:t>Falha na comunicação</a:t>
            </a:r>
          </a:p>
          <a:p>
            <a:endParaRPr lang="pt-BR" dirty="0" smtClean="0"/>
          </a:p>
          <a:p>
            <a:r>
              <a:rPr lang="pt-BR" dirty="0" smtClean="0"/>
              <a:t>Domínios complexos</a:t>
            </a:r>
          </a:p>
          <a:p>
            <a:endParaRPr lang="pt-BR" dirty="0" smtClean="0"/>
          </a:p>
          <a:p>
            <a:r>
              <a:rPr lang="pt-BR" dirty="0" smtClean="0"/>
              <a:t>Alto acoplamento</a:t>
            </a:r>
          </a:p>
          <a:p>
            <a:endParaRPr lang="pt-BR" dirty="0" smtClean="0"/>
          </a:p>
          <a:p>
            <a:r>
              <a:rPr lang="pt-BR" dirty="0" smtClean="0"/>
              <a:t>Baixa coesão</a:t>
            </a:r>
          </a:p>
          <a:p>
            <a:endParaRPr lang="pt-BR" dirty="0" smtClean="0"/>
          </a:p>
          <a:p>
            <a:endParaRPr lang="pt-BR" dirty="0"/>
          </a:p>
        </p:txBody>
      </p:sp>
      <p:sp>
        <p:nvSpPr>
          <p:cNvPr id="2" name="Título 1"/>
          <p:cNvSpPr>
            <a:spLocks noGrp="1"/>
          </p:cNvSpPr>
          <p:nvPr>
            <p:ph type="title"/>
          </p:nvPr>
        </p:nvSpPr>
        <p:spPr/>
        <p:txBody>
          <a:bodyPr>
            <a:normAutofit/>
          </a:bodyPr>
          <a:lstStyle/>
          <a:p>
            <a:r>
              <a:rPr lang="pt-BR" dirty="0" smtClean="0"/>
              <a:t>Problemática</a:t>
            </a:r>
            <a:endParaRPr lang="pt-BR" dirty="0"/>
          </a:p>
        </p:txBody>
      </p:sp>
      <p:pic>
        <p:nvPicPr>
          <p:cNvPr id="7170" name="Picture 2" descr="C:\Documents and Settings\Danillo\Desktop\doubt.jpg"/>
          <p:cNvPicPr>
            <a:picLocks noChangeAspect="1" noChangeArrowheads="1"/>
          </p:cNvPicPr>
          <p:nvPr/>
        </p:nvPicPr>
        <p:blipFill>
          <a:blip r:embed="rId3" cstate="print"/>
          <a:srcRect/>
          <a:stretch>
            <a:fillRect/>
          </a:stretch>
        </p:blipFill>
        <p:spPr bwMode="auto">
          <a:xfrm>
            <a:off x="6143636" y="2071678"/>
            <a:ext cx="1974852" cy="2850914"/>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47500" lnSpcReduction="20000"/>
          </a:bodyPr>
          <a:lstStyle/>
          <a:p>
            <a:pPr>
              <a:buNone/>
            </a:pPr>
            <a:r>
              <a:rPr lang="en-US" dirty="0" smtClean="0"/>
              <a:t>AVRAM, Abel; MARINESCU, Floyd. </a:t>
            </a:r>
            <a:r>
              <a:rPr lang="en-US" b="1" i="1" dirty="0" smtClean="0"/>
              <a:t>Domain-Driven Design Quickly.</a:t>
            </a:r>
            <a:r>
              <a:rPr lang="en-US" b="1" dirty="0" smtClean="0"/>
              <a:t> </a:t>
            </a:r>
            <a:r>
              <a:rPr lang="pt-BR" b="1" dirty="0" err="1" smtClean="0"/>
              <a:t>InfoQ</a:t>
            </a:r>
            <a:r>
              <a:rPr lang="pt-BR" b="1" dirty="0" smtClean="0"/>
              <a:t>. </a:t>
            </a:r>
            <a:r>
              <a:rPr lang="pt-BR" dirty="0" smtClean="0"/>
              <a:t>2007;</a:t>
            </a:r>
          </a:p>
          <a:p>
            <a:pPr>
              <a:buNone/>
            </a:pPr>
            <a:r>
              <a:rPr lang="pt-BR" dirty="0" smtClean="0"/>
              <a:t>  </a:t>
            </a:r>
          </a:p>
          <a:p>
            <a:pPr>
              <a:buNone/>
            </a:pPr>
            <a:r>
              <a:rPr lang="pt-BR" dirty="0" smtClean="0"/>
              <a:t>DDD. </a:t>
            </a:r>
            <a:r>
              <a:rPr lang="pt-BR" b="1" i="1" dirty="0" err="1" smtClean="0"/>
              <a:t>Domain-Driven</a:t>
            </a:r>
            <a:r>
              <a:rPr lang="pt-BR" b="1" i="1" dirty="0" smtClean="0"/>
              <a:t> Design</a:t>
            </a:r>
            <a:r>
              <a:rPr lang="pt-BR" dirty="0" smtClean="0"/>
              <a:t>, disponível em </a:t>
            </a:r>
            <a:r>
              <a:rPr lang="pt-BR" u="sng" dirty="0" smtClean="0">
                <a:hlinkClick r:id="rId2"/>
              </a:rPr>
              <a:t>http://domaindrivendesign.org/</a:t>
            </a:r>
            <a:r>
              <a:rPr lang="pt-BR" dirty="0" smtClean="0"/>
              <a:t>. </a:t>
            </a:r>
            <a:r>
              <a:rPr lang="en-US" dirty="0" err="1" smtClean="0"/>
              <a:t>Acesso</a:t>
            </a:r>
            <a:r>
              <a:rPr lang="en-US" dirty="0" smtClean="0"/>
              <a:t> </a:t>
            </a:r>
            <a:r>
              <a:rPr lang="en-US" dirty="0" err="1" smtClean="0"/>
              <a:t>em</a:t>
            </a:r>
            <a:r>
              <a:rPr lang="en-US" dirty="0" smtClean="0"/>
              <a:t> 3 de </a:t>
            </a:r>
            <a:r>
              <a:rPr lang="en-US" dirty="0" err="1" smtClean="0"/>
              <a:t>Julho</a:t>
            </a:r>
            <a:r>
              <a:rPr lang="en-US" dirty="0" smtClean="0"/>
              <a:t> de 2008;</a:t>
            </a:r>
            <a:endParaRPr lang="pt-BR" dirty="0" smtClean="0"/>
          </a:p>
          <a:p>
            <a:pPr>
              <a:buNone/>
            </a:pPr>
            <a:r>
              <a:rPr lang="en-US" dirty="0" smtClean="0"/>
              <a:t> </a:t>
            </a:r>
            <a:endParaRPr lang="pt-BR" dirty="0" smtClean="0"/>
          </a:p>
          <a:p>
            <a:pPr>
              <a:buNone/>
            </a:pPr>
            <a:r>
              <a:rPr lang="en-US" dirty="0" smtClean="0"/>
              <a:t>EVANS, Eric. </a:t>
            </a:r>
            <a:r>
              <a:rPr lang="en-US" b="1" i="1" dirty="0" smtClean="0"/>
              <a:t>Domain-Driven Design: Tackling Complexity in the Heart of Software.</a:t>
            </a:r>
            <a:r>
              <a:rPr lang="en-US" b="1" dirty="0" smtClean="0"/>
              <a:t> Addison-Wesley. </a:t>
            </a:r>
            <a:r>
              <a:rPr lang="en-US" dirty="0" smtClean="0"/>
              <a:t>2004;</a:t>
            </a:r>
            <a:endParaRPr lang="pt-BR" dirty="0" smtClean="0"/>
          </a:p>
          <a:p>
            <a:pPr>
              <a:buNone/>
            </a:pPr>
            <a:r>
              <a:rPr lang="en-US" dirty="0" smtClean="0"/>
              <a:t>  </a:t>
            </a:r>
            <a:endParaRPr lang="pt-BR" dirty="0" smtClean="0"/>
          </a:p>
          <a:p>
            <a:pPr>
              <a:buNone/>
            </a:pPr>
            <a:r>
              <a:rPr lang="en-US" dirty="0" smtClean="0"/>
              <a:t>FREEMAN, Elisabeth; FREEMAN, Eric; BATES, Bert; SIERRA, Kathy. </a:t>
            </a:r>
            <a:r>
              <a:rPr lang="en-US" b="1" i="1" dirty="0" smtClean="0"/>
              <a:t>Head First Design Patterns.</a:t>
            </a:r>
            <a:r>
              <a:rPr lang="en-US" b="1" dirty="0" smtClean="0"/>
              <a:t> </a:t>
            </a:r>
            <a:r>
              <a:rPr lang="pt-BR" b="1" dirty="0" err="1" smtClean="0"/>
              <a:t>O'REILLY</a:t>
            </a:r>
            <a:r>
              <a:rPr lang="pt-BR" b="1" dirty="0" smtClean="0"/>
              <a:t>. </a:t>
            </a:r>
            <a:r>
              <a:rPr lang="pt-BR" dirty="0" smtClean="0"/>
              <a:t>2004;</a:t>
            </a:r>
          </a:p>
          <a:p>
            <a:pPr>
              <a:buNone/>
            </a:pPr>
            <a:r>
              <a:rPr lang="pt-BR" dirty="0" smtClean="0"/>
              <a:t> </a:t>
            </a:r>
          </a:p>
          <a:p>
            <a:pPr>
              <a:buNone/>
            </a:pPr>
            <a:r>
              <a:rPr lang="pt-BR" dirty="0" smtClean="0"/>
              <a:t>METSKER, Steven John. </a:t>
            </a:r>
            <a:r>
              <a:rPr lang="pt-BR" b="1" i="1" dirty="0" smtClean="0"/>
              <a:t>Padrões de Projeto em Java.</a:t>
            </a:r>
            <a:r>
              <a:rPr lang="pt-BR" b="1" dirty="0" smtClean="0"/>
              <a:t> </a:t>
            </a:r>
            <a:r>
              <a:rPr lang="pt-BR" b="1" dirty="0" err="1" smtClean="0"/>
              <a:t>Bookman</a:t>
            </a:r>
            <a:r>
              <a:rPr lang="pt-BR" b="1" dirty="0" smtClean="0"/>
              <a:t>. </a:t>
            </a:r>
            <a:r>
              <a:rPr lang="pt-BR" dirty="0" smtClean="0"/>
              <a:t>2004;</a:t>
            </a:r>
          </a:p>
          <a:p>
            <a:pPr>
              <a:buNone/>
            </a:pPr>
            <a:r>
              <a:rPr lang="pt-BR" dirty="0" smtClean="0"/>
              <a:t>  </a:t>
            </a:r>
          </a:p>
          <a:p>
            <a:pPr>
              <a:buNone/>
            </a:pPr>
            <a:r>
              <a:rPr lang="pt-BR" dirty="0" smtClean="0"/>
              <a:t>MCCARTHY, </a:t>
            </a:r>
            <a:r>
              <a:rPr lang="pt-BR" dirty="0" err="1" smtClean="0"/>
              <a:t>Tim</a:t>
            </a:r>
            <a:r>
              <a:rPr lang="pt-BR" dirty="0" smtClean="0"/>
              <a:t>. </a:t>
            </a:r>
            <a:r>
              <a:rPr lang="pt-BR" b="1" i="1" dirty="0" smtClean="0"/>
              <a:t>.</a:t>
            </a:r>
            <a:r>
              <a:rPr lang="en-US" b="1" i="1" dirty="0" smtClean="0"/>
              <a:t>NET Domain-Driven Design with C#: Problem - Design - Solution.</a:t>
            </a:r>
            <a:r>
              <a:rPr lang="en-US" b="1" dirty="0" smtClean="0"/>
              <a:t> </a:t>
            </a:r>
            <a:r>
              <a:rPr lang="en-US" b="1" dirty="0" err="1" smtClean="0"/>
              <a:t>Wrox</a:t>
            </a:r>
            <a:r>
              <a:rPr lang="en-US" b="1" dirty="0" smtClean="0"/>
              <a:t>.</a:t>
            </a:r>
            <a:r>
              <a:rPr lang="en-US" dirty="0" smtClean="0"/>
              <a:t> 2008;</a:t>
            </a:r>
            <a:endParaRPr lang="pt-BR" dirty="0" smtClean="0"/>
          </a:p>
          <a:p>
            <a:pPr>
              <a:buNone/>
            </a:pPr>
            <a:r>
              <a:rPr lang="en-US" dirty="0" smtClean="0"/>
              <a:t> </a:t>
            </a:r>
            <a:endParaRPr lang="pt-BR" dirty="0" smtClean="0"/>
          </a:p>
          <a:p>
            <a:pPr>
              <a:buNone/>
            </a:pPr>
            <a:r>
              <a:rPr lang="en-US" dirty="0" smtClean="0"/>
              <a:t>NILSSON, Jimmy. </a:t>
            </a:r>
            <a:r>
              <a:rPr lang="en-US" b="1" i="1" dirty="0" smtClean="0"/>
              <a:t>Applying Domain-Driven Design and Patterns: With Examples in C# and .NET.</a:t>
            </a:r>
            <a:r>
              <a:rPr lang="en-US" b="1" dirty="0" smtClean="0"/>
              <a:t> </a:t>
            </a:r>
            <a:r>
              <a:rPr lang="en-US" dirty="0" smtClean="0"/>
              <a:t>Addison-Wesley. </a:t>
            </a:r>
            <a:r>
              <a:rPr lang="pt-BR" dirty="0" smtClean="0"/>
              <a:t>2006;</a:t>
            </a:r>
          </a:p>
          <a:p>
            <a:pPr>
              <a:buNone/>
            </a:pPr>
            <a:r>
              <a:rPr lang="pt-BR" dirty="0" smtClean="0"/>
              <a:t> </a:t>
            </a:r>
          </a:p>
          <a:p>
            <a:pPr>
              <a:buNone/>
            </a:pPr>
            <a:r>
              <a:rPr lang="pt-BR" dirty="0" smtClean="0"/>
              <a:t>SITEFANE, João Pedro </a:t>
            </a:r>
            <a:r>
              <a:rPr lang="pt-BR" dirty="0" err="1" smtClean="0"/>
              <a:t>Manaças</a:t>
            </a:r>
            <a:r>
              <a:rPr lang="pt-BR" dirty="0" smtClean="0"/>
              <a:t>. </a:t>
            </a:r>
            <a:r>
              <a:rPr lang="pt-BR" b="1" dirty="0" smtClean="0"/>
              <a:t>Desenvolvimento de software centrado no domínio. </a:t>
            </a:r>
            <a:r>
              <a:rPr lang="pt-BR" dirty="0" smtClean="0"/>
              <a:t>Lisboa. Dissertação de Mestrado. 2007</a:t>
            </a:r>
            <a:r>
              <a:rPr lang="pt-BR" b="1" dirty="0" smtClean="0"/>
              <a:t>;</a:t>
            </a:r>
            <a:endParaRPr lang="pt-BR" dirty="0" smtClean="0"/>
          </a:p>
        </p:txBody>
      </p:sp>
      <p:sp>
        <p:nvSpPr>
          <p:cNvPr id="3" name="Título 2"/>
          <p:cNvSpPr>
            <a:spLocks noGrp="1"/>
          </p:cNvSpPr>
          <p:nvPr>
            <p:ph type="title"/>
          </p:nvPr>
        </p:nvSpPr>
        <p:spPr/>
        <p:txBody>
          <a:bodyPr/>
          <a:lstStyle/>
          <a:p>
            <a:r>
              <a:rPr lang="pt-BR" dirty="0" smtClean="0"/>
              <a:t>Referências</a:t>
            </a:r>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43240" y="2500306"/>
            <a:ext cx="3000396" cy="1143000"/>
          </a:xfrm>
        </p:spPr>
        <p:txBody>
          <a:bodyPr/>
          <a:lstStyle/>
          <a:p>
            <a:r>
              <a:rPr lang="pt-BR" dirty="0" smtClean="0"/>
              <a:t>Obrigado.</a:t>
            </a: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smtClean="0"/>
              <a:t>Conjunto de </a:t>
            </a:r>
            <a:r>
              <a:rPr lang="pt-BR" dirty="0" smtClean="0"/>
              <a:t>práticas</a:t>
            </a:r>
            <a:endParaRPr lang="pt-BR" dirty="0" smtClean="0"/>
          </a:p>
          <a:p>
            <a:endParaRPr lang="pt-BR" dirty="0" smtClean="0"/>
          </a:p>
          <a:p>
            <a:r>
              <a:rPr lang="pt-BR" dirty="0" smtClean="0"/>
              <a:t>Ideal para domínios complexos</a:t>
            </a:r>
          </a:p>
          <a:p>
            <a:endParaRPr lang="pt-BR" dirty="0" smtClean="0"/>
          </a:p>
          <a:p>
            <a:r>
              <a:rPr lang="pt-BR" dirty="0" smtClean="0"/>
              <a:t>Desenvolvimento centrado no domínio</a:t>
            </a:r>
          </a:p>
          <a:p>
            <a:endParaRPr lang="pt-BR" dirty="0" smtClean="0"/>
          </a:p>
          <a:p>
            <a:r>
              <a:rPr lang="pt-BR" dirty="0" smtClean="0"/>
              <a:t>Linguagem onipresente</a:t>
            </a:r>
          </a:p>
          <a:p>
            <a:endParaRPr lang="pt-BR" dirty="0" smtClean="0"/>
          </a:p>
          <a:p>
            <a:endParaRPr lang="pt-BR" dirty="0" smtClean="0"/>
          </a:p>
          <a:p>
            <a:endParaRPr lang="pt-BR" dirty="0" smtClean="0"/>
          </a:p>
          <a:p>
            <a:endParaRPr lang="pt-BR" dirty="0"/>
          </a:p>
        </p:txBody>
      </p:sp>
      <p:sp>
        <p:nvSpPr>
          <p:cNvPr id="2" name="Título 1"/>
          <p:cNvSpPr>
            <a:spLocks noGrp="1"/>
          </p:cNvSpPr>
          <p:nvPr>
            <p:ph type="title"/>
          </p:nvPr>
        </p:nvSpPr>
        <p:spPr/>
        <p:txBody>
          <a:bodyPr>
            <a:normAutofit/>
          </a:bodyPr>
          <a:lstStyle/>
          <a:p>
            <a:r>
              <a:rPr lang="pt-BR" i="1" dirty="0" err="1" smtClean="0"/>
              <a:t>Domain-Driven</a:t>
            </a:r>
            <a:r>
              <a:rPr lang="pt-BR" i="1" dirty="0" smtClean="0"/>
              <a:t> Design</a:t>
            </a:r>
            <a:endParaRPr lang="pt-BR"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357430"/>
            <a:ext cx="8229600" cy="1143000"/>
          </a:xfrm>
        </p:spPr>
        <p:txBody>
          <a:bodyPr>
            <a:normAutofit fontScale="90000"/>
          </a:bodyPr>
          <a:lstStyle/>
          <a:p>
            <a:pPr algn="ctr"/>
            <a:r>
              <a:rPr lang="pt-BR" dirty="0" smtClean="0"/>
              <a:t>Por onde começar</a:t>
            </a:r>
            <a:r>
              <a:rPr lang="pt-BR" sz="7300" dirty="0" smtClean="0"/>
              <a:t>?</a:t>
            </a:r>
            <a:endParaRPr lang="pt-BR" sz="73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smtClean="0"/>
              <a:t>Comunicação em torno do domínio</a:t>
            </a:r>
          </a:p>
          <a:p>
            <a:endParaRPr lang="pt-BR" dirty="0" smtClean="0"/>
          </a:p>
          <a:p>
            <a:r>
              <a:rPr lang="pt-BR" dirty="0" smtClean="0"/>
              <a:t>Manutenção da linguagem</a:t>
            </a:r>
          </a:p>
          <a:p>
            <a:endParaRPr lang="pt-BR" dirty="0" smtClean="0"/>
          </a:p>
          <a:p>
            <a:r>
              <a:rPr lang="pt-BR" dirty="0" smtClean="0"/>
              <a:t>Modelo do domínio expressado no </a:t>
            </a:r>
            <a:r>
              <a:rPr lang="pt-BR" i="1" dirty="0" smtClean="0"/>
              <a:t>software</a:t>
            </a:r>
          </a:p>
          <a:p>
            <a:endParaRPr lang="pt-BR" dirty="0"/>
          </a:p>
        </p:txBody>
      </p:sp>
      <p:sp>
        <p:nvSpPr>
          <p:cNvPr id="2" name="Título 1"/>
          <p:cNvSpPr>
            <a:spLocks noGrp="1"/>
          </p:cNvSpPr>
          <p:nvPr>
            <p:ph type="title"/>
          </p:nvPr>
        </p:nvSpPr>
        <p:spPr/>
        <p:txBody>
          <a:bodyPr/>
          <a:lstStyle/>
          <a:p>
            <a:r>
              <a:rPr lang="pt-BR" dirty="0" smtClean="0"/>
              <a:t>Linguagem ubíqua</a:t>
            </a:r>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96" y="2357430"/>
            <a:ext cx="8229600" cy="1143000"/>
          </a:xfrm>
        </p:spPr>
        <p:txBody>
          <a:bodyPr anchor="ctr" anchorCtr="1">
            <a:normAutofit fontScale="90000"/>
          </a:bodyPr>
          <a:lstStyle/>
          <a:p>
            <a:pPr algn="ctr"/>
            <a:r>
              <a:rPr lang="pt-BR" dirty="0" smtClean="0"/>
              <a:t>Qual o Próximo passo</a:t>
            </a:r>
            <a:r>
              <a:rPr lang="pt-BR" sz="7300" dirty="0" smtClean="0"/>
              <a:t>?</a:t>
            </a:r>
            <a:endParaRPr lang="pt-BR" sz="73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Isolando o domínio</a:t>
            </a:r>
            <a:endParaRPr lang="pt-BR" dirty="0"/>
          </a:p>
        </p:txBody>
      </p:sp>
      <p:pic>
        <p:nvPicPr>
          <p:cNvPr id="1026" name="Picture 2" descr="C:\Documents and Settings\Danillo\Desktop\TCC\arq.jpg"/>
          <p:cNvPicPr>
            <a:picLocks noChangeAspect="1" noChangeArrowheads="1"/>
          </p:cNvPicPr>
          <p:nvPr/>
        </p:nvPicPr>
        <p:blipFill>
          <a:blip r:embed="rId3"/>
          <a:srcRect l="9211" t="11392" r="6579" b="7441"/>
          <a:stretch>
            <a:fillRect/>
          </a:stretch>
        </p:blipFill>
        <p:spPr bwMode="auto">
          <a:xfrm>
            <a:off x="2357422" y="1500174"/>
            <a:ext cx="4251188" cy="3786214"/>
          </a:xfrm>
          <a:prstGeom prst="rect">
            <a:avLst/>
          </a:prstGeom>
          <a:noFill/>
        </p:spPr>
      </p:pic>
      <p:sp>
        <p:nvSpPr>
          <p:cNvPr id="6" name="CaixaDeTexto 5"/>
          <p:cNvSpPr txBox="1"/>
          <p:nvPr/>
        </p:nvSpPr>
        <p:spPr>
          <a:xfrm>
            <a:off x="1857356" y="5286388"/>
            <a:ext cx="5065810" cy="584775"/>
          </a:xfrm>
          <a:prstGeom prst="rect">
            <a:avLst/>
          </a:prstGeom>
          <a:noFill/>
          <a:effectLst>
            <a:outerShdw blurRad="50800" dir="2700000" algn="tl" rotWithShape="0">
              <a:prstClr val="black">
                <a:alpha val="85000"/>
              </a:prstClr>
            </a:outerShdw>
          </a:effectLst>
        </p:spPr>
        <p:txBody>
          <a:bodyPr wrap="none" rtlCol="0">
            <a:spAutoFit/>
          </a:bodyPr>
          <a:lstStyle/>
          <a:p>
            <a:r>
              <a:rPr lang="pt-BR" sz="3200" dirty="0" smtClean="0"/>
              <a:t>Arquitetura em camadas</a:t>
            </a:r>
            <a:endParaRPr lang="pt-BR" sz="3200" dirty="0"/>
          </a:p>
        </p:txBody>
      </p:sp>
      <p:sp>
        <p:nvSpPr>
          <p:cNvPr id="5" name="CaixaDeTexto 4"/>
          <p:cNvSpPr txBox="1"/>
          <p:nvPr/>
        </p:nvSpPr>
        <p:spPr>
          <a:xfrm>
            <a:off x="0" y="6396335"/>
            <a:ext cx="9144000" cy="461665"/>
          </a:xfrm>
          <a:prstGeom prst="rect">
            <a:avLst/>
          </a:prstGeom>
          <a:solidFill>
            <a:schemeClr val="tx1">
              <a:alpha val="70000"/>
            </a:schemeClr>
          </a:solidFill>
        </p:spPr>
        <p:txBody>
          <a:bodyPr wrap="square" rtlCol="0">
            <a:spAutoFit/>
          </a:bodyPr>
          <a:lstStyle/>
          <a:p>
            <a:r>
              <a:rPr lang="pt-BR" sz="1200" dirty="0" smtClean="0">
                <a:solidFill>
                  <a:schemeClr val="bg1"/>
                </a:solidFill>
              </a:rPr>
              <a:t>Fonte: </a:t>
            </a:r>
            <a:r>
              <a:rPr lang="en-US" sz="1200" dirty="0" err="1" smtClean="0">
                <a:solidFill>
                  <a:schemeClr val="bg1"/>
                </a:solidFill>
              </a:rPr>
              <a:t>Imagem</a:t>
            </a:r>
            <a:r>
              <a:rPr lang="en-US" sz="1200" dirty="0" smtClean="0">
                <a:solidFill>
                  <a:schemeClr val="bg1"/>
                </a:solidFill>
              </a:rPr>
              <a:t> </a:t>
            </a:r>
            <a:r>
              <a:rPr lang="en-US" sz="1200" dirty="0" err="1" smtClean="0">
                <a:solidFill>
                  <a:schemeClr val="bg1"/>
                </a:solidFill>
              </a:rPr>
              <a:t>extraída</a:t>
            </a:r>
            <a:r>
              <a:rPr lang="en-US" sz="1200" dirty="0" smtClean="0">
                <a:solidFill>
                  <a:schemeClr val="bg1"/>
                </a:solidFill>
              </a:rPr>
              <a:t> e </a:t>
            </a:r>
            <a:r>
              <a:rPr lang="en-US" sz="1200" dirty="0" err="1" smtClean="0">
                <a:solidFill>
                  <a:schemeClr val="bg1"/>
                </a:solidFill>
              </a:rPr>
              <a:t>adaptada</a:t>
            </a:r>
            <a:r>
              <a:rPr lang="en-US" sz="1200" dirty="0" smtClean="0">
                <a:solidFill>
                  <a:schemeClr val="bg1"/>
                </a:solidFill>
              </a:rPr>
              <a:t> do </a:t>
            </a:r>
            <a:r>
              <a:rPr lang="en-US" sz="1200" dirty="0" err="1" smtClean="0">
                <a:solidFill>
                  <a:schemeClr val="bg1"/>
                </a:solidFill>
              </a:rPr>
              <a:t>livro</a:t>
            </a:r>
            <a:r>
              <a:rPr lang="en-US" sz="1200" dirty="0" smtClean="0">
                <a:solidFill>
                  <a:schemeClr val="bg1"/>
                </a:solidFill>
              </a:rPr>
              <a:t>, </a:t>
            </a:r>
            <a:r>
              <a:rPr lang="en-US" sz="1200" i="1" dirty="0" smtClean="0">
                <a:solidFill>
                  <a:schemeClr val="bg1"/>
                </a:solidFill>
              </a:rPr>
              <a:t>Domain-Driven Design: Tackling Complexity in the Heart of Software</a:t>
            </a:r>
            <a:r>
              <a:rPr lang="en-US" sz="1200" dirty="0" smtClean="0">
                <a:solidFill>
                  <a:schemeClr val="bg1"/>
                </a:solidFill>
              </a:rPr>
              <a:t>, Evans (2004, p. 68).</a:t>
            </a:r>
            <a:endParaRPr lang="pt-BR" sz="12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1071546"/>
            <a:ext cx="8229600" cy="1143000"/>
          </a:xfrm>
        </p:spPr>
        <p:txBody>
          <a:bodyPr>
            <a:normAutofit fontScale="90000"/>
          </a:bodyPr>
          <a:lstStyle/>
          <a:p>
            <a:pPr algn="ctr"/>
            <a:r>
              <a:rPr lang="pt-BR" dirty="0" smtClean="0"/>
              <a:t>Com a arquitetura em camadas  </a:t>
            </a:r>
            <a:r>
              <a:rPr lang="pt-BR" dirty="0" smtClean="0"/>
              <a:t>não existe o </a:t>
            </a:r>
            <a:r>
              <a:rPr lang="pt-BR" dirty="0" smtClean="0"/>
              <a:t>alto </a:t>
            </a:r>
            <a:r>
              <a:rPr lang="pt-BR" dirty="0" smtClean="0"/>
              <a:t>acoplamento.</a:t>
            </a:r>
            <a:endParaRPr lang="pt-BR" dirty="0"/>
          </a:p>
        </p:txBody>
      </p:sp>
      <p:sp>
        <p:nvSpPr>
          <p:cNvPr id="4" name="CaixaDeTexto 3"/>
          <p:cNvSpPr txBox="1"/>
          <p:nvPr/>
        </p:nvSpPr>
        <p:spPr>
          <a:xfrm>
            <a:off x="3000364" y="4143380"/>
            <a:ext cx="3233578" cy="707886"/>
          </a:xfrm>
          <a:prstGeom prst="rect">
            <a:avLst/>
          </a:prstGeom>
          <a:noFill/>
        </p:spPr>
        <p:txBody>
          <a:bodyPr wrap="none" rtlCol="0">
            <a:spAutoFit/>
          </a:bodyPr>
          <a:lstStyle/>
          <a:p>
            <a:r>
              <a:rPr lang="pt-BR" sz="4000" dirty="0" smtClean="0"/>
              <a:t>Anti-padrão</a:t>
            </a:r>
            <a:endParaRPr lang="pt-BR" sz="4000" dirty="0"/>
          </a:p>
        </p:txBody>
      </p:sp>
      <p:sp>
        <p:nvSpPr>
          <p:cNvPr id="5" name="Símbolo de 'Não' 4"/>
          <p:cNvSpPr/>
          <p:nvPr/>
        </p:nvSpPr>
        <p:spPr>
          <a:xfrm>
            <a:off x="3286116" y="3214686"/>
            <a:ext cx="2571768" cy="2571768"/>
          </a:xfrm>
          <a:prstGeom prst="noSmoking">
            <a:avLst/>
          </a:prstGeom>
          <a:solidFill>
            <a:srgbClr val="FF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1961</TotalTime>
  <Words>599</Words>
  <Application>Microsoft Office PowerPoint</Application>
  <PresentationFormat>Apresentação na tela (4:3)</PresentationFormat>
  <Paragraphs>143</Paragraphs>
  <Slides>31</Slides>
  <Notes>4</Notes>
  <HiddenSlides>0</HiddenSlides>
  <MMClips>0</MMClips>
  <ScaleCrop>false</ScaleCrop>
  <HeadingPairs>
    <vt:vector size="4" baseType="variant">
      <vt:variant>
        <vt:lpstr>Tema</vt:lpstr>
      </vt:variant>
      <vt:variant>
        <vt:i4>1</vt:i4>
      </vt:variant>
      <vt:variant>
        <vt:lpstr>Títulos de slides</vt:lpstr>
      </vt:variant>
      <vt:variant>
        <vt:i4>31</vt:i4>
      </vt:variant>
    </vt:vector>
  </HeadingPairs>
  <TitlesOfParts>
    <vt:vector size="32" baseType="lpstr">
      <vt:lpstr>Concurso</vt:lpstr>
      <vt:lpstr>Domain-Driven Design</vt:lpstr>
      <vt:lpstr>Apresentação</vt:lpstr>
      <vt:lpstr>Problemática</vt:lpstr>
      <vt:lpstr>Domain-Driven Design</vt:lpstr>
      <vt:lpstr>Por onde começar?</vt:lpstr>
      <vt:lpstr>Linguagem ubíqua</vt:lpstr>
      <vt:lpstr>Qual o Próximo passo?</vt:lpstr>
      <vt:lpstr>Isolando o domínio</vt:lpstr>
      <vt:lpstr>Com a arquitetura em camadas  não existe o alto acoplamento.</vt:lpstr>
      <vt:lpstr>Camada do domínio</vt:lpstr>
      <vt:lpstr>Deve ser dividida em módulos</vt:lpstr>
      <vt:lpstr>Modelo do Domínio</vt:lpstr>
      <vt:lpstr>Entidade</vt:lpstr>
      <vt:lpstr>Objeto de Valor</vt:lpstr>
      <vt:lpstr>Serviço</vt:lpstr>
      <vt:lpstr>Ciclo de vida de um objeto</vt:lpstr>
      <vt:lpstr>Fábricas</vt:lpstr>
      <vt:lpstr>Agregações</vt:lpstr>
      <vt:lpstr>Repositório</vt:lpstr>
      <vt:lpstr>Mapa de navegação</vt:lpstr>
      <vt:lpstr>Estudo de caso</vt:lpstr>
      <vt:lpstr>Requisitos do projeto</vt:lpstr>
      <vt:lpstr>Estrutura do projeto </vt:lpstr>
      <vt:lpstr>Estrutura do projeto</vt:lpstr>
      <vt:lpstr>Estrutura do projeto </vt:lpstr>
      <vt:lpstr>Camadas do domínio</vt:lpstr>
      <vt:lpstr>Camadas do domínio</vt:lpstr>
      <vt:lpstr>Camadas do domínio</vt:lpstr>
      <vt:lpstr>Conclusão</vt:lpstr>
      <vt:lpstr>Referências</vt:lpstr>
      <vt:lpstr>Obrigado.</vt:lpstr>
    </vt:vector>
  </TitlesOfParts>
  <Company>sOok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Danillo César</dc:creator>
  <cp:lastModifiedBy>Danillo César</cp:lastModifiedBy>
  <cp:revision>109</cp:revision>
  <dcterms:created xsi:type="dcterms:W3CDTF">2008-12-02T00:40:00Z</dcterms:created>
  <dcterms:modified xsi:type="dcterms:W3CDTF">2008-12-04T21:23:58Z</dcterms:modified>
</cp:coreProperties>
</file>