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626DF814-BB2F-44AF-A75D-0C1DFEBD209B}" type="datetimeFigureOut">
              <a:rPr lang="ru-RU" smtClean="0"/>
              <a:t>28.03.2018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8B3CED3-71CD-495A-BBDE-6628F4D6C90F}" type="slidenum">
              <a:rPr lang="ru-RU" smtClean="0"/>
              <a:t>‹#›</a:t>
            </a:fld>
            <a:endParaRPr lang="ru-RU"/>
          </a:p>
        </p:txBody>
      </p:sp>
    </p:spTree>
    <p:extLst>
      <p:ext uri="{BB962C8B-B14F-4D97-AF65-F5344CB8AC3E}">
        <p14:creationId xmlns:p14="http://schemas.microsoft.com/office/powerpoint/2010/main" val="679648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26DF814-BB2F-44AF-A75D-0C1DFEBD209B}" type="datetimeFigureOut">
              <a:rPr lang="ru-RU" smtClean="0"/>
              <a:t>28.03.2018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8B3CED3-71CD-495A-BBDE-6628F4D6C90F}" type="slidenum">
              <a:rPr lang="ru-RU" smtClean="0"/>
              <a:t>‹#›</a:t>
            </a:fld>
            <a:endParaRPr lang="ru-RU"/>
          </a:p>
        </p:txBody>
      </p:sp>
    </p:spTree>
    <p:extLst>
      <p:ext uri="{BB962C8B-B14F-4D97-AF65-F5344CB8AC3E}">
        <p14:creationId xmlns:p14="http://schemas.microsoft.com/office/powerpoint/2010/main" val="437478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26DF814-BB2F-44AF-A75D-0C1DFEBD209B}" type="datetimeFigureOut">
              <a:rPr lang="ru-RU" smtClean="0"/>
              <a:t>28.03.2018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8B3CED3-71CD-495A-BBDE-6628F4D6C90F}" type="slidenum">
              <a:rPr lang="ru-RU" smtClean="0"/>
              <a:t>‹#›</a:t>
            </a:fld>
            <a:endParaRPr lang="ru-RU"/>
          </a:p>
        </p:txBody>
      </p:sp>
    </p:spTree>
    <p:extLst>
      <p:ext uri="{BB962C8B-B14F-4D97-AF65-F5344CB8AC3E}">
        <p14:creationId xmlns:p14="http://schemas.microsoft.com/office/powerpoint/2010/main" val="714072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26DF814-BB2F-44AF-A75D-0C1DFEBD209B}" type="datetimeFigureOut">
              <a:rPr lang="ru-RU" smtClean="0"/>
              <a:t>28.03.2018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8B3CED3-71CD-495A-BBDE-6628F4D6C90F}" type="slidenum">
              <a:rPr lang="ru-RU" smtClean="0"/>
              <a:t>‹#›</a:t>
            </a:fld>
            <a:endParaRPr lang="ru-RU"/>
          </a:p>
        </p:txBody>
      </p:sp>
    </p:spTree>
    <p:extLst>
      <p:ext uri="{BB962C8B-B14F-4D97-AF65-F5344CB8AC3E}">
        <p14:creationId xmlns:p14="http://schemas.microsoft.com/office/powerpoint/2010/main" val="3934363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626DF814-BB2F-44AF-A75D-0C1DFEBD209B}" type="datetimeFigureOut">
              <a:rPr lang="ru-RU" smtClean="0"/>
              <a:t>28.03.2018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8B3CED3-71CD-495A-BBDE-6628F4D6C90F}" type="slidenum">
              <a:rPr lang="ru-RU" smtClean="0"/>
              <a:t>‹#›</a:t>
            </a:fld>
            <a:endParaRPr lang="ru-RU"/>
          </a:p>
        </p:txBody>
      </p:sp>
    </p:spTree>
    <p:extLst>
      <p:ext uri="{BB962C8B-B14F-4D97-AF65-F5344CB8AC3E}">
        <p14:creationId xmlns:p14="http://schemas.microsoft.com/office/powerpoint/2010/main" val="496785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26DF814-BB2F-44AF-A75D-0C1DFEBD209B}" type="datetimeFigureOut">
              <a:rPr lang="ru-RU" smtClean="0"/>
              <a:t>28.03.2018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8B3CED3-71CD-495A-BBDE-6628F4D6C90F}" type="slidenum">
              <a:rPr lang="ru-RU" smtClean="0"/>
              <a:t>‹#›</a:t>
            </a:fld>
            <a:endParaRPr lang="ru-RU"/>
          </a:p>
        </p:txBody>
      </p:sp>
    </p:spTree>
    <p:extLst>
      <p:ext uri="{BB962C8B-B14F-4D97-AF65-F5344CB8AC3E}">
        <p14:creationId xmlns:p14="http://schemas.microsoft.com/office/powerpoint/2010/main" val="4128249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26DF814-BB2F-44AF-A75D-0C1DFEBD209B}" type="datetimeFigureOut">
              <a:rPr lang="ru-RU" smtClean="0"/>
              <a:t>28.03.2018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38B3CED3-71CD-495A-BBDE-6628F4D6C90F}" type="slidenum">
              <a:rPr lang="ru-RU" smtClean="0"/>
              <a:t>‹#›</a:t>
            </a:fld>
            <a:endParaRPr lang="ru-RU"/>
          </a:p>
        </p:txBody>
      </p:sp>
    </p:spTree>
    <p:extLst>
      <p:ext uri="{BB962C8B-B14F-4D97-AF65-F5344CB8AC3E}">
        <p14:creationId xmlns:p14="http://schemas.microsoft.com/office/powerpoint/2010/main" val="4057979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626DF814-BB2F-44AF-A75D-0C1DFEBD209B}" type="datetimeFigureOut">
              <a:rPr lang="ru-RU" smtClean="0"/>
              <a:t>28.03.2018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8B3CED3-71CD-495A-BBDE-6628F4D6C90F}" type="slidenum">
              <a:rPr lang="ru-RU" smtClean="0"/>
              <a:t>‹#›</a:t>
            </a:fld>
            <a:endParaRPr lang="ru-RU"/>
          </a:p>
        </p:txBody>
      </p:sp>
    </p:spTree>
    <p:extLst>
      <p:ext uri="{BB962C8B-B14F-4D97-AF65-F5344CB8AC3E}">
        <p14:creationId xmlns:p14="http://schemas.microsoft.com/office/powerpoint/2010/main" val="409248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26DF814-BB2F-44AF-A75D-0C1DFEBD209B}" type="datetimeFigureOut">
              <a:rPr lang="ru-RU" smtClean="0"/>
              <a:t>28.03.2018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38B3CED3-71CD-495A-BBDE-6628F4D6C90F}" type="slidenum">
              <a:rPr lang="ru-RU" smtClean="0"/>
              <a:t>‹#›</a:t>
            </a:fld>
            <a:endParaRPr lang="ru-RU"/>
          </a:p>
        </p:txBody>
      </p:sp>
    </p:spTree>
    <p:extLst>
      <p:ext uri="{BB962C8B-B14F-4D97-AF65-F5344CB8AC3E}">
        <p14:creationId xmlns:p14="http://schemas.microsoft.com/office/powerpoint/2010/main" val="3835763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26DF814-BB2F-44AF-A75D-0C1DFEBD209B}" type="datetimeFigureOut">
              <a:rPr lang="ru-RU" smtClean="0"/>
              <a:t>28.03.2018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8B3CED3-71CD-495A-BBDE-6628F4D6C90F}" type="slidenum">
              <a:rPr lang="ru-RU" smtClean="0"/>
              <a:t>‹#›</a:t>
            </a:fld>
            <a:endParaRPr lang="ru-RU"/>
          </a:p>
        </p:txBody>
      </p:sp>
    </p:spTree>
    <p:extLst>
      <p:ext uri="{BB962C8B-B14F-4D97-AF65-F5344CB8AC3E}">
        <p14:creationId xmlns:p14="http://schemas.microsoft.com/office/powerpoint/2010/main" val="3451445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26DF814-BB2F-44AF-A75D-0C1DFEBD209B}" type="datetimeFigureOut">
              <a:rPr lang="ru-RU" smtClean="0"/>
              <a:t>28.03.2018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8B3CED3-71CD-495A-BBDE-6628F4D6C90F}" type="slidenum">
              <a:rPr lang="ru-RU" smtClean="0"/>
              <a:t>‹#›</a:t>
            </a:fld>
            <a:endParaRPr lang="ru-RU"/>
          </a:p>
        </p:txBody>
      </p:sp>
    </p:spTree>
    <p:extLst>
      <p:ext uri="{BB962C8B-B14F-4D97-AF65-F5344CB8AC3E}">
        <p14:creationId xmlns:p14="http://schemas.microsoft.com/office/powerpoint/2010/main" val="434677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6DF814-BB2F-44AF-A75D-0C1DFEBD209B}" type="datetimeFigureOut">
              <a:rPr lang="ru-RU" smtClean="0"/>
              <a:t>28.03.2018</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B3CED3-71CD-495A-BBDE-6628F4D6C90F}" type="slidenum">
              <a:rPr lang="ru-RU" smtClean="0"/>
              <a:t>‹#›</a:t>
            </a:fld>
            <a:endParaRPr lang="ru-RU"/>
          </a:p>
        </p:txBody>
      </p:sp>
    </p:spTree>
    <p:extLst>
      <p:ext uri="{BB962C8B-B14F-4D97-AF65-F5344CB8AC3E}">
        <p14:creationId xmlns:p14="http://schemas.microsoft.com/office/powerpoint/2010/main" val="658488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SQL SERVER </a:t>
            </a:r>
            <a:br>
              <a:rPr lang="en-US" dirty="0" smtClean="0"/>
            </a:br>
            <a:r>
              <a:rPr lang="en-US" dirty="0" smtClean="0"/>
              <a:t>DATE FUNCTIONS</a:t>
            </a:r>
            <a:endParaRPr lang="ru-RU" dirty="0"/>
          </a:p>
        </p:txBody>
      </p:sp>
      <p:sp>
        <p:nvSpPr>
          <p:cNvPr id="3" name="Подзаголовок 2"/>
          <p:cNvSpPr>
            <a:spLocks noGrp="1"/>
          </p:cNvSpPr>
          <p:nvPr>
            <p:ph type="subTitle" idx="1"/>
          </p:nvPr>
        </p:nvSpPr>
        <p:spPr/>
        <p:txBody>
          <a:bodyPr/>
          <a:lstStyle/>
          <a:p>
            <a:r>
              <a:rPr lang="en-US" b="1" dirty="0"/>
              <a:t>Introduction to SQL Server’s Date Functions</a:t>
            </a:r>
          </a:p>
          <a:p>
            <a:endParaRPr lang="ru-RU" dirty="0"/>
          </a:p>
        </p:txBody>
      </p:sp>
    </p:spTree>
    <p:extLst>
      <p:ext uri="{BB962C8B-B14F-4D97-AF65-F5344CB8AC3E}">
        <p14:creationId xmlns:p14="http://schemas.microsoft.com/office/powerpoint/2010/main" val="2669357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55752"/>
            <a:ext cx="10515600" cy="1325563"/>
          </a:xfrm>
        </p:spPr>
        <p:txBody>
          <a:bodyPr/>
          <a:lstStyle/>
          <a:p>
            <a:r>
              <a:rPr lang="en-US" b="1" dirty="0" smtClean="0"/>
              <a:t>DATEADD</a:t>
            </a:r>
            <a:r>
              <a:rPr lang="az-Latn-AZ" b="1" dirty="0" smtClean="0"/>
              <a:t>()</a:t>
            </a:r>
            <a:r>
              <a:rPr lang="en-US" b="1" dirty="0"/>
              <a:t/>
            </a:r>
            <a:br>
              <a:rPr lang="en-US" b="1" dirty="0"/>
            </a:br>
            <a:endParaRPr lang="ru-RU" dirty="0"/>
          </a:p>
        </p:txBody>
      </p:sp>
      <p:sp>
        <p:nvSpPr>
          <p:cNvPr id="3" name="Объект 2"/>
          <p:cNvSpPr>
            <a:spLocks noGrp="1"/>
          </p:cNvSpPr>
          <p:nvPr>
            <p:ph idx="1"/>
          </p:nvPr>
        </p:nvSpPr>
        <p:spPr>
          <a:xfrm>
            <a:off x="0" y="718533"/>
            <a:ext cx="10515600" cy="4351338"/>
          </a:xfrm>
        </p:spPr>
        <p:txBody>
          <a:bodyPr/>
          <a:lstStyle/>
          <a:p>
            <a:pPr fontAlgn="base"/>
            <a:r>
              <a:rPr lang="en-US" dirty="0"/>
              <a:t>he DATEADD function is used to add years, months, weeks, or days between to a date.</a:t>
            </a:r>
          </a:p>
          <a:p>
            <a:pPr fontAlgn="base"/>
            <a:r>
              <a:rPr lang="en-US" dirty="0"/>
              <a:t>The general form for the DATEADD is</a:t>
            </a:r>
          </a:p>
          <a:p>
            <a:r>
              <a:rPr lang="az-Latn-AZ" dirty="0" smtClean="0"/>
              <a:t>DATEADD(date part</a:t>
            </a:r>
            <a:r>
              <a:rPr lang="en-US" dirty="0" smtClean="0"/>
              <a:t>,</a:t>
            </a:r>
            <a:r>
              <a:rPr lang="en-US" dirty="0" err="1" smtClean="0"/>
              <a:t>number,value</a:t>
            </a:r>
            <a:r>
              <a:rPr lang="az-Latn-AZ" dirty="0" smtClean="0"/>
              <a:t>)</a:t>
            </a:r>
            <a:endParaRPr lang="en-US" dirty="0" smtClean="0"/>
          </a:p>
          <a:p>
            <a:pPr fontAlgn="base"/>
            <a:r>
              <a:rPr lang="en-US" dirty="0"/>
              <a:t>If number is positive then that number of date parts are added to the value.</a:t>
            </a:r>
          </a:p>
          <a:p>
            <a:pPr fontAlgn="base"/>
            <a:r>
              <a:rPr lang="en-US" dirty="0"/>
              <a:t>If number is negative, then effective the date parts are subtracted from value</a:t>
            </a:r>
            <a:r>
              <a:rPr lang="en-US" dirty="0" smtClean="0"/>
              <a:t>.</a:t>
            </a:r>
          </a:p>
          <a:p>
            <a:pPr fontAlgn="base"/>
            <a:endParaRPr lang="en-US" dirty="0" smtClean="0"/>
          </a:p>
          <a:p>
            <a:pPr fontAlgn="base"/>
            <a:endParaRPr lang="en-US" dirty="0"/>
          </a:p>
          <a:p>
            <a:endParaRPr lang="ru-RU" dirty="0"/>
          </a:p>
        </p:txBody>
      </p:sp>
      <p:sp>
        <p:nvSpPr>
          <p:cNvPr id="4" name="Rectangle 1"/>
          <p:cNvSpPr>
            <a:spLocks noChangeArrowheads="1"/>
          </p:cNvSpPr>
          <p:nvPr/>
        </p:nvSpPr>
        <p:spPr bwMode="auto">
          <a:xfrm>
            <a:off x="91225" y="4731317"/>
            <a:ext cx="8004114" cy="6771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SELECT DATEADD(DAY, 30, GETDATE()) </a:t>
            </a:r>
            <a:endParaRPr kumimoji="0" lang="ru-RU" altLang="ru-RU" sz="2000" b="0" i="0" u="none" strike="noStrike" cap="none" normalizeH="0" baseline="0" dirty="0" smtClean="0">
              <a:ln>
                <a:noFill/>
              </a:ln>
              <a:solidFill>
                <a:schemeClr val="tx1"/>
              </a:solidFill>
              <a:effectLst/>
            </a:endParaRPr>
          </a:p>
          <a:p>
            <a:pPr lvl="0"/>
            <a:r>
              <a:rPr kumimoji="0" lang="ru-RU" altLang="ru-RU" sz="1800" b="0" i="0" u="none" strike="noStrike" cap="none" normalizeH="0" baseline="0" dirty="0" err="1" smtClean="0">
                <a:ln>
                  <a:noFill/>
                </a:ln>
                <a:solidFill>
                  <a:srgbClr val="222222"/>
                </a:solidFill>
                <a:effectLst/>
                <a:latin typeface="Georgia" panose="02040502050405020303" pitchFamily="18" charset="0"/>
              </a:rPr>
              <a:t>adds</a:t>
            </a:r>
            <a:r>
              <a:rPr kumimoji="0" lang="ru-RU" altLang="ru-RU" sz="1800" b="0" i="0" u="none" strike="noStrike" cap="none" normalizeH="0" baseline="0" dirty="0" smtClean="0">
                <a:ln>
                  <a:noFill/>
                </a:ln>
                <a:solidFill>
                  <a:srgbClr val="222222"/>
                </a:solidFill>
                <a:effectLst/>
                <a:latin typeface="Georgia" panose="02040502050405020303" pitchFamily="18" charset="0"/>
              </a:rPr>
              <a:t> 30 </a:t>
            </a:r>
            <a:r>
              <a:rPr kumimoji="0" lang="ru-RU" altLang="ru-RU" sz="1800" b="0" i="0" u="none" strike="noStrike" cap="none" normalizeH="0" baseline="0" dirty="0" err="1" smtClean="0">
                <a:ln>
                  <a:noFill/>
                </a:ln>
                <a:solidFill>
                  <a:srgbClr val="222222"/>
                </a:solidFill>
                <a:effectLst/>
                <a:latin typeface="Georgia" panose="02040502050405020303" pitchFamily="18" charset="0"/>
              </a:rPr>
              <a:t>days</a:t>
            </a:r>
            <a:r>
              <a:rPr kumimoji="0" lang="ru-RU" altLang="ru-RU" sz="1800" b="0" i="0" u="none" strike="noStrike" cap="none" normalizeH="0" baseline="0" dirty="0" smtClean="0">
                <a:ln>
                  <a:noFill/>
                </a:ln>
                <a:solidFill>
                  <a:srgbClr val="222222"/>
                </a:solidFill>
                <a:effectLst/>
                <a:latin typeface="Georgia" panose="02040502050405020303" pitchFamily="18" charset="0"/>
              </a:rPr>
              <a:t> </a:t>
            </a:r>
            <a:r>
              <a:rPr kumimoji="0" lang="ru-RU" altLang="ru-RU" sz="1800" b="0" i="0" u="none" strike="noStrike" cap="none" normalizeH="0" baseline="0" dirty="0" err="1" smtClean="0">
                <a:ln>
                  <a:noFill/>
                </a:ln>
                <a:solidFill>
                  <a:srgbClr val="222222"/>
                </a:solidFill>
                <a:effectLst/>
                <a:latin typeface="Georgia" panose="02040502050405020303" pitchFamily="18" charset="0"/>
              </a:rPr>
              <a:t>to</a:t>
            </a:r>
            <a:r>
              <a:rPr kumimoji="0" lang="ru-RU" altLang="ru-RU" sz="1800" b="0" i="0" u="none" strike="noStrike" cap="none" normalizeH="0" baseline="0" dirty="0" smtClean="0">
                <a:ln>
                  <a:noFill/>
                </a:ln>
                <a:solidFill>
                  <a:srgbClr val="222222"/>
                </a:solidFill>
                <a:effectLst/>
                <a:latin typeface="Georgia" panose="02040502050405020303" pitchFamily="18" charset="0"/>
              </a:rPr>
              <a:t> </a:t>
            </a:r>
            <a:r>
              <a:rPr kumimoji="0" lang="ru-RU" altLang="ru-RU" sz="1800" b="0" i="0" u="none" strike="noStrike" cap="none" normalizeH="0" baseline="0" dirty="0" err="1" smtClean="0">
                <a:ln>
                  <a:noFill/>
                </a:ln>
                <a:solidFill>
                  <a:srgbClr val="222222"/>
                </a:solidFill>
                <a:effectLst/>
                <a:latin typeface="Georgia" panose="02040502050405020303" pitchFamily="18" charset="0"/>
              </a:rPr>
              <a:t>the</a:t>
            </a:r>
            <a:r>
              <a:rPr kumimoji="0" lang="ru-RU" altLang="ru-RU" sz="1800" b="0" i="0" u="none" strike="noStrike" cap="none" normalizeH="0" baseline="0" dirty="0" smtClean="0">
                <a:ln>
                  <a:noFill/>
                </a:ln>
                <a:solidFill>
                  <a:srgbClr val="222222"/>
                </a:solidFill>
                <a:effectLst/>
                <a:latin typeface="Georgia" panose="02040502050405020303" pitchFamily="18" charset="0"/>
              </a:rPr>
              <a:t> </a:t>
            </a:r>
            <a:r>
              <a:rPr kumimoji="0" lang="ru-RU" altLang="ru-RU" sz="1800" b="0" i="0" u="none" strike="noStrike" cap="none" normalizeH="0" baseline="0" dirty="0" err="1" smtClean="0">
                <a:ln>
                  <a:noFill/>
                </a:ln>
                <a:solidFill>
                  <a:srgbClr val="222222"/>
                </a:solidFill>
                <a:effectLst/>
                <a:latin typeface="Georgia" panose="02040502050405020303" pitchFamily="18" charset="0"/>
              </a:rPr>
              <a:t>date</a:t>
            </a:r>
            <a:r>
              <a:rPr kumimoji="0" lang="ru-RU" altLang="ru-RU" sz="1800" b="0" i="0" u="none" strike="noStrike" cap="none" normalizeH="0" baseline="0" dirty="0" smtClean="0">
                <a:ln>
                  <a:noFill/>
                </a:ln>
                <a:solidFill>
                  <a:srgbClr val="222222"/>
                </a:solidFill>
                <a:effectLst/>
                <a:latin typeface="Georgia" panose="02040502050405020303" pitchFamily="18" charset="0"/>
              </a:rPr>
              <a:t> </a:t>
            </a:r>
            <a:r>
              <a:rPr kumimoji="0" lang="ru-RU" altLang="ru-RU" sz="1800" b="0" i="0" u="none" strike="noStrike" cap="none" normalizeH="0" baseline="0" dirty="0" err="1" smtClean="0">
                <a:ln>
                  <a:noFill/>
                </a:ln>
                <a:solidFill>
                  <a:srgbClr val="222222"/>
                </a:solidFill>
                <a:effectLst/>
                <a:latin typeface="Georgia" panose="02040502050405020303" pitchFamily="18" charset="0"/>
              </a:rPr>
              <a:t>from</a:t>
            </a:r>
            <a:r>
              <a:rPr kumimoji="0" lang="ru-RU" altLang="ru-RU" sz="1800" b="0" i="0" u="none" strike="noStrike" cap="none" normalizeH="0" baseline="0" dirty="0" smtClean="0">
                <a:ln>
                  <a:noFill/>
                </a:ln>
                <a:solidFill>
                  <a:srgbClr val="222222"/>
                </a:solidFill>
                <a:effectLst/>
                <a:latin typeface="Georgia" panose="02040502050405020303" pitchFamily="18" charset="0"/>
              </a:rPr>
              <a:t> </a:t>
            </a:r>
            <a:r>
              <a:rPr kumimoji="0" lang="ru-RU" altLang="ru-RU" sz="1800" b="0" i="0" u="none" strike="noStrike" cap="none" normalizeH="0" baseline="0" dirty="0" err="1" smtClean="0">
                <a:ln>
                  <a:noFill/>
                </a:ln>
                <a:solidFill>
                  <a:srgbClr val="222222"/>
                </a:solidFill>
                <a:effectLst/>
                <a:latin typeface="Georgia" panose="02040502050405020303" pitchFamily="18" charset="0"/>
              </a:rPr>
              <a:t>the</a:t>
            </a:r>
            <a:r>
              <a:rPr kumimoji="0" lang="ru-RU" altLang="ru-RU" sz="1800" b="0" i="0" u="none" strike="noStrike" cap="none" normalizeH="0" baseline="0" dirty="0" smtClean="0">
                <a:ln>
                  <a:noFill/>
                </a:ln>
                <a:solidFill>
                  <a:srgbClr val="222222"/>
                </a:solidFill>
                <a:effectLst/>
                <a:latin typeface="Georgia" panose="02040502050405020303" pitchFamily="18" charset="0"/>
              </a:rPr>
              <a:t> </a:t>
            </a:r>
            <a:r>
              <a:rPr kumimoji="0" lang="ru-RU" altLang="ru-RU" sz="1800" b="0" i="0" u="none" strike="noStrike" cap="none" normalizeH="0" baseline="0" dirty="0" err="1" smtClean="0">
                <a:ln>
                  <a:noFill/>
                </a:ln>
                <a:solidFill>
                  <a:srgbClr val="222222"/>
                </a:solidFill>
                <a:effectLst/>
                <a:latin typeface="Georgia" panose="02040502050405020303" pitchFamily="18" charset="0"/>
              </a:rPr>
              <a:t>example</a:t>
            </a:r>
            <a:r>
              <a:rPr kumimoji="0" lang="ru-RU" altLang="ru-RU" sz="1800" b="0" i="0" u="none" strike="noStrike" cap="none" normalizeH="0" baseline="0" dirty="0" smtClean="0">
                <a:ln>
                  <a:noFill/>
                </a:ln>
                <a:solidFill>
                  <a:srgbClr val="222222"/>
                </a:solidFill>
                <a:effectLst/>
                <a:latin typeface="Georgia" panose="02040502050405020303" pitchFamily="18" charset="0"/>
              </a:rPr>
              <a:t> </a:t>
            </a:r>
            <a:r>
              <a:rPr kumimoji="0" lang="ru-RU" altLang="ru-RU" sz="1800" b="0" i="0" u="none" strike="noStrike" cap="none" normalizeH="0" baseline="0" dirty="0" err="1" smtClean="0">
                <a:ln>
                  <a:noFill/>
                </a:ln>
                <a:solidFill>
                  <a:srgbClr val="222222"/>
                </a:solidFill>
                <a:effectLst/>
                <a:latin typeface="Georgia" panose="02040502050405020303" pitchFamily="18" charset="0"/>
              </a:rPr>
              <a:t>above</a:t>
            </a:r>
            <a:r>
              <a:rPr lang="ru-RU" altLang="ru-RU" dirty="0">
                <a:solidFill>
                  <a:srgbClr val="222222"/>
                </a:solidFill>
                <a:latin typeface="Georgia" panose="02040502050405020303" pitchFamily="18" charset="0"/>
              </a:rPr>
              <a:t>: 2018-04-27 15:48:19.490.</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414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ISDATE (expression)</a:t>
            </a:r>
            <a:r>
              <a:rPr lang="en-US" dirty="0" smtClean="0"/>
              <a:t/>
            </a:r>
            <a:br>
              <a:rPr lang="en-US" dirty="0" smtClean="0"/>
            </a:br>
            <a:endParaRPr lang="ru-RU" dirty="0"/>
          </a:p>
        </p:txBody>
      </p:sp>
      <p:sp>
        <p:nvSpPr>
          <p:cNvPr id="3" name="Объект 2"/>
          <p:cNvSpPr>
            <a:spLocks noGrp="1"/>
          </p:cNvSpPr>
          <p:nvPr>
            <p:ph idx="1"/>
          </p:nvPr>
        </p:nvSpPr>
        <p:spPr>
          <a:xfrm>
            <a:off x="129861" y="1027906"/>
            <a:ext cx="10515600" cy="4351338"/>
          </a:xfrm>
        </p:spPr>
        <p:txBody>
          <a:bodyPr/>
          <a:lstStyle/>
          <a:p>
            <a:r>
              <a:rPr lang="en-US" dirty="0"/>
              <a:t>This function tests if the value supplied is a valid date:</a:t>
            </a:r>
          </a:p>
          <a:p>
            <a:r>
              <a:rPr lang="en-US" dirty="0" smtClean="0"/>
              <a:t/>
            </a:r>
            <a:br>
              <a:rPr lang="en-US" dirty="0" smtClean="0"/>
            </a:br>
            <a:endParaRPr lang="en-US" dirty="0" smtClean="0"/>
          </a:p>
          <a:p>
            <a:r>
              <a:rPr lang="en-US" dirty="0" smtClean="0"/>
              <a:t>In </a:t>
            </a:r>
            <a:r>
              <a:rPr lang="en-US" dirty="0"/>
              <a:t>this case, it returns a value of 0 (false) indicating the date is invalid; if it returns a value of 1 (true), the date is valid.</a:t>
            </a:r>
            <a:endParaRPr lang="ru-RU" dirty="0"/>
          </a:p>
        </p:txBody>
      </p:sp>
      <p:sp>
        <p:nvSpPr>
          <p:cNvPr id="4" name="Rectangle 1"/>
          <p:cNvSpPr>
            <a:spLocks noChangeArrowheads="1"/>
          </p:cNvSpPr>
          <p:nvPr/>
        </p:nvSpPr>
        <p:spPr bwMode="auto">
          <a:xfrm>
            <a:off x="669702" y="1779152"/>
            <a:ext cx="4243469"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SELECT ISDATE ('07/44/09')</a:t>
            </a:r>
            <a:r>
              <a:rPr kumimoji="0" lang="ru-RU" altLang="ru-RU" sz="2000" b="0" i="0" u="none" strike="noStrike" cap="none" normalizeH="0" baseline="0" dirty="0" smtClean="0">
                <a:ln>
                  <a:noFill/>
                </a:ln>
                <a:solidFill>
                  <a:schemeClr val="tx1"/>
                </a:solidFill>
                <a:effectLst/>
              </a:rPr>
              <a:t> </a:t>
            </a:r>
            <a:endParaRPr kumimoji="0" lang="ru-RU" altLang="ru-RU"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361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There are over twenty five different functions categorized as date functions in SQL server.</a:t>
            </a:r>
            <a:endParaRPr lang="ru-RU"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1266" y="1922507"/>
            <a:ext cx="2989468" cy="4460517"/>
          </a:xfrm>
        </p:spPr>
      </p:pic>
      <p:sp>
        <p:nvSpPr>
          <p:cNvPr id="5" name="Прямоугольник 4"/>
          <p:cNvSpPr/>
          <p:nvPr/>
        </p:nvSpPr>
        <p:spPr>
          <a:xfrm>
            <a:off x="3132111" y="6430177"/>
            <a:ext cx="5927777" cy="369332"/>
          </a:xfrm>
          <a:prstGeom prst="rect">
            <a:avLst/>
          </a:prstGeom>
        </p:spPr>
        <p:txBody>
          <a:bodyPr wrap="none">
            <a:spAutoFit/>
          </a:bodyPr>
          <a:lstStyle/>
          <a:p>
            <a:r>
              <a:rPr lang="en-US" b="0" i="1" dirty="0" err="1" smtClean="0">
                <a:solidFill>
                  <a:srgbClr val="424242"/>
                </a:solidFill>
                <a:effectLst/>
                <a:latin typeface="Open Sans"/>
              </a:rPr>
              <a:t>DateTime</a:t>
            </a:r>
            <a:r>
              <a:rPr lang="en-US" b="0" i="1" dirty="0" smtClean="0">
                <a:solidFill>
                  <a:srgbClr val="424242"/>
                </a:solidFill>
                <a:effectLst/>
                <a:latin typeface="Open Sans"/>
              </a:rPr>
              <a:t> </a:t>
            </a:r>
            <a:r>
              <a:rPr lang="en-US" b="0" i="1" dirty="0" err="1" smtClean="0">
                <a:solidFill>
                  <a:srgbClr val="424242"/>
                </a:solidFill>
                <a:effectLst/>
                <a:latin typeface="Open Sans"/>
              </a:rPr>
              <a:t>Functons</a:t>
            </a:r>
            <a:r>
              <a:rPr lang="en-US" b="0" i="1" dirty="0" smtClean="0">
                <a:solidFill>
                  <a:srgbClr val="424242"/>
                </a:solidFill>
                <a:effectLst/>
                <a:latin typeface="Open Sans"/>
              </a:rPr>
              <a:t> – Most Common are Colored Green</a:t>
            </a:r>
            <a:endParaRPr lang="ru-RU" dirty="0"/>
          </a:p>
        </p:txBody>
      </p:sp>
    </p:spTree>
    <p:extLst>
      <p:ext uri="{BB962C8B-B14F-4D97-AF65-F5344CB8AC3E}">
        <p14:creationId xmlns:p14="http://schemas.microsoft.com/office/powerpoint/2010/main" val="709735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325563"/>
          </a:xfrm>
        </p:spPr>
        <p:txBody>
          <a:bodyPr/>
          <a:lstStyle/>
          <a:p>
            <a:r>
              <a:rPr lang="en-US" dirty="0"/>
              <a:t>the most essential of the </a:t>
            </a:r>
            <a:r>
              <a:rPr lang="en-US" dirty="0" smtClean="0"/>
              <a:t>date functions </a:t>
            </a:r>
            <a:endParaRPr lang="ru-RU" dirty="0"/>
          </a:p>
        </p:txBody>
      </p:sp>
      <p:sp>
        <p:nvSpPr>
          <p:cNvPr id="3" name="Объект 2"/>
          <p:cNvSpPr>
            <a:spLocks noGrp="1"/>
          </p:cNvSpPr>
          <p:nvPr>
            <p:ph idx="1"/>
          </p:nvPr>
        </p:nvSpPr>
        <p:spPr>
          <a:xfrm>
            <a:off x="116983" y="958347"/>
            <a:ext cx="10515600" cy="4351338"/>
          </a:xfrm>
        </p:spPr>
        <p:txBody>
          <a:bodyPr>
            <a:normAutofit/>
          </a:bodyPr>
          <a:lstStyle/>
          <a:p>
            <a:r>
              <a:rPr lang="en-US" dirty="0" smtClean="0"/>
              <a:t>1.</a:t>
            </a:r>
            <a:r>
              <a:rPr lang="en-US" b="1" dirty="0"/>
              <a:t> </a:t>
            </a:r>
            <a:r>
              <a:rPr lang="en-US" b="1" dirty="0" smtClean="0"/>
              <a:t> GETDATE()</a:t>
            </a:r>
          </a:p>
          <a:p>
            <a:r>
              <a:rPr lang="en-US" dirty="0"/>
              <a:t>Of all of the functions that are used to return the current date and time, the GETDATE function is the most commonly used function</a:t>
            </a:r>
            <a:r>
              <a:rPr lang="en-US" dirty="0" smtClean="0"/>
              <a:t>.</a:t>
            </a:r>
          </a:p>
          <a:p>
            <a:r>
              <a:rPr lang="en-US" b="1" dirty="0"/>
              <a:t>Functions used to get the Current Date and </a:t>
            </a:r>
            <a:r>
              <a:rPr lang="en-US" b="1" dirty="0" smtClean="0"/>
              <a:t>Time</a:t>
            </a:r>
            <a:endParaRPr lang="en-US" dirty="0"/>
          </a:p>
          <a:p>
            <a:r>
              <a:rPr lang="en-US" dirty="0"/>
              <a:t>The </a:t>
            </a:r>
            <a:r>
              <a:rPr lang="en-US" u="sng" dirty="0"/>
              <a:t>GETDATE</a:t>
            </a:r>
            <a:r>
              <a:rPr lang="en-US" dirty="0"/>
              <a:t> function is used to return the current data and time of the server.  This function becomes handy when you need to compare the data such as the last payment date to the current date.</a:t>
            </a:r>
            <a:endParaRPr lang="en-US" dirty="0" smtClean="0"/>
          </a:p>
          <a:p>
            <a:r>
              <a:rPr lang="en-US" dirty="0"/>
              <a:t>an example </a:t>
            </a:r>
            <a:r>
              <a:rPr lang="en-US" dirty="0" smtClean="0"/>
              <a:t>: </a:t>
            </a:r>
          </a:p>
          <a:p>
            <a:endParaRPr lang="en-US" b="1" dirty="0"/>
          </a:p>
        </p:txBody>
      </p:sp>
      <p:sp>
        <p:nvSpPr>
          <p:cNvPr id="4" name="Rectangle 1"/>
          <p:cNvSpPr>
            <a:spLocks noChangeArrowheads="1"/>
          </p:cNvSpPr>
          <p:nvPr/>
        </p:nvSpPr>
        <p:spPr bwMode="auto">
          <a:xfrm>
            <a:off x="116983" y="4647042"/>
            <a:ext cx="11495468" cy="66994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7744" tIns="179331" rIns="177744"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smtClean="0">
                <a:ln>
                  <a:noFill/>
                </a:ln>
                <a:solidFill>
                  <a:srgbClr val="666666"/>
                </a:solidFill>
                <a:effectLst/>
                <a:latin typeface="Courier New" panose="02070309020205020404" pitchFamily="49" charset="0"/>
              </a:rPr>
              <a:t>SELECT GETDATE()</a:t>
            </a:r>
            <a:r>
              <a:rPr kumimoji="0" lang="ru-RU" altLang="ru-RU" sz="2000" b="0" i="0" u="none" strike="noStrike" cap="none" normalizeH="0" baseline="0" dirty="0" smtClean="0">
                <a:ln>
                  <a:noFill/>
                </a:ln>
                <a:solidFill>
                  <a:schemeClr val="tx1"/>
                </a:solidFill>
                <a:effectLst/>
              </a:rPr>
              <a:t> </a:t>
            </a:r>
            <a:endParaRPr kumimoji="0" lang="ru-RU" altLang="ru-RU" sz="2000" b="0" i="0" u="none" strike="noStrike" cap="none" normalizeH="0" baseline="0" dirty="0" smtClean="0">
              <a:ln>
                <a:noFill/>
              </a:ln>
              <a:solidFill>
                <a:schemeClr val="tx1"/>
              </a:solidFill>
              <a:effectLst/>
              <a:latin typeface="Arial" panose="020B0604020202020204" pitchFamily="34" charset="0"/>
            </a:endParaRPr>
          </a:p>
        </p:txBody>
      </p:sp>
      <p:sp>
        <p:nvSpPr>
          <p:cNvPr id="6" name="Прямоугольник 5"/>
          <p:cNvSpPr/>
          <p:nvPr/>
        </p:nvSpPr>
        <p:spPr>
          <a:xfrm>
            <a:off x="2064768" y="5630145"/>
            <a:ext cx="2550698" cy="369332"/>
          </a:xfrm>
          <a:prstGeom prst="rect">
            <a:avLst/>
          </a:prstGeom>
        </p:spPr>
        <p:txBody>
          <a:bodyPr wrap="none">
            <a:spAutoFit/>
          </a:bodyPr>
          <a:lstStyle/>
          <a:p>
            <a:r>
              <a:rPr lang="ru-RU" dirty="0" smtClean="0"/>
              <a:t>2018-04-27 12:26:53.780</a:t>
            </a:r>
            <a:endParaRPr lang="ru-RU" dirty="0"/>
          </a:p>
        </p:txBody>
      </p:sp>
      <p:sp>
        <p:nvSpPr>
          <p:cNvPr id="7" name="Прямоугольник 6"/>
          <p:cNvSpPr/>
          <p:nvPr/>
        </p:nvSpPr>
        <p:spPr>
          <a:xfrm>
            <a:off x="346445" y="5652683"/>
            <a:ext cx="1608133" cy="369332"/>
          </a:xfrm>
          <a:prstGeom prst="rect">
            <a:avLst/>
          </a:prstGeom>
        </p:spPr>
        <p:txBody>
          <a:bodyPr wrap="none">
            <a:spAutoFit/>
          </a:bodyPr>
          <a:lstStyle/>
          <a:p>
            <a:r>
              <a:rPr lang="en-US" b="0" i="0" dirty="0" smtClean="0">
                <a:solidFill>
                  <a:srgbClr val="424242"/>
                </a:solidFill>
                <a:effectLst/>
                <a:latin typeface="Open Sans"/>
              </a:rPr>
              <a:t>Which returns</a:t>
            </a:r>
            <a:endParaRPr lang="ru-RU" dirty="0"/>
          </a:p>
        </p:txBody>
      </p:sp>
    </p:spTree>
    <p:extLst>
      <p:ext uri="{BB962C8B-B14F-4D97-AF65-F5344CB8AC3E}">
        <p14:creationId xmlns:p14="http://schemas.microsoft.com/office/powerpoint/2010/main" val="3024211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59575"/>
            <a:ext cx="10515600" cy="1325563"/>
          </a:xfrm>
        </p:spPr>
        <p:txBody>
          <a:bodyPr/>
          <a:lstStyle/>
          <a:p>
            <a:r>
              <a:rPr lang="en-US" dirty="0" smtClean="0"/>
              <a:t>the most essential of the date functions </a:t>
            </a:r>
            <a:endParaRPr lang="ru-RU" dirty="0"/>
          </a:p>
        </p:txBody>
      </p:sp>
      <p:sp>
        <p:nvSpPr>
          <p:cNvPr id="3" name="Объект 2"/>
          <p:cNvSpPr>
            <a:spLocks noGrp="1"/>
          </p:cNvSpPr>
          <p:nvPr>
            <p:ph idx="1"/>
          </p:nvPr>
        </p:nvSpPr>
        <p:spPr>
          <a:xfrm>
            <a:off x="103031" y="875763"/>
            <a:ext cx="11070464" cy="4850440"/>
          </a:xfrm>
        </p:spPr>
        <p:txBody>
          <a:bodyPr/>
          <a:lstStyle/>
          <a:p>
            <a:r>
              <a:rPr lang="en-US" b="1" dirty="0"/>
              <a:t>Functions to get Date Parts</a:t>
            </a:r>
          </a:p>
          <a:p>
            <a:pPr fontAlgn="base"/>
            <a:r>
              <a:rPr lang="en-US" dirty="0"/>
              <a:t>Date parts refer to various components of a date such as the year, month, or day.  The date parts are used in several functions in this section and others.  Here is a table of date parts that you can use in function such as DATENAME, DATEPART, DATEDIFF, and DATEADD.</a:t>
            </a: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31" y="2932348"/>
            <a:ext cx="1457325" cy="3829050"/>
          </a:xfrm>
          <a:prstGeom prst="rect">
            <a:avLst/>
          </a:prstGeom>
        </p:spPr>
      </p:pic>
      <p:sp>
        <p:nvSpPr>
          <p:cNvPr id="6" name="Прямоугольник 5"/>
          <p:cNvSpPr/>
          <p:nvPr/>
        </p:nvSpPr>
        <p:spPr>
          <a:xfrm>
            <a:off x="1560356" y="6436766"/>
            <a:ext cx="1902567" cy="369332"/>
          </a:xfrm>
          <a:prstGeom prst="rect">
            <a:avLst/>
          </a:prstGeom>
        </p:spPr>
        <p:txBody>
          <a:bodyPr wrap="square">
            <a:spAutoFit/>
          </a:bodyPr>
          <a:lstStyle/>
          <a:p>
            <a:r>
              <a:rPr lang="en-US" b="0" i="1" dirty="0" err="1" smtClean="0">
                <a:solidFill>
                  <a:srgbClr val="424242"/>
                </a:solidFill>
                <a:effectLst/>
                <a:latin typeface="Open Sans"/>
              </a:rPr>
              <a:t>Datepart</a:t>
            </a:r>
            <a:r>
              <a:rPr lang="en-US" b="0" i="1" dirty="0" smtClean="0">
                <a:solidFill>
                  <a:srgbClr val="424242"/>
                </a:solidFill>
                <a:effectLst/>
                <a:latin typeface="Open Sans"/>
              </a:rPr>
              <a:t> Values</a:t>
            </a:r>
            <a:endParaRPr lang="ru-RU" dirty="0"/>
          </a:p>
        </p:txBody>
      </p:sp>
    </p:spTree>
    <p:extLst>
      <p:ext uri="{BB962C8B-B14F-4D97-AF65-F5344CB8AC3E}">
        <p14:creationId xmlns:p14="http://schemas.microsoft.com/office/powerpoint/2010/main" val="2255792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325563"/>
          </a:xfrm>
        </p:spPr>
        <p:txBody>
          <a:bodyPr/>
          <a:lstStyle/>
          <a:p>
            <a:r>
              <a:rPr lang="en-US" b="1" dirty="0" smtClean="0"/>
              <a:t>DATENAME()</a:t>
            </a:r>
            <a:r>
              <a:rPr lang="en-US" b="1" dirty="0"/>
              <a:t/>
            </a:r>
            <a:br>
              <a:rPr lang="en-US" b="1" dirty="0"/>
            </a:br>
            <a:endParaRPr lang="ru-RU" dirty="0"/>
          </a:p>
        </p:txBody>
      </p:sp>
      <p:sp>
        <p:nvSpPr>
          <p:cNvPr id="3" name="Объект 2"/>
          <p:cNvSpPr>
            <a:spLocks noGrp="1"/>
          </p:cNvSpPr>
          <p:nvPr>
            <p:ph idx="1"/>
          </p:nvPr>
        </p:nvSpPr>
        <p:spPr>
          <a:xfrm>
            <a:off x="0" y="453120"/>
            <a:ext cx="10503794" cy="4333740"/>
          </a:xfrm>
        </p:spPr>
        <p:txBody>
          <a:bodyPr/>
          <a:lstStyle/>
          <a:p>
            <a:pPr fontAlgn="base"/>
            <a:r>
              <a:rPr lang="en-US" dirty="0"/>
              <a:t>DATENAME is a very useful function that is used to return various parts of a date such as the name of the month, or day of the week corresponding to a particular date.</a:t>
            </a:r>
          </a:p>
          <a:p>
            <a:pPr fontAlgn="base"/>
            <a:r>
              <a:rPr lang="en-US" dirty="0"/>
              <a:t>The general form of DATENAME is</a:t>
            </a:r>
          </a:p>
          <a:p>
            <a:endParaRPr lang="ru-RU" dirty="0"/>
          </a:p>
        </p:txBody>
      </p:sp>
      <p:sp>
        <p:nvSpPr>
          <p:cNvPr id="4" name="Rectangle 1"/>
          <p:cNvSpPr>
            <a:spLocks noChangeArrowheads="1"/>
          </p:cNvSpPr>
          <p:nvPr/>
        </p:nvSpPr>
        <p:spPr bwMode="auto">
          <a:xfrm>
            <a:off x="11806" y="2574593"/>
            <a:ext cx="11772363" cy="30777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dirty="0" smtClean="0">
                <a:ln>
                  <a:noFill/>
                </a:ln>
                <a:solidFill>
                  <a:srgbClr val="666666"/>
                </a:solidFill>
                <a:effectLst/>
                <a:latin typeface="Courier New" panose="02070309020205020404" pitchFamily="49" charset="0"/>
                <a:cs typeface="Courier New" panose="02070309020205020404" pitchFamily="49" charset="0"/>
              </a:rPr>
              <a:t>DATENAME(</a:t>
            </a:r>
            <a:r>
              <a:rPr kumimoji="0" lang="ru-RU" altLang="ru-RU" sz="2000" b="0" i="1" u="none" strike="noStrike" cap="none" normalizeH="0" dirty="0" err="1" smtClean="0">
                <a:ln>
                  <a:noFill/>
                </a:ln>
                <a:solidFill>
                  <a:srgbClr val="666666"/>
                </a:solidFill>
                <a:effectLst/>
                <a:latin typeface="Courier New" panose="02070309020205020404" pitchFamily="49" charset="0"/>
                <a:cs typeface="Courier New" panose="02070309020205020404" pitchFamily="49" charset="0"/>
              </a:rPr>
              <a:t>date</a:t>
            </a:r>
            <a:r>
              <a:rPr kumimoji="0" lang="ru-RU" altLang="ru-RU" sz="2000" b="0" i="1"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r>
              <a:rPr kumimoji="0" lang="ru-RU" altLang="ru-RU" sz="2000" b="0" i="1"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part</a:t>
            </a:r>
            <a:r>
              <a:rPr kumimoji="0" lang="ru-RU" altLang="ru-RU" sz="2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r>
              <a:rPr kumimoji="0" lang="ru-RU" altLang="ru-RU" sz="2000" b="0" i="1"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value</a:t>
            </a:r>
            <a:r>
              <a:rPr kumimoji="0" lang="ru-RU" altLang="ru-RU" sz="2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a:t>
            </a:r>
            <a:r>
              <a:rPr kumimoji="0" lang="ru-RU" altLang="ru-RU" sz="2000" b="0" i="0" u="none" strike="noStrike" cap="none" normalizeH="0" baseline="0" dirty="0" smtClean="0">
                <a:ln>
                  <a:noFill/>
                </a:ln>
                <a:solidFill>
                  <a:schemeClr val="tx1"/>
                </a:solidFill>
                <a:effectLst/>
              </a:rPr>
              <a:t> </a:t>
            </a:r>
            <a:endParaRPr kumimoji="0" lang="ru-RU" altLang="ru-RU" sz="20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1806" y="2882370"/>
            <a:ext cx="8515038" cy="220882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7744" tIns="179331" rIns="177744"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SELECT DATENAME(</a:t>
            </a:r>
            <a:r>
              <a:rPr kumimoji="0" lang="ru-RU" altLang="ru-RU" sz="2000"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year</a:t>
            </a:r>
            <a:r>
              <a:rPr kumimoji="0" lang="ru-RU" altLang="ru-RU" sz="2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GETDATE()) </a:t>
            </a:r>
            <a:r>
              <a:rPr kumimoji="0" lang="ru-RU" altLang="ru-RU" sz="2000"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as</a:t>
            </a:r>
            <a:r>
              <a:rPr kumimoji="0" lang="ru-RU" altLang="ru-RU" sz="2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Year</a:t>
            </a:r>
            <a:r>
              <a:rPr kumimoji="0" lang="ru-RU" altLang="ru-RU" sz="2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endParaRPr kumimoji="0" lang="en-US" altLang="ru-RU" sz="2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DATENAME(</a:t>
            </a:r>
            <a:r>
              <a:rPr kumimoji="0" lang="ru-RU" altLang="ru-RU" sz="2000"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week</a:t>
            </a:r>
            <a:r>
              <a:rPr kumimoji="0" lang="ru-RU" altLang="ru-RU" sz="2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r>
              <a:rPr kumimoji="0" lang="ru-RU" altLang="ru-RU" sz="2000" b="0" i="0" u="none" strike="noStrike" cap="none" normalizeH="0" dirty="0" smtClean="0">
                <a:ln>
                  <a:noFill/>
                </a:ln>
                <a:solidFill>
                  <a:srgbClr val="666666"/>
                </a:solidFill>
                <a:effectLst/>
                <a:latin typeface="Courier New" panose="02070309020205020404" pitchFamily="49" charset="0"/>
                <a:cs typeface="Courier New" panose="02070309020205020404" pitchFamily="49" charset="0"/>
              </a:rPr>
              <a:t>GETDATE</a:t>
            </a:r>
            <a:r>
              <a:rPr kumimoji="0" lang="ru-RU" altLang="ru-RU" sz="2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as</a:t>
            </a:r>
            <a:r>
              <a:rPr kumimoji="0" lang="ru-RU" altLang="ru-RU" sz="2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Week</a:t>
            </a:r>
            <a:r>
              <a:rPr kumimoji="0" lang="ru-RU" altLang="ru-RU" sz="2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endParaRPr kumimoji="0" lang="en-US" altLang="ru-RU" sz="2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DATENAME(</a:t>
            </a:r>
            <a:r>
              <a:rPr kumimoji="0" lang="ru-RU" altLang="ru-RU" sz="2000"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dayofyear</a:t>
            </a:r>
            <a:r>
              <a:rPr kumimoji="0" lang="ru-RU" altLang="ru-RU" sz="2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GETDATE()) </a:t>
            </a:r>
            <a:r>
              <a:rPr kumimoji="0" lang="ru-RU" altLang="ru-RU" sz="2000"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as</a:t>
            </a:r>
            <a:r>
              <a:rPr kumimoji="0" lang="ru-RU" altLang="ru-RU" sz="2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DayOfYear</a:t>
            </a:r>
            <a:r>
              <a:rPr kumimoji="0" lang="ru-RU" altLang="ru-RU" sz="2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endParaRPr kumimoji="0" lang="en-US" altLang="ru-RU" sz="2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DATENAME(</a:t>
            </a:r>
            <a:r>
              <a:rPr kumimoji="0" lang="ru-RU" altLang="ru-RU" sz="2000"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month</a:t>
            </a:r>
            <a:r>
              <a:rPr kumimoji="0" lang="ru-RU" altLang="ru-RU" sz="2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GETDATE()) </a:t>
            </a:r>
            <a:r>
              <a:rPr kumimoji="0" lang="ru-RU" altLang="ru-RU" sz="2000"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as</a:t>
            </a:r>
            <a:r>
              <a:rPr kumimoji="0" lang="ru-RU" altLang="ru-RU" sz="2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Month</a:t>
            </a:r>
            <a:r>
              <a:rPr kumimoji="0" lang="ru-RU" altLang="ru-RU" sz="2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endParaRPr kumimoji="0" lang="en-US" altLang="ru-RU" sz="2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DATENAME(</a:t>
            </a:r>
            <a:r>
              <a:rPr kumimoji="0" lang="ru-RU" altLang="ru-RU" sz="2000"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day</a:t>
            </a:r>
            <a:r>
              <a:rPr kumimoji="0" lang="ru-RU" altLang="ru-RU" sz="2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GETDATE()) </a:t>
            </a:r>
            <a:r>
              <a:rPr kumimoji="0" lang="ru-RU" altLang="ru-RU" sz="2000"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as</a:t>
            </a:r>
            <a:r>
              <a:rPr kumimoji="0" lang="ru-RU" altLang="ru-RU" sz="2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Day</a:t>
            </a:r>
            <a:r>
              <a:rPr kumimoji="0" lang="ru-RU" altLang="ru-RU" sz="2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endParaRPr kumimoji="0" lang="en-US" altLang="ru-RU" sz="2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DATENAME(</a:t>
            </a:r>
            <a:r>
              <a:rPr kumimoji="0" lang="ru-RU" altLang="ru-RU" sz="2000"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weekday</a:t>
            </a:r>
            <a:r>
              <a:rPr kumimoji="0" lang="ru-RU" altLang="ru-RU" sz="2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GETDATE()) </a:t>
            </a:r>
            <a:r>
              <a:rPr kumimoji="0" lang="ru-RU" altLang="ru-RU" sz="2000"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as</a:t>
            </a:r>
            <a:r>
              <a:rPr kumimoji="0" lang="ru-RU" altLang="ru-RU" sz="2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WEEKDAY</a:t>
            </a:r>
            <a:r>
              <a:rPr kumimoji="0" lang="ru-RU" altLang="ru-RU" sz="2000" b="0" i="0" u="none" strike="noStrike" cap="none" normalizeH="0" baseline="0" dirty="0" smtClean="0">
                <a:ln>
                  <a:noFill/>
                </a:ln>
                <a:solidFill>
                  <a:schemeClr val="tx1"/>
                </a:solidFill>
                <a:effectLst/>
              </a:rPr>
              <a:t> </a:t>
            </a:r>
            <a:endParaRPr kumimoji="0" lang="ru-RU" altLang="ru-RU" sz="2000" b="0" i="0" u="none" strike="noStrike" cap="none" normalizeH="0" baseline="0" dirty="0" smtClean="0">
              <a:ln>
                <a:noFill/>
              </a:ln>
              <a:solidFill>
                <a:schemeClr val="tx1"/>
              </a:solidFill>
              <a:effectLst/>
              <a:latin typeface="Arial" panose="020B0604020202020204" pitchFamily="34" charset="0"/>
            </a:endParaRPr>
          </a:p>
        </p:txBody>
      </p:sp>
      <p:sp>
        <p:nvSpPr>
          <p:cNvPr id="6" name="Прямоугольник 5"/>
          <p:cNvSpPr/>
          <p:nvPr/>
        </p:nvSpPr>
        <p:spPr>
          <a:xfrm>
            <a:off x="11806" y="5091194"/>
            <a:ext cx="9557197" cy="923330"/>
          </a:xfrm>
          <a:prstGeom prst="rect">
            <a:avLst/>
          </a:prstGeom>
        </p:spPr>
        <p:txBody>
          <a:bodyPr wrap="square">
            <a:spAutoFit/>
          </a:bodyPr>
          <a:lstStyle/>
          <a:p>
            <a:r>
              <a:rPr lang="en-US" b="0" i="0" dirty="0" smtClean="0">
                <a:solidFill>
                  <a:srgbClr val="424242"/>
                </a:solidFill>
                <a:effectLst/>
                <a:latin typeface="Open Sans"/>
              </a:rPr>
              <a:t>GETDATE returns </a:t>
            </a:r>
            <a:r>
              <a:rPr lang="ru-RU" dirty="0" smtClean="0"/>
              <a:t>2018-04-27 12:26:53.780</a:t>
            </a:r>
          </a:p>
          <a:p>
            <a:r>
              <a:rPr lang="en-US" dirty="0" err="1" smtClean="0">
                <a:solidFill>
                  <a:srgbClr val="424242"/>
                </a:solidFill>
                <a:latin typeface="Open Sans"/>
              </a:rPr>
              <a:t>il</a:t>
            </a:r>
            <a:r>
              <a:rPr lang="en-US" dirty="0" smtClean="0">
                <a:solidFill>
                  <a:srgbClr val="424242"/>
                </a:solidFill>
                <a:latin typeface="Open Sans"/>
              </a:rPr>
              <a:t>             </a:t>
            </a:r>
            <a:r>
              <a:rPr lang="az-Latn-AZ" dirty="0" smtClean="0">
                <a:solidFill>
                  <a:srgbClr val="424242"/>
                </a:solidFill>
                <a:latin typeface="Open Sans"/>
              </a:rPr>
              <a:t>həftə      ilin günləri       ay                gün          həftənin günü</a:t>
            </a:r>
            <a:endParaRPr lang="en-US" b="0" i="0" dirty="0" smtClean="0">
              <a:solidFill>
                <a:srgbClr val="424242"/>
              </a:solidFill>
              <a:effectLst/>
              <a:latin typeface="Open Sans"/>
            </a:endParaRPr>
          </a:p>
          <a:p>
            <a:r>
              <a:rPr lang="en-US" dirty="0" smtClean="0"/>
              <a:t>2018	13	</a:t>
            </a:r>
            <a:r>
              <a:rPr lang="az-Latn-AZ" dirty="0" smtClean="0"/>
              <a:t>      </a:t>
            </a:r>
            <a:r>
              <a:rPr lang="en-US" dirty="0" smtClean="0"/>
              <a:t>87	</a:t>
            </a:r>
            <a:r>
              <a:rPr lang="az-Latn-AZ" dirty="0" smtClean="0"/>
              <a:t>        </a:t>
            </a:r>
            <a:r>
              <a:rPr lang="en-US" dirty="0" smtClean="0"/>
              <a:t>March	28	Wednesday</a:t>
            </a:r>
            <a:endParaRPr lang="ru-RU" dirty="0"/>
          </a:p>
        </p:txBody>
      </p:sp>
    </p:spTree>
    <p:extLst>
      <p:ext uri="{BB962C8B-B14F-4D97-AF65-F5344CB8AC3E}">
        <p14:creationId xmlns:p14="http://schemas.microsoft.com/office/powerpoint/2010/main" val="620012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38921"/>
            <a:ext cx="10515600" cy="1325563"/>
          </a:xfrm>
        </p:spPr>
        <p:txBody>
          <a:bodyPr/>
          <a:lstStyle/>
          <a:p>
            <a:r>
              <a:rPr lang="en-US" b="1" dirty="0" smtClean="0"/>
              <a:t> </a:t>
            </a:r>
            <a:r>
              <a:rPr lang="en-US" b="1" dirty="0"/>
              <a:t>DATENAME (</a:t>
            </a:r>
            <a:r>
              <a:rPr lang="en-US" b="1" dirty="0" err="1"/>
              <a:t>datepart</a:t>
            </a:r>
            <a:r>
              <a:rPr lang="en-US" b="1" dirty="0"/>
              <a:t>, date) </a:t>
            </a:r>
            <a:r>
              <a:rPr lang="en-US" b="1" dirty="0" smtClean="0"/>
              <a:t/>
            </a:r>
            <a:br>
              <a:rPr lang="en-US" b="1" dirty="0" smtClean="0"/>
            </a:br>
            <a:endParaRPr lang="ru-RU" dirty="0"/>
          </a:p>
        </p:txBody>
      </p:sp>
      <p:sp>
        <p:nvSpPr>
          <p:cNvPr id="3" name="Объект 2"/>
          <p:cNvSpPr>
            <a:spLocks noGrp="1"/>
          </p:cNvSpPr>
          <p:nvPr>
            <p:ph idx="1"/>
          </p:nvPr>
        </p:nvSpPr>
        <p:spPr>
          <a:xfrm>
            <a:off x="0" y="701702"/>
            <a:ext cx="10515600" cy="4351338"/>
          </a:xfrm>
        </p:spPr>
        <p:txBody>
          <a:bodyPr/>
          <a:lstStyle/>
          <a:p>
            <a:pPr fontAlgn="base"/>
            <a:r>
              <a:rPr lang="en-US" dirty="0"/>
              <a:t>Here is an example showing how you can use DATANAME to perform some summary level analysis of </a:t>
            </a:r>
            <a:r>
              <a:rPr lang="en-US" dirty="0" smtClean="0"/>
              <a:t>orders.</a:t>
            </a:r>
            <a:endParaRPr lang="az-Latn-AZ" dirty="0" smtClean="0"/>
          </a:p>
          <a:p>
            <a:pPr fontAlgn="base"/>
            <a:r>
              <a:rPr lang="en-US" dirty="0" smtClean="0"/>
              <a:t>Suppose </a:t>
            </a:r>
            <a:r>
              <a:rPr lang="en-US" dirty="0"/>
              <a:t>the Sales Manager would like a summary of weekly sales.  Using the DATENAME function we can provide that information.</a:t>
            </a:r>
          </a:p>
          <a:p>
            <a:endParaRPr lang="ru-RU" dirty="0"/>
          </a:p>
        </p:txBody>
      </p:sp>
      <p:sp>
        <p:nvSpPr>
          <p:cNvPr id="4" name="Rectangle 1"/>
          <p:cNvSpPr>
            <a:spLocks noChangeArrowheads="1"/>
          </p:cNvSpPr>
          <p:nvPr/>
        </p:nvSpPr>
        <p:spPr bwMode="auto">
          <a:xfrm>
            <a:off x="334851" y="2860666"/>
            <a:ext cx="7527589" cy="2855155"/>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7744" tIns="179331" rIns="177744"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SELECT   DATENAME(</a:t>
            </a:r>
            <a:r>
              <a:rPr kumimoji="0" lang="ru-RU" altLang="ru-RU"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year</a:t>
            </a: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OrderDate</a:t>
            </a: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as</a:t>
            </a: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OrderYear</a:t>
            </a: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endParaRPr kumimoji="0" lang="az-Latn-AZ"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DATENAME(</a:t>
            </a:r>
            <a:r>
              <a:rPr kumimoji="0" lang="ru-RU" altLang="ru-RU"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week</a:t>
            </a: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OrderDate</a:t>
            </a: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as</a:t>
            </a: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OrderWeek</a:t>
            </a: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endParaRPr kumimoji="0" lang="az-Latn-AZ"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SUM(</a:t>
            </a:r>
            <a:r>
              <a:rPr kumimoji="0" lang="ru-RU" altLang="ru-RU"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TotalDue</a:t>
            </a: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as</a:t>
            </a: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WeeklySales</a:t>
            </a: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FROM </a:t>
            </a:r>
            <a:endParaRPr kumimoji="0" lang="az-Latn-AZ"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Sales.SalesOrderHeader</a:t>
            </a: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WHERE  </a:t>
            </a:r>
            <a:endParaRPr kumimoji="0" lang="az-Latn-AZ"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DATENAME(</a:t>
            </a:r>
            <a:r>
              <a:rPr kumimoji="0" lang="ru-RU" altLang="ru-RU"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year</a:t>
            </a: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OrderDate</a:t>
            </a: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endParaRPr kumimoji="0" lang="en-US"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'2008' GROUP BY DATENAME(</a:t>
            </a:r>
            <a:r>
              <a:rPr kumimoji="0" lang="ru-RU" altLang="ru-RU"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year</a:t>
            </a: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OrderDate</a:t>
            </a: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endParaRPr kumimoji="0" lang="az-Latn-AZ"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DATENAME(</a:t>
            </a:r>
            <a:r>
              <a:rPr kumimoji="0" lang="ru-RU" altLang="ru-RU"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week</a:t>
            </a: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OrderDate</a:t>
            </a: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a:t>
            </a:r>
            <a:endParaRPr kumimoji="0" lang="en-US"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ORDER BY DATENAME(</a:t>
            </a:r>
            <a:r>
              <a:rPr kumimoji="0" lang="ru-RU" altLang="ru-RU"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year</a:t>
            </a: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OrderDate</a:t>
            </a: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a:t>
            </a:r>
            <a:endParaRPr kumimoji="0" lang="az-Latn-AZ"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DATENAME(</a:t>
            </a:r>
            <a:r>
              <a:rPr kumimoji="0" lang="ru-RU" altLang="ru-RU"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week</a:t>
            </a: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OrderDate</a:t>
            </a: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a:t>
            </a:r>
            <a:r>
              <a:rPr kumimoji="0" lang="ru-RU" altLang="ru-RU" b="0" i="0" u="none" strike="noStrike" cap="none" normalizeH="0" baseline="0" dirty="0" smtClean="0">
                <a:ln>
                  <a:noFill/>
                </a:ln>
                <a:solidFill>
                  <a:schemeClr val="tx1"/>
                </a:solidFill>
                <a:effectLst/>
              </a:rPr>
              <a:t> </a:t>
            </a:r>
            <a:endParaRPr kumimoji="0" lang="ru-RU" altLang="ru-RU" b="0" i="0" u="none" strike="noStrike" cap="none" normalizeH="0" baseline="0" dirty="0" smtClean="0">
              <a:ln>
                <a:noFill/>
              </a:ln>
              <a:solidFill>
                <a:schemeClr val="tx1"/>
              </a:solidFill>
              <a:effectLst/>
              <a:latin typeface="Arial" panose="020B0604020202020204" pitchFamily="34" charset="0"/>
            </a:endParaRP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7291" y="2525159"/>
            <a:ext cx="3400425" cy="4514850"/>
          </a:xfrm>
          <a:prstGeom prst="rect">
            <a:avLst/>
          </a:prstGeom>
        </p:spPr>
      </p:pic>
    </p:spTree>
    <p:extLst>
      <p:ext uri="{BB962C8B-B14F-4D97-AF65-F5344CB8AC3E}">
        <p14:creationId xmlns:p14="http://schemas.microsoft.com/office/powerpoint/2010/main" val="1397233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094704"/>
          </a:xfrm>
        </p:spPr>
        <p:txBody>
          <a:bodyPr/>
          <a:lstStyle/>
          <a:p>
            <a:r>
              <a:rPr lang="en-US" b="1" dirty="0"/>
              <a:t>DATEPART (</a:t>
            </a:r>
            <a:r>
              <a:rPr lang="en-US" b="1" dirty="0" err="1"/>
              <a:t>datepart</a:t>
            </a:r>
            <a:r>
              <a:rPr lang="en-US" b="1" dirty="0"/>
              <a:t>, date)</a:t>
            </a:r>
            <a:endParaRPr lang="ru-RU" dirty="0"/>
          </a:p>
        </p:txBody>
      </p:sp>
      <p:sp>
        <p:nvSpPr>
          <p:cNvPr id="3" name="Объект 2"/>
          <p:cNvSpPr>
            <a:spLocks noGrp="1"/>
          </p:cNvSpPr>
          <p:nvPr>
            <p:ph idx="1"/>
          </p:nvPr>
        </p:nvSpPr>
        <p:spPr>
          <a:xfrm>
            <a:off x="0" y="717858"/>
            <a:ext cx="10515600" cy="4351338"/>
          </a:xfrm>
        </p:spPr>
        <p:txBody>
          <a:bodyPr>
            <a:normAutofit fontScale="92500" lnSpcReduction="10000"/>
          </a:bodyPr>
          <a:lstStyle/>
          <a:p>
            <a:pPr fontAlgn="base"/>
            <a:r>
              <a:rPr lang="en-US" dirty="0"/>
              <a:t>Returns an integer which represents the specified part of a date.  It works very similar to DATENAME, in that you specify a date part and value, however, rather than returning a text value, such as ‘July’, it returns 7.</a:t>
            </a:r>
          </a:p>
          <a:p>
            <a:pPr fontAlgn="base"/>
            <a:r>
              <a:rPr lang="en-US" dirty="0"/>
              <a:t>The general form of DATEPART </a:t>
            </a:r>
            <a:r>
              <a:rPr lang="en-US" dirty="0" smtClean="0"/>
              <a:t>is</a:t>
            </a:r>
            <a:endParaRPr lang="az-Latn-AZ" dirty="0" smtClean="0"/>
          </a:p>
          <a:p>
            <a:pPr fontAlgn="base"/>
            <a:endParaRPr lang="en-US" dirty="0"/>
          </a:p>
          <a:p>
            <a:r>
              <a:rPr lang="en-US" dirty="0"/>
              <a:t>Here is an example which shows various date parts in action</a:t>
            </a:r>
            <a:r>
              <a:rPr lang="en-US" dirty="0" smtClean="0"/>
              <a:t>.</a:t>
            </a:r>
            <a:r>
              <a:rPr lang="en-US" b="0" i="0" dirty="0" smtClean="0">
                <a:solidFill>
                  <a:srgbClr val="424242"/>
                </a:solidFill>
                <a:effectLst/>
                <a:latin typeface="Open Sans"/>
              </a:rPr>
              <a:t> GETDATE </a:t>
            </a:r>
            <a:endParaRPr lang="az-Latn-AZ" b="0" i="0" dirty="0" smtClean="0">
              <a:solidFill>
                <a:srgbClr val="424242"/>
              </a:solidFill>
              <a:effectLst/>
              <a:latin typeface="Open Sans"/>
            </a:endParaRPr>
          </a:p>
          <a:p>
            <a:endParaRPr lang="az-Latn-AZ" dirty="0">
              <a:solidFill>
                <a:srgbClr val="424242"/>
              </a:solidFill>
              <a:latin typeface="Open Sans"/>
            </a:endParaRPr>
          </a:p>
          <a:p>
            <a:endParaRPr lang="az-Latn-AZ" b="0" i="0" dirty="0" smtClean="0">
              <a:solidFill>
                <a:srgbClr val="424242"/>
              </a:solidFill>
              <a:effectLst/>
              <a:latin typeface="Open Sans"/>
            </a:endParaRPr>
          </a:p>
          <a:p>
            <a:r>
              <a:rPr lang="en-US" sz="1700" b="0" i="0" dirty="0" smtClean="0">
                <a:solidFill>
                  <a:srgbClr val="424242"/>
                </a:solidFill>
                <a:effectLst/>
                <a:latin typeface="Open Sans"/>
              </a:rPr>
              <a:t>returns </a:t>
            </a:r>
            <a:r>
              <a:rPr lang="ru-RU" sz="1700" dirty="0" smtClean="0"/>
              <a:t>2018-0</a:t>
            </a:r>
            <a:r>
              <a:rPr lang="az-Latn-AZ" sz="1700" dirty="0" smtClean="0"/>
              <a:t>3</a:t>
            </a:r>
            <a:r>
              <a:rPr lang="ru-RU" sz="1700" dirty="0" smtClean="0"/>
              <a:t>-27 12:26:53.780</a:t>
            </a:r>
          </a:p>
          <a:p>
            <a:r>
              <a:rPr lang="en-US" sz="1700" dirty="0" err="1" smtClean="0">
                <a:solidFill>
                  <a:srgbClr val="424242"/>
                </a:solidFill>
                <a:latin typeface="Open Sans"/>
              </a:rPr>
              <a:t>il</a:t>
            </a:r>
            <a:r>
              <a:rPr lang="en-US" sz="1700" dirty="0" smtClean="0">
                <a:solidFill>
                  <a:srgbClr val="424242"/>
                </a:solidFill>
                <a:latin typeface="Open Sans"/>
              </a:rPr>
              <a:t>             </a:t>
            </a:r>
            <a:r>
              <a:rPr lang="az-Latn-AZ" sz="1700" dirty="0" smtClean="0">
                <a:solidFill>
                  <a:srgbClr val="424242"/>
                </a:solidFill>
                <a:latin typeface="Open Sans"/>
              </a:rPr>
              <a:t>həftə      ilin günləri       ay                gün          həftənin günü</a:t>
            </a:r>
            <a:endParaRPr lang="en-US" sz="1700" b="0" i="0" dirty="0" smtClean="0">
              <a:solidFill>
                <a:srgbClr val="424242"/>
              </a:solidFill>
              <a:effectLst/>
              <a:latin typeface="Open Sans"/>
            </a:endParaRPr>
          </a:p>
          <a:p>
            <a:r>
              <a:rPr lang="en-US" sz="1700" dirty="0" smtClean="0"/>
              <a:t>2018	</a:t>
            </a:r>
            <a:r>
              <a:rPr lang="az-Latn-AZ" sz="1700" dirty="0" smtClean="0"/>
              <a:t>     </a:t>
            </a:r>
            <a:r>
              <a:rPr lang="en-US" sz="1700" dirty="0" smtClean="0"/>
              <a:t>13	</a:t>
            </a:r>
            <a:r>
              <a:rPr lang="az-Latn-AZ" sz="1700" dirty="0" smtClean="0"/>
              <a:t>      </a:t>
            </a:r>
            <a:r>
              <a:rPr lang="en-US" sz="1700" dirty="0" smtClean="0"/>
              <a:t>87	</a:t>
            </a:r>
            <a:r>
              <a:rPr lang="az-Latn-AZ" sz="1700" dirty="0" smtClean="0"/>
              <a:t>           3</a:t>
            </a:r>
            <a:r>
              <a:rPr lang="en-US" sz="1700" dirty="0" smtClean="0"/>
              <a:t>	Wednesday</a:t>
            </a:r>
            <a:endParaRPr lang="ru-RU" sz="1700" dirty="0" smtClean="0"/>
          </a:p>
          <a:p>
            <a:endParaRPr lang="az-Latn-AZ" sz="1700" dirty="0" smtClean="0"/>
          </a:p>
          <a:p>
            <a:endParaRPr lang="ru-RU" dirty="0"/>
          </a:p>
        </p:txBody>
      </p:sp>
      <p:sp>
        <p:nvSpPr>
          <p:cNvPr id="5" name="Rectangle 2"/>
          <p:cNvSpPr>
            <a:spLocks noChangeArrowheads="1"/>
          </p:cNvSpPr>
          <p:nvPr/>
        </p:nvSpPr>
        <p:spPr bwMode="auto">
          <a:xfrm>
            <a:off x="437882" y="3112711"/>
            <a:ext cx="2802049" cy="21544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DATEPART(</a:t>
            </a:r>
            <a:r>
              <a:rPr kumimoji="0" lang="ru-RU" altLang="ru-RU" sz="1400" b="0" i="1"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date</a:t>
            </a:r>
            <a:r>
              <a:rPr kumimoji="0" lang="ru-RU" altLang="ru-RU" sz="1400" b="0" i="1"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r>
              <a:rPr kumimoji="0" lang="ru-RU" altLang="ru-RU" sz="1400" b="0" i="1"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part</a:t>
            </a:r>
            <a:r>
              <a:rPr kumimoji="0" lang="ru-RU" altLang="ru-RU" sz="14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r>
              <a:rPr kumimoji="0" lang="ru-RU" altLang="ru-RU" sz="1400" b="0" i="1"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value</a:t>
            </a:r>
            <a:r>
              <a:rPr kumimoji="0" lang="ru-RU" altLang="ru-RU" sz="11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smtClean="0">
                <a:ln>
                  <a:noFill/>
                </a:ln>
                <a:solidFill>
                  <a:schemeClr val="tx1"/>
                </a:solidFill>
                <a:effectLst/>
              </a:rPr>
              <a:t> </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5115303"/>
            <a:ext cx="6777383" cy="183949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7744" tIns="179331" rIns="177744"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SELECT DATEPART(YEAR, GETDATE()) </a:t>
            </a:r>
            <a:r>
              <a:rPr kumimoji="0" lang="ru-RU" altLang="ru-RU" sz="1600"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as</a:t>
            </a:r>
            <a:r>
              <a:rPr kumimoji="0" lang="ru-RU" altLang="ru-RU" sz="16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Year</a:t>
            </a:r>
            <a:r>
              <a:rPr kumimoji="0" lang="ru-RU" altLang="ru-RU" sz="16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endParaRPr kumimoji="0" lang="az-Latn-AZ" altLang="ru-RU" sz="16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DATEPART(WEEK, GETDATE()) </a:t>
            </a:r>
            <a:r>
              <a:rPr kumimoji="0" lang="ru-RU" altLang="ru-RU" sz="1600"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as</a:t>
            </a:r>
            <a:r>
              <a:rPr kumimoji="0" lang="ru-RU" altLang="ru-RU" sz="16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Week</a:t>
            </a:r>
            <a:r>
              <a:rPr kumimoji="0" lang="ru-RU" altLang="ru-RU" sz="16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endParaRPr kumimoji="0" lang="az-Latn-AZ" altLang="ru-RU" sz="16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DATEPART(DAYOFYEAR, GETDATE()) </a:t>
            </a:r>
            <a:r>
              <a:rPr kumimoji="0" lang="ru-RU" altLang="ru-RU" sz="1600"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as</a:t>
            </a:r>
            <a:r>
              <a:rPr kumimoji="0" lang="ru-RU" altLang="ru-RU" sz="16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DayOfYear</a:t>
            </a:r>
            <a:r>
              <a:rPr kumimoji="0" lang="ru-RU" altLang="ru-RU" sz="16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endParaRPr kumimoji="0" lang="az-Latn-AZ" altLang="ru-RU" sz="16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DATEPART(MONTH, GETDATE()) </a:t>
            </a:r>
            <a:r>
              <a:rPr kumimoji="0" lang="ru-RU" altLang="ru-RU" sz="1600"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as</a:t>
            </a:r>
            <a:r>
              <a:rPr kumimoji="0" lang="ru-RU" altLang="ru-RU" sz="16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Month</a:t>
            </a:r>
            <a:r>
              <a:rPr kumimoji="0" lang="ru-RU" altLang="ru-RU" sz="16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endParaRPr kumimoji="0" lang="az-Latn-AZ" altLang="ru-RU" sz="16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DATEPART(DAY, GETDATE()) </a:t>
            </a:r>
            <a:r>
              <a:rPr kumimoji="0" lang="ru-RU" altLang="ru-RU" sz="1600"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as</a:t>
            </a:r>
            <a:r>
              <a:rPr kumimoji="0" lang="ru-RU" altLang="ru-RU" sz="16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Day</a:t>
            </a:r>
            <a:r>
              <a:rPr kumimoji="0" lang="ru-RU" altLang="ru-RU" sz="16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endParaRPr kumimoji="0" lang="az-Latn-AZ" altLang="ru-RU" sz="16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DATEPART(WEEKDAY, GETDATE()) </a:t>
            </a:r>
            <a:r>
              <a:rPr kumimoji="0" lang="ru-RU" altLang="ru-RU" sz="1600"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as</a:t>
            </a:r>
            <a:r>
              <a:rPr kumimoji="0" lang="ru-RU" altLang="ru-RU" sz="16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WEEKDAY</a:t>
            </a:r>
            <a:r>
              <a:rPr kumimoji="0" lang="ru-RU" altLang="ru-RU" sz="1600" b="0" i="0" u="none" strike="noStrike" cap="none" normalizeH="0" baseline="0" dirty="0" smtClean="0">
                <a:ln>
                  <a:noFill/>
                </a:ln>
                <a:solidFill>
                  <a:schemeClr val="tx1"/>
                </a:solidFill>
                <a:effectLst/>
              </a:rPr>
              <a:t> </a:t>
            </a:r>
            <a:endParaRPr kumimoji="0" lang="ru-RU" altLang="ru-RU"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7663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6983" y="120426"/>
            <a:ext cx="10515600" cy="1325563"/>
          </a:xfrm>
        </p:spPr>
        <p:txBody>
          <a:bodyPr/>
          <a:lstStyle/>
          <a:p>
            <a:r>
              <a:rPr lang="en-US" b="1" dirty="0"/>
              <a:t>DAY, MONTH, YEAR</a:t>
            </a:r>
            <a:br>
              <a:rPr lang="en-US" b="1" dirty="0"/>
            </a:br>
            <a:endParaRPr lang="ru-RU" dirty="0"/>
          </a:p>
        </p:txBody>
      </p:sp>
      <p:sp>
        <p:nvSpPr>
          <p:cNvPr id="3" name="Объект 2"/>
          <p:cNvSpPr>
            <a:spLocks noGrp="1"/>
          </p:cNvSpPr>
          <p:nvPr>
            <p:ph idx="1"/>
          </p:nvPr>
        </p:nvSpPr>
        <p:spPr>
          <a:xfrm>
            <a:off x="0" y="783207"/>
            <a:ext cx="10515600" cy="4351338"/>
          </a:xfrm>
        </p:spPr>
        <p:txBody>
          <a:bodyPr/>
          <a:lstStyle/>
          <a:p>
            <a:r>
              <a:rPr lang="en-US" dirty="0"/>
              <a:t>The DAY, MONTH, and YEAR functions return, based on a date provided, the day, month, or year as an integer</a:t>
            </a:r>
            <a:r>
              <a:rPr lang="en-US" dirty="0" smtClean="0"/>
              <a:t>.</a:t>
            </a:r>
            <a:endParaRPr lang="az-Latn-AZ" dirty="0" smtClean="0"/>
          </a:p>
          <a:p>
            <a:r>
              <a:rPr lang="az-Latn-AZ" dirty="0" smtClean="0"/>
              <a:t>DAY(value)</a:t>
            </a:r>
          </a:p>
          <a:p>
            <a:r>
              <a:rPr lang="en-US" dirty="0"/>
              <a:t>Here is a quick example showing these functions in </a:t>
            </a:r>
            <a:r>
              <a:rPr lang="en-US" dirty="0" smtClean="0"/>
              <a:t>play</a:t>
            </a:r>
            <a:r>
              <a:rPr lang="az-Latn-AZ" dirty="0" smtClean="0"/>
              <a:t>;</a:t>
            </a:r>
          </a:p>
          <a:p>
            <a:endParaRPr lang="ru-RU" dirty="0"/>
          </a:p>
        </p:txBody>
      </p:sp>
      <p:sp>
        <p:nvSpPr>
          <p:cNvPr id="4" name="Rectangle 1"/>
          <p:cNvSpPr>
            <a:spLocks noChangeArrowheads="1"/>
          </p:cNvSpPr>
          <p:nvPr/>
        </p:nvSpPr>
        <p:spPr bwMode="auto">
          <a:xfrm>
            <a:off x="309093" y="2766516"/>
            <a:ext cx="4802484" cy="159327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7744" tIns="179331" rIns="177744"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SELECT </a:t>
            </a:r>
            <a:r>
              <a:rPr kumimoji="0" lang="ru-RU" altLang="ru-RU" sz="1600"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HireDate</a:t>
            </a:r>
            <a:r>
              <a:rPr kumimoji="0" lang="ru-RU" altLang="ru-RU" sz="16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endParaRPr kumimoji="0" lang="az-Latn-AZ" altLang="ru-RU" sz="16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YEAR(</a:t>
            </a:r>
            <a:r>
              <a:rPr kumimoji="0" lang="ru-RU" altLang="ru-RU" sz="1600"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HireDate</a:t>
            </a:r>
            <a:r>
              <a:rPr kumimoji="0" lang="ru-RU" altLang="ru-RU" sz="16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as</a:t>
            </a:r>
            <a:r>
              <a:rPr kumimoji="0" lang="ru-RU" altLang="ru-RU" sz="16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HireYear</a:t>
            </a:r>
            <a:r>
              <a:rPr kumimoji="0" lang="ru-RU" altLang="ru-RU" sz="16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endParaRPr kumimoji="0" lang="az-Latn-AZ" altLang="ru-RU" sz="16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MONTH(</a:t>
            </a:r>
            <a:r>
              <a:rPr kumimoji="0" lang="ru-RU" altLang="ru-RU" sz="1600"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HireDate</a:t>
            </a:r>
            <a:r>
              <a:rPr kumimoji="0" lang="ru-RU" altLang="ru-RU" sz="16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HireMonth</a:t>
            </a:r>
            <a:r>
              <a:rPr kumimoji="0" lang="ru-RU" altLang="ru-RU" sz="16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endParaRPr kumimoji="0" lang="az-Latn-AZ" altLang="ru-RU" sz="16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DAY(</a:t>
            </a:r>
            <a:r>
              <a:rPr kumimoji="0" lang="ru-RU" altLang="ru-RU" sz="1600"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HireDate</a:t>
            </a:r>
            <a:r>
              <a:rPr kumimoji="0" lang="ru-RU" altLang="ru-RU" sz="16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as</a:t>
            </a:r>
            <a:r>
              <a:rPr kumimoji="0" lang="ru-RU" altLang="ru-RU" sz="16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HireDay</a:t>
            </a:r>
            <a:r>
              <a:rPr kumimoji="0" lang="ru-RU" altLang="ru-RU" sz="16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endParaRPr kumimoji="0" lang="az-Latn-AZ" altLang="ru-RU" sz="16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FROM   </a:t>
            </a:r>
            <a:r>
              <a:rPr kumimoji="0" lang="ru-RU" altLang="ru-RU" sz="1600"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HumanResources.Employee</a:t>
            </a:r>
            <a:r>
              <a:rPr kumimoji="0" lang="ru-RU" altLang="ru-RU" sz="1600" b="0" i="0" u="none" strike="noStrike" cap="none" normalizeH="0" baseline="0" dirty="0" smtClean="0">
                <a:ln>
                  <a:noFill/>
                </a:ln>
                <a:solidFill>
                  <a:schemeClr val="tx1"/>
                </a:solidFill>
                <a:effectLst/>
              </a:rPr>
              <a:t> </a:t>
            </a:r>
            <a:endParaRPr kumimoji="0" lang="ru-RU" altLang="ru-RU" sz="1600" b="0" i="0" u="none" strike="noStrike" cap="none" normalizeH="0" baseline="0" dirty="0" smtClean="0">
              <a:ln>
                <a:noFill/>
              </a:ln>
              <a:solidFill>
                <a:schemeClr val="tx1"/>
              </a:solidFill>
              <a:effectLst/>
              <a:latin typeface="Arial" panose="020B0604020202020204" pitchFamily="34" charset="0"/>
            </a:endParaRP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3862" y="2766516"/>
            <a:ext cx="2580952" cy="2076190"/>
          </a:xfrm>
          <a:prstGeom prst="rect">
            <a:avLst/>
          </a:prstGeom>
        </p:spPr>
      </p:pic>
    </p:spTree>
    <p:extLst>
      <p:ext uri="{BB962C8B-B14F-4D97-AF65-F5344CB8AC3E}">
        <p14:creationId xmlns:p14="http://schemas.microsoft.com/office/powerpoint/2010/main" val="1800899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442" y="0"/>
            <a:ext cx="10515600" cy="1325563"/>
          </a:xfrm>
        </p:spPr>
        <p:txBody>
          <a:bodyPr/>
          <a:lstStyle/>
          <a:p>
            <a:r>
              <a:rPr lang="en-US" b="1" dirty="0" smtClean="0"/>
              <a:t>DATEDIFF</a:t>
            </a:r>
            <a:r>
              <a:rPr lang="az-Latn-AZ" b="1" dirty="0" smtClean="0"/>
              <a:t>()</a:t>
            </a:r>
            <a:r>
              <a:rPr lang="en-US" b="1" dirty="0"/>
              <a:t/>
            </a:r>
            <a:br>
              <a:rPr lang="en-US" b="1" dirty="0"/>
            </a:br>
            <a:endParaRPr lang="ru-RU" dirty="0"/>
          </a:p>
        </p:txBody>
      </p:sp>
      <p:sp>
        <p:nvSpPr>
          <p:cNvPr id="3" name="Объект 2"/>
          <p:cNvSpPr>
            <a:spLocks noGrp="1"/>
          </p:cNvSpPr>
          <p:nvPr>
            <p:ph idx="1"/>
          </p:nvPr>
        </p:nvSpPr>
        <p:spPr>
          <a:xfrm>
            <a:off x="0" y="548946"/>
            <a:ext cx="9618627" cy="20526916"/>
          </a:xfrm>
        </p:spPr>
        <p:txBody>
          <a:bodyPr/>
          <a:lstStyle/>
          <a:p>
            <a:pPr fontAlgn="base"/>
            <a:r>
              <a:rPr lang="en-US" dirty="0"/>
              <a:t>The DATEDIFF function </a:t>
            </a:r>
            <a:r>
              <a:rPr lang="en-US" dirty="0" err="1"/>
              <a:t>returnes</a:t>
            </a:r>
            <a:r>
              <a:rPr lang="en-US" dirty="0"/>
              <a:t> the number years, months, weeks, or days between two dates.</a:t>
            </a:r>
          </a:p>
          <a:p>
            <a:pPr fontAlgn="base"/>
            <a:r>
              <a:rPr lang="en-US" dirty="0"/>
              <a:t>The general form for the DATEDIFF </a:t>
            </a:r>
            <a:r>
              <a:rPr lang="en-US" dirty="0" smtClean="0"/>
              <a:t>is</a:t>
            </a:r>
            <a:endParaRPr lang="az-Latn-AZ" dirty="0" smtClean="0"/>
          </a:p>
          <a:p>
            <a:pPr fontAlgn="base"/>
            <a:endParaRPr lang="en-US" dirty="0"/>
          </a:p>
          <a:p>
            <a:endParaRPr lang="az-Latn-AZ" dirty="0" smtClean="0"/>
          </a:p>
          <a:p>
            <a:r>
              <a:rPr lang="en-US" dirty="0" smtClean="0"/>
              <a:t>To </a:t>
            </a:r>
            <a:r>
              <a:rPr lang="en-US" dirty="0"/>
              <a:t>do this we’ll use the DATEDIFF report to both display number of years of service and to also to filter out those with less than ten years of service.</a:t>
            </a:r>
            <a:endParaRPr lang="ru-RU" dirty="0"/>
          </a:p>
        </p:txBody>
      </p:sp>
      <p:sp>
        <p:nvSpPr>
          <p:cNvPr id="4" name="Rectangle 1"/>
          <p:cNvSpPr>
            <a:spLocks noChangeArrowheads="1"/>
          </p:cNvSpPr>
          <p:nvPr/>
        </p:nvSpPr>
        <p:spPr bwMode="auto">
          <a:xfrm>
            <a:off x="218942" y="2025817"/>
            <a:ext cx="11152031"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DATEDIFF(</a:t>
            </a:r>
            <a:r>
              <a:rPr kumimoji="0" lang="ru-RU" altLang="ru-RU" b="0" i="1"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date</a:t>
            </a:r>
            <a:r>
              <a:rPr kumimoji="0" lang="ru-RU" altLang="ru-RU" b="0" i="1"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r>
              <a:rPr kumimoji="0" lang="ru-RU" altLang="ru-RU" b="0" i="1"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part</a:t>
            </a: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r>
              <a:rPr kumimoji="0" lang="ru-RU" altLang="ru-RU" b="0" i="1"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start</a:t>
            </a:r>
            <a:r>
              <a:rPr kumimoji="0" lang="ru-RU" altLang="ru-RU" b="0" i="1"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r>
              <a:rPr kumimoji="0" lang="ru-RU" altLang="ru-RU" b="0" i="1"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value</a:t>
            </a: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r>
              <a:rPr kumimoji="0" lang="ru-RU" altLang="ru-RU" b="0" i="1"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end</a:t>
            </a:r>
            <a:r>
              <a:rPr kumimoji="0" lang="ru-RU" altLang="ru-RU" b="0" i="1"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r>
              <a:rPr kumimoji="0" lang="ru-RU" altLang="ru-RU" b="0" i="1"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value</a:t>
            </a: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a:t>
            </a:r>
            <a:r>
              <a:rPr kumimoji="0" lang="ru-RU" altLang="ru-RU" b="0" i="0" u="none" strike="noStrike" cap="none" normalizeH="0" baseline="0" dirty="0" smtClean="0">
                <a:ln>
                  <a:noFill/>
                </a:ln>
                <a:solidFill>
                  <a:schemeClr val="tx1"/>
                </a:solidFill>
                <a:effectLst/>
              </a:rPr>
              <a:t> </a:t>
            </a:r>
            <a:endParaRPr kumimoji="0" lang="ru-RU" altLang="ru-RU" b="0" i="0" u="none" strike="noStrike" cap="none" normalizeH="0" baseline="0" dirty="0" smtClean="0">
              <a:ln>
                <a:noFill/>
              </a:ln>
              <a:solidFill>
                <a:schemeClr val="tx1"/>
              </a:solidFill>
              <a:effectLst/>
              <a:latin typeface="Arial" panose="020B0604020202020204" pitchFamily="34" charset="0"/>
            </a:endParaRPr>
          </a:p>
        </p:txBody>
      </p:sp>
      <p:sp>
        <p:nvSpPr>
          <p:cNvPr id="5" name="Прямоугольник 4"/>
          <p:cNvSpPr/>
          <p:nvPr/>
        </p:nvSpPr>
        <p:spPr>
          <a:xfrm>
            <a:off x="218942" y="2302816"/>
            <a:ext cx="6570627" cy="369332"/>
          </a:xfrm>
          <a:prstGeom prst="rect">
            <a:avLst/>
          </a:prstGeom>
        </p:spPr>
        <p:txBody>
          <a:bodyPr wrap="square">
            <a:spAutoFit/>
          </a:bodyPr>
          <a:lstStyle/>
          <a:p>
            <a:r>
              <a:rPr lang="en-US" b="0" i="0" dirty="0" smtClean="0">
                <a:solidFill>
                  <a:srgbClr val="424242"/>
                </a:solidFill>
                <a:effectLst/>
                <a:latin typeface="Open Sans"/>
              </a:rPr>
              <a:t>The difference is calculated between start value and end value.</a:t>
            </a:r>
            <a:endParaRPr lang="ru-RU" dirty="0"/>
          </a:p>
        </p:txBody>
      </p:sp>
      <p:sp>
        <p:nvSpPr>
          <p:cNvPr id="6" name="Rectangle 2"/>
          <p:cNvSpPr>
            <a:spLocks noChangeArrowheads="1"/>
          </p:cNvSpPr>
          <p:nvPr/>
        </p:nvSpPr>
        <p:spPr bwMode="auto">
          <a:xfrm>
            <a:off x="218942" y="4255332"/>
            <a:ext cx="7389730" cy="230115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7744" tIns="179331" rIns="177744"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SELECT   </a:t>
            </a:r>
            <a:r>
              <a:rPr kumimoji="0" lang="ru-RU" altLang="ru-RU"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NationalIDNumber</a:t>
            </a: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endParaRPr kumimoji="0" lang="az-Latn-AZ"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HireDate</a:t>
            </a: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endParaRPr kumimoji="0" lang="az-Latn-AZ"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DATEDIFF(</a:t>
            </a:r>
            <a:r>
              <a:rPr kumimoji="0" lang="ru-RU" altLang="ru-RU"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year</a:t>
            </a: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HireDate</a:t>
            </a: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a:t>
            </a:r>
            <a:endParaRPr kumimoji="0" lang="az-Latn-AZ"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GETDATE()) </a:t>
            </a:r>
            <a:r>
              <a:rPr kumimoji="0" lang="ru-RU" altLang="ru-RU"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YearsOfService</a:t>
            </a: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endParaRPr kumimoji="0" lang="az-Latn-AZ"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FROM     </a:t>
            </a:r>
            <a:r>
              <a:rPr kumimoji="0" lang="ru-RU" altLang="ru-RU"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HumanResources.Employee</a:t>
            </a:r>
            <a:endParaRPr kumimoji="0" lang="az-Latn-AZ"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WHERE    DATEDIFF(</a:t>
            </a:r>
            <a:r>
              <a:rPr kumimoji="0" lang="ru-RU" altLang="ru-RU"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year</a:t>
            </a: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HireDate</a:t>
            </a: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GETDATE()) &gt;= 10</a:t>
            </a:r>
            <a:endParaRPr kumimoji="0" lang="az-Latn-AZ"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ORDER BY </a:t>
            </a:r>
            <a:r>
              <a:rPr kumimoji="0" lang="ru-RU" altLang="ru-RU" b="0"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YearsOfService</a:t>
            </a:r>
            <a:r>
              <a:rPr kumimoji="0" lang="ru-RU" altLang="ru-RU"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DESC</a:t>
            </a:r>
            <a:r>
              <a:rPr kumimoji="0" lang="ru-RU" altLang="ru-RU" b="0" i="0" u="none" strike="noStrike" cap="none" normalizeH="0" baseline="0" dirty="0" smtClean="0">
                <a:ln>
                  <a:noFill/>
                </a:ln>
                <a:solidFill>
                  <a:schemeClr val="tx1"/>
                </a:solidFill>
                <a:effectLst/>
              </a:rPr>
              <a:t> </a:t>
            </a:r>
            <a:endParaRPr kumimoji="0" lang="ru-RU" altLang="ru-RU" b="0" i="0" u="none" strike="noStrike" cap="none" normalizeH="0" baseline="0" dirty="0" smtClean="0">
              <a:ln>
                <a:noFill/>
              </a:ln>
              <a:solidFill>
                <a:schemeClr val="tx1"/>
              </a:solidFill>
              <a:effectLst/>
              <a:latin typeface="Arial" panose="020B0604020202020204" pitchFamily="34" charset="0"/>
            </a:endParaRPr>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3964" y="4383008"/>
            <a:ext cx="2977009" cy="2903632"/>
          </a:xfrm>
          <a:prstGeom prst="rect">
            <a:avLst/>
          </a:prstGeom>
        </p:spPr>
      </p:pic>
    </p:spTree>
    <p:extLst>
      <p:ext uri="{BB962C8B-B14F-4D97-AF65-F5344CB8AC3E}">
        <p14:creationId xmlns:p14="http://schemas.microsoft.com/office/powerpoint/2010/main" val="338669851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505</Words>
  <Application>Microsoft Office PowerPoint</Application>
  <PresentationFormat>Широкоэкранный</PresentationFormat>
  <Paragraphs>97</Paragraphs>
  <Slides>11</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11</vt:i4>
      </vt:variant>
    </vt:vector>
  </HeadingPairs>
  <TitlesOfParts>
    <vt:vector size="18" baseType="lpstr">
      <vt:lpstr>Arial</vt:lpstr>
      <vt:lpstr>Calibri</vt:lpstr>
      <vt:lpstr>Calibri Light</vt:lpstr>
      <vt:lpstr>Courier New</vt:lpstr>
      <vt:lpstr>Georgia</vt:lpstr>
      <vt:lpstr>Open Sans</vt:lpstr>
      <vt:lpstr>Тема Office</vt:lpstr>
      <vt:lpstr>SQL SERVER  DATE FUNCTIONS</vt:lpstr>
      <vt:lpstr>There are over twenty five different functions categorized as date functions in SQL server.</vt:lpstr>
      <vt:lpstr>the most essential of the date functions </vt:lpstr>
      <vt:lpstr>the most essential of the date functions </vt:lpstr>
      <vt:lpstr>DATENAME() </vt:lpstr>
      <vt:lpstr> DATENAME (datepart, date)  </vt:lpstr>
      <vt:lpstr>DATEPART (datepart, date)</vt:lpstr>
      <vt:lpstr>DAY, MONTH, YEAR </vt:lpstr>
      <vt:lpstr>DATEDIFF() </vt:lpstr>
      <vt:lpstr>DATEADD() </vt:lpstr>
      <vt:lpstr>ISDATE (expression)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DATE FUNCTIONS</dc:title>
  <dc:creator>User</dc:creator>
  <cp:lastModifiedBy>User</cp:lastModifiedBy>
  <cp:revision>13</cp:revision>
  <dcterms:created xsi:type="dcterms:W3CDTF">2018-03-28T10:09:35Z</dcterms:created>
  <dcterms:modified xsi:type="dcterms:W3CDTF">2018-03-28T13:03:01Z</dcterms:modified>
</cp:coreProperties>
</file>