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slideLayouts/slideLayout16.xml" ContentType="application/vnd.openxmlformats-officedocument.presentationml.slideLayout+xml"/>
  <Override PartName="/ppt/theme/theme10.xml" ContentType="application/vnd.openxmlformats-officedocument.theme+xml"/>
  <Override PartName="/ppt/slideLayouts/slideLayout17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72" r:id="rId10"/>
    <p:sldMasterId id="2147483674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x="18288000" cy="10287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94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10" Type="http://schemas.openxmlformats.org/officeDocument/2006/relationships/slideMaster" Target="slideMasters/slideMaster10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7A0EEDC-370D-4306-99B7-E1392D0AD9C5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176A99E-B184-4D98-A4BF-FE75F8101EF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4AEC249-6D1E-489A-96F5-99D04B93094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A1CDFA5-3C05-4D58-BF68-CC3925CFBB6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56926E6-33F9-4755-B227-E1C5B2A2F6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78CCB9BD-3F3B-4675-9AFB-72F0A99B6B3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9B61F460-23F7-4C41-91B6-5944FBE236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7434BA2-BF65-4CDF-882D-ABEF5030C2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EB45041-1B62-42E3-8C3A-9BE6C3DB0F9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0D601C1-516C-4A5E-ABDB-EFFCB7827D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8265AD2-0028-4913-B5D4-77057BCBEE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22A9175-3991-4326-A919-058E379D43C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B2CC6AC-EA94-4D2F-80BE-682931F2BD5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9C01154-1802-4BED-8BA1-78BFBE2CF36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9819F51-6040-4AE1-B315-BA91522D4AC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7BC5FFD-9322-4F4C-B616-6F8DCFF3CDE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E539806-9B32-44C6-A275-E5FD90F044C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6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32F60F-8BD4-4503-A950-4B306EF2145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FA9E87-DA69-4010-9BD9-3C4B3BC2D39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7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1408448-1AC8-4401-85C0-A9F229E92BA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C0ED38-9AE5-420F-B646-2B4353632DE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97DA22D-3D71-4D9D-BC44-9CA86CF7B20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1A00E13-F004-4020-B781-7CDA3812006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338AFD-3262-41C7-BA51-204A01E2D73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28E8A3-5125-41B7-BD96-BE1CE36073E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743040" lvl="1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30D6D0-B4E7-44A4-BE4B-21793B70F7B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D2423B1-F1C0-402F-B64B-01BE41C3413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8E60A9-6A24-44D5-87B6-925DB4D697C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9"/>
          <p:cNvSpPr/>
          <p:nvPr/>
        </p:nvSpPr>
        <p:spPr>
          <a:xfrm>
            <a:off x="1726200" y="2783237"/>
            <a:ext cx="11075040" cy="40454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866880" lvl="1" indent="-433440" defTabSz="914400">
              <a:lnSpc>
                <a:spcPts val="5621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9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Team Name </a:t>
            </a:r>
            <a:r>
              <a:rPr lang="en-US" sz="4009" b="1" dirty="0">
                <a:solidFill>
                  <a:srgbClr val="000000"/>
                </a:solidFill>
                <a:latin typeface="Times New Roman"/>
                <a:ea typeface="Times New Roman Bold"/>
              </a:rPr>
              <a:t>: The </a:t>
            </a:r>
            <a:r>
              <a:rPr lang="en-US" sz="4009" b="1" dirty="0" err="1">
                <a:solidFill>
                  <a:srgbClr val="000000"/>
                </a:solidFill>
                <a:latin typeface="Times New Roman"/>
                <a:ea typeface="Times New Roman Bold"/>
              </a:rPr>
              <a:t>Hackstreet</a:t>
            </a:r>
            <a:endParaRPr lang="en-US" sz="4009" b="1" dirty="0">
              <a:solidFill>
                <a:srgbClr val="000000"/>
              </a:solidFill>
              <a:latin typeface="Times New Roman"/>
              <a:ea typeface="Times New Roman Bold"/>
            </a:endParaRPr>
          </a:p>
          <a:p>
            <a:pPr marL="866880" lvl="1" indent="-433440" defTabSz="914400">
              <a:lnSpc>
                <a:spcPts val="5621"/>
              </a:lnSpc>
              <a:buClr>
                <a:srgbClr val="000000"/>
              </a:buClr>
              <a:buFont typeface="Arial"/>
              <a:buChar char="•"/>
            </a:pPr>
            <a:endParaRPr lang="en-US" sz="4009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9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Problem Statement :  </a:t>
            </a:r>
            <a:r>
              <a:rPr lang="en-US" sz="4000" b="1" dirty="0"/>
              <a:t>Digital Portal for College Leaving Certificate (CLC) Applications</a:t>
            </a:r>
          </a:p>
          <a:p>
            <a:pPr marL="866880" lvl="1" indent="-433440" defTabSz="914400">
              <a:lnSpc>
                <a:spcPts val="5621"/>
              </a:lnSpc>
              <a:buClr>
                <a:srgbClr val="000000"/>
              </a:buClr>
              <a:buFont typeface="Arial"/>
              <a:buChar char="•"/>
            </a:pPr>
            <a:endParaRPr lang="en-US" sz="4009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66880" lvl="1" indent="-433440">
              <a:lnSpc>
                <a:spcPts val="5621"/>
              </a:lnSpc>
              <a:buClr>
                <a:srgbClr val="000000"/>
              </a:buClr>
              <a:buFont typeface="Arial"/>
              <a:buChar char="•"/>
            </a:pPr>
            <a:r>
              <a:rPr lang="en-US" sz="4009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Problem Statement Title:  </a:t>
            </a:r>
            <a:r>
              <a:rPr lang="en-US" sz="4400" b="1" dirty="0"/>
              <a:t>Smart CLC Portal</a:t>
            </a:r>
            <a:endParaRPr lang="en-US" sz="4009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4"/>
          <p:cNvSpPr/>
          <p:nvPr/>
        </p:nvSpPr>
        <p:spPr>
          <a:xfrm>
            <a:off x="5894615" y="391832"/>
            <a:ext cx="4881600" cy="63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5006"/>
              </a:lnSpc>
            </a:pP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Innovation</a:t>
            </a:r>
            <a:endParaRPr lang="en-US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D3D699-0DFD-4E55-8FB7-A8303AF21C5A}"/>
              </a:ext>
            </a:extLst>
          </p:cNvPr>
          <p:cNvSpPr txBox="1"/>
          <p:nvPr/>
        </p:nvSpPr>
        <p:spPr>
          <a:xfrm>
            <a:off x="2090057" y="2286000"/>
            <a:ext cx="5094514" cy="1534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ADD62409-74A6-4AD2-88D1-CA7BE4384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4" y="1238199"/>
            <a:ext cx="1608364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/>
              <a:t>Problem Statement</a:t>
            </a:r>
            <a:r>
              <a:rPr lang="en-US" sz="3600" dirty="0"/>
              <a:t>: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When a student leaves a college then he/she requires a college leaving certificate to join higher institutions or </a:t>
            </a:r>
            <a:r>
              <a:rPr lang="en-US" sz="3200" dirty="0" err="1"/>
              <a:t>organisations</a:t>
            </a:r>
            <a:r>
              <a:rPr lang="en-US" sz="3200" dirty="0"/>
              <a:t>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Most of the time there is a delay while issuing the certificate due to negligence or lack of proper management, also the student might have already shifted to a new location which makes it more difficult to get the certificate on its own.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 Sending request through mail also leads to delay if there are other requests already in the queue. So we need to solve this problem by creating a portal only meant for issuing of certificate</a:t>
            </a:r>
            <a:r>
              <a:rPr lang="en-US" sz="3200" b="1" dirty="0"/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301DDF9-18DF-4BCF-ADED-8237492F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44" y="6890071"/>
            <a:ext cx="1608364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/>
              <a:t>Our Innovation: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Portal for CLC Applications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automates, secures, and streamlines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secure, tamper-proof records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signatures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certificate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can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apply, track, and receive their CLC online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reducing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waiting time from weeks to days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10"/>
          <p:cNvSpPr/>
          <p:nvPr/>
        </p:nvSpPr>
        <p:spPr>
          <a:xfrm>
            <a:off x="5796643" y="601405"/>
            <a:ext cx="617184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898"/>
              </a:lnSpc>
            </a:pP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Idea Presentation</a:t>
            </a:r>
            <a:endParaRPr lang="en-US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831F2-9905-4BCC-B739-4F05A3663577}"/>
              </a:ext>
            </a:extLst>
          </p:cNvPr>
          <p:cNvSpPr txBox="1"/>
          <p:nvPr/>
        </p:nvSpPr>
        <p:spPr>
          <a:xfrm>
            <a:off x="750752" y="2288110"/>
            <a:ext cx="1285094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Workflow:</a:t>
            </a:r>
          </a:p>
          <a:p>
            <a:r>
              <a:rPr lang="en-US" sz="3600" dirty="0"/>
              <a:t>  </a:t>
            </a:r>
          </a:p>
          <a:p>
            <a:pPr marL="342900" indent="-342900">
              <a:buAutoNum type="arabicPeriod"/>
            </a:pPr>
            <a:r>
              <a:rPr lang="en-US" sz="2800" dirty="0"/>
              <a:t>Student applies online → Uploads documents → Identity verification 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2. Admin reviews → AI auto-checks documents  </a:t>
            </a:r>
          </a:p>
          <a:p>
            <a:endParaRPr lang="en-US" sz="2800" dirty="0"/>
          </a:p>
          <a:p>
            <a:r>
              <a:rPr lang="en-US" sz="2800" dirty="0"/>
              <a:t> 3. Approval triggers e-signature → PDF with dynamic QR code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B07C3-3C10-407F-AB6E-96DD170F6F27}"/>
              </a:ext>
            </a:extLst>
          </p:cNvPr>
          <p:cNvSpPr txBox="1"/>
          <p:nvPr/>
        </p:nvSpPr>
        <p:spPr>
          <a:xfrm>
            <a:off x="963383" y="1598600"/>
            <a:ext cx="7184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How Does Our Digital CLC Portal Work?</a:t>
            </a: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DB65E-8971-49E8-B9C1-132FFADEDFDB}"/>
              </a:ext>
            </a:extLst>
          </p:cNvPr>
          <p:cNvSpPr txBox="1"/>
          <p:nvPr/>
        </p:nvSpPr>
        <p:spPr>
          <a:xfrm>
            <a:off x="750752" y="5998314"/>
            <a:ext cx="916032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Key Features:</a:t>
            </a:r>
          </a:p>
          <a:p>
            <a:endParaRPr lang="en-US" sz="2800" b="1" dirty="0"/>
          </a:p>
          <a:p>
            <a:r>
              <a:rPr lang="en-US" sz="2800" dirty="0"/>
              <a:t> - AI-based document verification  </a:t>
            </a:r>
          </a:p>
          <a:p>
            <a:endParaRPr lang="en-US" sz="2800" dirty="0"/>
          </a:p>
          <a:p>
            <a:r>
              <a:rPr lang="en-US" sz="2800" dirty="0"/>
              <a:t>  - Digital signature and blockchain-backed certificates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- Real-time application status and notifications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10"/>
          <p:cNvSpPr/>
          <p:nvPr/>
        </p:nvSpPr>
        <p:spPr>
          <a:xfrm>
            <a:off x="4267800" y="977760"/>
            <a:ext cx="899100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898"/>
              </a:lnSpc>
            </a:pP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Technical</a:t>
            </a: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 Implementation</a:t>
            </a:r>
            <a:endParaRPr lang="en-US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13D271-223A-407D-9095-3AB0B22B90C3}"/>
              </a:ext>
            </a:extLst>
          </p:cNvPr>
          <p:cNvSpPr txBox="1"/>
          <p:nvPr/>
        </p:nvSpPr>
        <p:spPr>
          <a:xfrm>
            <a:off x="587827" y="6274751"/>
            <a:ext cx="991144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Challenges &amp; Solutions:</a:t>
            </a:r>
          </a:p>
          <a:p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Challenge:</a:t>
            </a:r>
            <a:r>
              <a:rPr lang="en-US" sz="2800" dirty="0"/>
              <a:t> Digital document security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Solution:</a:t>
            </a:r>
            <a:r>
              <a:rPr lang="en-US" sz="2800" dirty="0"/>
              <a:t> Use </a:t>
            </a:r>
            <a:r>
              <a:rPr lang="en-US" sz="2800" b="1" dirty="0"/>
              <a:t>Blockchain &amp; Digital Signature APIs</a:t>
            </a:r>
          </a:p>
          <a:p>
            <a:endParaRPr lang="en-US" sz="2800" dirty="0"/>
          </a:p>
          <a:p>
            <a:r>
              <a:rPr lang="en-US" sz="2800" dirty="0"/>
              <a:t> </a:t>
            </a:r>
            <a:r>
              <a:rPr lang="en-US" sz="2800" b="1" dirty="0"/>
              <a:t>Challenge:</a:t>
            </a:r>
            <a:r>
              <a:rPr lang="en-US" sz="2800" dirty="0"/>
              <a:t> Resistance to digital transformation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/>
              <a:t>Solution:</a:t>
            </a:r>
            <a:r>
              <a:rPr lang="en-US" sz="2800" dirty="0"/>
              <a:t> Partner with </a:t>
            </a:r>
            <a:r>
              <a:rPr lang="en-US" sz="2800" b="1" dirty="0"/>
              <a:t>colleges &amp; government authorities</a:t>
            </a:r>
            <a:r>
              <a:rPr lang="en-US" sz="2800" dirty="0"/>
              <a:t> for adoption</a:t>
            </a:r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435CCD-A487-492F-9B66-18E7E772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32668"/>
              </p:ext>
            </p:extLst>
          </p:nvPr>
        </p:nvGraphicFramePr>
        <p:xfrm>
          <a:off x="587827" y="1777859"/>
          <a:ext cx="14401800" cy="5852160"/>
        </p:xfrm>
        <a:graphic>
          <a:graphicData uri="http://schemas.openxmlformats.org/drawingml/2006/table">
            <a:tbl>
              <a:tblPr/>
              <a:tblGrid>
                <a:gridCol w="14401800">
                  <a:extLst>
                    <a:ext uri="{9D8B030D-6E8A-4147-A177-3AD203B41FA5}">
                      <a16:colId xmlns:a16="http://schemas.microsoft.com/office/drawing/2014/main" val="3978761218"/>
                    </a:ext>
                  </a:extLst>
                </a:gridCol>
              </a:tblGrid>
              <a:tr h="2612571">
                <a:tc>
                  <a:txBody>
                    <a:bodyPr/>
                    <a:lstStyle/>
                    <a:p>
                      <a:r>
                        <a:rPr lang="en-US" sz="2800" b="1" dirty="0"/>
                        <a:t>TECH STACK:</a:t>
                      </a:r>
                      <a:br>
                        <a:rPr lang="en-US" sz="2800" b="1" dirty="0"/>
                      </a:br>
                      <a:br>
                        <a:rPr lang="en-US" sz="2800" b="1" dirty="0"/>
                      </a:br>
                      <a:r>
                        <a:rPr lang="en-US" sz="2800" b="1" dirty="0"/>
                        <a:t>Frontend (Website &amp; UI): </a:t>
                      </a:r>
                      <a:r>
                        <a:rPr lang="en-US" sz="2800" dirty="0"/>
                        <a:t> HTML, CSS, JavaScript(React </a:t>
                      </a:r>
                      <a:r>
                        <a:rPr lang="en-US" sz="2800" dirty="0" err="1"/>
                        <a:t>js</a:t>
                      </a:r>
                      <a:r>
                        <a:rPr lang="en-US" sz="2800" dirty="0"/>
                        <a:t>)</a:t>
                      </a:r>
                    </a:p>
                    <a:p>
                      <a:r>
                        <a:rPr lang="en-US" sz="2800" b="1" dirty="0"/>
                        <a:t>Authentication (Login System: </a:t>
                      </a:r>
                      <a:r>
                        <a:rPr lang="en-US" sz="2800" dirty="0"/>
                        <a:t>Firebase Authentication</a:t>
                      </a:r>
                      <a:br>
                        <a:rPr lang="en-US" sz="2800" dirty="0"/>
                      </a:br>
                      <a:r>
                        <a:rPr lang="en-US" sz="2800" b="1" dirty="0"/>
                        <a:t>Database (Student Data Storage):</a:t>
                      </a:r>
                      <a:r>
                        <a:rPr lang="en-US" sz="2800" dirty="0"/>
                        <a:t> Firebase </a:t>
                      </a:r>
                      <a:r>
                        <a:rPr lang="en-US" sz="2800" dirty="0" err="1"/>
                        <a:t>Firestore</a:t>
                      </a:r>
                      <a:endParaRPr lang="en-US" sz="2800" b="1" dirty="0"/>
                    </a:p>
                    <a:p>
                      <a:r>
                        <a:rPr lang="en-US" sz="2800" b="1" dirty="0"/>
                        <a:t>Backend (Processing Requests): </a:t>
                      </a:r>
                      <a:r>
                        <a:rPr lang="en-US" sz="2800" dirty="0"/>
                        <a:t>Google Cloud Functions (Node.js).</a:t>
                      </a:r>
                      <a:br>
                        <a:rPr lang="en-US" sz="2800" dirty="0"/>
                      </a:br>
                      <a:r>
                        <a:rPr lang="en-US" sz="2800" b="1" dirty="0"/>
                        <a:t>PDF Generation (CLC Certificates): </a:t>
                      </a:r>
                      <a:r>
                        <a:rPr lang="en-US" sz="2800" dirty="0" err="1"/>
                        <a:t>jsPDF</a:t>
                      </a:r>
                      <a:r>
                        <a:rPr lang="en-US" sz="2800" dirty="0"/>
                        <a:t> Library / Node.js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N</a:t>
                      </a:r>
                      <a:r>
                        <a:rPr lang="en-US" sz="2800" b="1" dirty="0"/>
                        <a:t>otifications (Email &amp; SMS): </a:t>
                      </a:r>
                      <a:r>
                        <a:rPr lang="en-US" sz="2800" dirty="0"/>
                        <a:t>Twilio API, </a:t>
                      </a:r>
                      <a:r>
                        <a:rPr lang="en-US" sz="2800" dirty="0" err="1"/>
                        <a:t>EmailJS</a:t>
                      </a:r>
                      <a:r>
                        <a:rPr lang="en-US" sz="2800" dirty="0"/>
                        <a:t>.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 </a:t>
                      </a:r>
                      <a:r>
                        <a:rPr lang="en-US" sz="2800" b="1" dirty="0"/>
                        <a:t>Hosting &amp; Deployment: </a:t>
                      </a:r>
                      <a:r>
                        <a:rPr lang="en-US" sz="2800" dirty="0" err="1"/>
                        <a:t>Netlify</a:t>
                      </a:r>
                      <a:r>
                        <a:rPr lang="en-US" sz="2800" dirty="0"/>
                        <a:t>, Firebase Hosting, </a:t>
                      </a:r>
                      <a:r>
                        <a:rPr lang="en-US" sz="2800" dirty="0" err="1"/>
                        <a:t>Vercel</a:t>
                      </a:r>
                      <a:endParaRPr lang="en-US" sz="2800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81087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0"/>
          <p:cNvSpPr/>
          <p:nvPr/>
        </p:nvSpPr>
        <p:spPr>
          <a:xfrm>
            <a:off x="6629400" y="749160"/>
            <a:ext cx="457200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898"/>
              </a:lnSpc>
            </a:pPr>
            <a:r>
              <a:rPr lang="en-US" sz="3500" b="1" u="none" strike="noStrike" dirty="0">
                <a:solidFill>
                  <a:srgbClr val="000000"/>
                </a:solidFill>
                <a:uFillTx/>
                <a:latin typeface="Times New Roman Bold"/>
                <a:ea typeface="Times New Roman Bold"/>
              </a:rPr>
              <a:t> </a:t>
            </a: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Scalability</a:t>
            </a:r>
            <a:endParaRPr lang="en-US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9DC308-8D5A-4EC8-B9EF-1687237E4C7F}"/>
              </a:ext>
            </a:extLst>
          </p:cNvPr>
          <p:cNvSpPr txBox="1"/>
          <p:nvPr/>
        </p:nvSpPr>
        <p:spPr>
          <a:xfrm>
            <a:off x="408215" y="1421885"/>
            <a:ext cx="134710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SCALABILITY: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deployed for multiple </a:t>
            </a:r>
            <a:r>
              <a:rPr lang="en-US" sz="3200" b="1" dirty="0"/>
              <a:t>colleges, universities</a:t>
            </a:r>
            <a:r>
              <a:rPr lang="en-US" sz="3200" dirty="0"/>
              <a:t>, and government portals.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Scalable on cloud platforms (</a:t>
            </a:r>
            <a:r>
              <a:rPr lang="en-US" sz="3200" b="1" dirty="0"/>
              <a:t>Firebase, AWS, Google Cloud</a:t>
            </a:r>
            <a:r>
              <a:rPr lang="en-US" sz="3200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Works for other documents like degree certificates, transcripts,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Can be integrated with government education databases in the future.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6F33D-53E7-4954-8746-197A8B7EF78A}"/>
              </a:ext>
            </a:extLst>
          </p:cNvPr>
          <p:cNvSpPr txBox="1"/>
          <p:nvPr/>
        </p:nvSpPr>
        <p:spPr>
          <a:xfrm>
            <a:off x="408215" y="5716299"/>
            <a:ext cx="11772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✔ No paperwork, saves time for students and colleges.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✔ Certificates are secure &amp; tamper-proof (QR Code Verification).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✔ Easy access from anywhere – No need to visit the college.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✔ Helps employers and universities verify student credentials instantly.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Disadvantages: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❌ Requires internet access to apply.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❌ Colleges must digitize their student records for full automation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10"/>
          <p:cNvSpPr/>
          <p:nvPr/>
        </p:nvSpPr>
        <p:spPr>
          <a:xfrm>
            <a:off x="6629400" y="895320"/>
            <a:ext cx="480060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898"/>
              </a:lnSpc>
            </a:pPr>
            <a:r>
              <a:rPr lang="en-US" sz="6000" b="0" u="none" strike="noStrike" dirty="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</a:t>
            </a:r>
            <a:r>
              <a:rPr lang="en-US" sz="6000" b="1" u="none" strike="noStrike" dirty="0">
                <a:solidFill>
                  <a:srgbClr val="000000"/>
                </a:solidFill>
                <a:uFillTx/>
                <a:latin typeface="Times New Roman"/>
                <a:ea typeface="Times New Roman Bold"/>
              </a:rPr>
              <a:t>Impact</a:t>
            </a:r>
            <a:endParaRPr lang="en-US" sz="6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18B06-507B-48B7-BEE4-B8A8ADB5373E}"/>
              </a:ext>
            </a:extLst>
          </p:cNvPr>
          <p:cNvSpPr txBox="1"/>
          <p:nvPr/>
        </p:nvSpPr>
        <p:spPr>
          <a:xfrm>
            <a:off x="922563" y="2824843"/>
            <a:ext cx="1105444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</a:t>
            </a:r>
            <a:r>
              <a:rPr lang="en-US" sz="3200" b="1" dirty="0"/>
              <a:t>Transforming Student Lives  </a:t>
            </a:r>
            <a:r>
              <a:rPr lang="en-US" sz="3200" dirty="0"/>
              <a:t>- </a:t>
            </a:r>
          </a:p>
          <a:p>
            <a:r>
              <a:rPr lang="en-US" sz="2800" b="1" dirty="0"/>
              <a:t>-     Social Impact: </a:t>
            </a:r>
            <a:r>
              <a:rPr lang="en-US" sz="2800" dirty="0"/>
              <a:t>No more long queues, faster processing.  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Economic Impact</a:t>
            </a:r>
            <a:r>
              <a:rPr lang="en-US" sz="2800" dirty="0"/>
              <a:t>: Saves college admin time, reducing operational costs. </a:t>
            </a:r>
          </a:p>
          <a:p>
            <a:pPr marL="457200" indent="-457200">
              <a:buFontTx/>
              <a:buChar char="-"/>
            </a:pPr>
            <a:r>
              <a:rPr lang="en-US" sz="2800" b="1" dirty="0"/>
              <a:t>Technological Impact: </a:t>
            </a:r>
            <a:r>
              <a:rPr lang="en-US" sz="2800" dirty="0"/>
              <a:t>Sets a standard for digital credentialing. 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b="1" dirty="0"/>
              <a:t>Expected Results: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  - 70% faster CLC processing    </a:t>
            </a:r>
            <a:br>
              <a:rPr lang="en-US" sz="2800" dirty="0"/>
            </a:br>
            <a:r>
              <a:rPr lang="en-US" sz="2800" dirty="0"/>
              <a:t>- 90% reduction in manual errors   </a:t>
            </a:r>
            <a:br>
              <a:rPr lang="en-US" sz="2800" dirty="0"/>
            </a:br>
            <a:r>
              <a:rPr lang="en-US" sz="2800" dirty="0"/>
              <a:t> - 100% tamper-proof certificates.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300C71-6938-47FB-BA3E-769D6E37DA5D}"/>
              </a:ext>
            </a:extLst>
          </p:cNvPr>
          <p:cNvSpPr txBox="1"/>
          <p:nvPr/>
        </p:nvSpPr>
        <p:spPr>
          <a:xfrm>
            <a:off x="922563" y="8131629"/>
            <a:ext cx="1201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sz="3600" b="1" dirty="0"/>
              <a:t>Empowering students with technology – one certificate at a time!"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9"/>
          <p:cNvSpPr/>
          <p:nvPr/>
        </p:nvSpPr>
        <p:spPr>
          <a:xfrm>
            <a:off x="7315200" y="3949560"/>
            <a:ext cx="4343400" cy="622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ts val="4898"/>
              </a:lnSpc>
            </a:pPr>
            <a:r>
              <a:rPr lang="en-US" sz="6000" b="0" u="none" strike="noStrik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Thank You</a:t>
            </a:r>
            <a:endParaRPr lang="en-US" sz="6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590</Words>
  <Application>Microsoft Office PowerPoint</Application>
  <PresentationFormat>Custom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7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Times New Roman Bold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SITnovatePresentationTemplate</dc:title>
  <dc:subject/>
  <dc:creator>admin</dc:creator>
  <dc:description/>
  <cp:lastModifiedBy>admin</cp:lastModifiedBy>
  <cp:revision>13</cp:revision>
  <dcterms:created xsi:type="dcterms:W3CDTF">2006-08-16T00:00:00Z</dcterms:created>
  <dcterms:modified xsi:type="dcterms:W3CDTF">2025-02-23T08:03:32Z</dcterms:modified>
  <dc:identifier>DAGez1UAK9Y</dc:identifier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7</vt:i4>
  </property>
</Properties>
</file>