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9" r:id="rId4"/>
    <p:sldId id="267" r:id="rId5"/>
    <p:sldId id="260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/>
    <p:restoredTop sz="96053"/>
  </p:normalViewPr>
  <p:slideViewPr>
    <p:cSldViewPr snapToGrid="0" snapToObjects="1">
      <p:cViewPr varScale="1">
        <p:scale>
          <a:sx n="131" d="100"/>
          <a:sy n="131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7D319-A597-2640-B467-C9DF8696E7F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9BF98-1F1A-1A47-8830-D7CA6080D5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781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9BF98-1F1A-1A47-8830-D7CA6080D59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52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9BF98-1F1A-1A47-8830-D7CA6080D59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336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9BF98-1F1A-1A47-8830-D7CA6080D59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67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9BF98-1F1A-1A47-8830-D7CA6080D59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79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9BF98-1F1A-1A47-8830-D7CA6080D59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64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6E67-43CE-AF45-B2AB-0D7B83198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F2879D-5BF0-4B42-9C52-A21CEBC40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5B14-5AAF-E14E-B8B7-E25CF4B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26A4C-B5E3-5747-9800-05AA2EA6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4EFFB-8540-7548-9D31-13DFE040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00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E008F-D8D1-854F-8711-26BB3AA4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4F9E19-85A4-0A43-838F-3B397E71D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C130E-3CCA-A14A-9F7C-29EA4B33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ED5D9-0441-D347-B706-5A1D8563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AC16D-CE8A-7148-9C1F-F4F0DB6C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177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E73C21-553D-6540-ABD9-BEACDC72E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6153B-53CF-774C-9B96-395A7D8EB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A8015-7E48-CE48-9A0C-49444711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15001-C9A9-2643-8EFA-F8048D69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16BCC-8B8A-1943-9538-C39BA68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7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8B87F-56DB-444F-A8BF-06D2B1A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0BED5-DDBF-CE4B-AAA3-9D1CE9A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1BCF8-6823-F946-BA88-5AB9C172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FB6AF-E5A4-AE42-9803-52ABBD86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89081-1DED-FC49-84B3-BB7D56A9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746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60797-1B9B-4F4F-AC72-74DB9D18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0ABA2-645E-6A46-BCE8-BE7B8BDA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6F4D0-114C-724B-9823-1A224447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D5C0F-24B1-FB40-99ED-5DF59140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DCE3A-5EE8-6F49-BE8F-DB1B9FCA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86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4FE01-DF72-EF4D-A40D-459D20CE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8AECE-8C36-5645-A30E-0695C8415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363646-6E27-DE47-A358-EDAC1A3F5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01F269-CD2C-BA40-AA17-4DD25D7A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856A8-3321-9C4B-8F41-9B54B026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784C91-AD2C-F244-8E3F-36AC7A1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96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AEF7-75F4-B440-9F13-1DBE2738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B9B79-73B9-CF44-96EE-EB0E40610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88B0E9-7AB0-404F-A0A0-3423FC7C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03D218-8B35-3246-AFF5-99866BF9E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B0ECD8-B5E5-254B-B1D2-64F05300F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13CB12-0893-C842-B6F3-C117FEBB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26778-F178-3545-BAEF-B27229AA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C0A1A7-E54F-3844-A1EE-0FD799B7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88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4375C-EA78-EA46-BFCA-741A3E78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153"/>
          </a:xfrm>
        </p:spPr>
        <p:txBody>
          <a:bodyPr>
            <a:normAutofit/>
          </a:bodyPr>
          <a:lstStyle>
            <a:lvl1pPr>
              <a:defRPr sz="2800" b="0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E1DA47-F1F1-3547-8C1C-F214E85B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8E8D4-1751-344C-B971-32D5938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77666F-6AB8-6D4C-9CBF-32D73CA6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58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E211D5-0289-9240-8950-88BB4DA8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64A44B-68B1-1841-A87D-66769581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BF49A-7F0B-1A40-B913-B9F323E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990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5B155-F17E-2941-B330-15099168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A9F47-461F-4846-86EF-846FBA8B7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E85E5D-496D-8F46-8BF5-1F283129A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DC433-EF97-D341-A5BC-E85916E2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704BF-EB8C-7B40-AC3A-4F001645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6249F-A4AE-C040-8FC0-75748474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57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E3E48-D59B-B34F-90DF-16DF657E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FD0AB2-AC22-764C-B663-E3189D598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AF021-BCA4-2B4B-97F3-A205CA7AB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C5187-D2DF-1C46-B174-40131E55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63F40-189B-5B40-B945-B08C02A4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C9758-4664-5448-A95F-AE213072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40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7D9568-7BA4-0F42-80BE-876404A6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B63FE-2CE7-9944-93B2-686076CE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88739-5467-9A47-AE63-DFAA1B582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88F2-225B-B84D-A608-720B4DA68616}" type="datetimeFigureOut">
              <a:rPr kumimoji="1" lang="zh-CN" altLang="en-US" smtClean="0"/>
              <a:t>2021/5/8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73647-06D5-1845-B002-1595F7337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A6ABA-7071-C449-B7F1-5528C35BE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6AC49-25CC-AD41-8997-03FCC055B3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88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4A9E4-E782-624A-AD2C-A4E8A7916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10" y="1122363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鸿蒙应用区隔</a:t>
            </a: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UX</a:t>
            </a:r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规范</a:t>
            </a:r>
            <a:endParaRPr kumimoji="1"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712520-CC13-F546-A33C-5FEAC88CE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510" y="3602038"/>
            <a:ext cx="9144000" cy="1655762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V1.01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1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16D21FF-30EF-2E43-B4D1-A4290280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25" y="2682626"/>
            <a:ext cx="5210892" cy="25200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CAABFA-56B4-6140-996D-3343834A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鸿蒙应用区隔设计原则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18376-C72F-C144-B8A6-6AB65B1ACE22}"/>
              </a:ext>
            </a:extLst>
          </p:cNvPr>
          <p:cNvSpPr txBox="1"/>
          <p:nvPr/>
        </p:nvSpPr>
        <p:spPr>
          <a:xfrm>
            <a:off x="838200" y="2682626"/>
            <a:ext cx="4429418" cy="2480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约束策略：</a:t>
            </a:r>
            <a:endParaRPr kumimoji="1"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（必选）在要求的位置和大小添加区隔元素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（必选）鸿蒙区隔元素设计不可修改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（可选）根据背景层调整区隔元素颜色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（可选）给应用名后增加“鸿蒙版”字样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04FAE4-C733-4845-941E-6F0BA37F9540}"/>
              </a:ext>
            </a:extLst>
          </p:cNvPr>
          <p:cNvSpPr txBox="1"/>
          <p:nvPr/>
        </p:nvSpPr>
        <p:spPr>
          <a:xfrm>
            <a:off x="7099987" y="5202696"/>
            <a:ext cx="4796481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蒙版层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区隔元素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前景层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背景层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C86A5F0-1EE1-DE4C-9737-F8789EB13493}"/>
              </a:ext>
            </a:extLst>
          </p:cNvPr>
          <p:cNvCxnSpPr/>
          <p:nvPr/>
        </p:nvCxnSpPr>
        <p:spPr>
          <a:xfrm>
            <a:off x="7422291" y="5006807"/>
            <a:ext cx="0" cy="313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0B55D43D-1B41-4246-8EFA-8FB507201B6E}"/>
              </a:ext>
            </a:extLst>
          </p:cNvPr>
          <p:cNvCxnSpPr/>
          <p:nvPr/>
        </p:nvCxnSpPr>
        <p:spPr>
          <a:xfrm>
            <a:off x="8563233" y="5002688"/>
            <a:ext cx="0" cy="313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4BF75D0-89B3-8F45-A812-AC9A3EC5E491}"/>
              </a:ext>
            </a:extLst>
          </p:cNvPr>
          <p:cNvCxnSpPr/>
          <p:nvPr/>
        </p:nvCxnSpPr>
        <p:spPr>
          <a:xfrm>
            <a:off x="9498228" y="5002688"/>
            <a:ext cx="0" cy="313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131E47D-7F16-364F-9396-7ABBB9387691}"/>
              </a:ext>
            </a:extLst>
          </p:cNvPr>
          <p:cNvCxnSpPr/>
          <p:nvPr/>
        </p:nvCxnSpPr>
        <p:spPr>
          <a:xfrm>
            <a:off x="10535163" y="5002688"/>
            <a:ext cx="0" cy="31303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296F7D0-15C7-1048-9DD8-E2BE0E65AC77}"/>
              </a:ext>
            </a:extLst>
          </p:cNvPr>
          <p:cNvSpPr txBox="1"/>
          <p:nvPr/>
        </p:nvSpPr>
        <p:spPr>
          <a:xfrm>
            <a:off x="838200" y="1090301"/>
            <a:ext cx="4939173" cy="1156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目标效果：</a:t>
            </a:r>
            <a:endParaRPr kumimoji="1"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统一在图标右下角添加鸿蒙品牌区隔元素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视觉上与图标融合，不突兀，呈现沉浸式效果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9D638D-A218-2942-9318-523F8DABD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24" y="1525834"/>
            <a:ext cx="359205" cy="3747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1F02B1C-8D94-E14B-9555-BA3300675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02" y="1898279"/>
            <a:ext cx="359205" cy="3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ABFA-56B4-6140-996D-3343834A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图标区隔效果（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zh-CN" sz="3200" b="1" dirty="0">
                <a:solidFill>
                  <a:srgbClr val="92D050"/>
                </a:solidFill>
              </a:rPr>
              <a:t>√</a:t>
            </a:r>
            <a:r>
              <a:rPr kumimoji="1" lang="en-US" altLang="zh-CN" b="1" dirty="0">
                <a:solidFill>
                  <a:srgbClr val="92D050"/>
                </a:solidFill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2050E-7D14-A14C-B9AA-E3D17CE649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585" y="2063907"/>
            <a:ext cx="1296000" cy="12960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343D54-053E-EF44-9423-00AB0410B7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80393" y="2063907"/>
            <a:ext cx="1296000" cy="12960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2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914270-2DB0-594F-B459-8D9FEACD2B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11585" y="4395216"/>
            <a:ext cx="1296000" cy="12960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77A7389-EE4A-BC4C-A655-FC05AC6D2929}"/>
              </a:ext>
            </a:extLst>
          </p:cNvPr>
          <p:cNvSpPr txBox="1"/>
          <p:nvPr/>
        </p:nvSpPr>
        <p:spPr>
          <a:xfrm>
            <a:off x="1224823" y="3498094"/>
            <a:ext cx="1069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√</a:t>
            </a:r>
            <a:r>
              <a:rPr kumimoji="1" lang="zh-CN" altLang="en-US" sz="1400" b="1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效果示例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AA83C2-A6DA-A54E-8DC4-32C2984C3713}"/>
              </a:ext>
            </a:extLst>
          </p:cNvPr>
          <p:cNvSpPr txBox="1"/>
          <p:nvPr/>
        </p:nvSpPr>
        <p:spPr>
          <a:xfrm>
            <a:off x="3896837" y="3498094"/>
            <a:ext cx="106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√</a:t>
            </a:r>
            <a:r>
              <a:rPr kumimoji="1" lang="zh-CN" altLang="en-US" sz="12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效果示例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937D05-C737-3B4D-80C5-A55289D998FE}"/>
              </a:ext>
            </a:extLst>
          </p:cNvPr>
          <p:cNvSpPr txBox="1"/>
          <p:nvPr/>
        </p:nvSpPr>
        <p:spPr>
          <a:xfrm>
            <a:off x="1228029" y="5900349"/>
            <a:ext cx="106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√</a:t>
            </a:r>
            <a:r>
              <a:rPr kumimoji="1" lang="zh-CN" altLang="en-US" sz="12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效果示例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4DA36D8-6F19-A042-A2FB-FF60CEB54C9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881613" y="1535877"/>
            <a:ext cx="4319999" cy="9359997"/>
          </a:xfrm>
          <a:prstGeom prst="roundRect">
            <a:avLst>
              <a:gd name="adj" fmla="val 8918"/>
            </a:avLst>
          </a:prstGeom>
          <a:ln w="1524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D324AF0-6500-2345-80D8-502053A0E17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780393" y="4395216"/>
            <a:ext cx="1296000" cy="1296000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3F36E0E-0199-F54D-924D-7E871C022F77}"/>
              </a:ext>
            </a:extLst>
          </p:cNvPr>
          <p:cNvSpPr txBox="1"/>
          <p:nvPr/>
        </p:nvSpPr>
        <p:spPr>
          <a:xfrm>
            <a:off x="3896837" y="5900348"/>
            <a:ext cx="106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√</a:t>
            </a:r>
            <a:r>
              <a:rPr kumimoji="1" lang="zh-CN" altLang="en-US" sz="1200" b="1" dirty="0">
                <a:solidFill>
                  <a:srgbClr val="92D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效果示例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53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ABFA-56B4-6140-996D-3343834A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设计审核（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×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18376-C72F-C144-B8A6-6AB65B1ACE22}"/>
              </a:ext>
            </a:extLst>
          </p:cNvPr>
          <p:cNvSpPr txBox="1"/>
          <p:nvPr/>
        </p:nvSpPr>
        <p:spPr>
          <a:xfrm>
            <a:off x="838200" y="1121896"/>
            <a:ext cx="2159566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请避免下列可能的错误：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B3BB0E-11A2-FB4D-859A-1E43572B14B2}"/>
              </a:ext>
            </a:extLst>
          </p:cNvPr>
          <p:cNvSpPr txBox="1"/>
          <p:nvPr/>
        </p:nvSpPr>
        <p:spPr>
          <a:xfrm>
            <a:off x="999613" y="4535105"/>
            <a:ext cx="14269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背景不贴边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自带圆角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分辨率错误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70805-B5F3-6548-B3D5-8F149B1B3752}"/>
              </a:ext>
            </a:extLst>
          </p:cNvPr>
          <p:cNvSpPr txBox="1"/>
          <p:nvPr/>
        </p:nvSpPr>
        <p:spPr>
          <a:xfrm>
            <a:off x="1222564" y="3953439"/>
            <a:ext cx="968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</a:t>
            </a:r>
            <a:r>
              <a:rPr kumimoji="1" lang="zh-CN" altLang="en-US" sz="12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12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200px</a:t>
            </a:r>
            <a:endParaRPr kumimoji="1" lang="zh-CN" altLang="en-US" sz="1200" dirty="0">
              <a:solidFill>
                <a:schemeClr val="bg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FA52EAC-E306-BD43-B140-DBA7952EA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400" y="2552232"/>
            <a:ext cx="1362413" cy="13624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01AE798-19A4-4E4F-B31D-6FC0AAE1E4C8}"/>
              </a:ext>
            </a:extLst>
          </p:cNvPr>
          <p:cNvSpPr/>
          <p:nvPr/>
        </p:nvSpPr>
        <p:spPr>
          <a:xfrm>
            <a:off x="960701" y="2489654"/>
            <a:ext cx="1473513" cy="14735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A54AA8-2F0B-604B-843D-D994B83D2BCB}"/>
              </a:ext>
            </a:extLst>
          </p:cNvPr>
          <p:cNvSpPr txBox="1"/>
          <p:nvPr/>
        </p:nvSpPr>
        <p:spPr>
          <a:xfrm>
            <a:off x="3033487" y="4535105"/>
            <a:ext cx="2042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区隔元素位置不对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元素大小不对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8A903CB-12EE-6C49-A0EE-DA853CA6D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61" y="2417698"/>
            <a:ext cx="1625600" cy="1625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95CE995-08E8-9242-9F98-6036B26E6E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75308" y="2496681"/>
            <a:ext cx="1473513" cy="1473513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26F9755-7EF0-564F-9328-2B71CDD8500C}"/>
              </a:ext>
            </a:extLst>
          </p:cNvPr>
          <p:cNvSpPr txBox="1"/>
          <p:nvPr/>
        </p:nvSpPr>
        <p:spPr>
          <a:xfrm>
            <a:off x="5288198" y="4535105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区隔元素辨识度不足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79AABA5-E42C-B647-AB0E-52D11A70E2F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033348" y="2496681"/>
            <a:ext cx="1473513" cy="147351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5AD5ED8-2B9D-D145-8079-FCDC49F50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9491" y="2500516"/>
            <a:ext cx="1473514" cy="14735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9F29D9C8-F475-2C4E-B6C1-5B7F337000BE}"/>
              </a:ext>
            </a:extLst>
          </p:cNvPr>
          <p:cNvSpPr txBox="1"/>
          <p:nvPr/>
        </p:nvSpPr>
        <p:spPr>
          <a:xfrm>
            <a:off x="8235641" y="4535105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sz="1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没使用标准鸿蒙区隔元素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84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31F949DB-0732-B04D-9731-050CEED9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680" y="3505163"/>
            <a:ext cx="1835253" cy="18211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CAABFA-56B4-6140-996D-3343834A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绘制规范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18376-C72F-C144-B8A6-6AB65B1ACE22}"/>
              </a:ext>
            </a:extLst>
          </p:cNvPr>
          <p:cNvSpPr txBox="1"/>
          <p:nvPr/>
        </p:nvSpPr>
        <p:spPr>
          <a:xfrm>
            <a:off x="764458" y="3024437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按照以下步骤绘制鸿蒙应用图标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9B3BB0E-11A2-FB4D-859A-1E43572B14B2}"/>
              </a:ext>
            </a:extLst>
          </p:cNvPr>
          <p:cNvSpPr txBox="1"/>
          <p:nvPr/>
        </p:nvSpPr>
        <p:spPr>
          <a:xfrm>
            <a:off x="3531675" y="5677733"/>
            <a:ext cx="2185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预留右下角区域，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区域内不能出现其他前景内容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1a=64px (512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图标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algn="ctr"/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1a=27px (216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图标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273B270-7116-8943-8C35-AA27E9F4AD1D}"/>
              </a:ext>
            </a:extLst>
          </p:cNvPr>
          <p:cNvSpPr txBox="1"/>
          <p:nvPr/>
        </p:nvSpPr>
        <p:spPr>
          <a:xfrm>
            <a:off x="9149421" y="5677732"/>
            <a:ext cx="2311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根据原图标自定义元素颜色，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必须为单色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95DAC0-7860-A649-87BF-AD33699815C3}"/>
              </a:ext>
            </a:extLst>
          </p:cNvPr>
          <p:cNvSpPr txBox="1"/>
          <p:nvPr/>
        </p:nvSpPr>
        <p:spPr>
          <a:xfrm>
            <a:off x="6540417" y="567773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叠加区隔元素，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不能拉伸或修改元素设计</a:t>
            </a:r>
            <a:endParaRPr kumimoji="1"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A744A8A-7913-E148-B46A-141C68E9A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517864"/>
            <a:ext cx="1809446" cy="18094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0635FE6-DCCD-DB4C-9DE7-FAEE7591E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670" y="3411131"/>
            <a:ext cx="2233535" cy="219112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FFAE0D8-6A7C-3746-BEE5-EFF242E1CF5C}"/>
              </a:ext>
            </a:extLst>
          </p:cNvPr>
          <p:cNvSpPr txBox="1"/>
          <p:nvPr/>
        </p:nvSpPr>
        <p:spPr>
          <a:xfrm>
            <a:off x="1434776" y="5677732"/>
            <a:ext cx="77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原图标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3E465DF-41F6-164D-8B0E-B8EAA6A56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87088"/>
              </p:ext>
            </p:extLst>
          </p:nvPr>
        </p:nvGraphicFramePr>
        <p:xfrm>
          <a:off x="838199" y="1634439"/>
          <a:ext cx="10210734" cy="9645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701789">
                  <a:extLst>
                    <a:ext uri="{9D8B030D-6E8A-4147-A177-3AD203B41FA5}">
                      <a16:colId xmlns:a16="http://schemas.microsoft.com/office/drawing/2014/main" val="2861731096"/>
                    </a:ext>
                  </a:extLst>
                </a:gridCol>
                <a:gridCol w="1701789">
                  <a:extLst>
                    <a:ext uri="{9D8B030D-6E8A-4147-A177-3AD203B41FA5}">
                      <a16:colId xmlns:a16="http://schemas.microsoft.com/office/drawing/2014/main" val="2312836045"/>
                    </a:ext>
                  </a:extLst>
                </a:gridCol>
                <a:gridCol w="1701789">
                  <a:extLst>
                    <a:ext uri="{9D8B030D-6E8A-4147-A177-3AD203B41FA5}">
                      <a16:colId xmlns:a16="http://schemas.microsoft.com/office/drawing/2014/main" val="4097765577"/>
                    </a:ext>
                  </a:extLst>
                </a:gridCol>
                <a:gridCol w="1701789">
                  <a:extLst>
                    <a:ext uri="{9D8B030D-6E8A-4147-A177-3AD203B41FA5}">
                      <a16:colId xmlns:a16="http://schemas.microsoft.com/office/drawing/2014/main" val="2692547093"/>
                    </a:ext>
                  </a:extLst>
                </a:gridCol>
                <a:gridCol w="1701789">
                  <a:extLst>
                    <a:ext uri="{9D8B030D-6E8A-4147-A177-3AD203B41FA5}">
                      <a16:colId xmlns:a16="http://schemas.microsoft.com/office/drawing/2014/main" val="2137422117"/>
                    </a:ext>
                  </a:extLst>
                </a:gridCol>
                <a:gridCol w="1701789">
                  <a:extLst>
                    <a:ext uri="{9D8B030D-6E8A-4147-A177-3AD203B41FA5}">
                      <a16:colId xmlns:a16="http://schemas.microsoft.com/office/drawing/2014/main" val="178264429"/>
                    </a:ext>
                  </a:extLst>
                </a:gridCol>
              </a:tblGrid>
              <a:tr h="4822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应用素材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分辨率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格式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大小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296762"/>
                  </a:ext>
                </a:extLst>
              </a:tr>
              <a:tr h="482260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应用图标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泛手机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216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216px</a:t>
                      </a:r>
                    </a:p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 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512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512px</a:t>
                      </a:r>
                      <a:endParaRPr lang="zh-CN" altLang="en-US" sz="12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PNG/WEBP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2MB</a:t>
                      </a:r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需为直角图标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6910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05AEC1B-D129-204F-B363-D1A7809C4385}"/>
              </a:ext>
            </a:extLst>
          </p:cNvPr>
          <p:cNvSpPr txBox="1"/>
          <p:nvPr/>
        </p:nvSpPr>
        <p:spPr>
          <a:xfrm>
            <a:off x="744440" y="1112349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上架图标资源规范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552DBE3-D8DF-184E-B411-9CD8D3ED0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898" y="3498908"/>
            <a:ext cx="2229604" cy="19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9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AABFA-56B4-6140-996D-3343834A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018376-C72F-C144-B8A6-6AB65B1ACE22}"/>
              </a:ext>
            </a:extLst>
          </p:cNvPr>
          <p:cNvSpPr txBox="1"/>
          <p:nvPr/>
        </p:nvSpPr>
        <p:spPr>
          <a:xfrm>
            <a:off x="838200" y="1121896"/>
            <a:ext cx="3573414" cy="377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鸿蒙应用图标区隔设计源文件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(sketch/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psd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93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292</Words>
  <Application>Microsoft Macintosh PowerPoint</Application>
  <PresentationFormat>宽屏</PresentationFormat>
  <Paragraphs>59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鸿蒙应用区隔UX规范</vt:lpstr>
      <vt:lpstr>鸿蒙应用区隔设计原则</vt:lpstr>
      <vt:lpstr>图标区隔效果（DO √ ）</vt:lpstr>
      <vt:lpstr>设计审核（DONT × ）</vt:lpstr>
      <vt:lpstr>绘制规范</vt:lpstr>
      <vt:lpstr>附件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鸿蒙应用图标区隔UX规范</dc:title>
  <dc:creator>Microsoft Office User</dc:creator>
  <cp:lastModifiedBy>Microsoft Office User</cp:lastModifiedBy>
  <cp:revision>54</cp:revision>
  <dcterms:created xsi:type="dcterms:W3CDTF">2021-05-06T03:27:35Z</dcterms:created>
  <dcterms:modified xsi:type="dcterms:W3CDTF">2021-05-08T10:23:41Z</dcterms:modified>
</cp:coreProperties>
</file>