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81" r:id="rId11"/>
    <p:sldId id="284" r:id="rId12"/>
    <p:sldId id="274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FF8810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1000" y="184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altLang="en-US" dirty="0"/>
              <a:t>Marketplace </a:t>
            </a:r>
            <a:r>
              <a:rPr lang="es-ES_tradnl" altLang="en-US" dirty="0" err="1"/>
              <a:t>Example</a:t>
            </a:r>
            <a:r>
              <a:rPr lang="es-ES_tradnl" altLang="en-US" dirty="0"/>
              <a:t> </a:t>
            </a:r>
            <a:r>
              <a:rPr lang="es-ES_tradnl" altLang="en-US" dirty="0" err="1"/>
              <a:t>Description</a:t>
            </a:r>
            <a:endParaRPr lang="es-ES_tradnl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TOG’s comments in Green and </a:t>
            </a:r>
            <a:r>
              <a:rPr lang="en-US" dirty="0">
                <a:solidFill>
                  <a:schemeClr val="accent5"/>
                </a:solidFill>
              </a:rPr>
              <a:t>Blue</a:t>
            </a:r>
          </a:p>
          <a:p>
            <a:r>
              <a:rPr lang="en-US" dirty="0">
                <a:solidFill>
                  <a:srgbClr val="00B050"/>
                </a:solidFill>
              </a:rPr>
              <a:t>with solution 3a (preferred)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+ further presentation enhancements and small complete example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0645-EF21-1F4E-AFD8-21571668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123053"/>
            <a:ext cx="10515600" cy="580431"/>
          </a:xfrm>
        </p:spPr>
        <p:txBody>
          <a:bodyPr/>
          <a:lstStyle/>
          <a:p>
            <a:r>
              <a:rPr lang="en-US" dirty="0"/>
              <a:t>Flow of information used for policy decision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FCF870-40D1-1349-A81D-7F4DAEF963E8}"/>
              </a:ext>
            </a:extLst>
          </p:cNvPr>
          <p:cNvSpPr/>
          <p:nvPr/>
        </p:nvSpPr>
        <p:spPr>
          <a:xfrm>
            <a:off x="2892155" y="765882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0BC79-396B-0940-B495-0610A3C6ACB7}"/>
              </a:ext>
            </a:extLst>
          </p:cNvPr>
          <p:cNvSpPr/>
          <p:nvPr/>
        </p:nvSpPr>
        <p:spPr>
          <a:xfrm>
            <a:off x="3683999" y="4176762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policy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8B077-A9C1-4A4F-9777-42566395225B}"/>
              </a:ext>
            </a:extLst>
          </p:cNvPr>
          <p:cNvSpPr/>
          <p:nvPr/>
        </p:nvSpPr>
        <p:spPr>
          <a:xfrm>
            <a:off x="3683998" y="2754005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596637-86C1-1149-AFA1-BC76441A6CA4}"/>
              </a:ext>
            </a:extLst>
          </p:cNvPr>
          <p:cNvSpPr/>
          <p:nvPr/>
        </p:nvSpPr>
        <p:spPr>
          <a:xfrm>
            <a:off x="6684999" y="4251297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query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449444-39AB-3840-A36B-38BACBF82079}"/>
              </a:ext>
            </a:extLst>
          </p:cNvPr>
          <p:cNvSpPr/>
          <p:nvPr/>
        </p:nvSpPr>
        <p:spPr>
          <a:xfrm>
            <a:off x="6681987" y="3534386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package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042CB9-1AB7-EA4A-80DB-8636951ED53C}"/>
              </a:ext>
            </a:extLst>
          </p:cNvPr>
          <p:cNvSpPr/>
          <p:nvPr/>
        </p:nvSpPr>
        <p:spPr>
          <a:xfrm>
            <a:off x="4581285" y="1554074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conditions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97D1E-55A9-6643-9CC3-906F36B5C23D}"/>
              </a:ext>
            </a:extLst>
          </p:cNvPr>
          <p:cNvSpPr txBox="1"/>
          <p:nvPr/>
        </p:nvSpPr>
        <p:spPr>
          <a:xfrm>
            <a:off x="3844643" y="101421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request (restrictions)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57A906-1756-ED4D-B271-83098CEBDA11}"/>
              </a:ext>
            </a:extLst>
          </p:cNvPr>
          <p:cNvSpPr txBox="1"/>
          <p:nvPr/>
        </p:nvSpPr>
        <p:spPr>
          <a:xfrm>
            <a:off x="4575510" y="4004924"/>
            <a:ext cx="925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dr_offer</a:t>
            </a:r>
            <a:r>
              <a:rPr lang="en-US" sz="1200" dirty="0"/>
              <a:t>_...</a:t>
            </a:r>
            <a:br>
              <a:rPr lang="en-US" sz="1200" dirty="0"/>
            </a:br>
            <a:r>
              <a:rPr lang="en-US" sz="1200" dirty="0"/>
              <a:t>predicate</a:t>
            </a:r>
            <a:br>
              <a:rPr lang="en-US" sz="1200" dirty="0"/>
            </a:br>
            <a:r>
              <a:rPr lang="en-US" sz="1200" dirty="0"/>
              <a:t>reference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9DA85E-428E-A24D-B3FD-6BA9F9B13FC3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3712566" y="1150551"/>
            <a:ext cx="1009479" cy="469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24CB28-0390-A944-BF38-350309E7E6FF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7162573" y="3985054"/>
            <a:ext cx="3012" cy="26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62909-2E12-914B-A182-BC29C4B56229}"/>
              </a:ext>
            </a:extLst>
          </p:cNvPr>
          <p:cNvCxnSpPr>
            <a:cxnSpLocks/>
            <a:stCxn id="5" idx="5"/>
            <a:endCxn id="66" idx="2"/>
          </p:cNvCxnSpPr>
          <p:nvPr/>
        </p:nvCxnSpPr>
        <p:spPr>
          <a:xfrm>
            <a:off x="4504410" y="4561431"/>
            <a:ext cx="1973114" cy="1713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42EA65-7D04-D242-B2E0-ABC378A59B56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4164584" y="3204673"/>
            <a:ext cx="1" cy="972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8AC39A-281B-B94F-B115-7E1764FD00A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372741" y="1216550"/>
            <a:ext cx="791843" cy="1537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4CE91D-012A-1A41-B8CE-40042FDB1E2E}"/>
              </a:ext>
            </a:extLst>
          </p:cNvPr>
          <p:cNvCxnSpPr>
            <a:cxnSpLocks/>
            <a:stCxn id="9" idx="4"/>
            <a:endCxn id="5" idx="7"/>
          </p:cNvCxnSpPr>
          <p:nvPr/>
        </p:nvCxnSpPr>
        <p:spPr>
          <a:xfrm flipH="1">
            <a:off x="4504410" y="2004742"/>
            <a:ext cx="557461" cy="2238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B02F28-508C-A34A-AE4D-B2BC19ED7359}"/>
              </a:ext>
            </a:extLst>
          </p:cNvPr>
          <p:cNvCxnSpPr>
            <a:cxnSpLocks/>
            <a:stCxn id="7" idx="4"/>
            <a:endCxn id="66" idx="0"/>
          </p:cNvCxnSpPr>
          <p:nvPr/>
        </p:nvCxnSpPr>
        <p:spPr>
          <a:xfrm>
            <a:off x="7165585" y="4701965"/>
            <a:ext cx="10019" cy="1302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62F4F7-48E2-6643-8647-20C60FAE977C}"/>
              </a:ext>
            </a:extLst>
          </p:cNvPr>
          <p:cNvSpPr txBox="1"/>
          <p:nvPr/>
        </p:nvSpPr>
        <p:spPr>
          <a:xfrm>
            <a:off x="2626989" y="1761165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OfferID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aeonChannelId</a:t>
            </a:r>
            <a:r>
              <a:rPr lang="en-US" sz="1200" dirty="0"/>
              <a:t>,</a:t>
            </a:r>
          </a:p>
          <a:p>
            <a:r>
              <a:rPr lang="en-US" sz="1200" dirty="0"/>
              <a:t>Data request,</a:t>
            </a:r>
          </a:p>
          <a:p>
            <a:r>
              <a:rPr lang="en-US" sz="1200" dirty="0"/>
              <a:t>Service provider</a:t>
            </a:r>
          </a:p>
        </p:txBody>
      </p:sp>
      <p:pic>
        <p:nvPicPr>
          <p:cNvPr id="38" name="Content Placeholder 3" descr="Screenshot from 2020-09-17 13-45-05">
            <a:extLst>
              <a:ext uri="{FF2B5EF4-FFF2-40B4-BE49-F238E27FC236}">
                <a16:creationId xmlns:a16="http://schemas.microsoft.com/office/drawing/2014/main" id="{B1957E07-93A7-864F-83FE-9278C3100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5" y="530497"/>
            <a:ext cx="2502017" cy="35982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9ACC412-37AE-D340-9E31-009861CE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445" y="3403303"/>
            <a:ext cx="2873084" cy="346958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F38A8B-5B7B-ED46-8CC8-D26CC7C529FB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10847959" y="93420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0954A-6199-5B42-8740-6C24028AFB6E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502955" y="92104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AA4D7-9DBF-C147-8DEA-77CD820E3B93}"/>
              </a:ext>
            </a:extLst>
          </p:cNvPr>
          <p:cNvSpPr/>
          <p:nvPr/>
        </p:nvSpPr>
        <p:spPr>
          <a:xfrm>
            <a:off x="6523241" y="66917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495163-C0AC-0B41-99A1-8B2319C28DFF}"/>
              </a:ext>
            </a:extLst>
          </p:cNvPr>
          <p:cNvSpPr/>
          <p:nvPr/>
        </p:nvSpPr>
        <p:spPr>
          <a:xfrm>
            <a:off x="7621773" y="147843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6D0A99-A14D-0B41-922A-29DC086675A8}"/>
              </a:ext>
            </a:extLst>
          </p:cNvPr>
          <p:cNvSpPr/>
          <p:nvPr/>
        </p:nvSpPr>
        <p:spPr>
          <a:xfrm>
            <a:off x="7818167" y="210197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512BE7-AF5A-BB4F-B8CE-2877E37416EA}"/>
              </a:ext>
            </a:extLst>
          </p:cNvPr>
          <p:cNvSpPr/>
          <p:nvPr/>
        </p:nvSpPr>
        <p:spPr>
          <a:xfrm>
            <a:off x="10078611" y="147843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DE49B-6A3F-2348-B8CE-8182F01AC68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7502955" y="92104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49C932-3445-3644-A4A5-4B984793383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8571551" y="173030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7C93AB-C97A-674D-85E2-AEAFE02247B9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9521329" y="160437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82D982E-4FFD-DB42-B849-B68E867FA075}"/>
              </a:ext>
            </a:extLst>
          </p:cNvPr>
          <p:cNvSpPr txBox="1"/>
          <p:nvPr/>
        </p:nvSpPr>
        <p:spPr>
          <a:xfrm>
            <a:off x="8846825" y="155279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D5F5D9-45CF-E04F-986C-3200BCD171C7}"/>
              </a:ext>
            </a:extLst>
          </p:cNvPr>
          <p:cNvSpPr/>
          <p:nvPr/>
        </p:nvSpPr>
        <p:spPr>
          <a:xfrm>
            <a:off x="10528140" y="209895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078B68-08F2-A64C-9BAC-25EC53AB092C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 flipH="1">
            <a:off x="10847959" y="173030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5411A3-5A86-7040-95F4-55537C83B25F}"/>
              </a:ext>
            </a:extLst>
          </p:cNvPr>
          <p:cNvSpPr/>
          <p:nvPr/>
        </p:nvSpPr>
        <p:spPr>
          <a:xfrm>
            <a:off x="10273352" y="66547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F9F19C-0E86-C441-B557-2A2113252AE8}"/>
              </a:ext>
            </a:extLst>
          </p:cNvPr>
          <p:cNvCxnSpPr>
            <a:cxnSpLocks/>
            <a:stCxn id="52" idx="2"/>
            <a:endCxn id="45" idx="0"/>
          </p:cNvCxnSpPr>
          <p:nvPr/>
        </p:nvCxnSpPr>
        <p:spPr>
          <a:xfrm>
            <a:off x="10987030" y="93420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3F0862-3B0F-2B4E-9686-F8075956DB43}"/>
              </a:ext>
            </a:extLst>
          </p:cNvPr>
          <p:cNvSpPr txBox="1"/>
          <p:nvPr/>
        </p:nvSpPr>
        <p:spPr>
          <a:xfrm>
            <a:off x="9652301" y="137849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7E43A1-E882-164A-AE37-77247D1B49F8}"/>
              </a:ext>
            </a:extLst>
          </p:cNvPr>
          <p:cNvSpPr txBox="1"/>
          <p:nvPr/>
        </p:nvSpPr>
        <p:spPr>
          <a:xfrm>
            <a:off x="11004369" y="989367"/>
            <a:ext cx="31981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E2DD8B-2E60-A342-B324-78306B6D2DE4}"/>
              </a:ext>
            </a:extLst>
          </p:cNvPr>
          <p:cNvSpPr txBox="1"/>
          <p:nvPr/>
        </p:nvSpPr>
        <p:spPr>
          <a:xfrm>
            <a:off x="11004369" y="1804687"/>
            <a:ext cx="295334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688E1B-59D2-0141-88BD-BA5A343F1473}"/>
              </a:ext>
            </a:extLst>
          </p:cNvPr>
          <p:cNvSpPr txBox="1"/>
          <p:nvPr/>
        </p:nvSpPr>
        <p:spPr>
          <a:xfrm>
            <a:off x="8605203" y="1756217"/>
            <a:ext cx="28770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2CC95-039C-6A47-AD51-524BCBA5D7AD}"/>
              </a:ext>
            </a:extLst>
          </p:cNvPr>
          <p:cNvSpPr txBox="1"/>
          <p:nvPr/>
        </p:nvSpPr>
        <p:spPr>
          <a:xfrm>
            <a:off x="7919400" y="1051879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99C516-BC5F-0544-81A9-FB88304F2E90}"/>
              </a:ext>
            </a:extLst>
          </p:cNvPr>
          <p:cNvSpPr txBox="1"/>
          <p:nvPr/>
        </p:nvSpPr>
        <p:spPr>
          <a:xfrm>
            <a:off x="7369465" y="1320491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929A62-B0F7-BC4F-86B0-16E9D8814EA6}"/>
              </a:ext>
            </a:extLst>
          </p:cNvPr>
          <p:cNvSpPr/>
          <p:nvPr/>
        </p:nvSpPr>
        <p:spPr>
          <a:xfrm>
            <a:off x="7163383" y="112128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EB89F6-AEE8-FF49-8224-9A1670F7A960}"/>
              </a:ext>
            </a:extLst>
          </p:cNvPr>
          <p:cNvSpPr txBox="1"/>
          <p:nvPr/>
        </p:nvSpPr>
        <p:spPr>
          <a:xfrm>
            <a:off x="11585672" y="1267917"/>
            <a:ext cx="31089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210FF0-8C35-D044-B33D-0A77361EE457}"/>
              </a:ext>
            </a:extLst>
          </p:cNvPr>
          <p:cNvSpPr txBox="1"/>
          <p:nvPr/>
        </p:nvSpPr>
        <p:spPr>
          <a:xfrm>
            <a:off x="8469136" y="93417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D66F01-12BF-3043-95FC-FB1A94196930}"/>
              </a:ext>
            </a:extLst>
          </p:cNvPr>
          <p:cNvSpPr txBox="1"/>
          <p:nvPr/>
        </p:nvSpPr>
        <p:spPr>
          <a:xfrm>
            <a:off x="7434259" y="3866425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Metadata values</a:t>
            </a:r>
            <a:br>
              <a:rPr lang="en-US" sz="1200" dirty="0"/>
            </a:br>
            <a:r>
              <a:rPr lang="en-US" sz="1200" dirty="0"/>
              <a:t>from </a:t>
            </a:r>
            <a:r>
              <a:rPr lang="en-US" sz="1200" dirty="0" err="1"/>
              <a:t>datapackage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DF923F-0BAD-A24E-8FBB-8103B8665AB1}"/>
              </a:ext>
            </a:extLst>
          </p:cNvPr>
          <p:cNvSpPr/>
          <p:nvPr/>
        </p:nvSpPr>
        <p:spPr>
          <a:xfrm>
            <a:off x="6477524" y="6004631"/>
            <a:ext cx="1396159" cy="5398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pqapi</a:t>
            </a:r>
            <a:r>
              <a:rPr lang="en-US" sz="1100" dirty="0"/>
              <a:t>/users processing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CC4ECC-49C5-B640-8E95-8ACA41D57EA8}"/>
              </a:ext>
            </a:extLst>
          </p:cNvPr>
          <p:cNvCxnSpPr>
            <a:cxnSpLocks/>
            <a:stCxn id="9" idx="4"/>
            <a:endCxn id="66" idx="1"/>
          </p:cNvCxnSpPr>
          <p:nvPr/>
        </p:nvCxnSpPr>
        <p:spPr>
          <a:xfrm>
            <a:off x="5061871" y="2004742"/>
            <a:ext cx="1620116" cy="4078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CBB0D1-653F-BA40-8FE0-DFB3BF4580B0}"/>
              </a:ext>
            </a:extLst>
          </p:cNvPr>
          <p:cNvSpPr txBox="1"/>
          <p:nvPr/>
        </p:nvSpPr>
        <p:spPr>
          <a:xfrm>
            <a:off x="5213252" y="2138089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condition variable declarations,</a:t>
            </a:r>
            <a:br>
              <a:rPr lang="en-US" sz="1200" dirty="0"/>
            </a:br>
            <a:r>
              <a:rPr lang="en-US" sz="1200" dirty="0" err="1"/>
              <a:t>dr_offer</a:t>
            </a:r>
            <a:r>
              <a:rPr lang="en-US" sz="1200" dirty="0"/>
              <a:t>_... predicate definition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3BA0B7-FF1B-FC42-A5EE-1E23A8A8908B}"/>
              </a:ext>
            </a:extLst>
          </p:cNvPr>
          <p:cNvSpPr txBox="1"/>
          <p:nvPr/>
        </p:nvSpPr>
        <p:spPr>
          <a:xfrm>
            <a:off x="8343114" y="6136060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[&lt;aeon channel list&gt;]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B34C0C-4586-4645-8D76-4BD15ED600A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7873683" y="6274560"/>
            <a:ext cx="42371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miley Face 87">
            <a:extLst>
              <a:ext uri="{FF2B5EF4-FFF2-40B4-BE49-F238E27FC236}">
                <a16:creationId xmlns:a16="http://schemas.microsoft.com/office/drawing/2014/main" id="{08197F6F-E9C5-4E4E-A0B6-63952579157C}"/>
              </a:ext>
            </a:extLst>
          </p:cNvPr>
          <p:cNvSpPr/>
          <p:nvPr/>
        </p:nvSpPr>
        <p:spPr>
          <a:xfrm>
            <a:off x="5975504" y="1005413"/>
            <a:ext cx="470262" cy="3521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4AAB634-C235-594E-BCD0-52DD833BB6ED}"/>
              </a:ext>
            </a:extLst>
          </p:cNvPr>
          <p:cNvCxnSpPr>
            <a:cxnSpLocks/>
            <a:stCxn id="88" idx="3"/>
            <a:endCxn id="9" idx="7"/>
          </p:cNvCxnSpPr>
          <p:nvPr/>
        </p:nvCxnSpPr>
        <p:spPr>
          <a:xfrm flipH="1">
            <a:off x="5401696" y="1305997"/>
            <a:ext cx="642676" cy="31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13C4B7-396C-2945-B7D0-903A3AB8A372}"/>
              </a:ext>
            </a:extLst>
          </p:cNvPr>
          <p:cNvSpPr txBox="1"/>
          <p:nvPr/>
        </p:nvSpPr>
        <p:spPr>
          <a:xfrm>
            <a:off x="5505740" y="1440054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paapi</a:t>
            </a:r>
            <a:r>
              <a:rPr lang="en-US" sz="1200" dirty="0"/>
              <a:t>/</a:t>
            </a:r>
            <a:r>
              <a:rPr lang="en-US" sz="1200" dirty="0" err="1"/>
              <a:t>loadcondi</a:t>
            </a:r>
            <a:r>
              <a:rPr lang="en-US" sz="1200" dirty="0"/>
              <a:t> - load</a:t>
            </a:r>
            <a:br>
              <a:rPr lang="en-US" sz="1200" dirty="0"/>
            </a:br>
            <a:r>
              <a:rPr lang="en-US" sz="1200" dirty="0"/>
              <a:t>condition variable </a:t>
            </a:r>
            <a:r>
              <a:rPr lang="en-US" sz="1200" dirty="0" err="1"/>
              <a:t>decls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dr_offer</a:t>
            </a:r>
            <a:r>
              <a:rPr lang="en-US" sz="1200" dirty="0"/>
              <a:t>_... predicate </a:t>
            </a:r>
            <a:r>
              <a:rPr lang="en-US" sz="1200" dirty="0" err="1"/>
              <a:t>def’n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3C34FF-71B8-EF42-B92A-666375CEA956}"/>
              </a:ext>
            </a:extLst>
          </p:cNvPr>
          <p:cNvSpPr txBox="1"/>
          <p:nvPr/>
        </p:nvSpPr>
        <p:spPr>
          <a:xfrm>
            <a:off x="5221743" y="6015418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market_policy</a:t>
            </a:r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A64B91-C7EC-274B-B8DB-FEB038D75ABB}"/>
              </a:ext>
            </a:extLst>
          </p:cNvPr>
          <p:cNvSpPr/>
          <p:nvPr/>
        </p:nvSpPr>
        <p:spPr>
          <a:xfrm>
            <a:off x="2099281" y="5110627"/>
            <a:ext cx="6383388" cy="48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s-ES_tradnl" altLang="en-US" sz="8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800" dirty="0">
                <a:solidFill>
                  <a:schemeClr val="accent2"/>
                </a:solidFill>
              </a:rPr>
              <a:t>(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800" dirty="0">
                <a:solidFill>
                  <a:srgbClr val="FF0000"/>
                </a:solidFill>
              </a:rPr>
              <a:t>_offer_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</a:t>
            </a:r>
            <a:br>
              <a:rPr lang="es-ES_tradnl" altLang="en-US" sz="800" dirty="0">
                <a:solidFill>
                  <a:srgbClr val="FF0000"/>
                </a:solidFill>
                <a:sym typeface="+mn-ea"/>
              </a:rPr>
            </a:b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                                                    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800" dirty="0">
                <a:solidFill>
                  <a:schemeClr val="accent2"/>
                </a:solidFill>
              </a:rPr>
            </a:br>
            <a:r>
              <a:rPr lang="es-ES_tradnl" altLang="en-US" sz="8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8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800" dirty="0">
                <a:solidFill>
                  <a:schemeClr val="accent2"/>
                </a:solidFill>
              </a:rPr>
              <a:t>(ua_cntr_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8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800" dirty="0">
                <a:solidFill>
                  <a:schemeClr val="accent2"/>
                </a:solidFill>
              </a:rPr>
              <a:t>) )</a:t>
            </a:r>
          </a:p>
        </p:txBody>
      </p:sp>
      <p:sp>
        <p:nvSpPr>
          <p:cNvPr id="110" name="Rounded Rectangular Callout 109">
            <a:extLst>
              <a:ext uri="{FF2B5EF4-FFF2-40B4-BE49-F238E27FC236}">
                <a16:creationId xmlns:a16="http://schemas.microsoft.com/office/drawing/2014/main" id="{FE9F3C3F-CD76-1D45-A8E5-AEBD75163B1B}"/>
              </a:ext>
            </a:extLst>
          </p:cNvPr>
          <p:cNvSpPr/>
          <p:nvPr/>
        </p:nvSpPr>
        <p:spPr>
          <a:xfrm>
            <a:off x="2595310" y="4399555"/>
            <a:ext cx="1280604" cy="632392"/>
          </a:xfrm>
          <a:prstGeom prst="wedgeRoundRectCallout">
            <a:avLst>
              <a:gd name="adj1" fmla="val 38110"/>
              <a:gd name="adj2" fmla="val 6963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in call template </a:t>
            </a:r>
            <a:r>
              <a:rPr lang="en-US" sz="800" b="1" i="1" dirty="0">
                <a:solidFill>
                  <a:schemeClr val="tx1"/>
                </a:solidFill>
              </a:rPr>
              <a:t>used</a:t>
            </a:r>
            <a:r>
              <a:rPr lang="en-US" sz="800" dirty="0">
                <a:solidFill>
                  <a:schemeClr val="tx1"/>
                </a:solidFill>
              </a:rPr>
              <a:t> in conditional rule with constant or condition variable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C98D535-240D-084C-9DDC-E126B81F8039}"/>
              </a:ext>
            </a:extLst>
          </p:cNvPr>
          <p:cNvSpPr/>
          <p:nvPr/>
        </p:nvSpPr>
        <p:spPr>
          <a:xfrm>
            <a:off x="4833643" y="2518111"/>
            <a:ext cx="6096000" cy="98533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s-ES_tradnl" altLang="en-US" sz="7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700" dirty="0">
                <a:solidFill>
                  <a:srgbClr val="00B050"/>
                </a:solidFill>
              </a:rPr>
              <a:t>(</a:t>
            </a:r>
            <a:br>
              <a:rPr lang="es-ES_tradnl" altLang="en-US" sz="700" dirty="0">
                <a:solidFill>
                  <a:srgbClr val="00B050"/>
                </a:solidFill>
              </a:rPr>
            </a:br>
            <a:r>
              <a:rPr lang="es-ES_tradnl" altLang="en-US" sz="700" dirty="0">
                <a:solidFill>
                  <a:srgbClr val="00B050"/>
                </a:solidFill>
              </a:rPr>
              <a:t>            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700" dirty="0">
                <a:solidFill>
                  <a:srgbClr val="FF0000"/>
                </a:solidFill>
              </a:rPr>
              <a:t>_offer_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, 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[name,number,timetext,timetext,timetext,number,number,number,number] </a:t>
            </a: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),</a:t>
            </a:r>
          </a:p>
          <a:p>
            <a:pPr lvl="1">
              <a:lnSpc>
                <a:spcPct val="120000"/>
              </a:lnSpc>
            </a:pP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            (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700" dirty="0">
                <a:solidFill>
                  <a:srgbClr val="FF0000"/>
                </a:solidFill>
              </a:rPr>
              <a:t>_offer_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7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7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700" dirty="0" err="1">
                <a:solidFill>
                  <a:srgbClr val="FF0000"/>
                </a:solidFill>
                <a:sym typeface="+mn-ea"/>
              </a:rPr>
              <a:t>Dev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 == </a:t>
            </a:r>
            <a:r>
              <a:rPr lang="es-ES_tradnl" altLang="en-US" sz="700" i="1" dirty="0">
                <a:solidFill>
                  <a:srgbClr val="FF0000"/>
                </a:solidFill>
                <a:sym typeface="+mn-ea"/>
              </a:rPr>
              <a:t>95b40cf9-a9fc-4bd8-b695-99773b6f25e4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channel_in_channels</a:t>
            </a:r>
            <a:r>
              <a:rPr lang="en-US" sz="700" dirty="0">
                <a:solidFill>
                  <a:srgbClr val="FF0000"/>
                </a:solidFill>
              </a:rPr>
              <a:t>( Chan, </a:t>
            </a:r>
            <a:r>
              <a:rPr lang="en-US" sz="700" i="1" dirty="0">
                <a:solidFill>
                  <a:srgbClr val="FF0000"/>
                </a:solidFill>
              </a:rPr>
              <a:t>[1, 2] </a:t>
            </a:r>
            <a:r>
              <a:rPr lang="en-US" sz="700" dirty="0">
                <a:solidFill>
                  <a:srgbClr val="FF0000"/>
                </a:solidFill>
              </a:rPr>
              <a:t>),</a:t>
            </a:r>
            <a:br>
              <a:rPr lang="es-ES_tradnl" altLang="en-US" sz="700" dirty="0">
                <a:solidFill>
                  <a:srgbClr val="FF0000"/>
                </a:solidFill>
                <a:sym typeface="+mn-ea"/>
              </a:rPr>
            </a:b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	    </a:t>
            </a:r>
            <a:r>
              <a:rPr lang="en-US" sz="700" dirty="0" err="1">
                <a:solidFill>
                  <a:srgbClr val="FF0000"/>
                </a:solidFill>
              </a:rPr>
              <a:t>timetextrange_in_range</a:t>
            </a:r>
            <a:r>
              <a:rPr lang="en-US" sz="700" dirty="0">
                <a:solidFill>
                  <a:srgbClr val="FF0000"/>
                </a:solidFill>
              </a:rPr>
              <a:t>( Start, Stop, </a:t>
            </a:r>
            <a:r>
              <a:rPr lang="en-US" sz="700" i="1" dirty="0">
                <a:solidFill>
                  <a:srgbClr val="FF0000"/>
                </a:solidFill>
              </a:rPr>
              <a:t>‘2019-09-10T14:36:34.682Z’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‘2020-09-10T14:36:34.682Z’ </a:t>
            </a:r>
            <a:r>
              <a:rPr lang="en-US" sz="700" dirty="0">
                <a:solidFill>
                  <a:srgbClr val="FF0000"/>
                </a:solidFill>
              </a:rPr>
              <a:t>),</a:t>
            </a:r>
            <a:br>
              <a:rPr lang="en-US" sz="700" dirty="0">
                <a:solidFill>
                  <a:srgbClr val="FF0000"/>
                </a:solidFill>
              </a:rPr>
            </a:br>
            <a:r>
              <a:rPr lang="en-US" sz="700" dirty="0">
                <a:solidFill>
                  <a:srgbClr val="FF0000"/>
                </a:solidFill>
              </a:rPr>
              <a:t>	    </a:t>
            </a:r>
            <a:r>
              <a:rPr lang="en-US" sz="700" dirty="0" err="1">
                <a:solidFill>
                  <a:srgbClr val="FF0000"/>
                </a:solidFill>
              </a:rPr>
              <a:t>timetext_in_range</a:t>
            </a:r>
            <a:r>
              <a:rPr lang="en-US" sz="700" dirty="0">
                <a:solidFill>
                  <a:srgbClr val="FF0000"/>
                </a:solidFill>
              </a:rPr>
              <a:t>( Submit, </a:t>
            </a:r>
            <a:r>
              <a:rPr lang="en-US" sz="700" i="1" dirty="0">
                <a:solidFill>
                  <a:srgbClr val="FF0000"/>
                </a:solidFill>
              </a:rPr>
              <a:t>‘2019-09-10T14:36:34.682Z’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‘2020-09-10T14:36:34.682Z’ </a:t>
            </a:r>
            <a:r>
              <a:rPr lang="en-US" sz="700" dirty="0">
                <a:solidFill>
                  <a:srgbClr val="FF0000"/>
                </a:solidFill>
              </a:rPr>
              <a:t>),</a:t>
            </a:r>
            <a:br>
              <a:rPr lang="en-US" sz="700" dirty="0">
                <a:solidFill>
                  <a:srgbClr val="FF0000"/>
                </a:solidFill>
              </a:rPr>
            </a:br>
            <a:r>
              <a:rPr lang="en-US" sz="700" dirty="0">
                <a:solidFill>
                  <a:srgbClr val="FF0000"/>
                </a:solidFill>
              </a:rPr>
              <a:t>	    </a:t>
            </a:r>
            <a:r>
              <a:rPr lang="en-US" sz="700" dirty="0" err="1">
                <a:solidFill>
                  <a:srgbClr val="FF0000"/>
                </a:solidFill>
              </a:rPr>
              <a:t>gbox_in_gbox</a:t>
            </a:r>
            <a:r>
              <a:rPr lang="en-US" sz="700" dirty="0">
                <a:solidFill>
                  <a:srgbClr val="FF0000"/>
                </a:solidFill>
              </a:rPr>
              <a:t>( </a:t>
            </a:r>
            <a:r>
              <a:rPr lang="en-US" sz="700" dirty="0" err="1">
                <a:solidFill>
                  <a:srgbClr val="FF0000"/>
                </a:solidFill>
              </a:rPr>
              <a:t>LoMin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LoMax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LaMin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LaMax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-9.39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4.3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35.95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43.75 </a:t>
            </a:r>
            <a:r>
              <a:rPr lang="en-US" sz="700" dirty="0">
                <a:solidFill>
                  <a:srgbClr val="00B050"/>
                </a:solidFill>
              </a:rPr>
              <a:t>)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>
                <a:solidFill>
                  <a:srgbClr val="00B050"/>
                </a:solidFill>
              </a:rPr>
              <a:t>)</a:t>
            </a:r>
            <a:endParaRPr lang="en-US" sz="1400" dirty="0"/>
          </a:p>
        </p:txBody>
      </p:sp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CC8B9222-915E-6844-A4E3-66332CF91EA1}"/>
              </a:ext>
            </a:extLst>
          </p:cNvPr>
          <p:cNvSpPr/>
          <p:nvPr/>
        </p:nvSpPr>
        <p:spPr>
          <a:xfrm>
            <a:off x="10302923" y="2384989"/>
            <a:ext cx="1194810" cy="298751"/>
          </a:xfrm>
          <a:prstGeom prst="wedgeRoundRectCallout">
            <a:avLst>
              <a:gd name="adj1" fmla="val -73135"/>
              <a:gd name="adj2" fmla="val 514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signature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1EE37D-0F78-4444-83C5-28268B0C5898}"/>
              </a:ext>
            </a:extLst>
          </p:cNvPr>
          <p:cNvSpPr/>
          <p:nvPr/>
        </p:nvSpPr>
        <p:spPr>
          <a:xfrm>
            <a:off x="7098688" y="4659707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cond</a:t>
            </a:r>
            <a:r>
              <a:rPr lang="es-ES_tradnl" altLang="en-US" sz="900" dirty="0">
                <a:solidFill>
                  <a:srgbClr val="FF0000"/>
                </a:solidFill>
              </a:rPr>
              <a:t> = [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</a:rPr>
              <a:t>=‘2020=09…’,</a:t>
            </a:r>
            <a:br>
              <a:rPr lang="es-ES_tradnl" altLang="en-US" sz="900" dirty="0">
                <a:solidFill>
                  <a:srgbClr val="FF0000"/>
                </a:solidFill>
              </a:rPr>
            </a:br>
            <a:r>
              <a:rPr lang="es-ES_tradnl" altLang="en-US" sz="900" dirty="0">
                <a:solidFill>
                  <a:srgbClr val="FF000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</a:rPr>
              <a:t>= 3.519216,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</a:rPr>
              <a:t>=40.072069 ]  </a:t>
            </a: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A568D0B-7160-9346-A394-10EC81B5885A}"/>
              </a:ext>
            </a:extLst>
          </p:cNvPr>
          <p:cNvSpPr/>
          <p:nvPr/>
        </p:nvSpPr>
        <p:spPr>
          <a:xfrm>
            <a:off x="7134628" y="5542326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During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</a:t>
            </a:r>
            <a:r>
              <a:rPr lang="es-ES_tradnl" altLang="en-US" sz="900" dirty="0">
                <a:solidFill>
                  <a:srgbClr val="00B050"/>
                </a:solidFill>
              </a:rPr>
              <a:t>= </a:t>
            </a:r>
            <a:r>
              <a:rPr lang="es-ES_tradnl" altLang="en-US" sz="900" dirty="0" err="1">
                <a:solidFill>
                  <a:srgbClr val="00B050"/>
                </a:solidFill>
              </a:rPr>
              <a:t>E.g</a:t>
            </a:r>
            <a:r>
              <a:rPr lang="es-ES_tradnl" altLang="en-US" sz="900" dirty="0">
                <a:solidFill>
                  <a:srgbClr val="00B050"/>
                </a:solidFill>
              </a:rPr>
              <a:t>.: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‘95b4…’, 2, ‘2020-09…’, ‘2020-09…’, </a:t>
            </a:r>
            <a:r>
              <a:rPr lang="es-ES_tradnl" altLang="en-US" sz="900" dirty="0">
                <a:solidFill>
                  <a:srgbClr val="FF0000"/>
                </a:solidFill>
              </a:rPr>
              <a:t>‘2020=09…’,</a:t>
            </a:r>
            <a:br>
              <a:rPr lang="es-ES_tradnl" altLang="en-US" sz="900" dirty="0">
                <a:solidFill>
                  <a:srgbClr val="FF0000"/>
                </a:solidFill>
              </a:rPr>
            </a:br>
            <a:r>
              <a:rPr lang="es-ES_tradnl" altLang="en-US" sz="900" dirty="0">
                <a:solidFill>
                  <a:srgbClr val="FF0000"/>
                </a:solidFill>
              </a:rPr>
              <a:t>    3.419216, 3.519216, 40.062069, 40.072069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</a:rPr>
              <a:t>) </a:t>
            </a:r>
            <a:r>
              <a:rPr lang="es-ES_tradnl" altLang="en-US" sz="900" dirty="0" err="1">
                <a:solidFill>
                  <a:srgbClr val="00B050"/>
                </a:solidFill>
              </a:rPr>
              <a:t>for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conditional</a:t>
            </a:r>
            <a:r>
              <a:rPr lang="es-ES_tradnl" altLang="en-US" sz="900" dirty="0">
                <a:solidFill>
                  <a:srgbClr val="00B050"/>
                </a:solidFill>
              </a:rPr>
              <a:t> rule</a:t>
            </a:r>
          </a:p>
        </p:txBody>
      </p:sp>
      <p:sp>
        <p:nvSpPr>
          <p:cNvPr id="116" name="Rounded Rectangular Callout 115">
            <a:extLst>
              <a:ext uri="{FF2B5EF4-FFF2-40B4-BE49-F238E27FC236}">
                <a16:creationId xmlns:a16="http://schemas.microsoft.com/office/drawing/2014/main" id="{2A4948A7-57D5-534C-959E-0758906C0B51}"/>
              </a:ext>
            </a:extLst>
          </p:cNvPr>
          <p:cNvSpPr/>
          <p:nvPr/>
        </p:nvSpPr>
        <p:spPr>
          <a:xfrm>
            <a:off x="10557731" y="5177151"/>
            <a:ext cx="1535209" cy="382742"/>
          </a:xfrm>
          <a:prstGeom prst="wedgeRoundRectCallout">
            <a:avLst>
              <a:gd name="adj1" fmla="val 1416"/>
              <a:gd name="adj2" fmla="val -997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Values (constants) from the data package transmitted by condition variable name</a:t>
            </a:r>
          </a:p>
        </p:txBody>
      </p:sp>
      <p:sp>
        <p:nvSpPr>
          <p:cNvPr id="117" name="Rounded Rectangular Callout 116">
            <a:extLst>
              <a:ext uri="{FF2B5EF4-FFF2-40B4-BE49-F238E27FC236}">
                <a16:creationId xmlns:a16="http://schemas.microsoft.com/office/drawing/2014/main" id="{E63C62D4-143C-AB41-B461-32AF8469417F}"/>
              </a:ext>
            </a:extLst>
          </p:cNvPr>
          <p:cNvSpPr/>
          <p:nvPr/>
        </p:nvSpPr>
        <p:spPr>
          <a:xfrm>
            <a:off x="10468900" y="6091401"/>
            <a:ext cx="1366271" cy="643546"/>
          </a:xfrm>
          <a:prstGeom prst="wedgeRoundRectCallout">
            <a:avLst>
              <a:gd name="adj1" fmla="val 8519"/>
              <a:gd name="adj2" fmla="val -8216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Values substituted into condition variables in call template for actual call during processing of conditional rules</a:t>
            </a:r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DDF27498-965E-304F-9F03-4C0BE8A6B288}"/>
              </a:ext>
            </a:extLst>
          </p:cNvPr>
          <p:cNvSpPr/>
          <p:nvPr/>
        </p:nvSpPr>
        <p:spPr>
          <a:xfrm>
            <a:off x="9191961" y="5434229"/>
            <a:ext cx="117566" cy="159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24AF478D-11A1-6540-8A8E-9761CB512C91}"/>
              </a:ext>
            </a:extLst>
          </p:cNvPr>
          <p:cNvSpPr/>
          <p:nvPr/>
        </p:nvSpPr>
        <p:spPr>
          <a:xfrm>
            <a:off x="9191961" y="5130955"/>
            <a:ext cx="117566" cy="159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FB61A76F-CEE1-A142-A7EF-30F73D25E6E6}"/>
              </a:ext>
            </a:extLst>
          </p:cNvPr>
          <p:cNvSpPr/>
          <p:nvPr/>
        </p:nvSpPr>
        <p:spPr>
          <a:xfrm rot="16200000">
            <a:off x="7483748" y="3772830"/>
            <a:ext cx="159068" cy="3155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B9C583B-DA19-4947-9CF7-FA2BCCA484C0}"/>
              </a:ext>
            </a:extLst>
          </p:cNvPr>
          <p:cNvSpPr txBox="1"/>
          <p:nvPr/>
        </p:nvSpPr>
        <p:spPr>
          <a:xfrm>
            <a:off x="9102410" y="518473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+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82A5C3-6041-B84F-8C99-B63FCA8B87BC}"/>
              </a:ext>
            </a:extLst>
          </p:cNvPr>
          <p:cNvSpPr txBox="1"/>
          <p:nvPr/>
        </p:nvSpPr>
        <p:spPr>
          <a:xfrm>
            <a:off x="8485683" y="42074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Contract representation</a:t>
            </a:r>
            <a:br>
              <a:rPr lang="en-US" sz="1200" dirty="0"/>
            </a:br>
            <a:r>
              <a:rPr lang="en-US" sz="1200" dirty="0"/>
              <a:t>in policy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2357E-DE96-824B-969F-6257D4F60E64}"/>
              </a:ext>
            </a:extLst>
          </p:cNvPr>
          <p:cNvSpPr txBox="1"/>
          <p:nvPr/>
        </p:nvSpPr>
        <p:spPr>
          <a:xfrm>
            <a:off x="9556966" y="3253097"/>
            <a:ext cx="2562628" cy="14003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id="{D787B41D-3819-C349-82E1-2925A6927E95}"/>
              </a:ext>
            </a:extLst>
          </p:cNvPr>
          <p:cNvSpPr/>
          <p:nvPr/>
        </p:nvSpPr>
        <p:spPr>
          <a:xfrm>
            <a:off x="10204488" y="2689781"/>
            <a:ext cx="1888452" cy="615315"/>
          </a:xfrm>
          <a:prstGeom prst="wedgeRoundRectCallout">
            <a:avLst>
              <a:gd name="adj1" fmla="val -83980"/>
              <a:gd name="adj2" fmla="val -162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definition</a:t>
            </a:r>
            <a:r>
              <a:rPr lang="en-US" sz="800" dirty="0">
                <a:solidFill>
                  <a:schemeClr val="tx1"/>
                </a:solidFill>
              </a:rPr>
              <a:t> with </a:t>
            </a:r>
            <a:r>
              <a:rPr lang="en-US" sz="800" b="1" i="1" dirty="0">
                <a:solidFill>
                  <a:schemeClr val="tx1"/>
                </a:solidFill>
              </a:rPr>
              <a:t>formal params </a:t>
            </a:r>
            <a:r>
              <a:rPr lang="en-US" sz="800" dirty="0">
                <a:solidFill>
                  <a:schemeClr val="tx1"/>
                </a:solidFill>
              </a:rPr>
              <a:t>transmitted positionally (note use of capitals for variables)</a:t>
            </a:r>
          </a:p>
        </p:txBody>
      </p:sp>
    </p:spTree>
    <p:extLst>
      <p:ext uri="{BB962C8B-B14F-4D97-AF65-F5344CB8AC3E}">
        <p14:creationId xmlns:p14="http://schemas.microsoft.com/office/powerpoint/2010/main" val="250677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0645-EF21-1F4E-AFD8-21571668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9" y="-7868"/>
            <a:ext cx="10515600" cy="580431"/>
          </a:xfrm>
        </p:spPr>
        <p:txBody>
          <a:bodyPr/>
          <a:lstStyle/>
          <a:p>
            <a:r>
              <a:rPr lang="en-US" dirty="0"/>
              <a:t>The pieces of the solution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F38A8B-5B7B-ED46-8CC8-D26CC7C529FB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3880668" y="4818155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0954A-6199-5B42-8740-6C24028AFB6E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1078743" y="4804997"/>
            <a:ext cx="592822" cy="1180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AA4D7-9DBF-C147-8DEA-77CD820E3B93}"/>
              </a:ext>
            </a:extLst>
          </p:cNvPr>
          <p:cNvSpPr/>
          <p:nvPr/>
        </p:nvSpPr>
        <p:spPr>
          <a:xfrm>
            <a:off x="184908" y="4553122"/>
            <a:ext cx="1787670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495163-C0AC-0B41-99A1-8B2319C28DFF}"/>
              </a:ext>
            </a:extLst>
          </p:cNvPr>
          <p:cNvSpPr/>
          <p:nvPr/>
        </p:nvSpPr>
        <p:spPr>
          <a:xfrm>
            <a:off x="654482" y="5362383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6D0A99-A14D-0B41-922A-29DC086675A8}"/>
              </a:ext>
            </a:extLst>
          </p:cNvPr>
          <p:cNvSpPr/>
          <p:nvPr/>
        </p:nvSpPr>
        <p:spPr>
          <a:xfrm>
            <a:off x="850876" y="5985922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512BE7-AF5A-BB4F-B8CE-2877E37416EA}"/>
              </a:ext>
            </a:extLst>
          </p:cNvPr>
          <p:cNvSpPr/>
          <p:nvPr/>
        </p:nvSpPr>
        <p:spPr>
          <a:xfrm>
            <a:off x="3111320" y="5362383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DE49B-6A3F-2348-B8CE-8182F01AC68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78743" y="4804997"/>
            <a:ext cx="525517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49C932-3445-3644-A4A5-4B984793383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604260" y="5614258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7C93AB-C97A-674D-85E2-AEAFE02247B9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2554038" y="5488321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82D982E-4FFD-DB42-B849-B68E867FA075}"/>
              </a:ext>
            </a:extLst>
          </p:cNvPr>
          <p:cNvSpPr txBox="1"/>
          <p:nvPr/>
        </p:nvSpPr>
        <p:spPr>
          <a:xfrm>
            <a:off x="1879534" y="5436745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D5F5D9-45CF-E04F-986C-3200BCD171C7}"/>
              </a:ext>
            </a:extLst>
          </p:cNvPr>
          <p:cNvSpPr/>
          <p:nvPr/>
        </p:nvSpPr>
        <p:spPr>
          <a:xfrm>
            <a:off x="3560849" y="5982901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078B68-08F2-A64C-9BAC-25EC53AB092C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 flipH="1">
            <a:off x="3880668" y="5614258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5411A3-5A86-7040-95F4-55537C83B25F}"/>
              </a:ext>
            </a:extLst>
          </p:cNvPr>
          <p:cNvSpPr/>
          <p:nvPr/>
        </p:nvSpPr>
        <p:spPr>
          <a:xfrm>
            <a:off x="3306061" y="4549426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F9F19C-0E86-C441-B557-2A2113252AE8}"/>
              </a:ext>
            </a:extLst>
          </p:cNvPr>
          <p:cNvCxnSpPr>
            <a:cxnSpLocks/>
            <a:stCxn id="52" idx="2"/>
            <a:endCxn id="45" idx="0"/>
          </p:cNvCxnSpPr>
          <p:nvPr/>
        </p:nvCxnSpPr>
        <p:spPr>
          <a:xfrm>
            <a:off x="4019739" y="4818155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3F0862-3B0F-2B4E-9686-F8075956DB43}"/>
              </a:ext>
            </a:extLst>
          </p:cNvPr>
          <p:cNvSpPr txBox="1"/>
          <p:nvPr/>
        </p:nvSpPr>
        <p:spPr>
          <a:xfrm>
            <a:off x="2685010" y="5262445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7E43A1-E882-164A-AE37-77247D1B49F8}"/>
              </a:ext>
            </a:extLst>
          </p:cNvPr>
          <p:cNvSpPr txBox="1"/>
          <p:nvPr/>
        </p:nvSpPr>
        <p:spPr>
          <a:xfrm>
            <a:off x="4037078" y="4873318"/>
            <a:ext cx="31981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E2DD8B-2E60-A342-B324-78306B6D2DE4}"/>
              </a:ext>
            </a:extLst>
          </p:cNvPr>
          <p:cNvSpPr txBox="1"/>
          <p:nvPr/>
        </p:nvSpPr>
        <p:spPr>
          <a:xfrm>
            <a:off x="4037078" y="5688638"/>
            <a:ext cx="295334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688E1B-59D2-0141-88BD-BA5A343F1473}"/>
              </a:ext>
            </a:extLst>
          </p:cNvPr>
          <p:cNvSpPr txBox="1"/>
          <p:nvPr/>
        </p:nvSpPr>
        <p:spPr>
          <a:xfrm>
            <a:off x="1637912" y="5640168"/>
            <a:ext cx="28770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2CC95-039C-6A47-AD51-524BCBA5D7AD}"/>
              </a:ext>
            </a:extLst>
          </p:cNvPr>
          <p:cNvSpPr txBox="1"/>
          <p:nvPr/>
        </p:nvSpPr>
        <p:spPr>
          <a:xfrm>
            <a:off x="1453178" y="5062721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99C516-BC5F-0544-81A9-FB88304F2E90}"/>
              </a:ext>
            </a:extLst>
          </p:cNvPr>
          <p:cNvSpPr txBox="1"/>
          <p:nvPr/>
        </p:nvSpPr>
        <p:spPr>
          <a:xfrm>
            <a:off x="402174" y="5204442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929A62-B0F7-BC4F-86B0-16E9D8814EA6}"/>
              </a:ext>
            </a:extLst>
          </p:cNvPr>
          <p:cNvSpPr/>
          <p:nvPr/>
        </p:nvSpPr>
        <p:spPr>
          <a:xfrm>
            <a:off x="196092" y="5005240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EB89F6-AEE8-FF49-8224-9A1670F7A960}"/>
              </a:ext>
            </a:extLst>
          </p:cNvPr>
          <p:cNvSpPr txBox="1"/>
          <p:nvPr/>
        </p:nvSpPr>
        <p:spPr>
          <a:xfrm>
            <a:off x="4618381" y="5151868"/>
            <a:ext cx="31089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210FF0-8C35-D044-B33D-0A77361EE457}"/>
              </a:ext>
            </a:extLst>
          </p:cNvPr>
          <p:cNvSpPr txBox="1"/>
          <p:nvPr/>
        </p:nvSpPr>
        <p:spPr>
          <a:xfrm>
            <a:off x="1501845" y="4818123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3BA0B7-FF1B-FC42-A5EE-1E23A8A8908B}"/>
              </a:ext>
            </a:extLst>
          </p:cNvPr>
          <p:cNvSpPr txBox="1"/>
          <p:nvPr/>
        </p:nvSpPr>
        <p:spPr>
          <a:xfrm>
            <a:off x="5413742" y="6511243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[&lt;aeon channel list&gt;]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A64B91-C7EC-274B-B8DB-FEB038D75ABB}"/>
              </a:ext>
            </a:extLst>
          </p:cNvPr>
          <p:cNvSpPr/>
          <p:nvPr/>
        </p:nvSpPr>
        <p:spPr>
          <a:xfrm>
            <a:off x="-233752" y="6270413"/>
            <a:ext cx="5647494" cy="35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s-ES_tradnl" altLang="en-US" sz="8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800" dirty="0">
                <a:solidFill>
                  <a:schemeClr val="accent2"/>
                </a:solidFill>
              </a:rPr>
              <a:t>( 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800" dirty="0">
                <a:solidFill>
                  <a:srgbClr val="FF0000"/>
                </a:solidFill>
              </a:rPr>
              <a:t>_offer_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800" dirty="0">
                <a:solidFill>
                  <a:schemeClr val="accent2"/>
                </a:solidFill>
              </a:rPr>
            </a:br>
            <a:r>
              <a:rPr lang="es-ES_tradnl" altLang="en-US" sz="8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800" dirty="0" err="1"/>
              <a:t>associate</a:t>
            </a:r>
            <a:r>
              <a:rPr lang="es-ES_tradnl" altLang="en-US" sz="800" dirty="0"/>
              <a:t>(ua_cntr_</a:t>
            </a:r>
            <a:r>
              <a:rPr lang="es-ES_tradnl" altLang="en-US" sz="800" dirty="0">
                <a:sym typeface="+mn-ea"/>
              </a:rPr>
              <a:t>5f3fa521b1782447069c2649</a:t>
            </a:r>
            <a:r>
              <a:rPr lang="es-ES_tradnl" altLang="en-US" sz="800" dirty="0"/>
              <a:t>, [r], oa_cntr_</a:t>
            </a:r>
            <a:r>
              <a:rPr lang="es-ES_tradnl" altLang="en-US" sz="800" dirty="0">
                <a:sym typeface="+mn-ea"/>
              </a:rPr>
              <a:t>5f3fa521b1782447069c2649</a:t>
            </a:r>
            <a:r>
              <a:rPr lang="es-ES_tradnl" altLang="en-US" sz="800" dirty="0"/>
              <a:t>)</a:t>
            </a:r>
            <a:r>
              <a:rPr lang="es-ES_tradnl" altLang="en-US" sz="800" dirty="0">
                <a:solidFill>
                  <a:schemeClr val="accent2"/>
                </a:solidFill>
              </a:rPr>
              <a:t> 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1EE37D-0F78-4444-83C5-28268B0C5898}"/>
              </a:ext>
            </a:extLst>
          </p:cNvPr>
          <p:cNvSpPr/>
          <p:nvPr/>
        </p:nvSpPr>
        <p:spPr>
          <a:xfrm>
            <a:off x="7296949" y="4845875"/>
            <a:ext cx="4465717" cy="6323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Query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: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pqapi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/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users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(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object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_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ar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=r,</a:t>
            </a:r>
            <a:b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= [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devid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'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mchan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tstart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=‘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2020-09-08T08:00:00Z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tstop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=‘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2020-09-09T08:00:00Z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</a:t>
            </a:r>
          </a:p>
          <a:p>
            <a:pPr>
              <a:lnSpc>
                <a:spcPct val="100000"/>
              </a:lnSpc>
            </a:pP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tsubmit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=‘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2020-09-09T08:03:22.350069Z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’,</a:t>
            </a:r>
            <a:b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3.419216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3.519216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40.062069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40.072069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]  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A568D0B-7160-9346-A394-10EC81B5885A}"/>
              </a:ext>
            </a:extLst>
          </p:cNvPr>
          <p:cNvSpPr/>
          <p:nvPr/>
        </p:nvSpPr>
        <p:spPr>
          <a:xfrm>
            <a:off x="6857872" y="5580939"/>
            <a:ext cx="4715584" cy="7848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During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device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=r, </a:t>
            </a:r>
            <a:endParaRPr lang="es-ES_tradnl" altLang="en-US" sz="900" dirty="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'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, </a:t>
            </a:r>
            <a:r>
              <a:rPr lang="es-ES_tradnl" altLang="en-US" sz="900" dirty="0">
                <a:solidFill>
                  <a:srgbClr val="FF8D41"/>
                </a:solidFill>
                <a:sym typeface="+mn-ea"/>
              </a:rPr>
              <a:t>2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, </a:t>
            </a:r>
            <a:r>
              <a:rPr lang="es-ES_tradnl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‘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2020-09-08T08:00:00Z</a:t>
            </a:r>
            <a:r>
              <a:rPr lang="es-ES_tradnl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’,‘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2020-09-09T08:00:00Z</a:t>
            </a:r>
            <a:r>
              <a:rPr lang="es-ES_tradnl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‘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2020-09-09T08:03:22.350069Z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’,</a:t>
            </a:r>
            <a:b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3.419216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3.519216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40.062069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40.072069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conditional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rule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processing</a:t>
            </a:r>
            <a:endParaRPr lang="es-ES_tradnl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Rounded Rectangular Callout 115">
            <a:extLst>
              <a:ext uri="{FF2B5EF4-FFF2-40B4-BE49-F238E27FC236}">
                <a16:creationId xmlns:a16="http://schemas.microsoft.com/office/drawing/2014/main" id="{2A4948A7-57D5-534C-959E-0758906C0B51}"/>
              </a:ext>
            </a:extLst>
          </p:cNvPr>
          <p:cNvSpPr/>
          <p:nvPr/>
        </p:nvSpPr>
        <p:spPr>
          <a:xfrm>
            <a:off x="10476676" y="4320177"/>
            <a:ext cx="1338626" cy="382742"/>
          </a:xfrm>
          <a:prstGeom prst="wedgeRoundRectCallout">
            <a:avLst>
              <a:gd name="adj1" fmla="val -36637"/>
              <a:gd name="adj2" fmla="val 843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Values from the data package transmitted by condition variable name</a:t>
            </a:r>
          </a:p>
        </p:txBody>
      </p:sp>
      <p:sp>
        <p:nvSpPr>
          <p:cNvPr id="117" name="Rounded Rectangular Callout 116">
            <a:extLst>
              <a:ext uri="{FF2B5EF4-FFF2-40B4-BE49-F238E27FC236}">
                <a16:creationId xmlns:a16="http://schemas.microsoft.com/office/drawing/2014/main" id="{E63C62D4-143C-AB41-B461-32AF8469417F}"/>
              </a:ext>
            </a:extLst>
          </p:cNvPr>
          <p:cNvSpPr/>
          <p:nvPr/>
        </p:nvSpPr>
        <p:spPr>
          <a:xfrm>
            <a:off x="7390648" y="6424190"/>
            <a:ext cx="2491308" cy="292026"/>
          </a:xfrm>
          <a:prstGeom prst="wedgeRoundRectCallout">
            <a:avLst>
              <a:gd name="adj1" fmla="val 26206"/>
              <a:gd name="adj2" fmla="val -99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Values substituted for condition variables in call template for actual call during processing of conditional rules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82A5C3-6041-B84F-8C99-B63FCA8B87BC}"/>
              </a:ext>
            </a:extLst>
          </p:cNvPr>
          <p:cNvSpPr txBox="1"/>
          <p:nvPr/>
        </p:nvSpPr>
        <p:spPr>
          <a:xfrm>
            <a:off x="1369346" y="4078220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Contract policy elements</a:t>
            </a:r>
            <a:br>
              <a:rPr lang="en-US" sz="1200" dirty="0"/>
            </a:br>
            <a:r>
              <a:rPr lang="en-US" sz="1200" dirty="0"/>
              <a:t>dynamically added to market policy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2357E-DE96-824B-969F-6257D4F60E64}"/>
              </a:ext>
            </a:extLst>
          </p:cNvPr>
          <p:cNvSpPr txBox="1"/>
          <p:nvPr/>
        </p:nvSpPr>
        <p:spPr>
          <a:xfrm>
            <a:off x="6904039" y="2467198"/>
            <a:ext cx="357263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rgbClr val="FF8810"/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rgbClr val="FF8D41"/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rgbClr val="FF8D41"/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690E7D-E13F-FF4D-A421-5FA73D443877}"/>
              </a:ext>
            </a:extLst>
          </p:cNvPr>
          <p:cNvSpPr txBox="1"/>
          <p:nvPr/>
        </p:nvSpPr>
        <p:spPr>
          <a:xfrm>
            <a:off x="64293" y="511291"/>
            <a:ext cx="5501653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conditions.pl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-------------------------------------------------------------------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CONDITION VARIABLE DECLARATIONS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VarName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: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VarType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VarType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is one of: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list,boolean,number,name,timestamp,timetext,time,date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datetime, var, any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devid:name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mchan:number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tstart:timetext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tstop:timetext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tsubmit:timetext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-------------------------------------------------------------------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CONDITION PREDICATE DECLARATIONS &amp; DEFINITIONS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condition_predicate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PredicateName,PredicateArgs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PredicateArgs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is a list of Types as defined above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condition_predicate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(dr_offer_5f5a39f2b559dcf200f424d0,       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[name,number,timetext,timetext,timetext,number,number,number,number]).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dr_offer_5f5a39f2b559dcf200f424d0(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Dev,Chan,Start,Stop,Submit,LoMin,LoMax,LaMin,LaMax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 :-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Dev == '95b40cf9-a9fc-4bd8-b695-99773b6f25e4’,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channel_in_channels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Chan, [1,2] 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timetextrange_in_range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Start, Stop, '2019-09-10T14:36:34.682Z', '2020-09-10T14:36:34.682Z’),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Submit, '2019-09-10T14:36:34.682Z', '2020-09-10T14:36:34.682Z' 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gbox_in_gbox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-9.39, 4.3, 35.95, 43.75).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FCF870-40D1-1349-A81D-7F4DAEF963E8}"/>
              </a:ext>
            </a:extLst>
          </p:cNvPr>
          <p:cNvSpPr/>
          <p:nvPr/>
        </p:nvSpPr>
        <p:spPr>
          <a:xfrm>
            <a:off x="4865220" y="1169730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0BC79-396B-0940-B495-0610A3C6ACB7}"/>
              </a:ext>
            </a:extLst>
          </p:cNvPr>
          <p:cNvSpPr/>
          <p:nvPr/>
        </p:nvSpPr>
        <p:spPr>
          <a:xfrm>
            <a:off x="4865220" y="5150106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policy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8B077-A9C1-4A4F-9777-42566395225B}"/>
              </a:ext>
            </a:extLst>
          </p:cNvPr>
          <p:cNvSpPr/>
          <p:nvPr/>
        </p:nvSpPr>
        <p:spPr>
          <a:xfrm>
            <a:off x="4853101" y="3892039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596637-86C1-1149-AFA1-BC76441A6CA4}"/>
              </a:ext>
            </a:extLst>
          </p:cNvPr>
          <p:cNvSpPr/>
          <p:nvPr/>
        </p:nvSpPr>
        <p:spPr>
          <a:xfrm>
            <a:off x="6432489" y="4925837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query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449444-39AB-3840-A36B-38BACBF82079}"/>
              </a:ext>
            </a:extLst>
          </p:cNvPr>
          <p:cNvSpPr/>
          <p:nvPr/>
        </p:nvSpPr>
        <p:spPr>
          <a:xfrm>
            <a:off x="6429477" y="4208926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package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9DA85E-428E-A24D-B3FD-6BA9F9B13FC3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5685631" y="1554399"/>
            <a:ext cx="230879" cy="168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24CB28-0390-A944-BF38-350309E7E6FF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6910063" y="4659594"/>
            <a:ext cx="3012" cy="26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62909-2E12-914B-A182-BC29C4B56229}"/>
              </a:ext>
            </a:extLst>
          </p:cNvPr>
          <p:cNvCxnSpPr>
            <a:cxnSpLocks/>
            <a:stCxn id="5" idx="4"/>
            <a:endCxn id="66" idx="1"/>
          </p:cNvCxnSpPr>
          <p:nvPr/>
        </p:nvCxnSpPr>
        <p:spPr>
          <a:xfrm>
            <a:off x="5345806" y="5600774"/>
            <a:ext cx="374379" cy="174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42EA65-7D04-D242-B2E0-ABC378A59B56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5333687" y="4342707"/>
            <a:ext cx="12119" cy="807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8AC39A-281B-B94F-B115-7E1764FD00A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333687" y="1620398"/>
            <a:ext cx="12119" cy="2271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4CE91D-012A-1A41-B8CE-40042FDB1E2E}"/>
              </a:ext>
            </a:extLst>
          </p:cNvPr>
          <p:cNvCxnSpPr>
            <a:cxnSpLocks/>
            <a:stCxn id="9" idx="4"/>
            <a:endCxn id="5" idx="7"/>
          </p:cNvCxnSpPr>
          <p:nvPr/>
        </p:nvCxnSpPr>
        <p:spPr>
          <a:xfrm flipH="1">
            <a:off x="5685631" y="2107808"/>
            <a:ext cx="570705" cy="310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B02F28-508C-A34A-AE4D-B2BC19ED7359}"/>
              </a:ext>
            </a:extLst>
          </p:cNvPr>
          <p:cNvCxnSpPr>
            <a:cxnSpLocks/>
            <a:stCxn id="7" idx="4"/>
            <a:endCxn id="66" idx="7"/>
          </p:cNvCxnSpPr>
          <p:nvPr/>
        </p:nvCxnSpPr>
        <p:spPr>
          <a:xfrm flipH="1">
            <a:off x="6707418" y="5376505"/>
            <a:ext cx="205657" cy="399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4DF923F-0BAD-A24E-8FBB-8103B8665AB1}"/>
              </a:ext>
            </a:extLst>
          </p:cNvPr>
          <p:cNvSpPr/>
          <p:nvPr/>
        </p:nvSpPr>
        <p:spPr>
          <a:xfrm>
            <a:off x="5515722" y="5696622"/>
            <a:ext cx="1396159" cy="5398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pqapi</a:t>
            </a:r>
            <a:r>
              <a:rPr lang="en-US" sz="1100" dirty="0"/>
              <a:t>/users processing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CC4ECC-49C5-B640-8E95-8ACA41D57EA8}"/>
              </a:ext>
            </a:extLst>
          </p:cNvPr>
          <p:cNvCxnSpPr>
            <a:cxnSpLocks/>
            <a:stCxn id="9" idx="4"/>
            <a:endCxn id="66" idx="0"/>
          </p:cNvCxnSpPr>
          <p:nvPr/>
        </p:nvCxnSpPr>
        <p:spPr>
          <a:xfrm flipH="1">
            <a:off x="6213802" y="2107808"/>
            <a:ext cx="42534" cy="3588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B34C0C-4586-4645-8D76-4BD15ED600A8}"/>
              </a:ext>
            </a:extLst>
          </p:cNvPr>
          <p:cNvCxnSpPr>
            <a:cxnSpLocks/>
            <a:stCxn id="66" idx="4"/>
            <a:endCxn id="84" idx="0"/>
          </p:cNvCxnSpPr>
          <p:nvPr/>
        </p:nvCxnSpPr>
        <p:spPr>
          <a:xfrm flipH="1">
            <a:off x="6213801" y="6236481"/>
            <a:ext cx="1" cy="274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CC8B9222-915E-6844-A4E3-66332CF91EA1}"/>
              </a:ext>
            </a:extLst>
          </p:cNvPr>
          <p:cNvSpPr/>
          <p:nvPr/>
        </p:nvSpPr>
        <p:spPr>
          <a:xfrm>
            <a:off x="3244392" y="2377915"/>
            <a:ext cx="1146334" cy="495437"/>
          </a:xfrm>
          <a:prstGeom prst="wedgeRoundRectCallout">
            <a:avLst>
              <a:gd name="adj1" fmla="val -73135"/>
              <a:gd name="adj2" fmla="val 514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condition predicate declaration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C34BAD-F02C-2F47-AAB4-20F661A04B5A}"/>
              </a:ext>
            </a:extLst>
          </p:cNvPr>
          <p:cNvSpPr txBox="1"/>
          <p:nvPr/>
        </p:nvSpPr>
        <p:spPr>
          <a:xfrm>
            <a:off x="6550639" y="76754"/>
            <a:ext cx="5577861" cy="21390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paapi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/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loadi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(token=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admin_token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policyspec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=policy(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mpolicy,market_policy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[ connector(‘PM’),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policy_class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market_policy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assign(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market_policy,’PM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’) ] ) )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paapi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/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loadcondi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(token=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admin_token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cond_elements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[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devid:name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mchan:number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tstart:timetext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tstop:timetext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tsubmit:timetext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condition_predicate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(dr_offer_5f5a39f2b559dcf200f424d0,       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  [name,number,timetext,timetext,timetext,number,number,number,number]),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dr_offer_5f5a39f2b559dcf200f424d0(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Dev,Chan,Start,Stop,Submit,LoMin,LoMax,LaMin,LaMax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 :-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Dev == '95b40cf9-a9fc-4bd8-b695-99773b6f25e4’,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channel_in_channels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Chan, [1,2] 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timetextrange_in_range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(Start,Stop,'2019-09-10T14:36:34.682Z','2020-09-10T14:36:34.682Z’),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(Submit,'2019-09-10T14:36:34.682Z','2020-09-10T14:36:34.682Z'),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gbox_in_gbox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-9.39, 4.3, 35.95, 43.75)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])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042CB9-1AB7-EA4A-80DB-8636951ED53C}"/>
              </a:ext>
            </a:extLst>
          </p:cNvPr>
          <p:cNvSpPr/>
          <p:nvPr/>
        </p:nvSpPr>
        <p:spPr>
          <a:xfrm>
            <a:off x="5775750" y="1657140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conditions</a:t>
            </a:r>
          </a:p>
        </p:txBody>
      </p: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id="{D787B41D-3819-C349-82E1-2925A6927E95}"/>
              </a:ext>
            </a:extLst>
          </p:cNvPr>
          <p:cNvSpPr/>
          <p:nvPr/>
        </p:nvSpPr>
        <p:spPr>
          <a:xfrm>
            <a:off x="10909932" y="426961"/>
            <a:ext cx="1106624" cy="615315"/>
          </a:xfrm>
          <a:prstGeom prst="wedgeRoundRectCallout">
            <a:avLst>
              <a:gd name="adj1" fmla="val -85374"/>
              <a:gd name="adj2" fmla="val 118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definition</a:t>
            </a:r>
            <a:r>
              <a:rPr lang="en-US" sz="800" dirty="0">
                <a:solidFill>
                  <a:schemeClr val="tx1"/>
                </a:solidFill>
              </a:rPr>
              <a:t> with positional </a:t>
            </a:r>
            <a:r>
              <a:rPr lang="en-US" sz="800" b="1" i="1" dirty="0">
                <a:solidFill>
                  <a:schemeClr val="tx1"/>
                </a:solidFill>
              </a:rPr>
              <a:t>formal parameters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B6380F-7FC1-C246-8C99-C52E737B70ED}"/>
              </a:ext>
            </a:extLst>
          </p:cNvPr>
          <p:cNvSpPr txBox="1"/>
          <p:nvPr/>
        </p:nvSpPr>
        <p:spPr>
          <a:xfrm>
            <a:off x="5587089" y="4646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2A7747-0E6B-1542-82DD-281D1D371F40}"/>
              </a:ext>
            </a:extLst>
          </p:cNvPr>
          <p:cNvSpPr txBox="1"/>
          <p:nvPr/>
        </p:nvSpPr>
        <p:spPr>
          <a:xfrm>
            <a:off x="5119029" y="26834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580AE8-F6C0-4D4B-B159-419C126F4E14}"/>
              </a:ext>
            </a:extLst>
          </p:cNvPr>
          <p:cNvSpPr txBox="1"/>
          <p:nvPr/>
        </p:nvSpPr>
        <p:spPr>
          <a:xfrm>
            <a:off x="5863961" y="79680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</a:t>
            </a:r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EB68AD61-A3CA-5F43-92F8-0B440045188C}"/>
              </a:ext>
            </a:extLst>
          </p:cNvPr>
          <p:cNvSpPr/>
          <p:nvPr/>
        </p:nvSpPr>
        <p:spPr>
          <a:xfrm>
            <a:off x="8702159" y="4338043"/>
            <a:ext cx="271187" cy="507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ular Callout 122">
            <a:extLst>
              <a:ext uri="{FF2B5EF4-FFF2-40B4-BE49-F238E27FC236}">
                <a16:creationId xmlns:a16="http://schemas.microsoft.com/office/drawing/2014/main" id="{B79B1E7C-7E3C-F044-BADD-82B399F8B3A3}"/>
              </a:ext>
            </a:extLst>
          </p:cNvPr>
          <p:cNvSpPr/>
          <p:nvPr/>
        </p:nvSpPr>
        <p:spPr>
          <a:xfrm>
            <a:off x="4463807" y="2670049"/>
            <a:ext cx="803695" cy="495437"/>
          </a:xfrm>
          <a:prstGeom prst="wedgeRoundRectCallout">
            <a:avLst>
              <a:gd name="adj1" fmla="val -115010"/>
              <a:gd name="adj2" fmla="val 6040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definition</a:t>
            </a:r>
          </a:p>
        </p:txBody>
      </p:sp>
      <p:sp>
        <p:nvSpPr>
          <p:cNvPr id="124" name="Rounded Rectangular Callout 123">
            <a:extLst>
              <a:ext uri="{FF2B5EF4-FFF2-40B4-BE49-F238E27FC236}">
                <a16:creationId xmlns:a16="http://schemas.microsoft.com/office/drawing/2014/main" id="{18F44BC3-E5CD-1145-AE20-719E757EC487}"/>
              </a:ext>
            </a:extLst>
          </p:cNvPr>
          <p:cNvSpPr/>
          <p:nvPr/>
        </p:nvSpPr>
        <p:spPr>
          <a:xfrm>
            <a:off x="2550272" y="1354246"/>
            <a:ext cx="1342374" cy="737786"/>
          </a:xfrm>
          <a:prstGeom prst="wedgeRoundRectCallout">
            <a:avLst>
              <a:gd name="adj1" fmla="val -85322"/>
              <a:gd name="adj2" fmla="val 181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variables may be declared statically and condition predicates dynamically</a:t>
            </a:r>
          </a:p>
        </p:txBody>
      </p:sp>
      <p:sp>
        <p:nvSpPr>
          <p:cNvPr id="125" name="Rounded Rectangular Callout 124">
            <a:extLst>
              <a:ext uri="{FF2B5EF4-FFF2-40B4-BE49-F238E27FC236}">
                <a16:creationId xmlns:a16="http://schemas.microsoft.com/office/drawing/2014/main" id="{CDC0683D-5F72-5E4B-8ABD-5C2342E446FB}"/>
              </a:ext>
            </a:extLst>
          </p:cNvPr>
          <p:cNvSpPr/>
          <p:nvPr/>
        </p:nvSpPr>
        <p:spPr>
          <a:xfrm>
            <a:off x="2553741" y="1350909"/>
            <a:ext cx="1342374" cy="737786"/>
          </a:xfrm>
          <a:prstGeom prst="wedgeRoundRectCallout">
            <a:avLst>
              <a:gd name="adj1" fmla="val 278447"/>
              <a:gd name="adj2" fmla="val 347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variables may be declared statically and condition predicates dynamically, or everything dynamic</a:t>
            </a:r>
          </a:p>
        </p:txBody>
      </p:sp>
    </p:spTree>
    <p:extLst>
      <p:ext uri="{BB962C8B-B14F-4D97-AF65-F5344CB8AC3E}">
        <p14:creationId xmlns:p14="http://schemas.microsoft.com/office/powerpoint/2010/main" val="382239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/>
              <a:t>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33" y="1602105"/>
            <a:ext cx="10515600" cy="4947920"/>
          </a:xfrm>
        </p:spPr>
        <p:txBody>
          <a:bodyPr>
            <a:normAutofit/>
          </a:bodyPr>
          <a:lstStyle/>
          <a:p>
            <a:r>
              <a:rPr lang="es-ES_tradnl" altLang="en-US" dirty="0" err="1"/>
              <a:t>Contracts</a:t>
            </a:r>
            <a:r>
              <a:rPr lang="es-ES_tradnl" altLang="en-US" dirty="0"/>
              <a:t> are </a:t>
            </a:r>
            <a:r>
              <a:rPr lang="es-ES_tradnl" altLang="en-US" dirty="0" err="1"/>
              <a:t>goin</a:t>
            </a:r>
            <a:r>
              <a:rPr lang="es-ES_tradnl" altLang="en-US" dirty="0"/>
              <a:t> to be </a:t>
            </a:r>
            <a:r>
              <a:rPr lang="es-ES_tradnl" altLang="en-US" u="sng" dirty="0" err="1"/>
              <a:t>created</a:t>
            </a:r>
            <a:r>
              <a:rPr lang="es-ES_tradnl" altLang="en-US" dirty="0"/>
              <a:t> </a:t>
            </a:r>
            <a:r>
              <a:rPr lang="es-ES_tradnl" altLang="en-US" dirty="0" err="1"/>
              <a:t>or</a:t>
            </a:r>
            <a:r>
              <a:rPr lang="es-ES_tradnl" altLang="en-US" dirty="0"/>
              <a:t> </a:t>
            </a:r>
            <a:r>
              <a:rPr lang="es-ES_tradnl" altLang="en-US" u="sng" dirty="0" err="1"/>
              <a:t>terminated</a:t>
            </a:r>
            <a:r>
              <a:rPr lang="es-ES_tradnl" altLang="en-US" u="sng" dirty="0"/>
              <a:t> </a:t>
            </a:r>
            <a:r>
              <a:rPr lang="es-ES_tradnl" altLang="en-US" dirty="0" err="1"/>
              <a:t>but</a:t>
            </a:r>
            <a:r>
              <a:rPr lang="es-ES_tradnl" altLang="en-US" dirty="0"/>
              <a:t> </a:t>
            </a:r>
            <a:r>
              <a:rPr lang="es-ES_tradnl" altLang="en-US" u="sng" dirty="0" err="1"/>
              <a:t>not</a:t>
            </a:r>
            <a:r>
              <a:rPr lang="es-ES_tradnl" altLang="en-US" u="sng" dirty="0"/>
              <a:t> </a:t>
            </a:r>
            <a:r>
              <a:rPr lang="es-ES_tradnl" altLang="en-US" u="sng" dirty="0" err="1"/>
              <a:t>edited</a:t>
            </a:r>
            <a:endParaRPr lang="es-ES_tradnl" altLang="en-US" dirty="0"/>
          </a:p>
          <a:p>
            <a:r>
              <a:rPr lang="es-ES_tradnl" altLang="en-US" dirty="0" err="1"/>
              <a:t>Contract</a:t>
            </a:r>
            <a:r>
              <a:rPr lang="es-ES_tradnl" altLang="en-US" dirty="0"/>
              <a:t> </a:t>
            </a:r>
            <a:r>
              <a:rPr lang="es-ES_tradnl" altLang="en-US" dirty="0" err="1"/>
              <a:t>termination</a:t>
            </a:r>
            <a:r>
              <a:rPr lang="es-ES_tradnl" altLang="en-US" dirty="0"/>
              <a:t>: </a:t>
            </a:r>
            <a:r>
              <a:rPr lang="es-ES_tradnl" altLang="en-US" dirty="0" err="1">
                <a:solidFill>
                  <a:srgbClr val="FF0000"/>
                </a:solidFill>
              </a:rPr>
              <a:t>remove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device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from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the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policy</a:t>
            </a:r>
            <a:r>
              <a:rPr lang="es-ES_tradnl" alt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815320" y="559435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Achannel1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070600" y="356870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contract1(devicex)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070600" y="1080770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contract2(devicey)</a:t>
            </a: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8120380" y="541020"/>
            <a:ext cx="269494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6" idx="2"/>
          </p:cNvCxnSpPr>
          <p:nvPr/>
        </p:nvCxnSpPr>
        <p:spPr>
          <a:xfrm flipV="1">
            <a:off x="8120380" y="927735"/>
            <a:ext cx="3326130" cy="33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54118" y="2470150"/>
            <a:ext cx="6933565" cy="3249930"/>
          </a:xfrm>
          <a:prstGeom prst="rect">
            <a:avLst/>
          </a:prstGeom>
          <a:noFill/>
        </p:spPr>
        <p:txBody>
          <a:bodyPr wrap="square" rtlCol="0" anchor="t">
            <a:normAutofit fontScale="65000" lnSpcReduction="2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(achnl_5f5a39f20463e50012bca2c3) </a:t>
            </a:r>
            <a:r>
              <a:rPr lang="es-ES_tradnl" altLang="en-US" dirty="0">
                <a:solidFill>
                  <a:srgbClr val="FF0000"/>
                </a:solidFill>
                <a:sym typeface="+mn-ea"/>
              </a:rPr>
              <a:t>(achannel is no unique per contract is unique per offer)</a:t>
            </a:r>
            <a:endParaRPr lang="es-ES_tradnl" altLang="en-US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(ua_cntr_5f3fa521b1782447069c2648)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(ua_cntr_5f3fa521b1782447069c2647)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(sp_5f1aa9f638189e22005d0f39)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>
                <a:solidFill>
                  <a:srgbClr val="00B050"/>
                </a:solidFill>
                <a:sym typeface="+mn-ea"/>
              </a:rPr>
              <a:t>// </a:t>
            </a: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ua_cntr_5f3fa521b1782447069c2649)</a:t>
            </a: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ua_cntr_5f3fa521b1782447069c2649)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ua_cntr_5f3fa521b1782447069c2648)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ua_cntr_5f3fa521b1782447069c2647)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(ua_cntr_5f3fa521b1782447069c2649, sp_5f1aa9f638189e22005d0f39)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object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(device_95b40cf9-a9fc-4bd8-b695-99773b6f25e4) </a:t>
            </a:r>
            <a:endParaRPr lang="es-ES_tradnl" alt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object_attribute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(oa_cntr_5f3fa521b1782447069c2649)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object_attribute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(…)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(device_95b40cf9-a9fc-4bd8-b695-99773b6f25e4, oa_cntr_5f3fa521b1782447069c2649)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(oa_cntr_5f3fa521b1782447069c2649, …)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1420-430C-974B-AE97-FF5550999078}"/>
              </a:ext>
            </a:extLst>
          </p:cNvPr>
          <p:cNvSpPr txBox="1"/>
          <p:nvPr/>
        </p:nvSpPr>
        <p:spPr>
          <a:xfrm>
            <a:off x="7914774" y="1884998"/>
            <a:ext cx="3659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Not essential to remove device.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Couldn’t there be other contracts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using the device?</a:t>
            </a:r>
          </a:p>
          <a:p>
            <a:r>
              <a:rPr lang="en-US" dirty="0">
                <a:solidFill>
                  <a:schemeClr val="accent5"/>
                </a:solidFill>
              </a:rPr>
              <a:t>Also should not remove the </a:t>
            </a:r>
            <a:r>
              <a:rPr lang="en-US" dirty="0" err="1">
                <a:solidFill>
                  <a:schemeClr val="accent5"/>
                </a:solidFill>
              </a:rPr>
              <a:t>achnl</a:t>
            </a:r>
            <a:r>
              <a:rPr lang="en-US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37ECF-C46A-1D4B-8BA6-9EA5DA432C7D}"/>
              </a:ext>
            </a:extLst>
          </p:cNvPr>
          <p:cNvSpPr txBox="1"/>
          <p:nvPr/>
        </p:nvSpPr>
        <p:spPr>
          <a:xfrm>
            <a:off x="6096000" y="4183131"/>
            <a:ext cx="6211957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dirty="0">
                <a:solidFill>
                  <a:schemeClr val="accent5"/>
                </a:solidFill>
              </a:rPr>
              <a:t>I suggest that you build a list of the contract policy elements: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[</a:t>
            </a: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owner_1),</a:t>
            </a:r>
          </a:p>
          <a:p>
            <a:pPr lvl="1">
              <a:lnSpc>
                <a:spcPct val="110000"/>
              </a:lnSpc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 dr_cntr_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5f3fa521b1782447069c2649(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 ),</a:t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  <a:r>
              <a:rPr lang="en-US" altLang="en-US" dirty="0">
                <a:solidFill>
                  <a:schemeClr val="accent5"/>
                </a:solidFill>
              </a:rPr>
              <a:t> ]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solidFill>
                  <a:schemeClr val="accent5"/>
                </a:solidFill>
              </a:rPr>
              <a:t>And use it to create the contract and save it to</a:t>
            </a:r>
            <a:br>
              <a:rPr lang="en-US" altLang="en-US" sz="1600" dirty="0">
                <a:solidFill>
                  <a:schemeClr val="accent5"/>
                </a:solidFill>
              </a:rPr>
            </a:br>
            <a:r>
              <a:rPr lang="en-US" altLang="en-US" sz="1600" dirty="0">
                <a:solidFill>
                  <a:schemeClr val="accent5"/>
                </a:solidFill>
              </a:rPr>
              <a:t>later terminate the contract. (Use it as </a:t>
            </a:r>
            <a:r>
              <a:rPr lang="en-US" altLang="en-US" sz="1600" dirty="0" err="1">
                <a:solidFill>
                  <a:schemeClr val="accent5"/>
                </a:solidFill>
              </a:rPr>
              <a:t>arg</a:t>
            </a:r>
            <a:r>
              <a:rPr lang="en-US" altLang="en-US" sz="1600" dirty="0">
                <a:solidFill>
                  <a:schemeClr val="accent5"/>
                </a:solidFill>
              </a:rPr>
              <a:t> in </a:t>
            </a:r>
            <a:r>
              <a:rPr lang="en-US" altLang="en-US" sz="1600" dirty="0" err="1">
                <a:solidFill>
                  <a:schemeClr val="accent5"/>
                </a:solidFill>
              </a:rPr>
              <a:t>addm</a:t>
            </a:r>
            <a:r>
              <a:rPr lang="en-US" altLang="en-US" sz="1600" dirty="0">
                <a:solidFill>
                  <a:schemeClr val="accent5"/>
                </a:solidFill>
              </a:rPr>
              <a:t> and</a:t>
            </a:r>
            <a:br>
              <a:rPr lang="en-US" altLang="en-US" sz="1600" dirty="0">
                <a:solidFill>
                  <a:schemeClr val="accent5"/>
                </a:solidFill>
              </a:rPr>
            </a:br>
            <a:r>
              <a:rPr lang="en-US" altLang="en-US" sz="1600" dirty="0" err="1">
                <a:solidFill>
                  <a:schemeClr val="accent5"/>
                </a:solidFill>
              </a:rPr>
              <a:t>deletem</a:t>
            </a:r>
            <a:r>
              <a:rPr lang="en-US" altLang="en-US" sz="1600" dirty="0">
                <a:solidFill>
                  <a:schemeClr val="accent5"/>
                </a:solidFill>
              </a:rPr>
              <a:t> calls)</a:t>
            </a:r>
            <a:endParaRPr lang="es-ES_tradnl" altLang="en-US" sz="1600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4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7620"/>
            <a:ext cx="10515600" cy="1325563"/>
          </a:xfrm>
        </p:spPr>
        <p:txBody>
          <a:bodyPr/>
          <a:lstStyle/>
          <a:p>
            <a:r>
              <a:rPr lang="es-ES_tradnl" altLang="en-US" dirty="0" err="1"/>
              <a:t>Problem</a:t>
            </a:r>
            <a:r>
              <a:rPr lang="es-ES_tradnl" altLang="en-US" dirty="0"/>
              <a:t>: </a:t>
            </a:r>
            <a:r>
              <a:rPr lang="es-ES_tradnl" altLang="en-US" dirty="0" err="1"/>
              <a:t>Validate</a:t>
            </a:r>
            <a:r>
              <a:rPr lang="es-ES_tradnl" altLang="en-US" dirty="0"/>
              <a:t> </a:t>
            </a:r>
            <a:r>
              <a:rPr lang="es-ES_tradnl" altLang="en-US" dirty="0" err="1"/>
              <a:t>that</a:t>
            </a:r>
            <a:r>
              <a:rPr lang="es-ES_tradnl" altLang="en-US" dirty="0"/>
              <a:t> </a:t>
            </a:r>
            <a:r>
              <a:rPr lang="es-ES_tradnl" altLang="en-US" dirty="0" err="1"/>
              <a:t>an</a:t>
            </a:r>
            <a:r>
              <a:rPr lang="es-ES_tradnl" altLang="en-US" dirty="0"/>
              <a:t> </a:t>
            </a:r>
            <a:r>
              <a:rPr lang="es-ES_tradnl" altLang="en-US" dirty="0" err="1"/>
              <a:t>incoming</a:t>
            </a:r>
            <a:r>
              <a:rPr lang="es-ES_tradnl" altLang="en-US" dirty="0"/>
              <a:t> data </a:t>
            </a:r>
            <a:r>
              <a:rPr lang="es-ES_tradnl" altLang="en-US" dirty="0" err="1"/>
              <a:t>package</a:t>
            </a:r>
            <a:r>
              <a:rPr lang="es-ES_tradnl" altLang="en-US" dirty="0"/>
              <a:t> </a:t>
            </a:r>
            <a:r>
              <a:rPr lang="es-ES_tradnl" altLang="en-US" dirty="0" err="1"/>
              <a:t>matches</a:t>
            </a:r>
            <a:r>
              <a:rPr lang="es-ES_tradnl" altLang="en-US" dirty="0"/>
              <a:t> </a:t>
            </a:r>
            <a:r>
              <a:rPr lang="es-ES_tradnl" altLang="en-US" dirty="0" err="1"/>
              <a:t>the</a:t>
            </a:r>
            <a:r>
              <a:rPr lang="es-ES_tradnl" altLang="en-US" dirty="0"/>
              <a:t> </a:t>
            </a:r>
            <a:r>
              <a:rPr lang="es-ES_tradnl" altLang="en-US" dirty="0" err="1"/>
              <a:t>contracts</a:t>
            </a:r>
            <a:r>
              <a:rPr lang="es-ES_tradnl" altLang="en-US" dirty="0"/>
              <a:t> </a:t>
            </a:r>
            <a:r>
              <a:rPr lang="es-ES_tradnl" altLang="en-US" dirty="0" err="1"/>
              <a:t>restrictions</a:t>
            </a:r>
            <a:endParaRPr lang="es-ES_tradnl" altLang="en-US" dirty="0"/>
          </a:p>
        </p:txBody>
      </p:sp>
      <p:pic>
        <p:nvPicPr>
          <p:cNvPr id="4" name="Content Placeholder 3" descr="Screenshot from 2020-09-17 13-45-0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133475"/>
            <a:ext cx="3626485" cy="5196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20" y="1195705"/>
            <a:ext cx="4251325" cy="51339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26000" y="3262630"/>
            <a:ext cx="1475105" cy="67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95825" y="4276090"/>
            <a:ext cx="1876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n-US"/>
              <a:t>Offer restrictions integrated into the contract concept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8775" y="5118735"/>
            <a:ext cx="4204970" cy="1016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37825"/>
          </a:xfrm>
        </p:spPr>
        <p:txBody>
          <a:bodyPr/>
          <a:lstStyle/>
          <a:p>
            <a:r>
              <a:rPr lang="es-ES_tradnl" altLang="en-US" dirty="0" err="1"/>
              <a:t>Incoming</a:t>
            </a:r>
            <a:r>
              <a:rPr lang="es-ES_tradnl" altLang="en-US" dirty="0"/>
              <a:t> </a:t>
            </a:r>
            <a:r>
              <a:rPr lang="es-ES_tradnl" altLang="en-US" dirty="0" err="1"/>
              <a:t>datapackages</a:t>
            </a:r>
            <a:endParaRPr lang="es-ES_tradnl" altLang="en-US" dirty="0"/>
          </a:p>
        </p:txBody>
      </p:sp>
      <p:pic>
        <p:nvPicPr>
          <p:cNvPr id="6" name="Picture 5" descr="/home/elisa/Pictures/Screenshot from 2020-09-17 15-15-04.pngScreenshot from 2020-09-17 15-15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30711" y="1096270"/>
            <a:ext cx="5057775" cy="3028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ED2A6-3F61-8648-89FD-70631A8B2E94}"/>
              </a:ext>
            </a:extLst>
          </p:cNvPr>
          <p:cNvSpPr txBox="1"/>
          <p:nvPr/>
        </p:nvSpPr>
        <p:spPr>
          <a:xfrm>
            <a:off x="3430710" y="4167152"/>
            <a:ext cx="5057775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/home/elisa/Pictures/Screenshot from 2020-09-17 15-15-04.pngScreenshot from 2020-09-17 15-15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05613" y="1817370"/>
            <a:ext cx="505777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/>
              <a:t>Not</a:t>
            </a:r>
            <a:r>
              <a:rPr lang="es-ES_tradnl" altLang="en-US" dirty="0"/>
              <a:t> a Match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2990" y="1484630"/>
            <a:ext cx="3602990" cy="435165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2569845" y="2340610"/>
            <a:ext cx="4552950" cy="22155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2"/>
          </p:cNvCxnSpPr>
          <p:nvPr/>
        </p:nvCxnSpPr>
        <p:spPr>
          <a:xfrm flipH="1">
            <a:off x="4107180" y="3150235"/>
            <a:ext cx="2940050" cy="101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ket 7"/>
          <p:cNvSpPr/>
          <p:nvPr/>
        </p:nvSpPr>
        <p:spPr>
          <a:xfrm>
            <a:off x="4031615" y="2988310"/>
            <a:ext cx="75565" cy="32385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 rot="10800000">
            <a:off x="7047230" y="2988310"/>
            <a:ext cx="75565" cy="32385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3" idx="2"/>
            <a:endCxn id="12" idx="2"/>
          </p:cNvCxnSpPr>
          <p:nvPr/>
        </p:nvCxnSpPr>
        <p:spPr>
          <a:xfrm flipH="1" flipV="1">
            <a:off x="3521075" y="3902075"/>
            <a:ext cx="3383915" cy="7493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ket 11"/>
          <p:cNvSpPr/>
          <p:nvPr/>
        </p:nvSpPr>
        <p:spPr>
          <a:xfrm>
            <a:off x="3444875" y="3507105"/>
            <a:ext cx="76200" cy="78930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10800000">
            <a:off x="6904990" y="3507105"/>
            <a:ext cx="136525" cy="94043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213225" y="2705100"/>
            <a:ext cx="2828290" cy="6978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ket 14"/>
          <p:cNvSpPr/>
          <p:nvPr/>
        </p:nvSpPr>
        <p:spPr>
          <a:xfrm>
            <a:off x="4107180" y="2528570"/>
            <a:ext cx="75565" cy="32385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552950" y="1733550"/>
            <a:ext cx="2539365" cy="77914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820285" y="144907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equal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074410" y="2413000"/>
            <a:ext cx="36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in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655185" y="252857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 in range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665980" y="397700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inside or equal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7364730" y="5209540"/>
            <a:ext cx="11652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n-US"/>
              <a:t>* </a:t>
            </a:r>
            <a:r>
              <a:rPr lang="es-ES_tradnl" altLang="en-US" sz="1200"/>
              <a:t>inside or equal time range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6170930" y="2852420"/>
            <a:ext cx="27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(3b </a:t>
            </a:r>
            <a:r>
              <a:rPr lang="es-ES_tradnl" altLang="en-US" dirty="0" err="1">
                <a:solidFill>
                  <a:srgbClr val="00B050"/>
                </a:solidFill>
              </a:rPr>
              <a:t>renumbered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 fontScale="92500" lnSpcReduction="10000"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orange</a:t>
            </a:r>
            <a:r>
              <a:rPr lang="es-ES_tradnl" altLang="en-US" sz="1000" dirty="0">
                <a:solidFill>
                  <a:schemeClr val="accent2"/>
                </a:solidFill>
              </a:rPr>
              <a:t> rules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connector</a:t>
            </a:r>
            <a:r>
              <a:rPr lang="es-ES_tradnl" altLang="en-US" sz="900" dirty="0">
                <a:solidFill>
                  <a:schemeClr val="accent5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policy_class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9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(owner_1,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</a:t>
            </a:r>
            <a:r>
              <a:rPr lang="es-ES_tradnl" altLang="en-US" sz="900" dirty="0">
                <a:solidFill>
                  <a:schemeClr val="accent5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5"/>
                </a:solidFill>
              </a:rPr>
              <a:t>device_95b40cf9-a9fc-4bd8-b695-99773b6f25e4, 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cond</a:t>
            </a:r>
            <a:r>
              <a:rPr lang="es-ES_tradnl" altLang="en-US" sz="900" dirty="0">
                <a:solidFill>
                  <a:srgbClr val="00B050"/>
                </a:solidFill>
              </a:rPr>
              <a:t> = [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=‘2020-09…’,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</a:t>
            </a:r>
            <a:r>
              <a:rPr lang="es-ES_tradnl" altLang="en-US" sz="900" dirty="0">
                <a:solidFill>
                  <a:srgbClr val="00B050"/>
                </a:solidFill>
              </a:rPr>
              <a:t>=‘2020=09…’, 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</a:t>
            </a:r>
            <a:r>
              <a:rPr lang="es-ES_tradnl" altLang="en-US" sz="900" dirty="0">
                <a:solidFill>
                  <a:srgbClr val="00B05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</a:t>
            </a:r>
            <a:r>
              <a:rPr lang="es-ES_tradnl" altLang="en-US" sz="900" dirty="0">
                <a:solidFill>
                  <a:srgbClr val="00B050"/>
                </a:solidFill>
              </a:rPr>
              <a:t>=3.519216, 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</a:t>
            </a:r>
            <a:r>
              <a:rPr lang="es-ES_tradnl" altLang="en-US" sz="900" dirty="0">
                <a:solidFill>
                  <a:srgbClr val="00B05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</a:t>
            </a:r>
            <a:r>
              <a:rPr lang="es-ES_tradnl" altLang="en-US" sz="900" dirty="0">
                <a:solidFill>
                  <a:srgbClr val="00B050"/>
                </a:solidFill>
              </a:rPr>
              <a:t>=40.072069 ]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Returns</a:t>
            </a:r>
            <a:r>
              <a:rPr lang="es-ES_tradnl" altLang="en-US" sz="900" dirty="0">
                <a:solidFill>
                  <a:srgbClr val="00B050"/>
                </a:solidFill>
              </a:rPr>
              <a:t>: [achnl_5f5a39f20463e50012bca2c3, …]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list</a:t>
            </a:r>
            <a:r>
              <a:rPr lang="es-ES_tradnl" altLang="en-US" sz="900" dirty="0">
                <a:solidFill>
                  <a:srgbClr val="00B050"/>
                </a:solidFill>
              </a:rPr>
              <a:t> of </a:t>
            </a:r>
            <a:r>
              <a:rPr lang="es-ES_tradnl" altLang="en-US" sz="900" dirty="0" err="1">
                <a:solidFill>
                  <a:srgbClr val="00B050"/>
                </a:solidFill>
              </a:rPr>
              <a:t>all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authorized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achnls</a:t>
            </a: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85F00D5-898D-1F43-918B-D34423883334}"/>
              </a:ext>
            </a:extLst>
          </p:cNvPr>
          <p:cNvSpPr/>
          <p:nvPr/>
        </p:nvSpPr>
        <p:spPr>
          <a:xfrm>
            <a:off x="5545667" y="2608192"/>
            <a:ext cx="1716948" cy="683867"/>
          </a:xfrm>
          <a:prstGeom prst="wedgeRoundRectCallout">
            <a:avLst>
              <a:gd name="adj1" fmla="val -72395"/>
              <a:gd name="adj2" fmla="val 54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 conditional rule, “actual”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r>
              <a:rPr lang="en-US" sz="800" dirty="0">
                <a:solidFill>
                  <a:schemeClr val="tx1"/>
                </a:solidFill>
              </a:rPr>
              <a:t> may be declared condition vars. Will be substituted with values from the Query before the </a:t>
            </a:r>
            <a:r>
              <a:rPr lang="en-US" sz="800" dirty="0" err="1">
                <a:solidFill>
                  <a:schemeClr val="tx1"/>
                </a:solidFill>
              </a:rPr>
              <a:t>pred</a:t>
            </a:r>
            <a:r>
              <a:rPr lang="en-US" sz="800" dirty="0">
                <a:solidFill>
                  <a:schemeClr val="tx1"/>
                </a:solidFill>
              </a:rPr>
              <a:t> is called</a:t>
            </a: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E88BA847-3948-754D-9AB5-E901CE476110}"/>
              </a:ext>
            </a:extLst>
          </p:cNvPr>
          <p:cNvSpPr/>
          <p:nvPr/>
        </p:nvSpPr>
        <p:spPr>
          <a:xfrm>
            <a:off x="5927202" y="3546955"/>
            <a:ext cx="1130466" cy="345254"/>
          </a:xfrm>
          <a:prstGeom prst="wedgeRoundRectCallout">
            <a:avLst>
              <a:gd name="adj1" fmla="val -83576"/>
              <a:gd name="adj2" fmla="val 928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29C011BC-437A-BF4C-B0B2-B5D73E61F655}"/>
              </a:ext>
            </a:extLst>
          </p:cNvPr>
          <p:cNvSpPr/>
          <p:nvPr/>
        </p:nvSpPr>
        <p:spPr>
          <a:xfrm>
            <a:off x="5722405" y="4177039"/>
            <a:ext cx="1335263" cy="411894"/>
          </a:xfrm>
          <a:prstGeom prst="wedgeRoundRectCallout">
            <a:avLst>
              <a:gd name="adj1" fmla="val -198998"/>
              <a:gd name="adj2" fmla="val 87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A82B85B6-7320-AD46-BB3C-799E044B6EE4}"/>
              </a:ext>
            </a:extLst>
          </p:cNvPr>
          <p:cNvSpPr/>
          <p:nvPr/>
        </p:nvSpPr>
        <p:spPr>
          <a:xfrm>
            <a:off x="37567" y="4266716"/>
            <a:ext cx="758300" cy="1103261"/>
          </a:xfrm>
          <a:prstGeom prst="wedgeRoundRectCallout">
            <a:avLst>
              <a:gd name="adj1" fmla="val 73866"/>
              <a:gd name="adj2" fmla="val 293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 </a:t>
            </a:r>
            <a:r>
              <a:rPr lang="en-US" sz="800" dirty="0">
                <a:solidFill>
                  <a:schemeClr val="tx1"/>
                </a:solidFill>
              </a:rPr>
              <a:t>here with formal params 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3A3FB761-4578-7846-9877-41D755B3AA0C}"/>
              </a:ext>
            </a:extLst>
          </p:cNvPr>
          <p:cNvSpPr/>
          <p:nvPr/>
        </p:nvSpPr>
        <p:spPr>
          <a:xfrm>
            <a:off x="10160672" y="2189714"/>
            <a:ext cx="1130466" cy="345254"/>
          </a:xfrm>
          <a:prstGeom prst="wedgeRoundRectCallout">
            <a:avLst>
              <a:gd name="adj1" fmla="val -70388"/>
              <a:gd name="adj2" fmla="val 3663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855180B7-DA21-3C46-8E21-8E7199EB4959}"/>
              </a:ext>
            </a:extLst>
          </p:cNvPr>
          <p:cNvSpPr/>
          <p:nvPr/>
        </p:nvSpPr>
        <p:spPr>
          <a:xfrm>
            <a:off x="10160672" y="2176748"/>
            <a:ext cx="1130466" cy="345254"/>
          </a:xfrm>
          <a:prstGeom prst="wedgeRoundRectCallout">
            <a:avLst>
              <a:gd name="adj1" fmla="val -154792"/>
              <a:gd name="adj2" fmla="val -2123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C0843-4D60-1244-B42F-7BA3102ED263}"/>
              </a:ext>
            </a:extLst>
          </p:cNvPr>
          <p:cNvSpPr txBox="1"/>
          <p:nvPr/>
        </p:nvSpPr>
        <p:spPr>
          <a:xfrm>
            <a:off x="5922173" y="4864320"/>
            <a:ext cx="349284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id="{A45DE65E-C7B0-E245-8B7E-D3167E322653}"/>
              </a:ext>
            </a:extLst>
          </p:cNvPr>
          <p:cNvSpPr/>
          <p:nvPr/>
        </p:nvSpPr>
        <p:spPr>
          <a:xfrm>
            <a:off x="5135082" y="5433242"/>
            <a:ext cx="873356" cy="912290"/>
          </a:xfrm>
          <a:prstGeom prst="wedgeRoundRectCallout">
            <a:avLst>
              <a:gd name="adj1" fmla="val -194467"/>
              <a:gd name="adj2" fmla="val 319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 definitions for this query</a:t>
            </a:r>
          </a:p>
        </p:txBody>
      </p:sp>
    </p:spTree>
    <p:extLst>
      <p:ext uri="{BB962C8B-B14F-4D97-AF65-F5344CB8AC3E}">
        <p14:creationId xmlns:p14="http://schemas.microsoft.com/office/powerpoint/2010/main" val="283865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</a:t>
            </a:r>
            <a:r>
              <a:rPr lang="es-ES_tradnl" altLang="en-US" dirty="0" err="1">
                <a:solidFill>
                  <a:srgbClr val="00B050"/>
                </a:solidFill>
              </a:rPr>
              <a:t>basic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structure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</a:t>
            </a:r>
            <a:endParaRPr lang="es-ES_tradnl" altLang="en-US" sz="10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connector</a:t>
            </a:r>
            <a:r>
              <a:rPr lang="es-ES_tradnl" altLang="en-US" sz="800" dirty="0">
                <a:solidFill>
                  <a:srgbClr val="00B0F0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  <a:sym typeface="+mn-ea"/>
              </a:rPr>
              <a:t>policy_class</a:t>
            </a:r>
            <a:r>
              <a:rPr lang="es-ES_tradnl" altLang="en-US" sz="800" dirty="0">
                <a:solidFill>
                  <a:srgbClr val="00B0F0"/>
                </a:solidFill>
                <a:sym typeface="+mn-ea"/>
              </a:rPr>
              <a:t>(</a:t>
            </a:r>
            <a:r>
              <a:rPr lang="es-ES_tradnl" altLang="en-US" sz="800" dirty="0" err="1">
                <a:solidFill>
                  <a:srgbClr val="00B0F0"/>
                </a:solidFill>
                <a:sym typeface="+mn-ea"/>
              </a:rPr>
              <a:t>market_policy</a:t>
            </a:r>
            <a:r>
              <a:rPr lang="es-ES_tradnl" altLang="en-US" sz="800" dirty="0">
                <a:solidFill>
                  <a:srgbClr val="00B0F0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assign</a:t>
            </a:r>
            <a:r>
              <a:rPr lang="es-ES_tradnl" altLang="en-US" sz="800" dirty="0">
                <a:solidFill>
                  <a:srgbClr val="00B0F0"/>
                </a:solidFill>
              </a:rPr>
              <a:t>(</a:t>
            </a:r>
            <a:r>
              <a:rPr lang="es-ES_tradnl" altLang="en-US" sz="800" dirty="0" err="1">
                <a:solidFill>
                  <a:srgbClr val="00B0F0"/>
                </a:solidFill>
              </a:rPr>
              <a:t>market_policy</a:t>
            </a:r>
            <a:r>
              <a:rPr lang="es-ES_tradnl" altLang="en-US" sz="800" dirty="0">
                <a:solidFill>
                  <a:srgbClr val="00B0F0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user_attribute</a:t>
            </a:r>
            <a:r>
              <a:rPr lang="es-ES_tradnl" altLang="en-US" sz="800" dirty="0">
                <a:solidFill>
                  <a:srgbClr val="00B0F0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assign</a:t>
            </a:r>
            <a:r>
              <a:rPr lang="es-ES_tradnl" altLang="en-US" sz="800" dirty="0">
                <a:solidFill>
                  <a:srgbClr val="00B0F0"/>
                </a:solidFill>
              </a:rPr>
              <a:t>(sp_5f1aa9f638189e22005d0f39, </a:t>
            </a:r>
            <a:r>
              <a:rPr lang="es-ES_tradnl" altLang="en-US" sz="800" dirty="0" err="1">
                <a:solidFill>
                  <a:srgbClr val="00B0F0"/>
                </a:solidFill>
              </a:rPr>
              <a:t>market_policy</a:t>
            </a:r>
            <a:r>
              <a:rPr lang="es-ES_tradnl" altLang="en-US" sz="800" dirty="0">
                <a:solidFill>
                  <a:srgbClr val="00B0F0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8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8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</a:rPr>
              <a:t>object_attribute</a:t>
            </a:r>
            <a:r>
              <a:rPr lang="es-ES_tradnl" altLang="en-US" sz="800" dirty="0">
                <a:solidFill>
                  <a:srgbClr val="002060"/>
                </a:solidFill>
              </a:rPr>
              <a:t>(owner_1</a:t>
            </a:r>
            <a:r>
              <a:rPr lang="es-ES_tradnl" altLang="en-US" sz="800" dirty="0">
                <a:solidFill>
                  <a:srgbClr val="002060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</a:rPr>
              <a:t>assign</a:t>
            </a:r>
            <a:r>
              <a:rPr lang="es-ES_tradnl" altLang="en-US" sz="800" dirty="0">
                <a:solidFill>
                  <a:srgbClr val="002060"/>
                </a:solidFill>
              </a:rPr>
              <a:t>(owner_1, </a:t>
            </a:r>
            <a:r>
              <a:rPr lang="es-ES_tradnl" altLang="en-US" sz="800" dirty="0" err="1">
                <a:solidFill>
                  <a:srgbClr val="002060"/>
                </a:solidFill>
              </a:rPr>
              <a:t>market_policy</a:t>
            </a:r>
            <a:r>
              <a:rPr lang="es-ES_tradnl" altLang="en-US" sz="800" dirty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</a:rPr>
              <a:t>object</a:t>
            </a:r>
            <a:r>
              <a:rPr lang="es-ES_tradnl" altLang="en-US" sz="800" dirty="0">
                <a:solidFill>
                  <a:srgbClr val="002060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  <a:sym typeface="+mn-ea"/>
              </a:rPr>
              <a:t>assign</a:t>
            </a:r>
            <a:r>
              <a:rPr lang="es-ES_tradnl" altLang="en-US" sz="800" dirty="0">
                <a:solidFill>
                  <a:srgbClr val="002060"/>
                </a:solidFill>
                <a:sym typeface="+mn-ea"/>
              </a:rPr>
              <a:t>(</a:t>
            </a:r>
            <a:r>
              <a:rPr lang="es-ES_tradnl" altLang="en-US" sz="800" dirty="0">
                <a:solidFill>
                  <a:srgbClr val="002060"/>
                </a:solidFill>
              </a:rPr>
              <a:t>device_95b40cf9-a9fc-4bd8-b695-99773b6f25e4, owner_1</a:t>
            </a:r>
            <a:r>
              <a:rPr lang="es-ES_tradnl" altLang="en-US" sz="800" dirty="0">
                <a:solidFill>
                  <a:srgbClr val="002060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       [name,number,timetext,timetext,timetext,number,number,number,number]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AB5468B7-34BB-7E49-86C1-7DDF5451D79B}"/>
              </a:ext>
            </a:extLst>
          </p:cNvPr>
          <p:cNvSpPr/>
          <p:nvPr/>
        </p:nvSpPr>
        <p:spPr>
          <a:xfrm>
            <a:off x="4036175" y="666985"/>
            <a:ext cx="959490" cy="384091"/>
          </a:xfrm>
          <a:prstGeom prst="wedgeRoundRectCallout">
            <a:avLst>
              <a:gd name="adj1" fmla="val -172262"/>
              <a:gd name="adj2" fmla="val 573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1 – foundation, SP registration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33594007-AF26-454C-B02D-A85AC3FE12BB}"/>
              </a:ext>
            </a:extLst>
          </p:cNvPr>
          <p:cNvSpPr/>
          <p:nvPr/>
        </p:nvSpPr>
        <p:spPr>
          <a:xfrm>
            <a:off x="4334130" y="1920106"/>
            <a:ext cx="959490" cy="384091"/>
          </a:xfrm>
          <a:prstGeom prst="wedgeRoundRectCallout">
            <a:avLst>
              <a:gd name="adj1" fmla="val -283742"/>
              <a:gd name="adj2" fmla="val -487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3 – User registration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CC703-2F06-294A-8E76-E627387F8EE0}"/>
              </a:ext>
            </a:extLst>
          </p:cNvPr>
          <p:cNvSpPr txBox="1"/>
          <p:nvPr/>
        </p:nvSpPr>
        <p:spPr>
          <a:xfrm>
            <a:off x="1641482" y="2586227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Stages 2 &amp; 3 could</a:t>
            </a:r>
          </a:p>
          <a:p>
            <a:r>
              <a:rPr lang="en-US" dirty="0"/>
              <a:t>occur in any order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D81A58A5-968F-9E4F-ADC1-E1D141377005}"/>
              </a:ext>
            </a:extLst>
          </p:cNvPr>
          <p:cNvSpPr/>
          <p:nvPr/>
        </p:nvSpPr>
        <p:spPr>
          <a:xfrm>
            <a:off x="4949330" y="1271198"/>
            <a:ext cx="855902" cy="384091"/>
          </a:xfrm>
          <a:prstGeom prst="wedgeRoundRectCallout">
            <a:avLst>
              <a:gd name="adj1" fmla="val 25150"/>
              <a:gd name="adj2" fmla="val 6421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id="{AF27805D-E5D0-C24E-BD18-41D7EDB7E457}"/>
              </a:ext>
            </a:extLst>
          </p:cNvPr>
          <p:cNvSpPr/>
          <p:nvPr/>
        </p:nvSpPr>
        <p:spPr>
          <a:xfrm>
            <a:off x="4954546" y="1282700"/>
            <a:ext cx="855902" cy="384091"/>
          </a:xfrm>
          <a:prstGeom prst="wedgeRoundRectCallout">
            <a:avLst>
              <a:gd name="adj1" fmla="val -266323"/>
              <a:gd name="adj2" fmla="val 211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</p:spTree>
    <p:extLst>
      <p:ext uri="{BB962C8B-B14F-4D97-AF65-F5344CB8AC3E}">
        <p14:creationId xmlns:p14="http://schemas.microsoft.com/office/powerpoint/2010/main" val="31972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</a:t>
            </a:r>
            <a:r>
              <a:rPr lang="es-ES_tradnl" altLang="en-US" dirty="0" err="1">
                <a:solidFill>
                  <a:srgbClr val="00B050"/>
                </a:solidFill>
              </a:rPr>
              <a:t>contract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 fontScale="92500" lnSpcReduction="10000"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orange</a:t>
            </a:r>
            <a:r>
              <a:rPr lang="es-ES_tradnl" altLang="en-US" sz="1000" dirty="0">
                <a:solidFill>
                  <a:schemeClr val="accent2"/>
                </a:solidFill>
              </a:rPr>
              <a:t> rules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connector</a:t>
            </a:r>
            <a:r>
              <a:rPr lang="es-ES_tradnl" altLang="en-US" sz="900" dirty="0">
                <a:solidFill>
                  <a:schemeClr val="accent5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policy_class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9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(owner_1,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</a:t>
            </a:r>
            <a:r>
              <a:rPr lang="es-ES_tradnl" altLang="en-US" sz="900" dirty="0">
                <a:solidFill>
                  <a:schemeClr val="accent5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5"/>
                </a:solidFill>
              </a:rPr>
              <a:t>device_95b40cf9-a9fc-4bd8-b695-99773b6f25e4, 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endParaRPr lang="es-ES_tradnl" altLang="en-US" sz="900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br>
              <a:rPr lang="es-ES_tradnl" altLang="en-US" sz="900" dirty="0">
                <a:solidFill>
                  <a:srgbClr val="00B050"/>
                </a:solidFill>
              </a:rPr>
            </a:br>
            <a:endParaRPr lang="es-ES_tradnl" altLang="en-US" sz="900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br>
              <a:rPr lang="es-ES_tradnl" altLang="en-US" sz="900" dirty="0">
                <a:solidFill>
                  <a:srgbClr val="00B050"/>
                </a:solidFill>
              </a:rPr>
            </a:b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85F00D5-898D-1F43-918B-D34423883334}"/>
              </a:ext>
            </a:extLst>
          </p:cNvPr>
          <p:cNvSpPr/>
          <p:nvPr/>
        </p:nvSpPr>
        <p:spPr>
          <a:xfrm>
            <a:off x="4724566" y="2498519"/>
            <a:ext cx="708928" cy="411894"/>
          </a:xfrm>
          <a:prstGeom prst="wedgeRoundRectCallout">
            <a:avLst>
              <a:gd name="adj1" fmla="val -72395"/>
              <a:gd name="adj2" fmla="val 54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4 - Contract</a:t>
            </a: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E88BA847-3948-754D-9AB5-E901CE476110}"/>
              </a:ext>
            </a:extLst>
          </p:cNvPr>
          <p:cNvSpPr/>
          <p:nvPr/>
        </p:nvSpPr>
        <p:spPr>
          <a:xfrm>
            <a:off x="5927202" y="3546955"/>
            <a:ext cx="1130466" cy="345254"/>
          </a:xfrm>
          <a:prstGeom prst="wedgeRoundRectCallout">
            <a:avLst>
              <a:gd name="adj1" fmla="val -83576"/>
              <a:gd name="adj2" fmla="val 928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29C011BC-437A-BF4C-B0B2-B5D73E61F655}"/>
              </a:ext>
            </a:extLst>
          </p:cNvPr>
          <p:cNvSpPr/>
          <p:nvPr/>
        </p:nvSpPr>
        <p:spPr>
          <a:xfrm>
            <a:off x="5722405" y="4177039"/>
            <a:ext cx="1335263" cy="411894"/>
          </a:xfrm>
          <a:prstGeom prst="wedgeRoundRectCallout">
            <a:avLst>
              <a:gd name="adj1" fmla="val -198998"/>
              <a:gd name="adj2" fmla="val 87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A82B85B6-7320-AD46-BB3C-799E044B6EE4}"/>
              </a:ext>
            </a:extLst>
          </p:cNvPr>
          <p:cNvSpPr/>
          <p:nvPr/>
        </p:nvSpPr>
        <p:spPr>
          <a:xfrm>
            <a:off x="37567" y="4266716"/>
            <a:ext cx="758300" cy="1103261"/>
          </a:xfrm>
          <a:prstGeom prst="wedgeRoundRectCallout">
            <a:avLst>
              <a:gd name="adj1" fmla="val 73866"/>
              <a:gd name="adj2" fmla="val 293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 </a:t>
            </a:r>
            <a:r>
              <a:rPr lang="en-US" sz="800" dirty="0">
                <a:solidFill>
                  <a:schemeClr val="tx1"/>
                </a:solidFill>
              </a:rPr>
              <a:t>here with formal params 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3A3FB761-4578-7846-9877-41D755B3AA0C}"/>
              </a:ext>
            </a:extLst>
          </p:cNvPr>
          <p:cNvSpPr/>
          <p:nvPr/>
        </p:nvSpPr>
        <p:spPr>
          <a:xfrm>
            <a:off x="10160672" y="2189714"/>
            <a:ext cx="1130466" cy="345254"/>
          </a:xfrm>
          <a:prstGeom prst="wedgeRoundRectCallout">
            <a:avLst>
              <a:gd name="adj1" fmla="val -70388"/>
              <a:gd name="adj2" fmla="val 3663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855180B7-DA21-3C46-8E21-8E7199EB4959}"/>
              </a:ext>
            </a:extLst>
          </p:cNvPr>
          <p:cNvSpPr/>
          <p:nvPr/>
        </p:nvSpPr>
        <p:spPr>
          <a:xfrm>
            <a:off x="10160672" y="2176748"/>
            <a:ext cx="1130466" cy="345254"/>
          </a:xfrm>
          <a:prstGeom prst="wedgeRoundRectCallout">
            <a:avLst>
              <a:gd name="adj1" fmla="val -154792"/>
              <a:gd name="adj2" fmla="val -2123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4BA237D4-B072-284D-B0B0-575A3C4E8DEE}"/>
              </a:ext>
            </a:extLst>
          </p:cNvPr>
          <p:cNvSpPr/>
          <p:nvPr/>
        </p:nvSpPr>
        <p:spPr>
          <a:xfrm>
            <a:off x="4036175" y="666985"/>
            <a:ext cx="959490" cy="384091"/>
          </a:xfrm>
          <a:prstGeom prst="wedgeRoundRectCallout">
            <a:avLst>
              <a:gd name="adj1" fmla="val -172262"/>
              <a:gd name="adj2" fmla="val 573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1 – foundation, SP registration</a:t>
            </a: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id="{CEC9CE5D-EAF8-8E40-BB54-71A0C5A66216}"/>
              </a:ext>
            </a:extLst>
          </p:cNvPr>
          <p:cNvSpPr/>
          <p:nvPr/>
        </p:nvSpPr>
        <p:spPr>
          <a:xfrm>
            <a:off x="4334130" y="1920106"/>
            <a:ext cx="959490" cy="384091"/>
          </a:xfrm>
          <a:prstGeom prst="wedgeRoundRectCallout">
            <a:avLst>
              <a:gd name="adj1" fmla="val -283742"/>
              <a:gd name="adj2" fmla="val -487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3 – User registration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53945836-C1EF-854B-8116-AE1B93D30716}"/>
              </a:ext>
            </a:extLst>
          </p:cNvPr>
          <p:cNvSpPr/>
          <p:nvPr/>
        </p:nvSpPr>
        <p:spPr>
          <a:xfrm>
            <a:off x="4949330" y="1271198"/>
            <a:ext cx="855902" cy="384091"/>
          </a:xfrm>
          <a:prstGeom prst="wedgeRoundRectCallout">
            <a:avLst>
              <a:gd name="adj1" fmla="val 25150"/>
              <a:gd name="adj2" fmla="val 6421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5E8D649F-1DD9-7544-BE90-5F2764B86F99}"/>
              </a:ext>
            </a:extLst>
          </p:cNvPr>
          <p:cNvSpPr/>
          <p:nvPr/>
        </p:nvSpPr>
        <p:spPr>
          <a:xfrm>
            <a:off x="4954546" y="1282700"/>
            <a:ext cx="855902" cy="384091"/>
          </a:xfrm>
          <a:prstGeom prst="wedgeRoundRectCallout">
            <a:avLst>
              <a:gd name="adj1" fmla="val -266323"/>
              <a:gd name="adj2" fmla="val 211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</p:spTree>
    <p:extLst>
      <p:ext uri="{BB962C8B-B14F-4D97-AF65-F5344CB8AC3E}">
        <p14:creationId xmlns:p14="http://schemas.microsoft.com/office/powerpoint/2010/main" val="66119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</a:t>
            </a:r>
            <a:r>
              <a:rPr lang="es-ES_tradnl" altLang="en-US" dirty="0" err="1">
                <a:solidFill>
                  <a:srgbClr val="00B050"/>
                </a:solidFill>
              </a:rPr>
              <a:t>dp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query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 fontScale="92500" lnSpcReduction="10000"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orange</a:t>
            </a:r>
            <a:r>
              <a:rPr lang="es-ES_tradnl" altLang="en-US" sz="1000" dirty="0">
                <a:solidFill>
                  <a:schemeClr val="accent2"/>
                </a:solidFill>
              </a:rPr>
              <a:t> rules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connector</a:t>
            </a:r>
            <a:r>
              <a:rPr lang="es-ES_tradnl" altLang="en-US" sz="900" dirty="0">
                <a:solidFill>
                  <a:schemeClr val="accent5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policy_class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9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(owner_1,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</a:t>
            </a:r>
            <a:r>
              <a:rPr lang="es-ES_tradnl" altLang="en-US" sz="900" dirty="0">
                <a:solidFill>
                  <a:schemeClr val="accent5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5"/>
                </a:solidFill>
              </a:rPr>
              <a:t>device_95b40cf9-a9fc-4bd8-b695-99773b6f25e4, 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FF0000"/>
                </a:solidFill>
              </a:rPr>
              <a:t>cond</a:t>
            </a:r>
            <a:r>
              <a:rPr lang="es-ES_tradnl" altLang="en-US" sz="900" dirty="0">
                <a:solidFill>
                  <a:srgbClr val="FF0000"/>
                </a:solidFill>
              </a:rPr>
              <a:t> = [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FF000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</a:rPr>
              <a:t>=‘2020=09…’,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</a:rPr>
              <a:t>=3.519216,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</a:rPr>
              <a:t>=40.072069 ]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Returns</a:t>
            </a:r>
            <a:r>
              <a:rPr lang="es-ES_tradnl" altLang="en-US" sz="900" dirty="0">
                <a:solidFill>
                  <a:srgbClr val="00B050"/>
                </a:solidFill>
              </a:rPr>
              <a:t>: [achnl_5f5a39f20463e50012bca2c3, …]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list</a:t>
            </a:r>
            <a:r>
              <a:rPr lang="es-ES_tradnl" altLang="en-US" sz="900" dirty="0">
                <a:solidFill>
                  <a:srgbClr val="00B050"/>
                </a:solidFill>
              </a:rPr>
              <a:t> of </a:t>
            </a:r>
            <a:r>
              <a:rPr lang="es-ES_tradnl" altLang="en-US" sz="900" dirty="0" err="1">
                <a:solidFill>
                  <a:srgbClr val="00B050"/>
                </a:solidFill>
              </a:rPr>
              <a:t>all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authorized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achnls</a:t>
            </a: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85F00D5-898D-1F43-918B-D34423883334}"/>
              </a:ext>
            </a:extLst>
          </p:cNvPr>
          <p:cNvSpPr/>
          <p:nvPr/>
        </p:nvSpPr>
        <p:spPr>
          <a:xfrm>
            <a:off x="4724566" y="2498519"/>
            <a:ext cx="708928" cy="411894"/>
          </a:xfrm>
          <a:prstGeom prst="wedgeRoundRectCallout">
            <a:avLst>
              <a:gd name="adj1" fmla="val -72395"/>
              <a:gd name="adj2" fmla="val 54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4 - Contract</a:t>
            </a: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E88BA847-3948-754D-9AB5-E901CE476110}"/>
              </a:ext>
            </a:extLst>
          </p:cNvPr>
          <p:cNvSpPr/>
          <p:nvPr/>
        </p:nvSpPr>
        <p:spPr>
          <a:xfrm>
            <a:off x="5927202" y="3546955"/>
            <a:ext cx="1130466" cy="345254"/>
          </a:xfrm>
          <a:prstGeom prst="wedgeRoundRectCallout">
            <a:avLst>
              <a:gd name="adj1" fmla="val -83576"/>
              <a:gd name="adj2" fmla="val 928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29C011BC-437A-BF4C-B0B2-B5D73E61F655}"/>
              </a:ext>
            </a:extLst>
          </p:cNvPr>
          <p:cNvSpPr/>
          <p:nvPr/>
        </p:nvSpPr>
        <p:spPr>
          <a:xfrm>
            <a:off x="5722405" y="4177039"/>
            <a:ext cx="1335263" cy="411894"/>
          </a:xfrm>
          <a:prstGeom prst="wedgeRoundRectCallout">
            <a:avLst>
              <a:gd name="adj1" fmla="val -198998"/>
              <a:gd name="adj2" fmla="val 87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A82B85B6-7320-AD46-BB3C-799E044B6EE4}"/>
              </a:ext>
            </a:extLst>
          </p:cNvPr>
          <p:cNvSpPr/>
          <p:nvPr/>
        </p:nvSpPr>
        <p:spPr>
          <a:xfrm>
            <a:off x="37567" y="4266716"/>
            <a:ext cx="758300" cy="1103261"/>
          </a:xfrm>
          <a:prstGeom prst="wedgeRoundRectCallout">
            <a:avLst>
              <a:gd name="adj1" fmla="val 73866"/>
              <a:gd name="adj2" fmla="val 293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 </a:t>
            </a:r>
            <a:r>
              <a:rPr lang="en-US" sz="800" dirty="0">
                <a:solidFill>
                  <a:schemeClr val="tx1"/>
                </a:solidFill>
              </a:rPr>
              <a:t>here with formal params 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3A3FB761-4578-7846-9877-41D755B3AA0C}"/>
              </a:ext>
            </a:extLst>
          </p:cNvPr>
          <p:cNvSpPr/>
          <p:nvPr/>
        </p:nvSpPr>
        <p:spPr>
          <a:xfrm>
            <a:off x="10160672" y="2189714"/>
            <a:ext cx="1130466" cy="345254"/>
          </a:xfrm>
          <a:prstGeom prst="wedgeRoundRectCallout">
            <a:avLst>
              <a:gd name="adj1" fmla="val -70388"/>
              <a:gd name="adj2" fmla="val 3663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855180B7-DA21-3C46-8E21-8E7199EB4959}"/>
              </a:ext>
            </a:extLst>
          </p:cNvPr>
          <p:cNvSpPr/>
          <p:nvPr/>
        </p:nvSpPr>
        <p:spPr>
          <a:xfrm>
            <a:off x="10160672" y="2176748"/>
            <a:ext cx="1130466" cy="345254"/>
          </a:xfrm>
          <a:prstGeom prst="wedgeRoundRectCallout">
            <a:avLst>
              <a:gd name="adj1" fmla="val -154792"/>
              <a:gd name="adj2" fmla="val -2123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4BA237D4-B072-284D-B0B0-575A3C4E8DEE}"/>
              </a:ext>
            </a:extLst>
          </p:cNvPr>
          <p:cNvSpPr/>
          <p:nvPr/>
        </p:nvSpPr>
        <p:spPr>
          <a:xfrm>
            <a:off x="4036175" y="666985"/>
            <a:ext cx="959490" cy="384091"/>
          </a:xfrm>
          <a:prstGeom prst="wedgeRoundRectCallout">
            <a:avLst>
              <a:gd name="adj1" fmla="val -172262"/>
              <a:gd name="adj2" fmla="val 573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1 – foundation, SP registration</a:t>
            </a: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id="{CEC9CE5D-EAF8-8E40-BB54-71A0C5A66216}"/>
              </a:ext>
            </a:extLst>
          </p:cNvPr>
          <p:cNvSpPr/>
          <p:nvPr/>
        </p:nvSpPr>
        <p:spPr>
          <a:xfrm>
            <a:off x="4334130" y="1920106"/>
            <a:ext cx="959490" cy="384091"/>
          </a:xfrm>
          <a:prstGeom prst="wedgeRoundRectCallout">
            <a:avLst>
              <a:gd name="adj1" fmla="val -283742"/>
              <a:gd name="adj2" fmla="val -487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3 – User registration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53945836-C1EF-854B-8116-AE1B93D30716}"/>
              </a:ext>
            </a:extLst>
          </p:cNvPr>
          <p:cNvSpPr/>
          <p:nvPr/>
        </p:nvSpPr>
        <p:spPr>
          <a:xfrm>
            <a:off x="4949330" y="1271198"/>
            <a:ext cx="855902" cy="384091"/>
          </a:xfrm>
          <a:prstGeom prst="wedgeRoundRectCallout">
            <a:avLst>
              <a:gd name="adj1" fmla="val 25150"/>
              <a:gd name="adj2" fmla="val 6421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5E8D649F-1DD9-7544-BE90-5F2764B86F99}"/>
              </a:ext>
            </a:extLst>
          </p:cNvPr>
          <p:cNvSpPr/>
          <p:nvPr/>
        </p:nvSpPr>
        <p:spPr>
          <a:xfrm>
            <a:off x="4954546" y="1282700"/>
            <a:ext cx="855902" cy="384091"/>
          </a:xfrm>
          <a:prstGeom prst="wedgeRoundRectCallout">
            <a:avLst>
              <a:gd name="adj1" fmla="val -266323"/>
              <a:gd name="adj2" fmla="val 211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15BC6A62-D2F3-A34C-87A6-5CA4822D964F}"/>
              </a:ext>
            </a:extLst>
          </p:cNvPr>
          <p:cNvSpPr/>
          <p:nvPr/>
        </p:nvSpPr>
        <p:spPr>
          <a:xfrm>
            <a:off x="37566" y="5412760"/>
            <a:ext cx="1085678" cy="305058"/>
          </a:xfrm>
          <a:prstGeom prst="wedgeRoundRectCallout">
            <a:avLst>
              <a:gd name="adj1" fmla="val 45472"/>
              <a:gd name="adj2" fmla="val 13972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5 – </a:t>
            </a:r>
            <a:r>
              <a:rPr lang="en-US" sz="800" dirty="0" err="1">
                <a:solidFill>
                  <a:schemeClr val="tx1"/>
                </a:solidFill>
              </a:rPr>
              <a:t>datapackage</a:t>
            </a:r>
            <a:r>
              <a:rPr lang="en-US" sz="800" dirty="0">
                <a:solidFill>
                  <a:schemeClr val="tx1"/>
                </a:solidFill>
              </a:rPr>
              <a:t> query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2D86A3-3C98-1C46-AA2D-F99BB2A5B2E9}"/>
              </a:ext>
            </a:extLst>
          </p:cNvPr>
          <p:cNvSpPr txBox="1"/>
          <p:nvPr/>
        </p:nvSpPr>
        <p:spPr>
          <a:xfrm>
            <a:off x="5922173" y="4864320"/>
            <a:ext cx="349284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CF31775B-2330-EA45-9B6B-590CE07C6E69}"/>
              </a:ext>
            </a:extLst>
          </p:cNvPr>
          <p:cNvSpPr/>
          <p:nvPr/>
        </p:nvSpPr>
        <p:spPr>
          <a:xfrm>
            <a:off x="5135082" y="5433242"/>
            <a:ext cx="873356" cy="912290"/>
          </a:xfrm>
          <a:prstGeom prst="wedgeRoundRectCallout">
            <a:avLst>
              <a:gd name="adj1" fmla="val -194467"/>
              <a:gd name="adj2" fmla="val 319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definitions for this query</a:t>
            </a:r>
          </a:p>
        </p:txBody>
      </p:sp>
    </p:spTree>
    <p:extLst>
      <p:ext uri="{BB962C8B-B14F-4D97-AF65-F5344CB8AC3E}">
        <p14:creationId xmlns:p14="http://schemas.microsoft.com/office/powerpoint/2010/main" val="41227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828103" cy="512264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Condition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parameter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passing</a:t>
            </a:r>
            <a:endParaRPr lang="es-ES_tradnl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(rules 12-18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user_attribute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(ua_cntr_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object_attribute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(oa_cntr_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(ua_cntr_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oa_cntr_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FF0000"/>
                </a:solidFill>
              </a:rPr>
              <a:t>cond</a:t>
            </a:r>
            <a:r>
              <a:rPr lang="es-ES_tradnl" altLang="en-US" sz="900" dirty="0">
                <a:solidFill>
                  <a:srgbClr val="FF0000"/>
                </a:solidFill>
              </a:rPr>
              <a:t> = [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FF000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</a:rPr>
              <a:t>=‘2020=09…’,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</a:rPr>
              <a:t>=3.519216,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</a:rPr>
              <a:t>=40.072069 ]  </a:t>
            </a: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Returns</a:t>
            </a:r>
            <a:r>
              <a:rPr lang="es-ES_tradnl" altLang="en-US" sz="900" dirty="0">
                <a:solidFill>
                  <a:srgbClr val="00B050"/>
                </a:solidFill>
              </a:rPr>
              <a:t>: [achnl_5f5a39f20463e50012bca2c3, …]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list</a:t>
            </a:r>
            <a:r>
              <a:rPr lang="es-ES_tradnl" altLang="en-US" sz="900" dirty="0">
                <a:solidFill>
                  <a:srgbClr val="00B050"/>
                </a:solidFill>
              </a:rPr>
              <a:t> of </a:t>
            </a:r>
            <a:r>
              <a:rPr lang="es-ES_tradnl" altLang="en-US" sz="900" dirty="0" err="1">
                <a:solidFill>
                  <a:srgbClr val="00B050"/>
                </a:solidFill>
              </a:rPr>
              <a:t>all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authorized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achnls</a:t>
            </a: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E88BA847-3948-754D-9AB5-E901CE476110}"/>
              </a:ext>
            </a:extLst>
          </p:cNvPr>
          <p:cNvSpPr/>
          <p:nvPr/>
        </p:nvSpPr>
        <p:spPr>
          <a:xfrm>
            <a:off x="6337437" y="2799828"/>
            <a:ext cx="1130466" cy="345254"/>
          </a:xfrm>
          <a:prstGeom prst="wedgeRoundRectCallout">
            <a:avLst>
              <a:gd name="adj1" fmla="val -191925"/>
              <a:gd name="adj2" fmla="val -4777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29C011BC-437A-BF4C-B0B2-B5D73E61F655}"/>
              </a:ext>
            </a:extLst>
          </p:cNvPr>
          <p:cNvSpPr/>
          <p:nvPr/>
        </p:nvSpPr>
        <p:spPr>
          <a:xfrm>
            <a:off x="6285774" y="3236677"/>
            <a:ext cx="1541138" cy="411894"/>
          </a:xfrm>
          <a:prstGeom prst="wedgeRoundRectCallout">
            <a:avLst>
              <a:gd name="adj1" fmla="val -219289"/>
              <a:gd name="adj2" fmla="val -854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 when offer is created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A82B85B6-7320-AD46-BB3C-799E044B6EE4}"/>
              </a:ext>
            </a:extLst>
          </p:cNvPr>
          <p:cNvSpPr/>
          <p:nvPr/>
        </p:nvSpPr>
        <p:spPr>
          <a:xfrm>
            <a:off x="6401569" y="3697036"/>
            <a:ext cx="1194810" cy="741943"/>
          </a:xfrm>
          <a:prstGeom prst="wedgeRoundRectCallout">
            <a:avLst>
              <a:gd name="adj1" fmla="val -103792"/>
              <a:gd name="adj2" fmla="val -277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</a:t>
            </a:r>
            <a:r>
              <a:rPr lang="en-US" sz="800" dirty="0">
                <a:solidFill>
                  <a:schemeClr val="tx1"/>
                </a:solidFill>
              </a:rPr>
              <a:t> when offer is created here with </a:t>
            </a:r>
            <a:r>
              <a:rPr lang="en-US" sz="800" b="1" i="1" dirty="0">
                <a:solidFill>
                  <a:schemeClr val="tx1"/>
                </a:solidFill>
              </a:rPr>
              <a:t>formal params </a:t>
            </a:r>
            <a:r>
              <a:rPr lang="en-US" sz="800" dirty="0">
                <a:solidFill>
                  <a:schemeClr val="tx1"/>
                </a:solidFill>
              </a:rPr>
              <a:t>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3A3FB761-4578-7846-9877-41D755B3AA0C}"/>
              </a:ext>
            </a:extLst>
          </p:cNvPr>
          <p:cNvSpPr/>
          <p:nvPr/>
        </p:nvSpPr>
        <p:spPr>
          <a:xfrm>
            <a:off x="7699554" y="4345836"/>
            <a:ext cx="1130466" cy="345254"/>
          </a:xfrm>
          <a:prstGeom prst="wedgeRoundRectCallout">
            <a:avLst>
              <a:gd name="adj1" fmla="val 117963"/>
              <a:gd name="adj2" fmla="val -1993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855180B7-DA21-3C46-8E21-8E7199EB4959}"/>
              </a:ext>
            </a:extLst>
          </p:cNvPr>
          <p:cNvSpPr/>
          <p:nvPr/>
        </p:nvSpPr>
        <p:spPr>
          <a:xfrm>
            <a:off x="7699554" y="4345836"/>
            <a:ext cx="1130466" cy="345254"/>
          </a:xfrm>
          <a:prstGeom prst="wedgeRoundRectCallout">
            <a:avLst>
              <a:gd name="adj1" fmla="val -308477"/>
              <a:gd name="adj2" fmla="val 14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CF31775B-2330-EA45-9B6B-590CE07C6E69}"/>
              </a:ext>
            </a:extLst>
          </p:cNvPr>
          <p:cNvSpPr/>
          <p:nvPr/>
        </p:nvSpPr>
        <p:spPr>
          <a:xfrm>
            <a:off x="5098242" y="5542217"/>
            <a:ext cx="1085678" cy="804272"/>
          </a:xfrm>
          <a:prstGeom prst="wedgeRoundRectCallout">
            <a:avLst>
              <a:gd name="adj1" fmla="val 77398"/>
              <a:gd name="adj2" fmla="val 238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definitions from </a:t>
            </a:r>
            <a:r>
              <a:rPr lang="en-US" sz="800" dirty="0" err="1">
                <a:solidFill>
                  <a:schemeClr val="tx1"/>
                </a:solidFill>
              </a:rPr>
              <a:t>datapackage</a:t>
            </a:r>
            <a:r>
              <a:rPr lang="en-US" sz="800" dirty="0">
                <a:solidFill>
                  <a:schemeClr val="tx1"/>
                </a:solidFill>
              </a:rPr>
              <a:t> for this query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id="{E30CF8C1-8CAC-8141-8B16-E1A09858A2B3}"/>
              </a:ext>
            </a:extLst>
          </p:cNvPr>
          <p:cNvSpPr/>
          <p:nvPr/>
        </p:nvSpPr>
        <p:spPr>
          <a:xfrm>
            <a:off x="6096000" y="2157127"/>
            <a:ext cx="1663443" cy="411894"/>
          </a:xfrm>
          <a:prstGeom prst="wedgeRoundRectCallout">
            <a:avLst>
              <a:gd name="adj1" fmla="val 97540"/>
              <a:gd name="adj2" fmla="val -17710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used</a:t>
            </a:r>
            <a:r>
              <a:rPr lang="en-US" sz="800" dirty="0">
                <a:solidFill>
                  <a:schemeClr val="tx1"/>
                </a:solidFill>
              </a:rPr>
              <a:t> here in conditional rule with constant or condition variable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4F86B321-CC08-F04F-9A7C-EC225B3FBA8D}"/>
              </a:ext>
            </a:extLst>
          </p:cNvPr>
          <p:cNvSpPr/>
          <p:nvPr/>
        </p:nvSpPr>
        <p:spPr>
          <a:xfrm>
            <a:off x="6077955" y="2157127"/>
            <a:ext cx="1692484" cy="411894"/>
          </a:xfrm>
          <a:prstGeom prst="wedgeRoundRectCallout">
            <a:avLst>
              <a:gd name="adj1" fmla="val -64656"/>
              <a:gd name="adj2" fmla="val -1113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used</a:t>
            </a:r>
            <a:r>
              <a:rPr lang="en-US" sz="800" dirty="0">
                <a:solidFill>
                  <a:schemeClr val="tx1"/>
                </a:solidFill>
              </a:rPr>
              <a:t> here in conditional rule with constants or condition variable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5A1EB-2319-4444-9B88-ACE76EF522F1}"/>
              </a:ext>
            </a:extLst>
          </p:cNvPr>
          <p:cNvSpPr txBox="1"/>
          <p:nvPr/>
        </p:nvSpPr>
        <p:spPr>
          <a:xfrm rot="18597140">
            <a:off x="-99697" y="1085998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Contract policy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D1ADA8-C4CA-9844-A3B6-385D87D8DEC0}"/>
              </a:ext>
            </a:extLst>
          </p:cNvPr>
          <p:cNvSpPr txBox="1"/>
          <p:nvPr/>
        </p:nvSpPr>
        <p:spPr>
          <a:xfrm rot="18607626">
            <a:off x="-153153" y="3586720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Offer conditions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6C66D8-7C66-2E4E-9122-60A0E52DA1F6}"/>
              </a:ext>
            </a:extLst>
          </p:cNvPr>
          <p:cNvSpPr txBox="1"/>
          <p:nvPr/>
        </p:nvSpPr>
        <p:spPr>
          <a:xfrm rot="18569802">
            <a:off x="-121934" y="5418488"/>
            <a:ext cx="1016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Datapackage</a:t>
            </a:r>
            <a:br>
              <a:rPr lang="en-US" sz="1100" dirty="0"/>
            </a:br>
            <a:r>
              <a:rPr lang="en-US" sz="1100" dirty="0"/>
              <a:t>query</a:t>
            </a:r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0A53A141-401E-F849-97E7-E1ED41B896DC}"/>
              </a:ext>
            </a:extLst>
          </p:cNvPr>
          <p:cNvSpPr/>
          <p:nvPr/>
        </p:nvSpPr>
        <p:spPr>
          <a:xfrm>
            <a:off x="2826685" y="5812183"/>
            <a:ext cx="1229331" cy="921720"/>
          </a:xfrm>
          <a:prstGeom prst="wedgeRoundRectCallout">
            <a:avLst>
              <a:gd name="adj1" fmla="val -32567"/>
              <a:gd name="adj2" fmla="val -9203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These values are substituted into any condition variables occurring in the rule condition before the condition predicate is invoked.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B03B4F-643A-7445-BB92-0EA1CC4644CB}"/>
              </a:ext>
            </a:extLst>
          </p:cNvPr>
          <p:cNvSpPr txBox="1"/>
          <p:nvPr/>
        </p:nvSpPr>
        <p:spPr>
          <a:xfrm>
            <a:off x="5922173" y="4864320"/>
            <a:ext cx="349284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24C6B483-374F-0C42-8E9D-AA6F0275892E}"/>
              </a:ext>
            </a:extLst>
          </p:cNvPr>
          <p:cNvSpPr/>
          <p:nvPr/>
        </p:nvSpPr>
        <p:spPr>
          <a:xfrm>
            <a:off x="5098242" y="5542217"/>
            <a:ext cx="1085678" cy="804272"/>
          </a:xfrm>
          <a:prstGeom prst="wedgeRoundRectCallout">
            <a:avLst>
              <a:gd name="adj1" fmla="val -136170"/>
              <a:gd name="adj2" fmla="val -679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definitions from </a:t>
            </a:r>
            <a:r>
              <a:rPr lang="en-US" sz="800" dirty="0" err="1">
                <a:solidFill>
                  <a:schemeClr val="tx1"/>
                </a:solidFill>
              </a:rPr>
              <a:t>datapackage</a:t>
            </a:r>
            <a:r>
              <a:rPr lang="en-US" sz="800" dirty="0">
                <a:solidFill>
                  <a:schemeClr val="tx1"/>
                </a:solidFill>
              </a:rPr>
              <a:t> for this query</a:t>
            </a:r>
          </a:p>
        </p:txBody>
      </p:sp>
    </p:spTree>
    <p:extLst>
      <p:ext uri="{BB962C8B-B14F-4D97-AF65-F5344CB8AC3E}">
        <p14:creationId xmlns:p14="http://schemas.microsoft.com/office/powerpoint/2010/main" val="181432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6813</TotalTime>
  <Words>5520</Words>
  <Application>Microsoft Macintosh PowerPoint</Application>
  <PresentationFormat>Widescreen</PresentationFormat>
  <Paragraphs>509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Arial Black</vt:lpstr>
      <vt:lpstr>Calibri</vt:lpstr>
      <vt:lpstr>Monaco</vt:lpstr>
      <vt:lpstr>Office Theme</vt:lpstr>
      <vt:lpstr>Marketplace Example Description</vt:lpstr>
      <vt:lpstr>Problem: Validate that an incoming data package matches the contracts restrictions</vt:lpstr>
      <vt:lpstr>Incoming datapackages</vt:lpstr>
      <vt:lpstr>Not a Match</vt:lpstr>
      <vt:lpstr>Solution 3c (3b renumbered)</vt:lpstr>
      <vt:lpstr>Solution 3c (basic structure)</vt:lpstr>
      <vt:lpstr>Solution 3c (contract)</vt:lpstr>
      <vt:lpstr>Solution 3c (dp query)</vt:lpstr>
      <vt:lpstr>Condition parameter passing</vt:lpstr>
      <vt:lpstr>Flow of information used for policy decision</vt:lpstr>
      <vt:lpstr>The pieces of the solution</vt:lpstr>
      <vt:lpstr>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1</dc:title>
  <dc:creator>elisa</dc:creator>
  <cp:lastModifiedBy>Rance DeLong</cp:lastModifiedBy>
  <cp:revision>169</cp:revision>
  <dcterms:created xsi:type="dcterms:W3CDTF">2020-09-21T13:16:21Z</dcterms:created>
  <dcterms:modified xsi:type="dcterms:W3CDTF">2021-03-04T18:48:40Z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