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5192038" cy="35999738"/>
  <p:notesSz cx="6858000" cy="9144000"/>
  <p:defaultText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629">
          <p15:clr>
            <a:srgbClr val="A4A3A4"/>
          </p15:clr>
        </p15:guide>
        <p15:guide id="2" orient="horz" pos="315">
          <p15:clr>
            <a:srgbClr val="A4A3A4"/>
          </p15:clr>
        </p15:guide>
        <p15:guide id="3" orient="horz" pos="22047">
          <p15:clr>
            <a:srgbClr val="A4A3A4"/>
          </p15:clr>
        </p15:guide>
        <p15:guide id="4" orient="horz">
          <p15:clr>
            <a:srgbClr val="A4A3A4"/>
          </p15:clr>
        </p15:guide>
        <p15:guide id="5" pos="334">
          <p15:clr>
            <a:srgbClr val="A4A3A4"/>
          </p15:clr>
        </p15:guide>
        <p15:guide id="6" pos="1553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50" d="100"/>
          <a:sy n="50" d="100"/>
        </p:scale>
        <p:origin x="898" y="7714"/>
      </p:cViewPr>
      <p:guideLst>
        <p:guide orient="horz" pos="3629"/>
        <p:guide orient="horz" pos="315"/>
        <p:guide orient="horz" pos="22047"/>
        <p:guide orient="horz"/>
        <p:guide pos="334"/>
        <p:guide pos="15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12/10/2013</a:t>
            </a:fld>
            <a:endParaRPr lang="en-US" dirty="0"/>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599776" rtl="0" eaLnBrk="1" latinLnBrk="0" hangingPunct="1">
      <a:defRPr sz="4800" kern="1200">
        <a:solidFill>
          <a:schemeClr val="tx1"/>
        </a:solidFill>
        <a:latin typeface="+mn-lt"/>
        <a:ea typeface="+mn-ea"/>
        <a:cs typeface="+mn-cs"/>
      </a:defRPr>
    </a:lvl1pPr>
    <a:lvl2pPr marL="1799889" algn="l" defTabSz="3599776" rtl="0" eaLnBrk="1" latinLnBrk="0" hangingPunct="1">
      <a:defRPr sz="4800" kern="1200">
        <a:solidFill>
          <a:schemeClr val="tx1"/>
        </a:solidFill>
        <a:latin typeface="+mn-lt"/>
        <a:ea typeface="+mn-ea"/>
        <a:cs typeface="+mn-cs"/>
      </a:defRPr>
    </a:lvl2pPr>
    <a:lvl3pPr marL="3599776" algn="l" defTabSz="3599776" rtl="0" eaLnBrk="1" latinLnBrk="0" hangingPunct="1">
      <a:defRPr sz="4800" kern="1200">
        <a:solidFill>
          <a:schemeClr val="tx1"/>
        </a:solidFill>
        <a:latin typeface="+mn-lt"/>
        <a:ea typeface="+mn-ea"/>
        <a:cs typeface="+mn-cs"/>
      </a:defRPr>
    </a:lvl3pPr>
    <a:lvl4pPr marL="5399664" algn="l" defTabSz="3599776" rtl="0" eaLnBrk="1" latinLnBrk="0" hangingPunct="1">
      <a:defRPr sz="4800" kern="1200">
        <a:solidFill>
          <a:schemeClr val="tx1"/>
        </a:solidFill>
        <a:latin typeface="+mn-lt"/>
        <a:ea typeface="+mn-ea"/>
        <a:cs typeface="+mn-cs"/>
      </a:defRPr>
    </a:lvl4pPr>
    <a:lvl5pPr marL="7199552" algn="l" defTabSz="3599776" rtl="0" eaLnBrk="1" latinLnBrk="0" hangingPunct="1">
      <a:defRPr sz="4800" kern="1200">
        <a:solidFill>
          <a:schemeClr val="tx1"/>
        </a:solidFill>
        <a:latin typeface="+mn-lt"/>
        <a:ea typeface="+mn-ea"/>
        <a:cs typeface="+mn-cs"/>
      </a:defRPr>
    </a:lvl5pPr>
    <a:lvl6pPr marL="8999441" algn="l" defTabSz="3599776" rtl="0" eaLnBrk="1" latinLnBrk="0" hangingPunct="1">
      <a:defRPr sz="4800" kern="1200">
        <a:solidFill>
          <a:schemeClr val="tx1"/>
        </a:solidFill>
        <a:latin typeface="+mn-lt"/>
        <a:ea typeface="+mn-ea"/>
        <a:cs typeface="+mn-cs"/>
      </a:defRPr>
    </a:lvl6pPr>
    <a:lvl7pPr marL="10799330" algn="l" defTabSz="3599776" rtl="0" eaLnBrk="1" latinLnBrk="0" hangingPunct="1">
      <a:defRPr sz="4800" kern="1200">
        <a:solidFill>
          <a:schemeClr val="tx1"/>
        </a:solidFill>
        <a:latin typeface="+mn-lt"/>
        <a:ea typeface="+mn-ea"/>
        <a:cs typeface="+mn-cs"/>
      </a:defRPr>
    </a:lvl7pPr>
    <a:lvl8pPr marL="12599217" algn="l" defTabSz="3599776" rtl="0" eaLnBrk="1" latinLnBrk="0" hangingPunct="1">
      <a:defRPr sz="4800" kern="1200">
        <a:solidFill>
          <a:schemeClr val="tx1"/>
        </a:solidFill>
        <a:latin typeface="+mn-lt"/>
        <a:ea typeface="+mn-ea"/>
        <a:cs typeface="+mn-cs"/>
      </a:defRPr>
    </a:lvl8pPr>
    <a:lvl9pPr marL="14399106" algn="l" defTabSz="3599776"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8010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425827"/>
            <a:ext cx="11898341"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9393" y="5804361"/>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29391" y="15588601"/>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2725245" y="5804361"/>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2725245" y="6425827"/>
            <a:ext cx="11888795"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2725245" y="15607589"/>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2725245" y="16274772"/>
            <a:ext cx="11890085"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2725245" y="28083131"/>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2725245" y="28767135"/>
            <a:ext cx="11885529"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18974" y="16257349"/>
            <a:ext cx="11899368"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3219687" y="2218210"/>
            <a:ext cx="18752664"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3219687" y="580236"/>
            <a:ext cx="18752664"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508586"/>
            <a:ext cx="5772264"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529393" y="5758641"/>
            <a:ext cx="5767709" cy="659288"/>
          </a:xfrm>
          <a:prstGeom prst="rect">
            <a:avLst/>
          </a:prstGeom>
          <a:noFill/>
        </p:spPr>
        <p:txBody>
          <a:bodyPr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INTRODUCTION</a:t>
            </a:r>
            <a:endParaRPr lang="en-US" dirty="0"/>
          </a:p>
        </p:txBody>
      </p:sp>
      <p:sp>
        <p:nvSpPr>
          <p:cNvPr id="19" name="Text Placeholder 3"/>
          <p:cNvSpPr>
            <a:spLocks noGrp="1"/>
          </p:cNvSpPr>
          <p:nvPr>
            <p:ph type="body" sz="quarter" idx="19" hasCustomPrompt="1"/>
          </p:nvPr>
        </p:nvSpPr>
        <p:spPr>
          <a:xfrm>
            <a:off x="518060" y="16174952"/>
            <a:ext cx="5773175"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529391" y="15542881"/>
            <a:ext cx="576861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6650633" y="6508586"/>
            <a:ext cx="11892594"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6650633" y="5758641"/>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6650633" y="23714639"/>
            <a:ext cx="11892595"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6650633" y="23047456"/>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8892159" y="5758641"/>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8892159" y="6508586"/>
            <a:ext cx="5766642"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8892159" y="15608744"/>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8913086" y="16275927"/>
            <a:ext cx="5724789"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8892159" y="28580547"/>
            <a:ext cx="5766642"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8890715" y="29330961"/>
            <a:ext cx="5769531"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3219687" y="2218210"/>
            <a:ext cx="18752664"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3219687" y="580236"/>
            <a:ext cx="18752664"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5192038" cy="5249962"/>
          </a:xfrm>
          <a:prstGeom prst="rect">
            <a:avLst/>
          </a:prstGeom>
          <a:solidFill>
            <a:schemeClr val="accent5">
              <a:lumMod val="75000"/>
            </a:schemeClr>
          </a:solidFill>
          <a:ln w="9525">
            <a:solidFill>
              <a:schemeClr val="tx1"/>
            </a:solidFill>
            <a:miter lim="800000"/>
            <a:headEnd/>
            <a:tailEnd/>
          </a:ln>
          <a:effectLst/>
        </p:spPr>
        <p:txBody>
          <a:bodyPr wrap="none" lIns="74996" tIns="37497" rIns="74996" bIns="37497" anchor="ctr"/>
          <a:lstStyle/>
          <a:p>
            <a:pPr>
              <a:defRPr/>
            </a:pPr>
            <a:endParaRPr lang="en-US" dirty="0"/>
          </a:p>
        </p:txBody>
      </p:sp>
      <p:sp>
        <p:nvSpPr>
          <p:cNvPr id="9" name="Rectangle 9"/>
          <p:cNvSpPr>
            <a:spLocks noChangeArrowheads="1"/>
          </p:cNvSpPr>
          <p:nvPr/>
        </p:nvSpPr>
        <p:spPr bwMode="auto">
          <a:xfrm>
            <a:off x="0" y="5255172"/>
            <a:ext cx="25192038" cy="166665"/>
          </a:xfrm>
          <a:prstGeom prst="rect">
            <a:avLst/>
          </a:prstGeom>
          <a:solidFill>
            <a:schemeClr val="accent5">
              <a:lumMod val="50000"/>
            </a:schemeClr>
          </a:solidFill>
          <a:ln w="152400">
            <a:noFill/>
            <a:miter lim="800000"/>
            <a:headEnd/>
            <a:tailEnd/>
          </a:ln>
          <a:effectLst/>
        </p:spPr>
        <p:txBody>
          <a:bodyPr wrap="none" lIns="74996" tIns="37497" rIns="74996" bIns="37497" anchor="ctr"/>
          <a:lstStyle/>
          <a:p>
            <a:pPr>
              <a:defRPr/>
            </a:pPr>
            <a:endParaRPr lang="en-US" dirty="0"/>
          </a:p>
        </p:txBody>
      </p:sp>
      <p:sp>
        <p:nvSpPr>
          <p:cNvPr id="10" name="Text Box 14"/>
          <p:cNvSpPr txBox="1">
            <a:spLocks noChangeArrowheads="1"/>
          </p:cNvSpPr>
          <p:nvPr/>
        </p:nvSpPr>
        <p:spPr bwMode="auto">
          <a:xfrm>
            <a:off x="1079766" y="35321184"/>
            <a:ext cx="2211122" cy="274856"/>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525423" y="5749826"/>
            <a:ext cx="11891684" cy="29249787"/>
          </a:xfrm>
          <a:prstGeom prst="roundRect">
            <a:avLst>
              <a:gd name="adj" fmla="val 590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4996" tIns="37497" rIns="74996" bIns="37497" anchor="ctr"/>
          <a:lstStyle/>
          <a:p>
            <a:pPr>
              <a:defRPr/>
            </a:pPr>
            <a:endParaRPr lang="en-US" dirty="0"/>
          </a:p>
        </p:txBody>
      </p:sp>
      <p:sp>
        <p:nvSpPr>
          <p:cNvPr id="21" name="Rectangle 33"/>
          <p:cNvSpPr>
            <a:spLocks noChangeArrowheads="1"/>
          </p:cNvSpPr>
          <p:nvPr userDrawn="1"/>
        </p:nvSpPr>
        <p:spPr bwMode="auto">
          <a:xfrm>
            <a:off x="12683491" y="5749826"/>
            <a:ext cx="11891684" cy="29249787"/>
          </a:xfrm>
          <a:prstGeom prst="roundRect">
            <a:avLst>
              <a:gd name="adj" fmla="val 590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4996" tIns="37497" rIns="74996" bIns="37497" anchor="ctr"/>
          <a:lstStyle/>
          <a:p>
            <a:pPr>
              <a:defRPr/>
            </a:pPr>
            <a:endParaRPr lang="en-US" dirty="0"/>
          </a:p>
        </p:txBody>
      </p:sp>
      <p:grpSp>
        <p:nvGrpSpPr>
          <p:cNvPr id="23" name="Group 22"/>
          <p:cNvGrpSpPr/>
          <p:nvPr userDrawn="1"/>
        </p:nvGrpSpPr>
        <p:grpSpPr>
          <a:xfrm>
            <a:off x="-12658121" y="-48127"/>
            <a:ext cx="12259293" cy="36047865"/>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70cmx100cm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864712"/>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164079"/>
              <a:ext cx="9986808" cy="1053596"/>
            </a:xfrm>
            <a:prstGeom prst="rect">
              <a:avLst/>
            </a:prstGeom>
          </p:spPr>
        </p:pic>
        <p:grpSp>
          <p:nvGrpSpPr>
            <p:cNvPr id="32" name="Group 31"/>
            <p:cNvGrpSpPr/>
            <p:nvPr userDrawn="1"/>
          </p:nvGrpSpPr>
          <p:grpSpPr>
            <a:xfrm>
              <a:off x="-9744993" y="19956177"/>
              <a:ext cx="7531182" cy="2120441"/>
              <a:chOff x="-4470427" y="9369659"/>
              <a:chExt cx="3470785" cy="974221"/>
            </a:xfrm>
          </p:grpSpPr>
          <p:grpSp>
            <p:nvGrpSpPr>
              <p:cNvPr id="46" name="Group 45"/>
              <p:cNvGrpSpPr/>
              <p:nvPr userDrawn="1"/>
            </p:nvGrpSpPr>
            <p:grpSpPr>
              <a:xfrm>
                <a:off x="-2783495" y="9413884"/>
                <a:ext cx="624431" cy="898923"/>
                <a:chOff x="-3958697" y="8757291"/>
                <a:chExt cx="779338" cy="1288150"/>
              </a:xfrm>
            </p:grpSpPr>
            <p:pic>
              <p:nvPicPr>
                <p:cNvPr id="52" name="Picture 51"/>
                <p:cNvPicPr>
                  <a:picLocks noChangeAspect="1"/>
                </p:cNvPicPr>
                <p:nvPr userDrawn="1"/>
              </p:nvPicPr>
              <p:blipFill>
                <a:blip r:embed="rId6"/>
                <a:stretch>
                  <a:fillRect/>
                </a:stretch>
              </p:blipFill>
              <p:spPr>
                <a:xfrm>
                  <a:off x="-3948160" y="8757291"/>
                  <a:ext cx="768801" cy="1090857"/>
                </a:xfrm>
                <a:prstGeom prst="rect">
                  <a:avLst/>
                </a:prstGeom>
              </p:spPr>
            </p:pic>
            <p:sp>
              <p:nvSpPr>
                <p:cNvPr id="53" name="TextBox 52"/>
                <p:cNvSpPr txBox="1"/>
                <p:nvPr userDrawn="1"/>
              </p:nvSpPr>
              <p:spPr>
                <a:xfrm>
                  <a:off x="-3958697" y="9754032"/>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413897"/>
                <a:ext cx="1033517" cy="898915"/>
                <a:chOff x="-2921738" y="8936792"/>
                <a:chExt cx="1420279" cy="1235304"/>
              </a:xfrm>
            </p:grpSpPr>
            <p:pic>
              <p:nvPicPr>
                <p:cNvPr id="50" name="Picture 49"/>
                <p:cNvPicPr>
                  <a:picLocks noChangeAspect="1"/>
                </p:cNvPicPr>
                <p:nvPr userDrawn="1"/>
              </p:nvPicPr>
              <p:blipFill>
                <a:blip r:embed="rId6"/>
                <a:stretch>
                  <a:fillRect/>
                </a:stretch>
              </p:blipFill>
              <p:spPr>
                <a:xfrm>
                  <a:off x="-2921738" y="8936792"/>
                  <a:ext cx="1420279" cy="1029694"/>
                </a:xfrm>
                <a:prstGeom prst="rect">
                  <a:avLst/>
                </a:prstGeom>
              </p:spPr>
            </p:pic>
            <p:sp>
              <p:nvSpPr>
                <p:cNvPr id="51" name="TextBox 50"/>
                <p:cNvSpPr txBox="1"/>
                <p:nvPr userDrawn="1"/>
              </p:nvSpPr>
              <p:spPr>
                <a:xfrm>
                  <a:off x="-2918991" y="989264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369659"/>
                <a:ext cx="1098742" cy="847761"/>
              </a:xfrm>
              <a:prstGeom prst="rect">
                <a:avLst/>
              </a:prstGeom>
            </p:spPr>
          </p:pic>
          <p:sp>
            <p:nvSpPr>
              <p:cNvPr id="49" name="TextBox 48"/>
              <p:cNvSpPr txBox="1"/>
              <p:nvPr userDrawn="1"/>
            </p:nvSpPr>
            <p:spPr>
              <a:xfrm>
                <a:off x="-4440600" y="10018647"/>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4221626"/>
              <a:ext cx="9344084" cy="2453249"/>
              <a:chOff x="-4759852" y="11112402"/>
              <a:chExt cx="4306270" cy="1127127"/>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788361304"/>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105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1112407"/>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4269981894"/>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105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1116100"/>
                            <a:ext cx="1828800" cy="1117600"/>
                          </a:xfrm>
                          <a:prstGeom prst="rect">
                            <a:avLst/>
                          </a:prstGeom>
                        </p:spPr>
                      </p:pic>
                    </p:oleObj>
                  </mc:Fallback>
                </mc:AlternateContent>
              </a:graphicData>
            </a:graphic>
          </p:graphicFrame>
          <p:sp>
            <p:nvSpPr>
              <p:cNvPr id="41" name="TextBox 40"/>
              <p:cNvSpPr txBox="1"/>
              <p:nvPr userDrawn="1"/>
            </p:nvSpPr>
            <p:spPr>
              <a:xfrm rot="16200000">
                <a:off x="-5235785" y="11588335"/>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597861"/>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5590866" y="1"/>
            <a:ext cx="12284832" cy="35999737"/>
            <a:chOff x="44157839" y="-55064"/>
            <a:chExt cx="11062139" cy="32416731"/>
          </a:xfrm>
        </p:grpSpPr>
        <p:sp>
          <p:nvSpPr>
            <p:cNvPr id="55" name="Rectangle 54"/>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864352138"/>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5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82615051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5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4836946"/>
              <a:ext cx="10354213" cy="1265612"/>
              <a:chOff x="44200453" y="24417697"/>
              <a:chExt cx="9771399" cy="1090622"/>
            </a:xfrm>
          </p:grpSpPr>
          <p:sp>
            <p:nvSpPr>
              <p:cNvPr id="61" name="Rounded Rectangle 60"/>
              <p:cNvSpPr/>
              <p:nvPr userDrawn="1"/>
            </p:nvSpPr>
            <p:spPr>
              <a:xfrm>
                <a:off x="44200453" y="2441769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4516029"/>
                <a:ext cx="914401" cy="914399"/>
              </a:xfrm>
              <a:prstGeom prst="rect">
                <a:avLst/>
              </a:prstGeom>
              <a:noFill/>
              <a:ln>
                <a:noFill/>
              </a:ln>
            </p:spPr>
          </p:pic>
          <p:sp>
            <p:nvSpPr>
              <p:cNvPr id="63" name="TextBox 62"/>
              <p:cNvSpPr txBox="1"/>
              <p:nvPr userDrawn="1"/>
            </p:nvSpPr>
            <p:spPr>
              <a:xfrm>
                <a:off x="45300663" y="24607618"/>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0761264"/>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5192038" cy="5249962"/>
          </a:xfrm>
          <a:prstGeom prst="rect">
            <a:avLst/>
          </a:prstGeom>
          <a:solidFill>
            <a:schemeClr val="accent5">
              <a:lumMod val="75000"/>
            </a:schemeClr>
          </a:solidFill>
          <a:ln w="9525">
            <a:solidFill>
              <a:schemeClr val="tx1"/>
            </a:solidFill>
            <a:miter lim="800000"/>
            <a:headEnd/>
            <a:tailEnd/>
          </a:ln>
          <a:effectLst/>
        </p:spPr>
        <p:txBody>
          <a:bodyPr wrap="none" lIns="74996" tIns="37497" rIns="74996" bIns="37497" anchor="ctr"/>
          <a:lstStyle/>
          <a:p>
            <a:pPr>
              <a:defRPr/>
            </a:pPr>
            <a:endParaRPr lang="en-US" dirty="0"/>
          </a:p>
        </p:txBody>
      </p:sp>
      <p:sp>
        <p:nvSpPr>
          <p:cNvPr id="8" name="Rectangle 33"/>
          <p:cNvSpPr>
            <a:spLocks noChangeArrowheads="1"/>
          </p:cNvSpPr>
          <p:nvPr/>
        </p:nvSpPr>
        <p:spPr bwMode="auto">
          <a:xfrm>
            <a:off x="524835" y="5749959"/>
            <a:ext cx="24139636" cy="29249787"/>
          </a:xfrm>
          <a:prstGeom prst="rect">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4996" tIns="37497" rIns="74996" bIns="37497" anchor="ctr"/>
          <a:lstStyle/>
          <a:p>
            <a:pPr>
              <a:defRPr/>
            </a:pPr>
            <a:endParaRPr lang="en-US" dirty="0"/>
          </a:p>
        </p:txBody>
      </p:sp>
      <p:sp>
        <p:nvSpPr>
          <p:cNvPr id="9" name="Rectangle 9"/>
          <p:cNvSpPr>
            <a:spLocks noChangeArrowheads="1"/>
          </p:cNvSpPr>
          <p:nvPr/>
        </p:nvSpPr>
        <p:spPr bwMode="auto">
          <a:xfrm>
            <a:off x="0" y="5255172"/>
            <a:ext cx="25192038" cy="166665"/>
          </a:xfrm>
          <a:prstGeom prst="rect">
            <a:avLst/>
          </a:prstGeom>
          <a:solidFill>
            <a:schemeClr val="accent5">
              <a:lumMod val="50000"/>
            </a:schemeClr>
          </a:solidFill>
          <a:ln w="152400">
            <a:noFill/>
            <a:miter lim="800000"/>
            <a:headEnd/>
            <a:tailEnd/>
          </a:ln>
          <a:effectLst/>
        </p:spPr>
        <p:txBody>
          <a:bodyPr wrap="none" lIns="74996" tIns="37497" rIns="74996" bIns="37497" anchor="ctr"/>
          <a:lstStyle/>
          <a:p>
            <a:pPr>
              <a:defRPr/>
            </a:pPr>
            <a:endParaRPr lang="en-US" dirty="0"/>
          </a:p>
        </p:txBody>
      </p:sp>
      <p:sp>
        <p:nvSpPr>
          <p:cNvPr id="10" name="Text Box 14"/>
          <p:cNvSpPr txBox="1">
            <a:spLocks noChangeArrowheads="1"/>
          </p:cNvSpPr>
          <p:nvPr/>
        </p:nvSpPr>
        <p:spPr bwMode="auto">
          <a:xfrm>
            <a:off x="1036903" y="35318574"/>
            <a:ext cx="2173022" cy="274856"/>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pSp>
        <p:nvGrpSpPr>
          <p:cNvPr id="23" name="Group 22"/>
          <p:cNvGrpSpPr/>
          <p:nvPr userDrawn="1"/>
        </p:nvGrpSpPr>
        <p:grpSpPr>
          <a:xfrm>
            <a:off x="-12658121" y="-48127"/>
            <a:ext cx="12259293" cy="36047865"/>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70cmx100cm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7" name="Straight Connector 26"/>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userDrawn="1"/>
          </p:nvPicPr>
          <p:blipFill>
            <a:blip r:embed="rId4"/>
            <a:stretch>
              <a:fillRect/>
            </a:stretch>
          </p:blipFill>
          <p:spPr>
            <a:xfrm>
              <a:off x="-10479105" y="8864712"/>
              <a:ext cx="1597666" cy="1201935"/>
            </a:xfrm>
            <a:prstGeom prst="rect">
              <a:avLst/>
            </a:prstGeom>
          </p:spPr>
        </p:pic>
        <p:pic>
          <p:nvPicPr>
            <p:cNvPr id="29" name="Picture 28"/>
            <p:cNvPicPr>
              <a:picLocks noChangeAspect="1"/>
            </p:cNvPicPr>
            <p:nvPr userDrawn="1"/>
          </p:nvPicPr>
          <p:blipFill>
            <a:blip r:embed="rId5"/>
            <a:stretch>
              <a:fillRect/>
            </a:stretch>
          </p:blipFill>
          <p:spPr>
            <a:xfrm>
              <a:off x="-10732765" y="13164079"/>
              <a:ext cx="9986808" cy="1053596"/>
            </a:xfrm>
            <a:prstGeom prst="rect">
              <a:avLst/>
            </a:prstGeom>
          </p:spPr>
        </p:pic>
        <p:grpSp>
          <p:nvGrpSpPr>
            <p:cNvPr id="30" name="Group 29"/>
            <p:cNvGrpSpPr/>
            <p:nvPr userDrawn="1"/>
          </p:nvGrpSpPr>
          <p:grpSpPr>
            <a:xfrm>
              <a:off x="-9744993" y="19956177"/>
              <a:ext cx="7531182" cy="2120441"/>
              <a:chOff x="-4470427" y="9369659"/>
              <a:chExt cx="3470785" cy="974221"/>
            </a:xfrm>
          </p:grpSpPr>
          <p:grpSp>
            <p:nvGrpSpPr>
              <p:cNvPr id="45" name="Group 44"/>
              <p:cNvGrpSpPr/>
              <p:nvPr userDrawn="1"/>
            </p:nvGrpSpPr>
            <p:grpSpPr>
              <a:xfrm>
                <a:off x="-2783495" y="9413884"/>
                <a:ext cx="624431" cy="898923"/>
                <a:chOff x="-3958697" y="8757291"/>
                <a:chExt cx="779338" cy="1288150"/>
              </a:xfrm>
            </p:grpSpPr>
            <p:pic>
              <p:nvPicPr>
                <p:cNvPr id="54" name="Picture 53"/>
                <p:cNvPicPr>
                  <a:picLocks noChangeAspect="1"/>
                </p:cNvPicPr>
                <p:nvPr userDrawn="1"/>
              </p:nvPicPr>
              <p:blipFill>
                <a:blip r:embed="rId6"/>
                <a:stretch>
                  <a:fillRect/>
                </a:stretch>
              </p:blipFill>
              <p:spPr>
                <a:xfrm>
                  <a:off x="-3948160" y="8757291"/>
                  <a:ext cx="768801" cy="1090857"/>
                </a:xfrm>
                <a:prstGeom prst="rect">
                  <a:avLst/>
                </a:prstGeom>
              </p:spPr>
            </p:pic>
            <p:sp>
              <p:nvSpPr>
                <p:cNvPr id="55" name="TextBox 54"/>
                <p:cNvSpPr txBox="1"/>
                <p:nvPr userDrawn="1"/>
              </p:nvSpPr>
              <p:spPr>
                <a:xfrm>
                  <a:off x="-3958697" y="9754032"/>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8" name="Group 47"/>
              <p:cNvGrpSpPr/>
              <p:nvPr userDrawn="1"/>
            </p:nvGrpSpPr>
            <p:grpSpPr>
              <a:xfrm>
                <a:off x="-2033159" y="9413897"/>
                <a:ext cx="1033517" cy="898915"/>
                <a:chOff x="-2921738" y="8936792"/>
                <a:chExt cx="1420279" cy="1235304"/>
              </a:xfrm>
            </p:grpSpPr>
            <p:pic>
              <p:nvPicPr>
                <p:cNvPr id="52" name="Picture 51"/>
                <p:cNvPicPr>
                  <a:picLocks noChangeAspect="1"/>
                </p:cNvPicPr>
                <p:nvPr userDrawn="1"/>
              </p:nvPicPr>
              <p:blipFill>
                <a:blip r:embed="rId6"/>
                <a:stretch>
                  <a:fillRect/>
                </a:stretch>
              </p:blipFill>
              <p:spPr>
                <a:xfrm>
                  <a:off x="-2921738" y="8936792"/>
                  <a:ext cx="1420279" cy="1029694"/>
                </a:xfrm>
                <a:prstGeom prst="rect">
                  <a:avLst/>
                </a:prstGeom>
              </p:spPr>
            </p:pic>
            <p:sp>
              <p:nvSpPr>
                <p:cNvPr id="53" name="TextBox 52"/>
                <p:cNvSpPr txBox="1"/>
                <p:nvPr userDrawn="1"/>
              </p:nvSpPr>
              <p:spPr>
                <a:xfrm>
                  <a:off x="-2918991" y="989264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50" name="Picture 49"/>
              <p:cNvPicPr>
                <a:picLocks noChangeAspect="1"/>
              </p:cNvPicPr>
              <p:nvPr userDrawn="1"/>
            </p:nvPicPr>
            <p:blipFill>
              <a:blip r:embed="rId7"/>
              <a:stretch>
                <a:fillRect/>
              </a:stretch>
            </p:blipFill>
            <p:spPr>
              <a:xfrm>
                <a:off x="-4470427" y="9369659"/>
                <a:ext cx="1098742" cy="847761"/>
              </a:xfrm>
              <a:prstGeom prst="rect">
                <a:avLst/>
              </a:prstGeom>
            </p:spPr>
          </p:pic>
          <p:sp>
            <p:nvSpPr>
              <p:cNvPr id="51" name="TextBox 50"/>
              <p:cNvSpPr txBox="1"/>
              <p:nvPr userDrawn="1"/>
            </p:nvSpPr>
            <p:spPr>
              <a:xfrm>
                <a:off x="-4440600" y="10018647"/>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1" name="Group 30"/>
            <p:cNvGrpSpPr/>
            <p:nvPr userDrawn="1"/>
          </p:nvGrpSpPr>
          <p:grpSpPr>
            <a:xfrm>
              <a:off x="-10409330" y="24221626"/>
              <a:ext cx="9344084" cy="2453249"/>
              <a:chOff x="-4759852" y="11112402"/>
              <a:chExt cx="4306270" cy="1127127"/>
            </a:xfrm>
          </p:grpSpPr>
          <p:graphicFrame>
            <p:nvGraphicFramePr>
              <p:cNvPr id="32" name="Object 31"/>
              <p:cNvGraphicFramePr>
                <a:graphicFrameLocks noChangeAspect="1"/>
              </p:cNvGraphicFramePr>
              <p:nvPr userDrawn="1">
                <p:extLst>
                  <p:ext uri="{D42A27DB-BD31-4B8C-83A1-F6EECF244321}">
                    <p14:modId xmlns:p14="http://schemas.microsoft.com/office/powerpoint/2010/main" val="4273021887"/>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207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1112407"/>
                            <a:ext cx="1828800" cy="1117600"/>
                          </a:xfrm>
                          <a:prstGeom prst="rect">
                            <a:avLst/>
                          </a:prstGeom>
                        </p:spPr>
                      </p:pic>
                    </p:oleObj>
                  </mc:Fallback>
                </mc:AlternateContent>
              </a:graphicData>
            </a:graphic>
          </p:graphicFrame>
          <p:graphicFrame>
            <p:nvGraphicFramePr>
              <p:cNvPr id="33" name="Object 32"/>
              <p:cNvGraphicFramePr>
                <a:graphicFrameLocks noChangeAspect="1"/>
              </p:cNvGraphicFramePr>
              <p:nvPr userDrawn="1">
                <p:extLst>
                  <p:ext uri="{D42A27DB-BD31-4B8C-83A1-F6EECF244321}">
                    <p14:modId xmlns:p14="http://schemas.microsoft.com/office/powerpoint/2010/main" val="832500685"/>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207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1116100"/>
                            <a:ext cx="1828800" cy="1117600"/>
                          </a:xfrm>
                          <a:prstGeom prst="rect">
                            <a:avLst/>
                          </a:prstGeom>
                        </p:spPr>
                      </p:pic>
                    </p:oleObj>
                  </mc:Fallback>
                </mc:AlternateContent>
              </a:graphicData>
            </a:graphic>
          </p:graphicFrame>
          <p:sp>
            <p:nvSpPr>
              <p:cNvPr id="34" name="TextBox 33"/>
              <p:cNvSpPr txBox="1"/>
              <p:nvPr userDrawn="1"/>
            </p:nvSpPr>
            <p:spPr>
              <a:xfrm rot="16200000">
                <a:off x="-5235785" y="11588335"/>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5" name="TextBox 34"/>
              <p:cNvSpPr txBox="1"/>
              <p:nvPr userDrawn="1"/>
            </p:nvSpPr>
            <p:spPr>
              <a:xfrm rot="16200000">
                <a:off x="-1095250" y="11597861"/>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6" name="Group 55"/>
          <p:cNvGrpSpPr/>
          <p:nvPr userDrawn="1"/>
        </p:nvGrpSpPr>
        <p:grpSpPr>
          <a:xfrm>
            <a:off x="25590866" y="1"/>
            <a:ext cx="12284832" cy="35999737"/>
            <a:chOff x="44157839" y="-55064"/>
            <a:chExt cx="11062139" cy="32416731"/>
          </a:xfrm>
        </p:grpSpPr>
        <p:sp>
          <p:nvSpPr>
            <p:cNvPr id="57" name="Rectangle 56"/>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690506542"/>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07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9" name="Picture 58"/>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2182652891"/>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07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1" name="Group 60"/>
            <p:cNvGrpSpPr/>
            <p:nvPr userDrawn="1"/>
          </p:nvGrpSpPr>
          <p:grpSpPr>
            <a:xfrm>
              <a:off x="44487207" y="24836946"/>
              <a:ext cx="10354213" cy="1265612"/>
              <a:chOff x="44200453" y="24417697"/>
              <a:chExt cx="9771399" cy="1090622"/>
            </a:xfrm>
          </p:grpSpPr>
          <p:sp>
            <p:nvSpPr>
              <p:cNvPr id="63" name="Rounded Rectangle 62"/>
              <p:cNvSpPr/>
              <p:nvPr userDrawn="1"/>
            </p:nvSpPr>
            <p:spPr>
              <a:xfrm>
                <a:off x="44200453" y="2441769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4516029"/>
                <a:ext cx="914401" cy="914399"/>
              </a:xfrm>
              <a:prstGeom prst="rect">
                <a:avLst/>
              </a:prstGeom>
              <a:noFill/>
              <a:ln>
                <a:noFill/>
              </a:ln>
            </p:spPr>
          </p:pic>
          <p:sp>
            <p:nvSpPr>
              <p:cNvPr id="65" name="TextBox 64"/>
              <p:cNvSpPr txBox="1"/>
              <p:nvPr userDrawn="1"/>
            </p:nvSpPr>
            <p:spPr>
              <a:xfrm>
                <a:off x="45300663" y="24607618"/>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2" name="TextBox 61"/>
            <p:cNvSpPr txBox="1"/>
            <p:nvPr userDrawn="1"/>
          </p:nvSpPr>
          <p:spPr>
            <a:xfrm>
              <a:off x="44262808" y="30761264"/>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ext Placeholder 455"/>
          <p:cNvSpPr>
            <a:spLocks noGrp="1"/>
          </p:cNvSpPr>
          <p:nvPr>
            <p:ph type="body" sz="quarter" idx="10"/>
          </p:nvPr>
        </p:nvSpPr>
        <p:spPr>
          <a:xfrm>
            <a:off x="518974" y="6425827"/>
            <a:ext cx="11898341" cy="7876077"/>
          </a:xfrm>
        </p:spPr>
        <p:txBody>
          <a:bodyPr/>
          <a:lstStyle/>
          <a:p>
            <a:r>
              <a:rPr lang="en-US" sz="2800" dirty="0"/>
              <a:t>Cities and communities maintain databases of crime to be able to predict and prevent criminal activities from happening. A major motivation behind what is called “crime data mining” (Blockeel2013) is identifying patterns of criminal behavior. </a:t>
            </a:r>
          </a:p>
          <a:p>
            <a:r>
              <a:rPr lang="en-US" sz="2800" dirty="0"/>
              <a:t/>
            </a:r>
            <a:br>
              <a:rPr lang="en-US" sz="2800" dirty="0"/>
            </a:br>
            <a:r>
              <a:rPr lang="en-US" sz="2800" dirty="0"/>
              <a:t>Crime is a big burden on society: in the United States alone, 23 million criminal offenses were committed in 2007. The economic loss of victims was $15 billion and $179 billion were spent by the government on police protection, judicial and legal activities, and corrections (Justice2008). Even if a small percentage of these crimes can be prevented, the impact would be extremely </a:t>
            </a:r>
            <a:r>
              <a:rPr lang="en-US" sz="2800" dirty="0" smtClean="0"/>
              <a:t>significant.</a:t>
            </a:r>
            <a:endParaRPr lang="en-US" sz="2800" dirty="0"/>
          </a:p>
          <a:p>
            <a:r>
              <a:rPr lang="en-US" sz="2800" dirty="0"/>
              <a:t/>
            </a:r>
            <a:br>
              <a:rPr lang="en-US" sz="2800" dirty="0"/>
            </a:br>
            <a:r>
              <a:rPr lang="en-US" sz="2800" dirty="0"/>
              <a:t>In addition, identifying what variables influence the likelihood of a certain type of crime happening can shed light on the complex dynamics behind all criminal behavior, helping understand the motivations behind these antisocial conducts, and how the environment affects people and the choices they make(BUSS2012).</a:t>
            </a:r>
          </a:p>
        </p:txBody>
      </p:sp>
      <p:sp>
        <p:nvSpPr>
          <p:cNvPr id="457" name="Text Placeholder 456"/>
          <p:cNvSpPr>
            <a:spLocks noGrp="1"/>
          </p:cNvSpPr>
          <p:nvPr>
            <p:ph type="body" sz="quarter" idx="11"/>
          </p:nvPr>
        </p:nvSpPr>
        <p:spPr/>
        <p:txBody>
          <a:bodyPr/>
          <a:lstStyle/>
          <a:p>
            <a:r>
              <a:rPr lang="en-US" dirty="0" smtClean="0"/>
              <a:t>ABSTRACT</a:t>
            </a:r>
            <a:endParaRPr lang="en-US" dirty="0"/>
          </a:p>
        </p:txBody>
      </p:sp>
      <p:sp>
        <p:nvSpPr>
          <p:cNvPr id="460" name="Text Placeholder 459"/>
          <p:cNvSpPr>
            <a:spLocks noGrp="1"/>
          </p:cNvSpPr>
          <p:nvPr>
            <p:ph type="body" sz="quarter" idx="20"/>
          </p:nvPr>
        </p:nvSpPr>
        <p:spPr>
          <a:xfrm>
            <a:off x="512649" y="14932265"/>
            <a:ext cx="11891854" cy="656336"/>
          </a:xfrm>
        </p:spPr>
        <p:txBody>
          <a:bodyPr/>
          <a:lstStyle/>
          <a:p>
            <a:r>
              <a:rPr lang="en-US" dirty="0" smtClean="0"/>
              <a:t>OBJECTIVE</a:t>
            </a:r>
            <a:endParaRPr lang="en-US" dirty="0"/>
          </a:p>
        </p:txBody>
      </p:sp>
      <p:sp>
        <p:nvSpPr>
          <p:cNvPr id="461" name="Text Placeholder 460"/>
          <p:cNvSpPr>
            <a:spLocks noGrp="1"/>
          </p:cNvSpPr>
          <p:nvPr>
            <p:ph type="body" sz="quarter" idx="25"/>
          </p:nvPr>
        </p:nvSpPr>
        <p:spPr/>
        <p:txBody>
          <a:bodyPr/>
          <a:lstStyle/>
          <a:p>
            <a:r>
              <a:rPr lang="en-US" dirty="0" smtClean="0"/>
              <a:t>RESULTS</a:t>
            </a:r>
            <a:endParaRPr lang="en-US" dirty="0"/>
          </a:p>
        </p:txBody>
      </p:sp>
      <p:sp>
        <p:nvSpPr>
          <p:cNvPr id="463" name="Text Placeholder 462"/>
          <p:cNvSpPr>
            <a:spLocks noGrp="1"/>
          </p:cNvSpPr>
          <p:nvPr>
            <p:ph type="body" sz="quarter" idx="27"/>
          </p:nvPr>
        </p:nvSpPr>
        <p:spPr>
          <a:xfrm>
            <a:off x="512649" y="18556529"/>
            <a:ext cx="11885529" cy="656336"/>
          </a:xfrm>
        </p:spPr>
        <p:txBody>
          <a:bodyPr/>
          <a:lstStyle/>
          <a:p>
            <a:r>
              <a:rPr lang="en-US" dirty="0" smtClean="0"/>
              <a:t>DATASETS</a:t>
            </a:r>
            <a:endParaRPr lang="en-US" dirty="0"/>
          </a:p>
        </p:txBody>
      </p:sp>
      <p:sp>
        <p:nvSpPr>
          <p:cNvPr id="464" name="Text Placeholder 463"/>
          <p:cNvSpPr>
            <a:spLocks noGrp="1"/>
          </p:cNvSpPr>
          <p:nvPr>
            <p:ph type="body" sz="quarter" idx="28"/>
          </p:nvPr>
        </p:nvSpPr>
        <p:spPr>
          <a:xfrm>
            <a:off x="508093" y="19246190"/>
            <a:ext cx="11890085" cy="6152528"/>
          </a:xfrm>
        </p:spPr>
        <p:txBody>
          <a:bodyPr/>
          <a:lstStyle/>
          <a:p>
            <a:r>
              <a:rPr lang="en-US" sz="2800" b="1" dirty="0"/>
              <a:t>Chicago Crime </a:t>
            </a:r>
            <a:r>
              <a:rPr lang="en-US" sz="2800" dirty="0"/>
              <a:t>This dataset reflects reported incidents of </a:t>
            </a:r>
            <a:r>
              <a:rPr lang="en-US" sz="2800" dirty="0" smtClean="0"/>
              <a:t>crime that </a:t>
            </a:r>
            <a:r>
              <a:rPr lang="en-US" sz="2800" dirty="0"/>
              <a:t>occurred in the City of Chicago from 2001 to </a:t>
            </a:r>
            <a:r>
              <a:rPr lang="en-US" sz="2800" dirty="0" smtClean="0"/>
              <a:t>present.</a:t>
            </a:r>
          </a:p>
          <a:p>
            <a:endParaRPr lang="en-US" sz="2800" b="1" dirty="0" smtClean="0"/>
          </a:p>
          <a:p>
            <a:r>
              <a:rPr lang="en-US" sz="2800" b="1" dirty="0" smtClean="0"/>
              <a:t>Weather </a:t>
            </a:r>
            <a:r>
              <a:rPr lang="en-US" sz="2800" dirty="0"/>
              <a:t>Daily weather summaries from the City of Chicago for the time period 2001 – </a:t>
            </a:r>
            <a:r>
              <a:rPr lang="en-US" sz="2800" dirty="0" smtClean="0"/>
              <a:t>2013.</a:t>
            </a:r>
          </a:p>
          <a:p>
            <a:endParaRPr lang="en-US" sz="2800" dirty="0"/>
          </a:p>
          <a:p>
            <a:r>
              <a:rPr lang="en-US" sz="2800" b="1" dirty="0"/>
              <a:t>Socioeconomic Indicators </a:t>
            </a:r>
            <a:r>
              <a:rPr lang="en-US" sz="2800" dirty="0"/>
              <a:t>Census Data - Selected socioeconomic indicators in </a:t>
            </a:r>
            <a:r>
              <a:rPr lang="en-US" sz="2800" dirty="0" smtClean="0"/>
              <a:t>Chicago</a:t>
            </a:r>
            <a:endParaRPr lang="en-US" sz="2800" dirty="0"/>
          </a:p>
          <a:p>
            <a:endParaRPr lang="en-US" sz="2800" dirty="0" smtClean="0"/>
          </a:p>
          <a:p>
            <a:r>
              <a:rPr lang="en-US" sz="2800" b="1" dirty="0"/>
              <a:t>Public Health Statistics </a:t>
            </a:r>
            <a:r>
              <a:rPr lang="en-US" sz="2800" dirty="0"/>
              <a:t>Selected public health indicators by Chicago community area.</a:t>
            </a:r>
          </a:p>
          <a:p>
            <a:endParaRPr lang="en-US" sz="2800" dirty="0"/>
          </a:p>
        </p:txBody>
      </p:sp>
      <p:sp>
        <p:nvSpPr>
          <p:cNvPr id="465" name="Text Placeholder 464"/>
          <p:cNvSpPr>
            <a:spLocks noGrp="1"/>
          </p:cNvSpPr>
          <p:nvPr>
            <p:ph type="body" sz="quarter" idx="29"/>
          </p:nvPr>
        </p:nvSpPr>
        <p:spPr>
          <a:xfrm>
            <a:off x="508093" y="25614251"/>
            <a:ext cx="11879579" cy="656336"/>
          </a:xfrm>
        </p:spPr>
        <p:txBody>
          <a:bodyPr/>
          <a:lstStyle/>
          <a:p>
            <a:r>
              <a:rPr lang="en-US" dirty="0" smtClean="0"/>
              <a:t>METHODS</a:t>
            </a:r>
            <a:endParaRPr lang="en-US" dirty="0"/>
          </a:p>
        </p:txBody>
      </p:sp>
      <p:sp>
        <p:nvSpPr>
          <p:cNvPr id="466" name="Text Placeholder 465"/>
          <p:cNvSpPr>
            <a:spLocks noGrp="1"/>
          </p:cNvSpPr>
          <p:nvPr>
            <p:ph type="body" sz="quarter" idx="30"/>
          </p:nvPr>
        </p:nvSpPr>
        <p:spPr>
          <a:xfrm>
            <a:off x="543232" y="26476197"/>
            <a:ext cx="11885529" cy="6152528"/>
          </a:xfrm>
        </p:spPr>
        <p:txBody>
          <a:bodyPr/>
          <a:lstStyle/>
          <a:p>
            <a:r>
              <a:rPr lang="en-US" sz="2800" dirty="0"/>
              <a:t>In order to calculate correlation between different datasets, we needed a common </a:t>
            </a:r>
            <a:r>
              <a:rPr lang="en-US" sz="2800" dirty="0" smtClean="0"/>
              <a:t>key </a:t>
            </a:r>
            <a:r>
              <a:rPr lang="en-US" sz="2800" dirty="0"/>
              <a:t>between them</a:t>
            </a:r>
            <a:r>
              <a:rPr lang="en-US" sz="2800" dirty="0" smtClean="0"/>
              <a:t>. The community area’s which Chicago is divided up into was that exact key, linking our weather, socioeconomic and public health indicators and crimes committed in those community areas. </a:t>
            </a:r>
          </a:p>
          <a:p>
            <a:r>
              <a:rPr lang="en-US" sz="2800" dirty="0" smtClean="0"/>
              <a:t> </a:t>
            </a:r>
            <a:endParaRPr lang="en-US" sz="2800" dirty="0"/>
          </a:p>
          <a:p>
            <a:r>
              <a:rPr lang="en-US" sz="2800" dirty="0"/>
              <a:t>As an initial step, we are calculating the correlation between crime frequency and different indicators. To achieve this, we performed a join operation between the weather data and the crime frequency data with </a:t>
            </a:r>
            <a:r>
              <a:rPr lang="en-US" sz="2800" i="1" dirty="0"/>
              <a:t>date</a:t>
            </a:r>
            <a:r>
              <a:rPr lang="en-US" sz="2800" dirty="0"/>
              <a:t> as the key. For the socio-economic and public health indicators we joined the datasets on the community area where the statistics came from and where the crime was committed, and the crime frequency was accumulated.</a:t>
            </a:r>
          </a:p>
        </p:txBody>
      </p:sp>
      <p:sp>
        <p:nvSpPr>
          <p:cNvPr id="468" name="Text Placeholder 467"/>
          <p:cNvSpPr>
            <a:spLocks noGrp="1"/>
          </p:cNvSpPr>
          <p:nvPr>
            <p:ph type="body" sz="quarter" idx="96"/>
          </p:nvPr>
        </p:nvSpPr>
        <p:spPr>
          <a:xfrm>
            <a:off x="529393" y="15891589"/>
            <a:ext cx="11899368" cy="1671301"/>
          </a:xfrm>
        </p:spPr>
        <p:txBody>
          <a:bodyPr/>
          <a:lstStyle/>
          <a:p>
            <a:r>
              <a:rPr lang="en-US" sz="2800" dirty="0"/>
              <a:t>We want to predict crime by using socio-economical information, health indicators for the different areas in which crimes are committed and historical weather information collected in the city of Chicago. </a:t>
            </a:r>
          </a:p>
        </p:txBody>
      </p:sp>
      <p:sp>
        <p:nvSpPr>
          <p:cNvPr id="506" name="Text Placeholder 505"/>
          <p:cNvSpPr>
            <a:spLocks noGrp="1"/>
          </p:cNvSpPr>
          <p:nvPr>
            <p:ph type="body" sz="quarter" idx="151"/>
          </p:nvPr>
        </p:nvSpPr>
        <p:spPr>
          <a:xfrm>
            <a:off x="3219686" y="3140315"/>
            <a:ext cx="18314434" cy="1280160"/>
          </a:xfrm>
        </p:spPr>
        <p:txBody>
          <a:bodyPr>
            <a:normAutofit fontScale="92500" lnSpcReduction="10000"/>
          </a:bodyPr>
          <a:lstStyle/>
          <a:p>
            <a:r>
              <a:rPr lang="en-US" dirty="0"/>
              <a:t>Gabriel </a:t>
            </a:r>
            <a:r>
              <a:rPr lang="en-US" dirty="0" err="1"/>
              <a:t>Trisca</a:t>
            </a:r>
            <a:r>
              <a:rPr lang="en-US" dirty="0"/>
              <a:t> and Reuben Tanner</a:t>
            </a:r>
          </a:p>
        </p:txBody>
      </p:sp>
      <p:sp>
        <p:nvSpPr>
          <p:cNvPr id="507" name="Text Placeholder 506"/>
          <p:cNvSpPr>
            <a:spLocks noGrp="1"/>
          </p:cNvSpPr>
          <p:nvPr>
            <p:ph type="body" sz="quarter" idx="153"/>
          </p:nvPr>
        </p:nvSpPr>
        <p:spPr>
          <a:xfrm>
            <a:off x="2027423" y="490376"/>
            <a:ext cx="21395644" cy="2618584"/>
          </a:xfrm>
        </p:spPr>
        <p:txBody>
          <a:bodyPr>
            <a:normAutofit fontScale="70000" lnSpcReduction="20000"/>
          </a:bodyPr>
          <a:lstStyle/>
          <a:p>
            <a:r>
              <a:rPr lang="en-US" dirty="0"/>
              <a:t>Geospatial crime predictions based on weather, public health and socioeconomic indicators</a:t>
            </a:r>
          </a:p>
          <a:p>
            <a:endParaRPr lang="en-US" dirty="0"/>
          </a:p>
        </p:txBody>
      </p:sp>
      <p:sp>
        <p:nvSpPr>
          <p:cNvPr id="18" name="Text Placeholder 461"/>
          <p:cNvSpPr>
            <a:spLocks noGrp="1"/>
          </p:cNvSpPr>
          <p:nvPr>
            <p:ph type="body" sz="quarter" idx="26"/>
          </p:nvPr>
        </p:nvSpPr>
        <p:spPr>
          <a:xfrm>
            <a:off x="12877645" y="6578227"/>
            <a:ext cx="11888795" cy="8377753"/>
          </a:xfrm>
        </p:spPr>
        <p:txBody>
          <a:bodyPr/>
          <a:lstStyle/>
          <a:p>
            <a:r>
              <a:rPr lang="en-US" dirty="0" smtClean="0"/>
              <a:t>Based on our analysis, we were able to derive substantial correlations between certain crimes and various socioeconomic and public health indicators</a:t>
            </a:r>
            <a:r>
              <a:rPr lang="en-US" dirty="0" smtClean="0"/>
              <a:t>.</a:t>
            </a:r>
          </a:p>
          <a:p>
            <a:endParaRPr lang="en-US" dirty="0"/>
          </a:p>
          <a:p>
            <a:r>
              <a:rPr lang="en-US" dirty="0"/>
              <a:t>Out of the top 50 crimes committed in the various community areas of Chicago, we chose to group them in three main groups: </a:t>
            </a:r>
            <a:r>
              <a:rPr lang="en-US" b="1" dirty="0"/>
              <a:t>Battery</a:t>
            </a:r>
            <a:r>
              <a:rPr lang="en-US" dirty="0"/>
              <a:t>, </a:t>
            </a:r>
            <a:r>
              <a:rPr lang="en-US" b="1" dirty="0"/>
              <a:t>Sexual Assault </a:t>
            </a:r>
            <a:r>
              <a:rPr lang="en-US" dirty="0"/>
              <a:t>and </a:t>
            </a:r>
            <a:r>
              <a:rPr lang="en-US" b="1" dirty="0"/>
              <a:t>Robberies</a:t>
            </a:r>
            <a:r>
              <a:rPr lang="en-US" dirty="0"/>
              <a:t>. </a:t>
            </a:r>
          </a:p>
          <a:p>
            <a:r>
              <a:rPr lang="en-US" dirty="0"/>
              <a:t> </a:t>
            </a:r>
          </a:p>
          <a:p>
            <a:r>
              <a:rPr lang="en-US" dirty="0"/>
              <a:t>These crimes were the most frequent and we believed that they are different enough that a causal pattern was highly likely.</a:t>
            </a:r>
          </a:p>
          <a:p>
            <a:r>
              <a:rPr lang="en-US" dirty="0"/>
              <a:t> </a:t>
            </a:r>
          </a:p>
          <a:p>
            <a:r>
              <a:rPr lang="en-US" dirty="0"/>
              <a:t>Based on these observations, we proceeded to generate artificial samples from the mean values of the indicators for each crime type. The algorithm is described below:</a:t>
            </a:r>
          </a:p>
          <a:p>
            <a:r>
              <a:rPr lang="en-US" dirty="0"/>
              <a:t>1. Identify which group a given indicator belongs to (BATTERY, SEXUAL ASSAULT, ROBBERY).</a:t>
            </a:r>
          </a:p>
          <a:p>
            <a:r>
              <a:rPr lang="en-US" dirty="0"/>
              <a:t>2. Extract the mean of the top 5 values for said indicator</a:t>
            </a:r>
          </a:p>
          <a:p>
            <a:r>
              <a:rPr lang="en-US" dirty="0"/>
              <a:t>3. Create a sample with these values.</a:t>
            </a:r>
          </a:p>
          <a:p>
            <a:r>
              <a:rPr lang="en-US" dirty="0"/>
              <a:t> </a:t>
            </a:r>
          </a:p>
          <a:p>
            <a:r>
              <a:rPr lang="en-US" dirty="0"/>
              <a:t>These steps are performed on every one of the top 50 crimes, and then the data is used as training for a classification tree.</a:t>
            </a:r>
          </a:p>
          <a:p>
            <a:r>
              <a:rPr lang="en-US" dirty="0"/>
              <a:t> </a:t>
            </a:r>
          </a:p>
          <a:p>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25" y="16530806"/>
            <a:ext cx="4618990" cy="4158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4611" y="16530806"/>
            <a:ext cx="4592756" cy="4132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 Placeholder 461"/>
          <p:cNvSpPr>
            <a:spLocks noGrp="1"/>
          </p:cNvSpPr>
          <p:nvPr>
            <p:ph type="body" sz="quarter" idx="26"/>
          </p:nvPr>
        </p:nvSpPr>
        <p:spPr>
          <a:xfrm>
            <a:off x="20680323" y="15824768"/>
            <a:ext cx="1707593" cy="732583"/>
          </a:xfrm>
        </p:spPr>
        <p:txBody>
          <a:bodyPr/>
          <a:lstStyle/>
          <a:p>
            <a:r>
              <a:rPr lang="en-US" dirty="0" smtClean="0"/>
              <a:t>Battery</a:t>
            </a:r>
            <a:endParaRPr lang="en-US" dirty="0"/>
          </a:p>
        </p:txBody>
      </p:sp>
      <p:sp>
        <p:nvSpPr>
          <p:cNvPr id="25" name="Text Placeholder 461"/>
          <p:cNvSpPr>
            <a:spLocks noGrp="1"/>
          </p:cNvSpPr>
          <p:nvPr>
            <p:ph type="body" sz="quarter" idx="26"/>
          </p:nvPr>
        </p:nvSpPr>
        <p:spPr>
          <a:xfrm>
            <a:off x="13066731" y="15824768"/>
            <a:ext cx="5928515" cy="732583"/>
          </a:xfrm>
        </p:spPr>
        <p:txBody>
          <a:bodyPr/>
          <a:lstStyle/>
          <a:p>
            <a:r>
              <a:rPr lang="en-US" dirty="0" smtClean="0"/>
              <a:t>Prenatal Care beginning in first trimester</a:t>
            </a: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9835" y="21752965"/>
            <a:ext cx="4351779" cy="4469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34611" y="27767915"/>
            <a:ext cx="9210675"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 Placeholder 461"/>
          <p:cNvSpPr>
            <a:spLocks noGrp="1"/>
          </p:cNvSpPr>
          <p:nvPr>
            <p:ph type="body" sz="quarter" idx="26"/>
          </p:nvPr>
        </p:nvSpPr>
        <p:spPr>
          <a:xfrm>
            <a:off x="16636504" y="21020382"/>
            <a:ext cx="3877468" cy="732583"/>
          </a:xfrm>
        </p:spPr>
        <p:txBody>
          <a:bodyPr/>
          <a:lstStyle/>
          <a:p>
            <a:r>
              <a:rPr lang="en-US" dirty="0" smtClean="0"/>
              <a:t>Battery vs. Prenatal Care</a:t>
            </a:r>
            <a:endParaRPr lang="en-US" dirty="0"/>
          </a:p>
        </p:txBody>
      </p:sp>
      <p:sp>
        <p:nvSpPr>
          <p:cNvPr id="22" name="Text Placeholder 461"/>
          <p:cNvSpPr>
            <a:spLocks noGrp="1"/>
          </p:cNvSpPr>
          <p:nvPr>
            <p:ph type="body" sz="quarter" idx="26"/>
          </p:nvPr>
        </p:nvSpPr>
        <p:spPr>
          <a:xfrm>
            <a:off x="15333051" y="26741400"/>
            <a:ext cx="7054865" cy="1086526"/>
          </a:xfrm>
        </p:spPr>
        <p:txBody>
          <a:bodyPr/>
          <a:lstStyle/>
          <a:p>
            <a:r>
              <a:rPr lang="en-US" dirty="0" smtClean="0"/>
              <a:t>Classification </a:t>
            </a:r>
            <a:r>
              <a:rPr lang="en-US" dirty="0"/>
              <a:t>tree based on </a:t>
            </a:r>
            <a:r>
              <a:rPr lang="en-US" dirty="0" smtClean="0"/>
              <a:t>three factors, </a:t>
            </a:r>
            <a:r>
              <a:rPr lang="en-US" dirty="0"/>
              <a:t>INCOME,%BELOW POVERTY and UNEMPLOYMENT</a:t>
            </a:r>
            <a:endParaRPr lang="en-US" dirty="0"/>
          </a:p>
        </p:txBody>
      </p:sp>
    </p:spTree>
    <p:extLst>
      <p:ext uri="{BB962C8B-B14F-4D97-AF65-F5344CB8AC3E}">
        <p14:creationId xmlns:p14="http://schemas.microsoft.com/office/powerpoint/2010/main" val="3267103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70CMx10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87</TotalTime>
  <Words>360</Words>
  <Application>Microsoft Office PowerPoint</Application>
  <PresentationFormat>Custom</PresentationFormat>
  <Paragraphs>39</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Reuben</cp:lastModifiedBy>
  <cp:revision>20</cp:revision>
  <dcterms:created xsi:type="dcterms:W3CDTF">2012-02-10T00:10:15Z</dcterms:created>
  <dcterms:modified xsi:type="dcterms:W3CDTF">2013-12-11T00:41:36Z</dcterms:modified>
</cp:coreProperties>
</file>