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69" r:id="rId15"/>
    <p:sldId id="270" r:id="rId16"/>
    <p:sldId id="271" r:id="rId17"/>
    <p:sldId id="288" r:id="rId18"/>
    <p:sldId id="289" r:id="rId19"/>
    <p:sldId id="275" r:id="rId20"/>
    <p:sldId id="276" r:id="rId21"/>
    <p:sldId id="290" r:id="rId22"/>
    <p:sldId id="291" r:id="rId23"/>
    <p:sldId id="292" r:id="rId24"/>
    <p:sldId id="293" r:id="rId25"/>
    <p:sldId id="294" r:id="rId26"/>
    <p:sldId id="295" r:id="rId27"/>
    <p:sldId id="29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E4B29-CF66-43E0-AE96-E2FCED1D8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4B1469-8D28-4613-8F5A-A6B7D1F78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E2EC1-FB9A-45F6-81A6-DF20B864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EBBD-4C21-444C-919A-3809FD142F0C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65565-3EB8-4464-950C-4CB740E5E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D2045-1194-44B3-AB17-6D276B2AE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CE78-4903-4B4E-8C61-87D5A41F4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1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B9E1D-20C3-468A-B971-4DB7A17AC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34B04F-7E84-4C39-BBDB-57FEB2353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038ED-310F-48EE-88BA-4FD57BEFD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EBBD-4C21-444C-919A-3809FD142F0C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018FC-1CC8-4F4B-A900-C14C8C548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4CD7E-260E-44A1-8640-0BAD1B7AB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CE78-4903-4B4E-8C61-87D5A41F4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0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44D18B-A38D-4C74-B957-59CAC758B4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1367B5-8727-470D-B53C-E1FB2A855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0FB0C-7577-4137-97FB-CA1EDD1D9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EBBD-4C21-444C-919A-3809FD142F0C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9D373-DA7C-4B82-9FC1-8C79D6358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D807B-8903-4F8B-A339-88D5EC52C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CE78-4903-4B4E-8C61-87D5A41F4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BC8B1-768E-458F-8D43-F7FB2A658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D59F5-B4AA-4EC2-B753-0EE33F4A1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45802-7FDC-4F04-8212-136F778F3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EBBD-4C21-444C-919A-3809FD142F0C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FCB2E-5D5A-4B10-AA1E-5F09B1FCC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836C9-3BC5-4D6F-95A5-094058EF7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CE78-4903-4B4E-8C61-87D5A41F4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6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7007A-D4EB-4C9E-A908-D0E499B65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E74FB-8B13-4832-81A9-26F4A81B4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26AC3-91E5-48D8-AB01-2E341097E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EBBD-4C21-444C-919A-3809FD142F0C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8BE98-366A-4B76-85F9-D5C260E71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18B8A-37D5-4A2A-9845-C8EDA55C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CE78-4903-4B4E-8C61-87D5A41F4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08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8D831-22B2-4575-BCD2-BCC522FF9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4F204-C292-4015-9330-10984EE25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01C6EA-6B6B-416E-9B5D-1F5075858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B2218-4D4A-478D-8C05-C12B29F7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EBBD-4C21-444C-919A-3809FD142F0C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9FCAB-29EF-4169-88C7-F258C59BA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778CA2-8351-4E1A-AF32-12C6AFAA4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CE78-4903-4B4E-8C61-87D5A41F4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56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20650-DF7D-4C76-9F10-9A8A1378F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B72E1-6D61-4847-ABAD-CAB4F0418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9C5147-F24F-4207-A581-BAD5AED13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042A57-E838-450C-9F5A-1552AA8F88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8402D2-C20E-48E3-A118-8D6F69546C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E920D4-85C6-4A11-964D-A335CD9FC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EBBD-4C21-444C-919A-3809FD142F0C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A9785C-67EB-46CA-B30B-E665AB273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928569-70FB-4E70-8240-64B86E115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CE78-4903-4B4E-8C61-87D5A41F4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85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C28BD-25F8-49A8-A386-B0E0A907E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ABD4D1-8561-4101-97E6-A6EB46D0B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EBBD-4C21-444C-919A-3809FD142F0C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3DED38-C809-46DA-A96C-DDB6B08CF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4D7E1-C9AC-432A-8D2D-DAFA3AA32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CE78-4903-4B4E-8C61-87D5A41F4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93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3F2AF4-2BA1-4DD3-8FE7-842114C4A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EBBD-4C21-444C-919A-3809FD142F0C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77D8B5-4C90-452A-AA9F-4BE707CD3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E64CDB-C886-4F6D-9985-4783528CF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CE78-4903-4B4E-8C61-87D5A41F4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5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6955F-EC7C-4F58-8D43-A217599F8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5C08E-7D71-411F-BE2C-E228CAEF9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6A597A-39DD-4C43-8C0F-EDEBFDE64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A88DA-FBCE-4D26-BD8A-1DA643E58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EBBD-4C21-444C-919A-3809FD142F0C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BC0F3-5ADC-45FF-8C49-04B608D71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E06F4-6BFE-41CD-A2BE-0B60440E9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CE78-4903-4B4E-8C61-87D5A41F4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88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5AF8E-2996-4E3F-A8AB-79DF23196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FE9F5D-3701-4C22-800F-12B710183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8F664-F49E-488A-9E23-450F99C6D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3FE40-B094-423C-9CFF-830162EF6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EBBD-4C21-444C-919A-3809FD142F0C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EA6E8-ED92-4B6E-B3CE-F5CD97F9B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9A48B-D558-48A6-B227-0E73F0E4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CE78-4903-4B4E-8C61-87D5A41F4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4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091A5E-D7D0-4400-8686-99AB94A3F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D9FA9-5077-4F65-B935-1BAB8B2DA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DD491-1079-4A8E-859A-77B5839547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9EBBD-4C21-444C-919A-3809FD142F0C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F8C08-DBBF-4D8F-A0B7-7AA81B633B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77764-7EBF-4D7A-8C23-FE31A1B559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0CE78-4903-4B4E-8C61-87D5A41F4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84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95DCB-09B7-429F-8C2C-51C161D4A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3300"/>
              <a:t>Flatiron Capstone Project</a:t>
            </a:r>
            <a:br>
              <a:rPr lang="en-US" sz="3300"/>
            </a:br>
            <a:r>
              <a:rPr lang="en-US" sz="3300" b="1"/>
              <a:t>Google Analytics Customer Revenue Prediction</a:t>
            </a:r>
            <a:br>
              <a:rPr lang="en-US" sz="3300" b="1"/>
            </a:br>
            <a:r>
              <a:rPr lang="en-US" sz="330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AEA3E4-ABBD-405C-A704-73388A8774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/>
              <a:t>Thomas O’Gara</a:t>
            </a: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GStore">
            <a:extLst>
              <a:ext uri="{FF2B5EF4-FFF2-40B4-BE49-F238E27FC236}">
                <a16:creationId xmlns:a16="http://schemas.microsoft.com/office/drawing/2014/main" id="{81E6B6E4-804E-4A75-9C0F-10FD38CDA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8" r="10012"/>
          <a:stretch/>
        </p:blipFill>
        <p:spPr bwMode="auto"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643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A76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B993E2-C1AB-4937-B9D9-0875465F3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48098"/>
            <a:ext cx="10905066" cy="496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492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75E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D38E49-0737-4F8A-9F1D-156DC4E25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66310"/>
            <a:ext cx="10905066" cy="512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4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85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F85AE6-6259-49D9-ACE8-08F583EC5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20834"/>
            <a:ext cx="10905066" cy="501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113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3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6A96AE-8D37-4AA2-B6EE-45F3279C1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88992"/>
            <a:ext cx="10905066" cy="488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35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25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FBCDE9-FD2D-4674-974D-6F6965745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34467"/>
            <a:ext cx="10905066" cy="498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568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E4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323142-A5EF-480B-B9EA-B38DF7F1C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75361"/>
            <a:ext cx="10905066" cy="490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546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95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BF60C9-1F35-4B1C-B843-AF405A019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16255"/>
            <a:ext cx="10905066" cy="482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895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64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D8A18D-A1A0-4662-82D0-DF10437B9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75361"/>
            <a:ext cx="10905066" cy="490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884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64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427C7-2C75-4EEC-AE21-85AEDCE1D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98152"/>
            <a:ext cx="10905066" cy="526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976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75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B4A22B-BE69-4D8D-9C6D-56DF5F860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98043"/>
            <a:ext cx="10905066" cy="466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596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27D15F9-FBA9-45B6-A1EE-7E2610907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49D845D-9A57-49AC-9523-BB0D6DA6F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8" name="Freeform 44">
              <a:extLst>
                <a:ext uri="{FF2B5EF4-FFF2-40B4-BE49-F238E27FC236}">
                  <a16:creationId xmlns:a16="http://schemas.microsoft.com/office/drawing/2014/main" id="{3348EFE1-9D21-4DC0-8EC9-C88767061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5">
              <a:extLst>
                <a:ext uri="{FF2B5EF4-FFF2-40B4-BE49-F238E27FC236}">
                  <a16:creationId xmlns:a16="http://schemas.microsoft.com/office/drawing/2014/main" id="{D9CD0CF4-76F6-470E-A8EF-DD74FC196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6">
              <a:extLst>
                <a:ext uri="{FF2B5EF4-FFF2-40B4-BE49-F238E27FC236}">
                  <a16:creationId xmlns:a16="http://schemas.microsoft.com/office/drawing/2014/main" id="{71645EB6-7E0C-491E-9A5B-C25E80A64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7">
              <a:extLst>
                <a:ext uri="{FF2B5EF4-FFF2-40B4-BE49-F238E27FC236}">
                  <a16:creationId xmlns:a16="http://schemas.microsoft.com/office/drawing/2014/main" id="{D20E5CAC-62A4-48E1-9F9F-1F8176683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53A11D2-F06B-447E-96A7-27A21A8FA6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7FC095-1589-47ED-AB10-4139D110C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Objectives</a:t>
            </a:r>
          </a:p>
        </p:txBody>
      </p:sp>
      <p:pic>
        <p:nvPicPr>
          <p:cNvPr id="22" name="Graphic 21" descr="Dollar">
            <a:extLst>
              <a:ext uri="{FF2B5EF4-FFF2-40B4-BE49-F238E27FC236}">
                <a16:creationId xmlns:a16="http://schemas.microsoft.com/office/drawing/2014/main" id="{6F814D7F-9247-4695-8ECB-BA1FE0BEA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4902" y="2669172"/>
            <a:ext cx="3209779" cy="320977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AABFD-9925-43F2-9450-5BCDF20D5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5569" y="2494450"/>
            <a:ext cx="5471529" cy="3952070"/>
          </a:xfrm>
        </p:spPr>
        <p:txBody>
          <a:bodyPr>
            <a:normAutofit/>
          </a:bodyPr>
          <a:lstStyle/>
          <a:p>
            <a:r>
              <a:rPr lang="en-US" sz="2400" dirty="0"/>
              <a:t>Predict the revenue of each visit to the Google Merchandise Store</a:t>
            </a:r>
          </a:p>
          <a:p>
            <a:r>
              <a:rPr lang="en-US" sz="2400" dirty="0"/>
              <a:t>What variables drive revenue?</a:t>
            </a:r>
          </a:p>
          <a:p>
            <a:r>
              <a:rPr lang="en-US" sz="2400" dirty="0"/>
              <a:t>Make a recommendation to the store owner to predict revenue using as little resources as possible</a:t>
            </a:r>
          </a:p>
        </p:txBody>
      </p:sp>
    </p:spTree>
    <p:extLst>
      <p:ext uri="{BB962C8B-B14F-4D97-AF65-F5344CB8AC3E}">
        <p14:creationId xmlns:p14="http://schemas.microsoft.com/office/powerpoint/2010/main" val="1692236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05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C7BB62-09CA-4DB2-B6A3-BB4949983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25304"/>
            <a:ext cx="10905066" cy="460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642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85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030E21-DA2F-4CD6-ACA7-D83690251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61728"/>
            <a:ext cx="10905066" cy="493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381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9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CE0D74-5522-4D8A-9EC4-720621811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02622"/>
            <a:ext cx="10905066" cy="485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2108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2A135-BBD1-45A8-96DE-0ED4C415C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0" y="993914"/>
            <a:ext cx="3737114" cy="34747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6AD5E-7CDB-447D-93BE-D07E0AA6E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040" y="4643287"/>
            <a:ext cx="3737114" cy="14417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/>
              <a:t>Random Forest Regressor </a:t>
            </a:r>
          </a:p>
        </p:txBody>
      </p:sp>
      <p:pic>
        <p:nvPicPr>
          <p:cNvPr id="22530" name="Picture 2" descr="Image result for forest">
            <a:extLst>
              <a:ext uri="{FF2B5EF4-FFF2-40B4-BE49-F238E27FC236}">
                <a16:creationId xmlns:a16="http://schemas.microsoft.com/office/drawing/2014/main" id="{690BFC5A-5EE6-489F-B4CD-8CE3C69029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96" r="6230"/>
          <a:stretch/>
        </p:blipFill>
        <p:spPr bwMode="auto">
          <a:xfrm>
            <a:off x="5326408" y="10"/>
            <a:ext cx="6865592" cy="6857990"/>
          </a:xfrm>
          <a:custGeom>
            <a:avLst/>
            <a:gdLst/>
            <a:ahLst/>
            <a:cxnLst/>
            <a:rect l="l" t="t" r="r" b="b"/>
            <a:pathLst>
              <a:path w="6865592" h="6858000">
                <a:moveTo>
                  <a:pt x="3068432" y="0"/>
                </a:moveTo>
                <a:lnTo>
                  <a:pt x="6865592" y="0"/>
                </a:lnTo>
                <a:lnTo>
                  <a:pt x="6865592" y="6858000"/>
                </a:lnTo>
                <a:lnTo>
                  <a:pt x="3068431" y="6858000"/>
                </a:lnTo>
                <a:lnTo>
                  <a:pt x="3064426" y="6854853"/>
                </a:lnTo>
                <a:cubicBezTo>
                  <a:pt x="2077725" y="6040555"/>
                  <a:pt x="1448804" y="4808224"/>
                  <a:pt x="1448804" y="3429000"/>
                </a:cubicBezTo>
                <a:cubicBezTo>
                  <a:pt x="1448804" y="2049777"/>
                  <a:pt x="2077725" y="817446"/>
                  <a:pt x="3064426" y="3148"/>
                </a:cubicBezTo>
                <a:close/>
                <a:moveTo>
                  <a:pt x="1056707" y="0"/>
                </a:moveTo>
                <a:lnTo>
                  <a:pt x="2472663" y="0"/>
                </a:lnTo>
                <a:lnTo>
                  <a:pt x="2400426" y="75768"/>
                </a:lnTo>
                <a:cubicBezTo>
                  <a:pt x="1595468" y="961418"/>
                  <a:pt x="1104860" y="2137915"/>
                  <a:pt x="1104860" y="3429000"/>
                </a:cubicBezTo>
                <a:cubicBezTo>
                  <a:pt x="1104860" y="4720086"/>
                  <a:pt x="1595468" y="5896583"/>
                  <a:pt x="2400426" y="6782233"/>
                </a:cubicBezTo>
                <a:lnTo>
                  <a:pt x="2472663" y="6858000"/>
                </a:lnTo>
                <a:lnTo>
                  <a:pt x="1056707" y="6858000"/>
                </a:lnTo>
                <a:lnTo>
                  <a:pt x="1040415" y="6835090"/>
                </a:lnTo>
                <a:cubicBezTo>
                  <a:pt x="383550" y="5862802"/>
                  <a:pt x="0" y="4690693"/>
                  <a:pt x="0" y="3429000"/>
                </a:cubicBezTo>
                <a:cubicBezTo>
                  <a:pt x="0" y="2167308"/>
                  <a:pt x="383550" y="995199"/>
                  <a:pt x="1040415" y="2291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ABB34BBC-69D7-4906-8E5B-64C9EE038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26408" y="0"/>
            <a:ext cx="2472664" cy="6858000"/>
          </a:xfrm>
          <a:custGeom>
            <a:avLst/>
            <a:gdLst>
              <a:gd name="connsiteX0" fmla="*/ 1056708 w 2472664"/>
              <a:gd name="connsiteY0" fmla="*/ 0 h 6858000"/>
              <a:gd name="connsiteX1" fmla="*/ 2472664 w 2472664"/>
              <a:gd name="connsiteY1" fmla="*/ 0 h 6858000"/>
              <a:gd name="connsiteX2" fmla="*/ 2400427 w 2472664"/>
              <a:gd name="connsiteY2" fmla="*/ 75768 h 6858000"/>
              <a:gd name="connsiteX3" fmla="*/ 1104861 w 2472664"/>
              <a:gd name="connsiteY3" fmla="*/ 3429000 h 6858000"/>
              <a:gd name="connsiteX4" fmla="*/ 2400427 w 2472664"/>
              <a:gd name="connsiteY4" fmla="*/ 6782233 h 6858000"/>
              <a:gd name="connsiteX5" fmla="*/ 2472664 w 2472664"/>
              <a:gd name="connsiteY5" fmla="*/ 6858000 h 6858000"/>
              <a:gd name="connsiteX6" fmla="*/ 1056708 w 2472664"/>
              <a:gd name="connsiteY6" fmla="*/ 6858000 h 6858000"/>
              <a:gd name="connsiteX7" fmla="*/ 1040416 w 2472664"/>
              <a:gd name="connsiteY7" fmla="*/ 6835090 h 6858000"/>
              <a:gd name="connsiteX8" fmla="*/ 0 w 2472664"/>
              <a:gd name="connsiteY8" fmla="*/ 3429000 h 6858000"/>
              <a:gd name="connsiteX9" fmla="*/ 1040416 w 2472664"/>
              <a:gd name="connsiteY9" fmla="*/ 2291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72664" h="6858000">
                <a:moveTo>
                  <a:pt x="1056708" y="0"/>
                </a:moveTo>
                <a:lnTo>
                  <a:pt x="2472664" y="0"/>
                </a:lnTo>
                <a:lnTo>
                  <a:pt x="2400427" y="75768"/>
                </a:lnTo>
                <a:cubicBezTo>
                  <a:pt x="1595469" y="961418"/>
                  <a:pt x="1104861" y="2137915"/>
                  <a:pt x="1104861" y="3429000"/>
                </a:cubicBezTo>
                <a:cubicBezTo>
                  <a:pt x="1104861" y="4720086"/>
                  <a:pt x="1595469" y="5896583"/>
                  <a:pt x="2400427" y="6782233"/>
                </a:cubicBezTo>
                <a:lnTo>
                  <a:pt x="2472664" y="6858000"/>
                </a:lnTo>
                <a:lnTo>
                  <a:pt x="1056708" y="6858000"/>
                </a:lnTo>
                <a:lnTo>
                  <a:pt x="1040416" y="6835090"/>
                </a:lnTo>
                <a:cubicBezTo>
                  <a:pt x="383551" y="5862802"/>
                  <a:pt x="0" y="4690693"/>
                  <a:pt x="0" y="3429000"/>
                </a:cubicBezTo>
                <a:cubicBezTo>
                  <a:pt x="0" y="2167308"/>
                  <a:pt x="383551" y="995199"/>
                  <a:pt x="1040416" y="22911"/>
                </a:cubicBezTo>
                <a:close/>
              </a:path>
            </a:pathLst>
          </a:cu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179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354A4290-89A0-4ED3-8F85-B466438EF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5015" y="643467"/>
            <a:ext cx="9021969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66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4F519EA-836C-4E21-87EE-CE7AB0186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26280"/>
            <a:ext cx="4449464" cy="2331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3374" y="702944"/>
            <a:ext cx="5369325" cy="5586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B7A989-51D0-4FB8-AAFD-89B19BD51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805" y="1345958"/>
            <a:ext cx="4193196" cy="4166085"/>
          </a:xfrm>
        </p:spPr>
        <p:txBody>
          <a:bodyPr>
            <a:normAutofit/>
          </a:bodyPr>
          <a:lstStyle/>
          <a:p>
            <a:r>
              <a:rPr lang="en-US" sz="4600"/>
              <a:t>Top 5 features 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833A70A-9722-46F0-A5EB-C72F78747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864" y="3048506"/>
            <a:ext cx="630289" cy="765242"/>
            <a:chOff x="45711" y="3048506"/>
            <a:chExt cx="630289" cy="765242"/>
          </a:xfrm>
        </p:grpSpPr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0E424FCE-3213-4BEE-A1E8-B7E8AEA5A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5EE95433-383A-45BD-BFCA-833B8F0AE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2">
              <a:extLst>
                <a:ext uri="{FF2B5EF4-FFF2-40B4-BE49-F238E27FC236}">
                  <a16:creationId xmlns:a16="http://schemas.microsoft.com/office/drawing/2014/main" id="{2EEA944D-C4D5-48D7-804D-86BE8AFC8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F3FCE305-3F55-48BF-8549-01E0364C8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23D7F518-6C41-4C3F-9060-C9FE0B1D4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2">
              <a:extLst>
                <a:ext uri="{FF2B5EF4-FFF2-40B4-BE49-F238E27FC236}">
                  <a16:creationId xmlns:a16="http://schemas.microsoft.com/office/drawing/2014/main" id="{3B93E94B-19C7-49C9-A135-582F72B1A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59">
              <a:extLst>
                <a:ext uri="{FF2B5EF4-FFF2-40B4-BE49-F238E27FC236}">
                  <a16:creationId xmlns:a16="http://schemas.microsoft.com/office/drawing/2014/main" id="{FEF28287-3D78-44FC-8C53-70755EAF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2">
              <a:extLst>
                <a:ext uri="{FF2B5EF4-FFF2-40B4-BE49-F238E27FC236}">
                  <a16:creationId xmlns:a16="http://schemas.microsoft.com/office/drawing/2014/main" id="{2E8ECBA7-D5B5-48AD-9108-4EB4FB5AA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69CDB17F-9370-4BDB-AF7D-0C10664AF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65D03FDE-4254-4CCB-ACA1-CCF9ED99A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2">
              <a:extLst>
                <a:ext uri="{FF2B5EF4-FFF2-40B4-BE49-F238E27FC236}">
                  <a16:creationId xmlns:a16="http://schemas.microsoft.com/office/drawing/2014/main" id="{406E5C16-E87A-48D6-808A-4E99A9FA2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59">
              <a:extLst>
                <a:ext uri="{FF2B5EF4-FFF2-40B4-BE49-F238E27FC236}">
                  <a16:creationId xmlns:a16="http://schemas.microsoft.com/office/drawing/2014/main" id="{DD6696B0-7715-471B-835A-DA4F6E0B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2">
              <a:extLst>
                <a:ext uri="{FF2B5EF4-FFF2-40B4-BE49-F238E27FC236}">
                  <a16:creationId xmlns:a16="http://schemas.microsoft.com/office/drawing/2014/main" id="{7B7BE224-1A69-42AA-9C1C-29ADE08B2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4">
              <a:extLst>
                <a:ext uri="{FF2B5EF4-FFF2-40B4-BE49-F238E27FC236}">
                  <a16:creationId xmlns:a16="http://schemas.microsoft.com/office/drawing/2014/main" id="{F4CBB296-B6FF-43BA-A2F1-471A7D6A3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7B9B8F5E-97B1-4CC6-A25F-0406AF9F8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2">
              <a:extLst>
                <a:ext uri="{FF2B5EF4-FFF2-40B4-BE49-F238E27FC236}">
                  <a16:creationId xmlns:a16="http://schemas.microsoft.com/office/drawing/2014/main" id="{9EB4DAA2-343C-4239-A2B2-D2412770B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59">
              <a:extLst>
                <a:ext uri="{FF2B5EF4-FFF2-40B4-BE49-F238E27FC236}">
                  <a16:creationId xmlns:a16="http://schemas.microsoft.com/office/drawing/2014/main" id="{8D6B2AAD-8F5E-4D57-B2E6-7DBB7953C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2">
              <a:extLst>
                <a:ext uri="{FF2B5EF4-FFF2-40B4-BE49-F238E27FC236}">
                  <a16:creationId xmlns:a16="http://schemas.microsoft.com/office/drawing/2014/main" id="{9CE95F93-6BC5-4616-9F8D-B941B4B8F1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A8C3D8DE-DC76-487C-8C2A-7684D5C9E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6">
              <a:extLst>
                <a:ext uri="{FF2B5EF4-FFF2-40B4-BE49-F238E27FC236}">
                  <a16:creationId xmlns:a16="http://schemas.microsoft.com/office/drawing/2014/main" id="{56088CB5-E2A8-49A4-8AB5-6D5463E03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2">
              <a:extLst>
                <a:ext uri="{FF2B5EF4-FFF2-40B4-BE49-F238E27FC236}">
                  <a16:creationId xmlns:a16="http://schemas.microsoft.com/office/drawing/2014/main" id="{372F50F8-8B88-48EF-B21C-B5B264262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59">
              <a:extLst>
                <a:ext uri="{FF2B5EF4-FFF2-40B4-BE49-F238E27FC236}">
                  <a16:creationId xmlns:a16="http://schemas.microsoft.com/office/drawing/2014/main" id="{37008499-DF9A-4230-BE00-35B862316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62">
              <a:extLst>
                <a:ext uri="{FF2B5EF4-FFF2-40B4-BE49-F238E27FC236}">
                  <a16:creationId xmlns:a16="http://schemas.microsoft.com/office/drawing/2014/main" id="{BCEE48F0-E436-451D-A5FE-0D818D19E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4">
              <a:extLst>
                <a:ext uri="{FF2B5EF4-FFF2-40B4-BE49-F238E27FC236}">
                  <a16:creationId xmlns:a16="http://schemas.microsoft.com/office/drawing/2014/main" id="{6852656E-1E8F-41F9-900D-8E8CC1B2B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6">
              <a:extLst>
                <a:ext uri="{FF2B5EF4-FFF2-40B4-BE49-F238E27FC236}">
                  <a16:creationId xmlns:a16="http://schemas.microsoft.com/office/drawing/2014/main" id="{489DA605-39DD-45FD-9796-12A36B23B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3D41B0A-B760-4C78-94CB-6340BF61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9734" y="750307"/>
            <a:ext cx="5369326" cy="5357387"/>
          </a:xfrm>
        </p:spPr>
        <p:txBody>
          <a:bodyPr anchor="ctr">
            <a:normAutofit/>
          </a:bodyPr>
          <a:lstStyle/>
          <a:p>
            <a:r>
              <a:rPr lang="en-US" sz="2200" dirty="0"/>
              <a:t>Explains over 76% of the variance of this model</a:t>
            </a:r>
          </a:p>
          <a:p>
            <a:r>
              <a:rPr lang="en-US" sz="2200" dirty="0"/>
              <a:t>Accuracy is only about 8% worse when modeling with these 5 features </a:t>
            </a:r>
          </a:p>
        </p:txBody>
      </p:sp>
    </p:spTree>
    <p:extLst>
      <p:ext uri="{BB962C8B-B14F-4D97-AF65-F5344CB8AC3E}">
        <p14:creationId xmlns:p14="http://schemas.microsoft.com/office/powerpoint/2010/main" val="1474028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003CEA-68C9-4F7A-B071-52D7546BA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42416"/>
            <a:ext cx="3800153" cy="4793762"/>
          </a:xfrm>
        </p:spPr>
        <p:txBody>
          <a:bodyPr>
            <a:normAutofit/>
          </a:bodyPr>
          <a:lstStyle/>
          <a:p>
            <a:r>
              <a:rPr lang="en-US" sz="3700" dirty="0"/>
              <a:t>Recommendation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FA2A407-516C-4590-9403-34038E9BB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761488"/>
            <a:ext cx="242107" cy="1340860"/>
            <a:chOff x="56167" y="2761488"/>
            <a:chExt cx="242107" cy="1340860"/>
          </a:xfrm>
        </p:grpSpPr>
        <p:sp>
          <p:nvSpPr>
            <p:cNvPr id="47" name="Rectangle 2">
              <a:extLst>
                <a:ext uri="{FF2B5EF4-FFF2-40B4-BE49-F238E27FC236}">
                  <a16:creationId xmlns:a16="http://schemas.microsoft.com/office/drawing/2014/main" id="{D3F47A57-50EC-4964-85FA-84B326B77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59">
              <a:extLst>
                <a:ext uri="{FF2B5EF4-FFF2-40B4-BE49-F238E27FC236}">
                  <a16:creationId xmlns:a16="http://schemas.microsoft.com/office/drawing/2014/main" id="{03467C0A-5C92-4A25-BA16-53665D54B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2">
              <a:extLst>
                <a:ext uri="{FF2B5EF4-FFF2-40B4-BE49-F238E27FC236}">
                  <a16:creationId xmlns:a16="http://schemas.microsoft.com/office/drawing/2014/main" id="{435F4864-0253-4261-9AED-5E798B971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59">
              <a:extLst>
                <a:ext uri="{FF2B5EF4-FFF2-40B4-BE49-F238E27FC236}">
                  <a16:creationId xmlns:a16="http://schemas.microsoft.com/office/drawing/2014/main" id="{6BEA136C-3A72-42D2-9D59-E9403321B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2">
              <a:extLst>
                <a:ext uri="{FF2B5EF4-FFF2-40B4-BE49-F238E27FC236}">
                  <a16:creationId xmlns:a16="http://schemas.microsoft.com/office/drawing/2014/main" id="{306AAEAC-F37D-46C1-B3C8-293E7014E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9">
              <a:extLst>
                <a:ext uri="{FF2B5EF4-FFF2-40B4-BE49-F238E27FC236}">
                  <a16:creationId xmlns:a16="http://schemas.microsoft.com/office/drawing/2014/main" id="{3139D819-91EA-46A0-93FF-45FF7A8A8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2">
              <a:extLst>
                <a:ext uri="{FF2B5EF4-FFF2-40B4-BE49-F238E27FC236}">
                  <a16:creationId xmlns:a16="http://schemas.microsoft.com/office/drawing/2014/main" id="{08F35BD0-1ED8-41A6-B3CE-C40EAA004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9">
              <a:extLst>
                <a:ext uri="{FF2B5EF4-FFF2-40B4-BE49-F238E27FC236}">
                  <a16:creationId xmlns:a16="http://schemas.microsoft.com/office/drawing/2014/main" id="{C2886557-BD78-4C10-BB29-2E34CD8C8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2">
              <a:extLst>
                <a:ext uri="{FF2B5EF4-FFF2-40B4-BE49-F238E27FC236}">
                  <a16:creationId xmlns:a16="http://schemas.microsoft.com/office/drawing/2014/main" id="{CACD67D1-ACC3-43BE-9A0A-7713F6F09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9">
              <a:extLst>
                <a:ext uri="{FF2B5EF4-FFF2-40B4-BE49-F238E27FC236}">
                  <a16:creationId xmlns:a16="http://schemas.microsoft.com/office/drawing/2014/main" id="{A4E2C77A-D17B-4792-9ED5-287238323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2">
              <a:extLst>
                <a:ext uri="{FF2B5EF4-FFF2-40B4-BE49-F238E27FC236}">
                  <a16:creationId xmlns:a16="http://schemas.microsoft.com/office/drawing/2014/main" id="{ABE3CB03-D3EF-45F1-8FBD-E9B86CDD1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9">
              <a:extLst>
                <a:ext uri="{FF2B5EF4-FFF2-40B4-BE49-F238E27FC236}">
                  <a16:creationId xmlns:a16="http://schemas.microsoft.com/office/drawing/2014/main" id="{26C9EA63-B864-4041-AD52-E26240DA3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2">
              <a:extLst>
                <a:ext uri="{FF2B5EF4-FFF2-40B4-BE49-F238E27FC236}">
                  <a16:creationId xmlns:a16="http://schemas.microsoft.com/office/drawing/2014/main" id="{DFD9C0DC-3AA4-48DE-8C65-AB56C588F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2D52FD4-9CAA-4610-A07A-289A740AF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2">
              <a:extLst>
                <a:ext uri="{FF2B5EF4-FFF2-40B4-BE49-F238E27FC236}">
                  <a16:creationId xmlns:a16="http://schemas.microsoft.com/office/drawing/2014/main" id="{D0436FA3-25D9-4C12-8F4A-80A407954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59">
              <a:extLst>
                <a:ext uri="{FF2B5EF4-FFF2-40B4-BE49-F238E27FC236}">
                  <a16:creationId xmlns:a16="http://schemas.microsoft.com/office/drawing/2014/main" id="{49101D1B-A82E-40CF-9A50-754308C21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2">
              <a:extLst>
                <a:ext uri="{FF2B5EF4-FFF2-40B4-BE49-F238E27FC236}">
                  <a16:creationId xmlns:a16="http://schemas.microsoft.com/office/drawing/2014/main" id="{4F434848-83AC-4070-8D97-8A006210F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59">
              <a:extLst>
                <a:ext uri="{FF2B5EF4-FFF2-40B4-BE49-F238E27FC236}">
                  <a16:creationId xmlns:a16="http://schemas.microsoft.com/office/drawing/2014/main" id="{40745A98-11F5-47FE-9220-B93A61DA9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2">
              <a:extLst>
                <a:ext uri="{FF2B5EF4-FFF2-40B4-BE49-F238E27FC236}">
                  <a16:creationId xmlns:a16="http://schemas.microsoft.com/office/drawing/2014/main" id="{47B6E1B3-283D-4CF7-970C-352DB472E5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59">
              <a:extLst>
                <a:ext uri="{FF2B5EF4-FFF2-40B4-BE49-F238E27FC236}">
                  <a16:creationId xmlns:a16="http://schemas.microsoft.com/office/drawing/2014/main" id="{7675737E-FE46-420B-B3AF-75399E8FC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0605" y="1"/>
            <a:ext cx="268139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587" y="767714"/>
            <a:ext cx="6454975" cy="53225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611B8-8057-4388-AE37-B91D669A8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9260" y="1178446"/>
            <a:ext cx="5648694" cy="4582274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Only 25% of the variance in the revenue is predictable from the independent variables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Model using only 5 features is 8% less accurate – recommend using this to lower costs </a:t>
            </a:r>
          </a:p>
          <a:p>
            <a:r>
              <a:rPr lang="en-US" sz="2000" dirty="0">
                <a:solidFill>
                  <a:srgbClr val="FFFFFF"/>
                </a:solidFill>
              </a:rPr>
              <a:t>Try another model such as </a:t>
            </a:r>
            <a:r>
              <a:rPr lang="en-US" sz="2000" dirty="0" err="1">
                <a:solidFill>
                  <a:srgbClr val="FFFFFF"/>
                </a:solidFill>
              </a:rPr>
              <a:t>XGBoost</a:t>
            </a:r>
            <a:r>
              <a:rPr lang="en-US" sz="2000" dirty="0">
                <a:solidFill>
                  <a:srgbClr val="FFFFFF"/>
                </a:solidFill>
              </a:rPr>
              <a:t> or another gradient boosting algorithm – could be quite a bit more accurate</a:t>
            </a:r>
          </a:p>
          <a:p>
            <a:r>
              <a:rPr lang="en-US" sz="2000" dirty="0">
                <a:solidFill>
                  <a:srgbClr val="FFFFFF"/>
                </a:solidFill>
              </a:rPr>
              <a:t>Need cloud computing services such as AWS – each model took 2 hours+ to run</a:t>
            </a:r>
          </a:p>
        </p:txBody>
      </p:sp>
    </p:spTree>
    <p:extLst>
      <p:ext uri="{BB962C8B-B14F-4D97-AF65-F5344CB8AC3E}">
        <p14:creationId xmlns:p14="http://schemas.microsoft.com/office/powerpoint/2010/main" val="12795213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7">
            <a:extLst>
              <a:ext uri="{FF2B5EF4-FFF2-40B4-BE49-F238E27FC236}">
                <a16:creationId xmlns:a16="http://schemas.microsoft.com/office/drawing/2014/main" id="{9AD6ADEC-B874-4DE0-9EAB-EDDECFA14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9">
            <a:extLst>
              <a:ext uri="{FF2B5EF4-FFF2-40B4-BE49-F238E27FC236}">
                <a16:creationId xmlns:a16="http://schemas.microsoft.com/office/drawing/2014/main" id="{E7D41CD8-1ED9-4721-9DE4-38FB8A323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77721"/>
            <a:ext cx="12192000" cy="4702558"/>
          </a:xfrm>
          <a:custGeom>
            <a:avLst/>
            <a:gdLst>
              <a:gd name="connsiteX0" fmla="*/ 0 w 12192000"/>
              <a:gd name="connsiteY0" fmla="*/ 0 h 4702558"/>
              <a:gd name="connsiteX1" fmla="*/ 2814918 w 12192000"/>
              <a:gd name="connsiteY1" fmla="*/ 0 h 4702558"/>
              <a:gd name="connsiteX2" fmla="*/ 9377083 w 12192000"/>
              <a:gd name="connsiteY2" fmla="*/ 0 h 4702558"/>
              <a:gd name="connsiteX3" fmla="*/ 12192000 w 12192000"/>
              <a:gd name="connsiteY3" fmla="*/ 0 h 4702558"/>
              <a:gd name="connsiteX4" fmla="*/ 12192000 w 12192000"/>
              <a:gd name="connsiteY4" fmla="*/ 64008 h 4702558"/>
              <a:gd name="connsiteX5" fmla="*/ 9377083 w 12192000"/>
              <a:gd name="connsiteY5" fmla="*/ 64008 h 4702558"/>
              <a:gd name="connsiteX6" fmla="*/ 9377083 w 12192000"/>
              <a:gd name="connsiteY6" fmla="*/ 4638550 h 4702558"/>
              <a:gd name="connsiteX7" fmla="*/ 12192000 w 12192000"/>
              <a:gd name="connsiteY7" fmla="*/ 4638550 h 4702558"/>
              <a:gd name="connsiteX8" fmla="*/ 12192000 w 12192000"/>
              <a:gd name="connsiteY8" fmla="*/ 4702558 h 4702558"/>
              <a:gd name="connsiteX9" fmla="*/ 9377083 w 12192000"/>
              <a:gd name="connsiteY9" fmla="*/ 4702558 h 4702558"/>
              <a:gd name="connsiteX10" fmla="*/ 2814918 w 12192000"/>
              <a:gd name="connsiteY10" fmla="*/ 4702558 h 4702558"/>
              <a:gd name="connsiteX11" fmla="*/ 0 w 12192000"/>
              <a:gd name="connsiteY11" fmla="*/ 4702558 h 4702558"/>
              <a:gd name="connsiteX12" fmla="*/ 0 w 12192000"/>
              <a:gd name="connsiteY12" fmla="*/ 4638550 h 4702558"/>
              <a:gd name="connsiteX13" fmla="*/ 2814918 w 12192000"/>
              <a:gd name="connsiteY13" fmla="*/ 4638550 h 4702558"/>
              <a:gd name="connsiteX14" fmla="*/ 2814918 w 12192000"/>
              <a:gd name="connsiteY14" fmla="*/ 64008 h 4702558"/>
              <a:gd name="connsiteX15" fmla="*/ 0 w 12192000"/>
              <a:gd name="connsiteY15" fmla="*/ 64008 h 4702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4702558">
                <a:moveTo>
                  <a:pt x="0" y="0"/>
                </a:moveTo>
                <a:lnTo>
                  <a:pt x="2814918" y="0"/>
                </a:lnTo>
                <a:lnTo>
                  <a:pt x="9377083" y="0"/>
                </a:lnTo>
                <a:lnTo>
                  <a:pt x="12192000" y="0"/>
                </a:lnTo>
                <a:lnTo>
                  <a:pt x="12192000" y="64008"/>
                </a:lnTo>
                <a:lnTo>
                  <a:pt x="9377083" y="64008"/>
                </a:lnTo>
                <a:lnTo>
                  <a:pt x="9377083" y="4638550"/>
                </a:lnTo>
                <a:lnTo>
                  <a:pt x="12192000" y="4638550"/>
                </a:lnTo>
                <a:lnTo>
                  <a:pt x="12192000" y="4702558"/>
                </a:lnTo>
                <a:lnTo>
                  <a:pt x="9377083" y="4702558"/>
                </a:lnTo>
                <a:lnTo>
                  <a:pt x="2814918" y="4702558"/>
                </a:lnTo>
                <a:lnTo>
                  <a:pt x="0" y="4702558"/>
                </a:lnTo>
                <a:lnTo>
                  <a:pt x="0" y="4638550"/>
                </a:lnTo>
                <a:lnTo>
                  <a:pt x="2814918" y="4638550"/>
                </a:lnTo>
                <a:lnTo>
                  <a:pt x="2814918" y="64008"/>
                </a:lnTo>
                <a:lnTo>
                  <a:pt x="0" y="6400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DBF0C8-5E06-4B2B-945E-F891EABA1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7941" y="1589785"/>
            <a:ext cx="4576119" cy="2023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976201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57D80-77BE-4639-890D-5024C19E7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1.274% of Store Visits resulted in Revenue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08A0821-7244-4558-98D2-DD7935C32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724" y="1930717"/>
            <a:ext cx="5370195" cy="4150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968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28F6C82-6F5A-495F-A0E5-3BD3F47B2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0A017-38AB-48B1-A590-FC221ECB0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885651"/>
            <a:ext cx="6931352" cy="5332269"/>
          </a:xfrm>
        </p:spPr>
        <p:txBody>
          <a:bodyPr anchor="ctr">
            <a:noAutofit/>
          </a:bodyPr>
          <a:lstStyle/>
          <a:p>
            <a:r>
              <a:rPr lang="en-US" sz="1400" dirty="0" err="1"/>
              <a:t>fullVisitorId</a:t>
            </a:r>
            <a:r>
              <a:rPr lang="en-US" sz="1400" dirty="0"/>
              <a:t>- A unique identifier for each user of the Google Merchandise Store.</a:t>
            </a:r>
          </a:p>
          <a:p>
            <a:r>
              <a:rPr lang="en-US" sz="1400" dirty="0" err="1"/>
              <a:t>channelGrouping</a:t>
            </a:r>
            <a:r>
              <a:rPr lang="en-US" sz="1400" dirty="0"/>
              <a:t> - The channel via which the user came to the Store.</a:t>
            </a:r>
          </a:p>
          <a:p>
            <a:r>
              <a:rPr lang="en-US" sz="1400" dirty="0"/>
              <a:t>date - The date on which the user visited the Store.</a:t>
            </a:r>
          </a:p>
          <a:p>
            <a:r>
              <a:rPr lang="en-US" sz="1400" dirty="0"/>
              <a:t>device - The specifications for the device used to access the Store.</a:t>
            </a:r>
          </a:p>
          <a:p>
            <a:r>
              <a:rPr lang="en-US" sz="1400" dirty="0" err="1"/>
              <a:t>geoNetwork</a:t>
            </a:r>
            <a:r>
              <a:rPr lang="en-US" sz="1400" dirty="0"/>
              <a:t> - This section contains information about the geography of the user.</a:t>
            </a:r>
          </a:p>
          <a:p>
            <a:r>
              <a:rPr lang="en-US" sz="1400" dirty="0" err="1"/>
              <a:t>socialEngagementType</a:t>
            </a:r>
            <a:r>
              <a:rPr lang="en-US" sz="1400" dirty="0"/>
              <a:t> - Engagement type, either "Socially Engaged" or "Not Socially Engaged".</a:t>
            </a:r>
          </a:p>
          <a:p>
            <a:r>
              <a:rPr lang="en-US" sz="1400" dirty="0"/>
              <a:t>totals - This section contains aggregate values across the session.</a:t>
            </a:r>
          </a:p>
          <a:p>
            <a:r>
              <a:rPr lang="en-US" sz="1400" dirty="0" err="1"/>
              <a:t>trafficSource</a:t>
            </a:r>
            <a:r>
              <a:rPr lang="en-US" sz="1400" dirty="0"/>
              <a:t> - This section contains information about the Traffic Source from which the session originated.</a:t>
            </a:r>
          </a:p>
          <a:p>
            <a:r>
              <a:rPr lang="en-US" sz="1400" dirty="0" err="1"/>
              <a:t>visitId</a:t>
            </a:r>
            <a:r>
              <a:rPr lang="en-US" sz="1400" dirty="0"/>
              <a:t> - An identifier for this session. This is part of the value usually stored as the _</a:t>
            </a:r>
            <a:r>
              <a:rPr lang="en-US" sz="1400" dirty="0" err="1"/>
              <a:t>utmb</a:t>
            </a:r>
            <a:r>
              <a:rPr lang="en-US" sz="1400" dirty="0"/>
              <a:t> cookie. This is only unique to the user. For a completely unique ID, you should use a combination of </a:t>
            </a:r>
            <a:r>
              <a:rPr lang="en-US" sz="1400" dirty="0" err="1"/>
              <a:t>fullVisitorId</a:t>
            </a:r>
            <a:r>
              <a:rPr lang="en-US" sz="1400" dirty="0"/>
              <a:t> and </a:t>
            </a:r>
            <a:r>
              <a:rPr lang="en-US" sz="1400" dirty="0" err="1"/>
              <a:t>visitId</a:t>
            </a:r>
            <a:r>
              <a:rPr lang="en-US" sz="1400" dirty="0"/>
              <a:t>.</a:t>
            </a:r>
          </a:p>
          <a:p>
            <a:r>
              <a:rPr lang="en-US" sz="1400" dirty="0" err="1"/>
              <a:t>visitNumber</a:t>
            </a:r>
            <a:r>
              <a:rPr lang="en-US" sz="1400" dirty="0"/>
              <a:t> - The session number for this user. If this is the first session, then this is set to 1.</a:t>
            </a:r>
          </a:p>
          <a:p>
            <a:r>
              <a:rPr lang="en-US" sz="1400" dirty="0" err="1"/>
              <a:t>visitStartTime</a:t>
            </a:r>
            <a:r>
              <a:rPr lang="en-US" sz="1400" dirty="0"/>
              <a:t> - The timestamp (expressed as POSIX time).</a:t>
            </a:r>
          </a:p>
          <a:p>
            <a:r>
              <a:rPr lang="en-US" sz="1400" dirty="0"/>
              <a:t>hits - This row and nested fields are populated for any and all types of hits. Provides a record of all page visits.</a:t>
            </a:r>
          </a:p>
          <a:p>
            <a:r>
              <a:rPr lang="en-US" sz="1400" dirty="0" err="1"/>
              <a:t>customDimensions</a:t>
            </a:r>
            <a:r>
              <a:rPr lang="en-US" sz="1400" dirty="0"/>
              <a:t> - This section contains any user-level or session-level custom dimensions that are set for a session. This is a repeated field and has an entry for each dimension that is set.</a:t>
            </a:r>
          </a:p>
        </p:txBody>
      </p:sp>
    </p:spTree>
    <p:extLst>
      <p:ext uri="{BB962C8B-B14F-4D97-AF65-F5344CB8AC3E}">
        <p14:creationId xmlns:p14="http://schemas.microsoft.com/office/powerpoint/2010/main" val="2227733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E8F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6B00AF-0B12-4B3B-AE62-0A3B17335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16255"/>
            <a:ext cx="10905066" cy="482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170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36C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AE997C-880D-4ACF-8A70-DF7DB373F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20834"/>
            <a:ext cx="10905066" cy="501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14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E5F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46838D-4216-40C5-AAA9-0273E2CDA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61728"/>
            <a:ext cx="10905066" cy="493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872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15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B7B97F-E793-44C1-91C5-75D4782DB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61728"/>
            <a:ext cx="10905066" cy="493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538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15F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D530B0-87E5-4E77-B7B1-1FDF244FC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57149"/>
            <a:ext cx="10905066" cy="474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020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400</Words>
  <Application>Microsoft Office PowerPoint</Application>
  <PresentationFormat>Widescreen</PresentationFormat>
  <Paragraphs>32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Flatiron Capstone Project Google Analytics Customer Revenue Prediction  </vt:lpstr>
      <vt:lpstr>Objectives</vt:lpstr>
      <vt:lpstr>1.274% of Store Visits resulted in Revenue</vt:lpstr>
      <vt:lpstr>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</vt:lpstr>
      <vt:lpstr>PowerPoint Presentation</vt:lpstr>
      <vt:lpstr>Top 5 features </vt:lpstr>
      <vt:lpstr>Recommendation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Flatiron Capstone Project Google Analytics Customer Revenue Prediction  </dc:title>
  <dc:creator>Thomas O'Gara</dc:creator>
  <cp:lastModifiedBy>Thomas O'Gara</cp:lastModifiedBy>
  <cp:revision>2</cp:revision>
  <dcterms:created xsi:type="dcterms:W3CDTF">2020-02-23T17:57:35Z</dcterms:created>
  <dcterms:modified xsi:type="dcterms:W3CDTF">2020-02-23T18:03:45Z</dcterms:modified>
</cp:coreProperties>
</file>