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0" r:id="rId4"/>
    <p:sldId id="258" r:id="rId5"/>
    <p:sldId id="259" r:id="rId6"/>
    <p:sldId id="261" r:id="rId7"/>
    <p:sldId id="262" r:id="rId8"/>
    <p:sldId id="263" r:id="rId9"/>
    <p:sldId id="271" r:id="rId10"/>
    <p:sldId id="269" r:id="rId11"/>
    <p:sldId id="272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20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svg"/><Relationship Id="rId1" Type="http://schemas.openxmlformats.org/officeDocument/2006/relationships/image" Target="../media/image17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svg"/><Relationship Id="rId1" Type="http://schemas.openxmlformats.org/officeDocument/2006/relationships/image" Target="../media/image17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D55CA-87DC-4DC6-8034-BA7DC61998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8D39ED-CF8C-4E90-8C02-292D903AD8E6}">
      <dgm:prSet/>
      <dgm:spPr/>
      <dgm:t>
        <a:bodyPr/>
        <a:lstStyle/>
        <a:p>
          <a:r>
            <a:rPr lang="en-US"/>
            <a:t>Predict the forest cover type (classification problem)</a:t>
          </a:r>
        </a:p>
      </dgm:t>
    </dgm:pt>
    <dgm:pt modelId="{6EF5C873-B7C1-4132-9482-3E739A4206D2}" type="parTrans" cxnId="{C562271F-2A2C-4DA1-806A-D4EE8B8A0D77}">
      <dgm:prSet/>
      <dgm:spPr/>
      <dgm:t>
        <a:bodyPr/>
        <a:lstStyle/>
        <a:p>
          <a:endParaRPr lang="en-US"/>
        </a:p>
      </dgm:t>
    </dgm:pt>
    <dgm:pt modelId="{5E1A3E6D-A6AC-4040-B969-A8BB7BC0DEA3}" type="sibTrans" cxnId="{C562271F-2A2C-4DA1-806A-D4EE8B8A0D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334ED0-3DE3-4FCA-830E-A6DAC50B8808}">
      <dgm:prSet/>
      <dgm:spPr/>
      <dgm:t>
        <a:bodyPr/>
        <a:lstStyle/>
        <a:p>
          <a:r>
            <a:rPr lang="en-US" dirty="0"/>
            <a:t>Choose the </a:t>
          </a:r>
          <a:r>
            <a:rPr lang="en-US" dirty="0" smtClean="0"/>
            <a:t>“best” model </a:t>
          </a:r>
          <a:endParaRPr lang="en-US" dirty="0"/>
        </a:p>
      </dgm:t>
    </dgm:pt>
    <dgm:pt modelId="{FC930D0D-F6FA-498D-B445-BF27C440697D}" type="parTrans" cxnId="{3BE81A3A-DC18-4FB5-A08C-E5033A2B87D3}">
      <dgm:prSet/>
      <dgm:spPr/>
      <dgm:t>
        <a:bodyPr/>
        <a:lstStyle/>
        <a:p>
          <a:endParaRPr lang="en-US"/>
        </a:p>
      </dgm:t>
    </dgm:pt>
    <dgm:pt modelId="{F43131B0-8D5B-4B75-B7A7-9264AAED73A4}" type="sibTrans" cxnId="{3BE81A3A-DC18-4FB5-A08C-E5033A2B87D3}">
      <dgm:prSet/>
      <dgm:spPr/>
      <dgm:t>
        <a:bodyPr/>
        <a:lstStyle/>
        <a:p>
          <a:endParaRPr lang="en-US"/>
        </a:p>
      </dgm:t>
    </dgm:pt>
    <dgm:pt modelId="{4E10240C-E09A-4AFC-93E8-9088873CFD24}" type="pres">
      <dgm:prSet presAssocID="{907D55CA-87DC-4DC6-8034-BA7DC61998F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04250E-FD32-45DE-89DF-B6CA8EB571C4}" type="pres">
      <dgm:prSet presAssocID="{4C8D39ED-CF8C-4E90-8C02-292D903AD8E6}" presName="compNode" presStyleCnt="0"/>
      <dgm:spPr/>
    </dgm:pt>
    <dgm:pt modelId="{0E86783B-A423-48F0-8D5A-F1E5E07A32AE}" type="pres">
      <dgm:prSet presAssocID="{4C8D39ED-CF8C-4E90-8C02-292D903AD8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5B7192B-B695-4D7F-8623-6EFDED8A1A96}" type="pres">
      <dgm:prSet presAssocID="{4C8D39ED-CF8C-4E90-8C02-292D903AD8E6}" presName="spaceRect" presStyleCnt="0"/>
      <dgm:spPr/>
    </dgm:pt>
    <dgm:pt modelId="{E7AA686E-6BAF-482A-A92E-300752C435CD}" type="pres">
      <dgm:prSet presAssocID="{4C8D39ED-CF8C-4E90-8C02-292D903AD8E6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E8AF81B-5515-4F0D-8F2B-02A3DBFE9EC9}" type="pres">
      <dgm:prSet presAssocID="{5E1A3E6D-A6AC-4040-B969-A8BB7BC0DEA3}" presName="sibTrans" presStyleCnt="0"/>
      <dgm:spPr/>
    </dgm:pt>
    <dgm:pt modelId="{81B26629-5639-45A1-8C9B-F78CE408603C}" type="pres">
      <dgm:prSet presAssocID="{C0334ED0-3DE3-4FCA-830E-A6DAC50B8808}" presName="compNode" presStyleCnt="0"/>
      <dgm:spPr/>
    </dgm:pt>
    <dgm:pt modelId="{A05F149E-EE3F-4CD2-A6FC-17BDD51091AB}" type="pres">
      <dgm:prSet presAssocID="{C0334ED0-3DE3-4FCA-830E-A6DAC50B88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FA606918-E01E-4960-9CCA-752613849AFB}" type="pres">
      <dgm:prSet presAssocID="{C0334ED0-3DE3-4FCA-830E-A6DAC50B8808}" presName="spaceRect" presStyleCnt="0"/>
      <dgm:spPr/>
    </dgm:pt>
    <dgm:pt modelId="{A73B8509-E917-4E8B-B56C-8903C36F296C}" type="pres">
      <dgm:prSet presAssocID="{C0334ED0-3DE3-4FCA-830E-A6DAC50B880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FD41B5-C71B-429C-9760-4A1C2D60033B}" type="presOf" srcId="{907D55CA-87DC-4DC6-8034-BA7DC61998F9}" destId="{4E10240C-E09A-4AFC-93E8-9088873CFD24}" srcOrd="0" destOrd="0" presId="urn:microsoft.com/office/officeart/2018/2/layout/IconLabelList"/>
    <dgm:cxn modelId="{C562271F-2A2C-4DA1-806A-D4EE8B8A0D77}" srcId="{907D55CA-87DC-4DC6-8034-BA7DC61998F9}" destId="{4C8D39ED-CF8C-4E90-8C02-292D903AD8E6}" srcOrd="0" destOrd="0" parTransId="{6EF5C873-B7C1-4132-9482-3E739A4206D2}" sibTransId="{5E1A3E6D-A6AC-4040-B969-A8BB7BC0DEA3}"/>
    <dgm:cxn modelId="{6F6A17B8-76CE-404A-A51A-986207C479D5}" type="presOf" srcId="{4C8D39ED-CF8C-4E90-8C02-292D903AD8E6}" destId="{E7AA686E-6BAF-482A-A92E-300752C435CD}" srcOrd="0" destOrd="0" presId="urn:microsoft.com/office/officeart/2018/2/layout/IconLabelList"/>
    <dgm:cxn modelId="{3BE81A3A-DC18-4FB5-A08C-E5033A2B87D3}" srcId="{907D55CA-87DC-4DC6-8034-BA7DC61998F9}" destId="{C0334ED0-3DE3-4FCA-830E-A6DAC50B8808}" srcOrd="1" destOrd="0" parTransId="{FC930D0D-F6FA-498D-B445-BF27C440697D}" sibTransId="{F43131B0-8D5B-4B75-B7A7-9264AAED73A4}"/>
    <dgm:cxn modelId="{22416C33-FF9F-4785-AAFB-16A1CEFBA8F5}" type="presOf" srcId="{C0334ED0-3DE3-4FCA-830E-A6DAC50B8808}" destId="{A73B8509-E917-4E8B-B56C-8903C36F296C}" srcOrd="0" destOrd="0" presId="urn:microsoft.com/office/officeart/2018/2/layout/IconLabelList"/>
    <dgm:cxn modelId="{C08CD591-3659-4CFF-8E9F-98B8CE88F8D2}" type="presParOf" srcId="{4E10240C-E09A-4AFC-93E8-9088873CFD24}" destId="{B804250E-FD32-45DE-89DF-B6CA8EB571C4}" srcOrd="0" destOrd="0" presId="urn:microsoft.com/office/officeart/2018/2/layout/IconLabelList"/>
    <dgm:cxn modelId="{CCAE3AA5-B2DB-4773-9F00-CD3B5F1E0FED}" type="presParOf" srcId="{B804250E-FD32-45DE-89DF-B6CA8EB571C4}" destId="{0E86783B-A423-48F0-8D5A-F1E5E07A32AE}" srcOrd="0" destOrd="0" presId="urn:microsoft.com/office/officeart/2018/2/layout/IconLabelList"/>
    <dgm:cxn modelId="{31254320-0A1E-4AFF-BC25-7C1C41DD0BA6}" type="presParOf" srcId="{B804250E-FD32-45DE-89DF-B6CA8EB571C4}" destId="{35B7192B-B695-4D7F-8623-6EFDED8A1A96}" srcOrd="1" destOrd="0" presId="urn:microsoft.com/office/officeart/2018/2/layout/IconLabelList"/>
    <dgm:cxn modelId="{C2E6AD75-D4C4-4AE4-AD56-BA50A37F9C3F}" type="presParOf" srcId="{B804250E-FD32-45DE-89DF-B6CA8EB571C4}" destId="{E7AA686E-6BAF-482A-A92E-300752C435CD}" srcOrd="2" destOrd="0" presId="urn:microsoft.com/office/officeart/2018/2/layout/IconLabelList"/>
    <dgm:cxn modelId="{6EB3EAC5-AC75-4792-94EA-743F29080243}" type="presParOf" srcId="{4E10240C-E09A-4AFC-93E8-9088873CFD24}" destId="{EE8AF81B-5515-4F0D-8F2B-02A3DBFE9EC9}" srcOrd="1" destOrd="0" presId="urn:microsoft.com/office/officeart/2018/2/layout/IconLabelList"/>
    <dgm:cxn modelId="{EB8A1941-F3F1-47CE-B01B-A4289AA2E08D}" type="presParOf" srcId="{4E10240C-E09A-4AFC-93E8-9088873CFD24}" destId="{81B26629-5639-45A1-8C9B-F78CE408603C}" srcOrd="2" destOrd="0" presId="urn:microsoft.com/office/officeart/2018/2/layout/IconLabelList"/>
    <dgm:cxn modelId="{28745284-FD2C-47C6-B466-C35963B1F870}" type="presParOf" srcId="{81B26629-5639-45A1-8C9B-F78CE408603C}" destId="{A05F149E-EE3F-4CD2-A6FC-17BDD51091AB}" srcOrd="0" destOrd="0" presId="urn:microsoft.com/office/officeart/2018/2/layout/IconLabelList"/>
    <dgm:cxn modelId="{A43F1CD2-904E-4367-8312-C05CE8FF8A5A}" type="presParOf" srcId="{81B26629-5639-45A1-8C9B-F78CE408603C}" destId="{FA606918-E01E-4960-9CCA-752613849AFB}" srcOrd="1" destOrd="0" presId="urn:microsoft.com/office/officeart/2018/2/layout/IconLabelList"/>
    <dgm:cxn modelId="{0A3D26E9-0743-4239-85A8-D401AF57DBA8}" type="presParOf" srcId="{81B26629-5639-45A1-8C9B-F78CE408603C}" destId="{A73B8509-E917-4E8B-B56C-8903C36F29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3CC9CF-21DB-4CA8-ACF3-49F3C38429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30B9FFC-B82A-4E54-96E1-C5765349C704}">
      <dgm:prSet/>
      <dgm:spPr/>
      <dgm:t>
        <a:bodyPr/>
        <a:lstStyle/>
        <a:p>
          <a:pPr>
            <a:defRPr cap="all"/>
          </a:pPr>
          <a:r>
            <a:rPr lang="en-US"/>
            <a:t>Random Forest </a:t>
          </a:r>
        </a:p>
      </dgm:t>
    </dgm:pt>
    <dgm:pt modelId="{8B93E843-B5BF-45E9-A234-1D36545997D9}" type="parTrans" cxnId="{0D0C8D22-0FE8-4B60-A1D4-C2BBCD717EB4}">
      <dgm:prSet/>
      <dgm:spPr/>
      <dgm:t>
        <a:bodyPr/>
        <a:lstStyle/>
        <a:p>
          <a:endParaRPr lang="en-US"/>
        </a:p>
      </dgm:t>
    </dgm:pt>
    <dgm:pt modelId="{87D39AEB-040D-41AA-AACA-CAF18AB94051}" type="sibTrans" cxnId="{0D0C8D22-0FE8-4B60-A1D4-C2BBCD717EB4}">
      <dgm:prSet/>
      <dgm:spPr/>
      <dgm:t>
        <a:bodyPr/>
        <a:lstStyle/>
        <a:p>
          <a:endParaRPr lang="en-US"/>
        </a:p>
      </dgm:t>
    </dgm:pt>
    <dgm:pt modelId="{8E448438-4938-438A-A447-907027E62B1E}">
      <dgm:prSet/>
      <dgm:spPr/>
      <dgm:t>
        <a:bodyPr/>
        <a:lstStyle/>
        <a:p>
          <a:pPr>
            <a:defRPr cap="all"/>
          </a:pPr>
          <a:r>
            <a:rPr lang="en-US" dirty="0" err="1"/>
            <a:t>XGBoost</a:t>
          </a:r>
          <a:endParaRPr lang="en-US" dirty="0"/>
        </a:p>
      </dgm:t>
    </dgm:pt>
    <dgm:pt modelId="{DB043051-227F-409C-A408-D0996BE4AE11}" type="parTrans" cxnId="{4171E870-6D7F-4E14-8AC0-81843508AF8F}">
      <dgm:prSet/>
      <dgm:spPr/>
      <dgm:t>
        <a:bodyPr/>
        <a:lstStyle/>
        <a:p>
          <a:endParaRPr lang="en-US"/>
        </a:p>
      </dgm:t>
    </dgm:pt>
    <dgm:pt modelId="{52435D6F-8D3A-44F7-8266-D6599748587C}" type="sibTrans" cxnId="{4171E870-6D7F-4E14-8AC0-81843508AF8F}">
      <dgm:prSet/>
      <dgm:spPr/>
      <dgm:t>
        <a:bodyPr/>
        <a:lstStyle/>
        <a:p>
          <a:endParaRPr lang="en-US"/>
        </a:p>
      </dgm:t>
    </dgm:pt>
    <dgm:pt modelId="{798F8655-1F6F-41A1-9A87-B52C9436BADB}" type="pres">
      <dgm:prSet presAssocID="{CD3CC9CF-21DB-4CA8-ACF3-49F3C38429D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AEFEE4-592A-4595-AB3B-285035DA5FCE}" type="pres">
      <dgm:prSet presAssocID="{730B9FFC-B82A-4E54-96E1-C5765349C704}" presName="compNode" presStyleCnt="0"/>
      <dgm:spPr/>
    </dgm:pt>
    <dgm:pt modelId="{4FB184EB-A39D-4FBE-8AB7-687EA4EA229D}" type="pres">
      <dgm:prSet presAssocID="{730B9FFC-B82A-4E54-96E1-C5765349C704}" presName="iconBgRect" presStyleLbl="bgShp" presStyleIdx="0" presStyleCnt="2"/>
      <dgm:spPr/>
    </dgm:pt>
    <dgm:pt modelId="{B269480A-40C5-46F3-AC39-C3F33ADF3C3D}" type="pres">
      <dgm:prSet presAssocID="{730B9FFC-B82A-4E54-96E1-C5765349C7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2F30284-0133-4CFA-8EDB-87FAD1E0CD2D}" type="pres">
      <dgm:prSet presAssocID="{730B9FFC-B82A-4E54-96E1-C5765349C704}" presName="spaceRect" presStyleCnt="0"/>
      <dgm:spPr/>
    </dgm:pt>
    <dgm:pt modelId="{2623093C-B2DD-4230-B022-672ED070493D}" type="pres">
      <dgm:prSet presAssocID="{730B9FFC-B82A-4E54-96E1-C5765349C704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03B616F-5600-4426-97CB-8CACE9B260DF}" type="pres">
      <dgm:prSet presAssocID="{87D39AEB-040D-41AA-AACA-CAF18AB94051}" presName="sibTrans" presStyleCnt="0"/>
      <dgm:spPr/>
    </dgm:pt>
    <dgm:pt modelId="{B1E48229-D3E0-4D35-8217-170261ED376C}" type="pres">
      <dgm:prSet presAssocID="{8E448438-4938-438A-A447-907027E62B1E}" presName="compNode" presStyleCnt="0"/>
      <dgm:spPr/>
    </dgm:pt>
    <dgm:pt modelId="{51E924E5-3DF2-414D-BA35-60B9F9580C5B}" type="pres">
      <dgm:prSet presAssocID="{8E448438-4938-438A-A447-907027E62B1E}" presName="iconBgRect" presStyleLbl="bgShp" presStyleIdx="1" presStyleCnt="2"/>
      <dgm:spPr/>
    </dgm:pt>
    <dgm:pt modelId="{11715C9B-E17B-468B-855B-27DEDFB2D857}" type="pres">
      <dgm:prSet presAssocID="{8E448438-4938-438A-A447-907027E62B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0632B383-5689-4B36-A168-6BC2C756096D}" type="pres">
      <dgm:prSet presAssocID="{8E448438-4938-438A-A447-907027E62B1E}" presName="spaceRect" presStyleCnt="0"/>
      <dgm:spPr/>
    </dgm:pt>
    <dgm:pt modelId="{81267F09-A74F-4540-845B-12A28BB18C40}" type="pres">
      <dgm:prSet presAssocID="{8E448438-4938-438A-A447-907027E62B1E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D65C7-232D-4252-B192-255D2B2D6363}" type="presOf" srcId="{730B9FFC-B82A-4E54-96E1-C5765349C704}" destId="{2623093C-B2DD-4230-B022-672ED070493D}" srcOrd="0" destOrd="0" presId="urn:microsoft.com/office/officeart/2018/5/layout/IconCircleLabelList"/>
    <dgm:cxn modelId="{5BE5485A-FD47-46B8-AF85-50D29A57A852}" type="presOf" srcId="{8E448438-4938-438A-A447-907027E62B1E}" destId="{81267F09-A74F-4540-845B-12A28BB18C40}" srcOrd="0" destOrd="0" presId="urn:microsoft.com/office/officeart/2018/5/layout/IconCircleLabelList"/>
    <dgm:cxn modelId="{4171E870-6D7F-4E14-8AC0-81843508AF8F}" srcId="{CD3CC9CF-21DB-4CA8-ACF3-49F3C38429DD}" destId="{8E448438-4938-438A-A447-907027E62B1E}" srcOrd="1" destOrd="0" parTransId="{DB043051-227F-409C-A408-D0996BE4AE11}" sibTransId="{52435D6F-8D3A-44F7-8266-D6599748587C}"/>
    <dgm:cxn modelId="{0D0C8D22-0FE8-4B60-A1D4-C2BBCD717EB4}" srcId="{CD3CC9CF-21DB-4CA8-ACF3-49F3C38429DD}" destId="{730B9FFC-B82A-4E54-96E1-C5765349C704}" srcOrd="0" destOrd="0" parTransId="{8B93E843-B5BF-45E9-A234-1D36545997D9}" sibTransId="{87D39AEB-040D-41AA-AACA-CAF18AB94051}"/>
    <dgm:cxn modelId="{F0C44A22-3BE3-4FE1-A957-39B257801DB4}" type="presOf" srcId="{CD3CC9CF-21DB-4CA8-ACF3-49F3C38429DD}" destId="{798F8655-1F6F-41A1-9A87-B52C9436BADB}" srcOrd="0" destOrd="0" presId="urn:microsoft.com/office/officeart/2018/5/layout/IconCircleLabelList"/>
    <dgm:cxn modelId="{846F00ED-F439-4D67-BC18-A9D935673EF7}" type="presParOf" srcId="{798F8655-1F6F-41A1-9A87-B52C9436BADB}" destId="{EFAEFEE4-592A-4595-AB3B-285035DA5FCE}" srcOrd="0" destOrd="0" presId="urn:microsoft.com/office/officeart/2018/5/layout/IconCircleLabelList"/>
    <dgm:cxn modelId="{AB882987-2BE7-49ED-8CD2-E2E575539DF3}" type="presParOf" srcId="{EFAEFEE4-592A-4595-AB3B-285035DA5FCE}" destId="{4FB184EB-A39D-4FBE-8AB7-687EA4EA229D}" srcOrd="0" destOrd="0" presId="urn:microsoft.com/office/officeart/2018/5/layout/IconCircleLabelList"/>
    <dgm:cxn modelId="{15F309EA-5061-46D3-AA3B-8AB1642F14BB}" type="presParOf" srcId="{EFAEFEE4-592A-4595-AB3B-285035DA5FCE}" destId="{B269480A-40C5-46F3-AC39-C3F33ADF3C3D}" srcOrd="1" destOrd="0" presId="urn:microsoft.com/office/officeart/2018/5/layout/IconCircleLabelList"/>
    <dgm:cxn modelId="{2BF5BC24-8645-4B5F-B335-82FD73A74AD7}" type="presParOf" srcId="{EFAEFEE4-592A-4595-AB3B-285035DA5FCE}" destId="{B2F30284-0133-4CFA-8EDB-87FAD1E0CD2D}" srcOrd="2" destOrd="0" presId="urn:microsoft.com/office/officeart/2018/5/layout/IconCircleLabelList"/>
    <dgm:cxn modelId="{A9562A00-FF54-4186-87C4-3EC2C51A7059}" type="presParOf" srcId="{EFAEFEE4-592A-4595-AB3B-285035DA5FCE}" destId="{2623093C-B2DD-4230-B022-672ED070493D}" srcOrd="3" destOrd="0" presId="urn:microsoft.com/office/officeart/2018/5/layout/IconCircleLabelList"/>
    <dgm:cxn modelId="{E9DBEE77-A95E-4E62-A6FC-8515A8C5CA59}" type="presParOf" srcId="{798F8655-1F6F-41A1-9A87-B52C9436BADB}" destId="{D03B616F-5600-4426-97CB-8CACE9B260DF}" srcOrd="1" destOrd="0" presId="urn:microsoft.com/office/officeart/2018/5/layout/IconCircleLabelList"/>
    <dgm:cxn modelId="{2985FA38-19BA-4FB8-B57D-EC21BD976B42}" type="presParOf" srcId="{798F8655-1F6F-41A1-9A87-B52C9436BADB}" destId="{B1E48229-D3E0-4D35-8217-170261ED376C}" srcOrd="2" destOrd="0" presId="urn:microsoft.com/office/officeart/2018/5/layout/IconCircleLabelList"/>
    <dgm:cxn modelId="{CB1914DF-213F-43FD-A078-90E75BFBFFDA}" type="presParOf" srcId="{B1E48229-D3E0-4D35-8217-170261ED376C}" destId="{51E924E5-3DF2-414D-BA35-60B9F9580C5B}" srcOrd="0" destOrd="0" presId="urn:microsoft.com/office/officeart/2018/5/layout/IconCircleLabelList"/>
    <dgm:cxn modelId="{751C6F62-E549-4971-A6F5-D2AD9AC70FC2}" type="presParOf" srcId="{B1E48229-D3E0-4D35-8217-170261ED376C}" destId="{11715C9B-E17B-468B-855B-27DEDFB2D857}" srcOrd="1" destOrd="0" presId="urn:microsoft.com/office/officeart/2018/5/layout/IconCircleLabelList"/>
    <dgm:cxn modelId="{89DB5FA3-1A81-40BC-9E8B-A1F3116203E7}" type="presParOf" srcId="{B1E48229-D3E0-4D35-8217-170261ED376C}" destId="{0632B383-5689-4B36-A168-6BC2C756096D}" srcOrd="2" destOrd="0" presId="urn:microsoft.com/office/officeart/2018/5/layout/IconCircleLabelList"/>
    <dgm:cxn modelId="{4602D7CA-B99A-4989-B118-65E77B21B4BA}" type="presParOf" srcId="{B1E48229-D3E0-4D35-8217-170261ED376C}" destId="{81267F09-A74F-4540-845B-12A28BB18C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6783B-A423-48F0-8D5A-F1E5E07A32AE}">
      <dsp:nvSpPr>
        <dsp:cNvPr id="0" name=""/>
        <dsp:cNvSpPr/>
      </dsp:nvSpPr>
      <dsp:spPr>
        <a:xfrm>
          <a:off x="824171" y="1339889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A686E-6BAF-482A-A92E-300752C435CD}">
      <dsp:nvSpPr>
        <dsp:cNvPr id="0" name=""/>
        <dsp:cNvSpPr/>
      </dsp:nvSpPr>
      <dsp:spPr>
        <a:xfrm>
          <a:off x="4328" y="30455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Predict the forest cover type (classification problem)</a:t>
          </a:r>
        </a:p>
      </dsp:txBody>
      <dsp:txXfrm>
        <a:off x="4328" y="3045510"/>
        <a:ext cx="2981250" cy="720000"/>
      </dsp:txXfrm>
    </dsp:sp>
    <dsp:sp modelId="{A05F149E-EE3F-4CD2-A6FC-17BDD51091AB}">
      <dsp:nvSpPr>
        <dsp:cNvPr id="0" name=""/>
        <dsp:cNvSpPr/>
      </dsp:nvSpPr>
      <dsp:spPr>
        <a:xfrm>
          <a:off x="4327140" y="1339889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8509-E917-4E8B-B56C-8903C36F296C}">
      <dsp:nvSpPr>
        <dsp:cNvPr id="0" name=""/>
        <dsp:cNvSpPr/>
      </dsp:nvSpPr>
      <dsp:spPr>
        <a:xfrm>
          <a:off x="3507296" y="30455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Choose the </a:t>
          </a:r>
          <a:r>
            <a:rPr lang="en-US" sz="2000" kern="1200" dirty="0" smtClean="0"/>
            <a:t>“best” model </a:t>
          </a:r>
          <a:endParaRPr lang="en-US" sz="2000" kern="1200" dirty="0"/>
        </a:p>
      </dsp:txBody>
      <dsp:txXfrm>
        <a:off x="3507296" y="304551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84EB-A39D-4FBE-8AB7-687EA4EA229D}">
      <dsp:nvSpPr>
        <dsp:cNvPr id="0" name=""/>
        <dsp:cNvSpPr/>
      </dsp:nvSpPr>
      <dsp:spPr>
        <a:xfrm>
          <a:off x="2260596" y="18318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9480A-40C5-46F3-AC39-C3F33ADF3C3D}">
      <dsp:nvSpPr>
        <dsp:cNvPr id="0" name=""/>
        <dsp:cNvSpPr/>
      </dsp:nvSpPr>
      <dsp:spPr>
        <a:xfrm>
          <a:off x="2640846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3093C-B2DD-4230-B022-672ED070493D}">
      <dsp:nvSpPr>
        <dsp:cNvPr id="0" name=""/>
        <dsp:cNvSpPr/>
      </dsp:nvSpPr>
      <dsp:spPr>
        <a:xfrm>
          <a:off x="1690221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900" kern="1200"/>
            <a:t>Random Forest </a:t>
          </a:r>
        </a:p>
      </dsp:txBody>
      <dsp:txXfrm>
        <a:off x="1690221" y="2358319"/>
        <a:ext cx="2925000" cy="720000"/>
      </dsp:txXfrm>
    </dsp:sp>
    <dsp:sp modelId="{51E924E5-3DF2-414D-BA35-60B9F9580C5B}">
      <dsp:nvSpPr>
        <dsp:cNvPr id="0" name=""/>
        <dsp:cNvSpPr/>
      </dsp:nvSpPr>
      <dsp:spPr>
        <a:xfrm>
          <a:off x="5697472" y="18318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15C9B-E17B-468B-855B-27DEDFB2D857}">
      <dsp:nvSpPr>
        <dsp:cNvPr id="0" name=""/>
        <dsp:cNvSpPr/>
      </dsp:nvSpPr>
      <dsp:spPr>
        <a:xfrm>
          <a:off x="6077722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67F09-A74F-4540-845B-12A28BB18C40}">
      <dsp:nvSpPr>
        <dsp:cNvPr id="0" name=""/>
        <dsp:cNvSpPr/>
      </dsp:nvSpPr>
      <dsp:spPr>
        <a:xfrm>
          <a:off x="5127097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900" kern="1200" dirty="0" err="1"/>
            <a:t>XGBoost</a:t>
          </a:r>
          <a:endParaRPr lang="en-US" sz="2900" kern="1200" dirty="0"/>
        </a:p>
      </dsp:txBody>
      <dsp:txXfrm>
        <a:off x="5127097" y="2358319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5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5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F61782-1FC6-43BE-8A5F-7AD80337DB23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forest-cover-type-predi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="" xmlns:a16="http://schemas.microsoft.com/office/drawing/2014/main" id="{F64080D6-34DE-4277-97CC-2FB3812846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achine learning">
            <a:extLst>
              <a:ext uri="{FF2B5EF4-FFF2-40B4-BE49-F238E27FC236}">
                <a16:creationId xmlns="" xmlns:a16="http://schemas.microsoft.com/office/drawing/2014/main" id="{151406FA-93BB-41DA-ABE3-E436D205F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" b="125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101274-1558-46A0-AC23-C43782E6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B254198-4221-4C36-9872-A0D8493D3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Thomas O’Gara</a:t>
            </a:r>
          </a:p>
        </p:txBody>
      </p:sp>
    </p:spTree>
    <p:extLst>
      <p:ext uri="{BB962C8B-B14F-4D97-AF65-F5344CB8AC3E}">
        <p14:creationId xmlns:p14="http://schemas.microsoft.com/office/powerpoint/2010/main" val="24784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4BDCB0-CBE8-4514-AFF8-597F3274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10" y="-469377"/>
            <a:ext cx="10018713" cy="1752599"/>
          </a:xfrm>
        </p:spPr>
        <p:txBody>
          <a:bodyPr/>
          <a:lstStyle/>
          <a:p>
            <a:r>
              <a:rPr lang="en-US" dirty="0"/>
              <a:t>Feature importance for Random Forest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61435EE2-B9FC-4CA7-92A7-5B8D412D0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00" y="1027748"/>
            <a:ext cx="8544131" cy="55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4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zUAAALICAYAAABGl96fAAAABHNCSVQICAgIfAhkiAAAAAlwSFlzAAALEgAACxIB0t1+/AAAADl0RVh0U29mdHdhcmUAbWF0cGxvdGxpYiB2ZXJzaW9uIDMuMC4zLCBodHRwOi8vbWF0cGxvdGxpYi5vcmcvnQurowAAIABJREFUeJzs3XecFfXV+PHP2V1AAUUQUKoFFQVjQcBuiL2XJPZek1iiUWNM0WjKkyc+/uyJUWPXiL1jN2CJgqKIChbsFKUj0nf5/v64F7IqLAtyd5i7n/frNS/vnZk7c+7MdZlzz5nvjZQSkiRJkpRXFVkHIEmSJEnfhUmNJEmSpFwzqZEkSZKUayY1kiRJknLNpEaSJElSrpnUSJIkSco1kxpJ3xIRK0fEwxExLSLu/g7bOTwinlyesWUlIraPiHdXlP1FxNoRkSKiqqFiyouI+Dgidi4+/k1E/LME+/hHRJy3vLcrSVo24e/USPkVEYcBZwIbAtOBYcCfU0ovfMftHgmcBmyTUqr+zoGu4CIiAeunlEZlHcviRMTHwAkppaeLz9cGPgKaLO9zFBE3AaNTSr9bntttKN88Vsthe8cUt7fd8tieJGn5s1Ij5VREnAlcBvwPsAbQFfg7sN9y2PxawHuNIaGpD6shpeOxlSQtDyY1Ug5FRCvgD8ApKaX7UkozUkrzUkoPp5R+WVynWURcFhFji9NlEdGsuKxfRIyOiLMiYnxEjIuIY4vLLgTOBw6OiK8i4viIuCAibqu1/6+1PkXEMRHxYURMj4iPIuLwWvNfqPW6bSLilWJb2ysRsU2tZQMj4o8R8WJxO09GRNvFvP8F8Z9TK/79I2LPiHgvIiZHxG9qrd83Il6KiKnFda+KiKbFZc8VV3uj+H4PrrX9X0XE58CNC+YVX9OtuI9execdI2JiRPSrx7m7OSLOKj7uVDyOJxefr1fcbnxjf7dSSFofLsZ4Tq1NHh4Rnxb3/9ta+6nr/H/tvBTnpeL+TwIOB84p7uvhxbyPFBE/jYj3I2JKRPwtIqK4rCIifhcRnxTPzy3Fz2ztz87xEfEp8GytecdGxGfF7f00IvpExPDiebuq1r67RcSzETGp+L5vj4jVFhPnws9u8bx/VWuqjogLisvOjYgPip+9ERFxQHH+RsA/gK2Lr5lanH9TRPyp1n5OjIhRxfP3UER0rM+xkiQtHyY1Uj5tDawE3F/HOr8FtgI2AzYF+gK124nWBFoBnYDjgb9FROuU0u8pVH/uTCm1TCldX1cgEdECuALYI6W0CrANhTa4b67XBni0uO7qwCXAoxGxeq3VDgOOBdoDTYGz69j1mhSOQScKSdh1wBHAFsD2wPkRsW5x3RrgF0BbCsduJ+BkgJTSDsV1Ni2+3ztrbb8NharVSbV3nFL6APgVcHtENAduBG5KKQ2sI94FBgH9io+/D3xY/C/ADsDz6Rt9wSmlI4FPgX2KMV5Ua/F2QPfiezq/eBEOSz7/i5RSuha4HbiouK996lh9b6BPcfsHAbsV5x9TnH4ArAu0BK76xmu/D2xU6zUAWwLrAwdTqEL+FtgZ6AkcFBELjlMAfwE6FrfRBbigHu/t1OJ7aknhuE0BHiwu/oDC56YVcCFwW0R0SCmNBH4KvFR87beSp4jYsRjPQUAH4BOg/zdWW9yxkiQtByY1Uj6tDkxcQnvY4cAfUkrjU0oTKFyoHVlr+bzi8nkppQHAVxQujpfFfGDjiFg5pTQupfT2ItbZC3g/pXRrSqk6pXQH8A5Q+6L5xpTSeymlWcBdFC7IF2cehfuH5lG4gGwLXJ5Sml7c/9vAJgAppaEppZeL+/0YuIb/JhJ1vaffp5TmFOP5mpTSdcD7wGAKF7K//eY6izEI2D4iKigkMRcB2xaXfb+4fGlcmFKalVJ6A3iDwkUzLPn8Lw//m1KamlL6FPg3/z1fhwOXpJQ+TCl9BfwaOCS+3mp2QbHCWPvY/jGlNDul9CQwA7ijGP8Y4Hlgc4CU0qiU0lPFczOBQoK8pPO5UES0Ax4ATkspvV7c5t0ppbEppfnFxPZ9ColgfRwO3JBSei2lNKf4freOwn1PCyzuWEmSlgOTGimfJgFto+77ETpS+MZ4gU+K8xZu4xtJ0UwK36gvlZTSDArfrP8UGBcRj0bEhvWIZ0FMnWo9/3wp4pmUUqopPl5wYfxFreWzFrw+IjaIiEci4vOI+JJCJWqRrW21TEgpzV7COtcBGwNXFi9ml6hY5fmKwkXt9sAjwNiI6M6yJTWLO2ZLOv/Lw9Lsu4rCvV8LfLaI7X3z/C3ufLaPiP4RMaZ4Pm9jyeeT4mubAPcA/0op9a81/6iIGFZsdZtK4bzWa5t84/0WE7lJLPtnW5K0lExqpHx6CZgN7F/HOmMptE4t0LU4b1nMAJrXer5m7YUppSdSSrtQqFi8Q+Fif0nxLIhpzDLGtDSuphDX+imlVYHfUGhhqkudQ0NGREsKLVLXAxcU2+vqaxDwY6BpsQoxCDgKaM0iWvfqE88i1HX+v3Y+I+Jr53MZ9lWffVfz9STlu+zjL8XXb1I8n0ew5PO5wJUURgpc2IoXEWtR+MyeCqxebDF7q9Y2lxTr195vsSVzdRrmsy1JwqRGyqWU0jQK95H8LQo3yDePiCYRsUdELLjf4g7gdxHRLgo33J9P4RvtZTEM2CEiuhZv+P71ggURsUZE7Fu8kJtDoQpRs4htDAA2iIjDIqIqIg4GelCoVJTaKsCXwFfFKtLPvrH8Cwr3fiyNy4GhKaUTKNwr9I8FC4o3pw+s47WDKFxALxikYCCFIbRfqFV9+qaljbGu8/8G0DMiNouIlfj2/SjLcjy+ue9fRMQ6xeRvwT1ay2s0vVUofM6mRkQn4Jf1eVFE/IRCNeywlNL8WotaUEhcJhTXO5ZCpWaBL4DOURxcYhH+BRxbPJ7NKLzfwcVWR0lSAzCpkXIqpXQJhd+o+R2Fi7HPKFwoP1Bc5U/Aq8Bw4E3gteK8ZdnXU8CdxW0N5euJSAVwFoVvqydTuGg8eRHbmEThZumzKLTmnAPsnVKauCwxLaWzKQxCMJ3CN/J3fmP5BcDNxdajg5a0sYjYD9idQssdFM5DryiO+kbhxvUX69jEIAoX5guSmhcoVE6eW+wrCtWJ3xVjrGsAhQUWe/5TSu9RGD3vaQr3jnzzd42uB3oU9/UAS+8G4FYK7+cjClXF05ZhO4tzIdALmEYhobyvnq87lEKyNrbWCGi/SSmNAP4fhQroF8D3+Pr5e5bCPVqfR8S3Pq8ppWeA84B7gXFAN+CQZXljkqRl449vStJyFhHDgJ2KiZwkSSoxkxpJkiRJuWb7mSRJkqRcM6mRJEmSlGsmNZIkSZJyra4f7mtwVc1bpSat1ljyilpu1m7bIusQGp3mTSuzDkEqqflLXkXLmd9QNrzq+d6T3JA++/QTJk+aWN/fo2pUKlddK6XqWUtesYTSrAlPpJR2zzKGFSqpadJqDdY59qqsw2hUrj+ub9YhNDqbr71a1iFIJTW32rSmoTWtMq1paJOmz8k6hEZlzx23yTqEFVaqnkWz7kv8NYKSmj3sb20zDQC/3JEkSZKUcytUpUaSJEnS0ggI6xQeAUmSJEm5ZlIjSZIkKddsP5MkSZLyKoBwYDgrNZIkSZJyzaRGkiRJUq7ZfiZJkiTlmaOfWamRJEmSlG9WaiRJkqQ8c6AAKzWSJEmS8s2kRpIkSVKu2X4mSZIk5VY4UABWaiRJkiTlnJUaSZIkKc8cKMBKjSRJkqR8M6mRJEmSlGu2n0mSJEl5FThQAFZqJEmSJOWclRpJkiQpt8KBArBSI0mSJCnnTGokSZIk5ZrtZ5IkSVKeOVCAlRpJkiRJ+WalRpIkScozBwqwUiNJkiQp30xqJEmSJOWa7WeSJElSboUDBWClRpIkSVLOWamRJEmS8ipwoACs1EiSJEnKOZMaSZIkSblm+5kkSZKUZw4UYKVGkiRJUr5ZqZEkSZJyyyGdwUqNJEmSpJwzqZEkSZKUa7afSZIkSXlW4e/UWKmRJEmSlGsmNZIkSZJyzfYzSZIkKa8CRz/DSs0SrdmqGTee0JuHz9iGh07fhiO26QrAaTt34/7Ttua+U7fiumN70W6VZgD0Wac1g8//AfeduhX3nboVP9tx3SzDLwv9b/w7h++xNYfvuTXnn3E8c+bM5p5br+XAnXqxzfqtmTp5UtYhlrUnn3icTXp2p+eG6/F/F/1v1uE0Ch7z0jvlJ8fTreuabLXFJgvnTZ48mf322pXNN+7OfnvtypQpUzKMsLz95ITj6NqxPVtstnHWoZSt2bNns9fO27HL9n3YcevNufgvfwDgxuuuZtstetC5zUpMnjQx4yil5adkSU1E3BAR4yPirVLtoyFUz09cNOBd9rnsPxxy9WAO26oL3dq34IbnP+aAK1/ih1e9zKB3JnJyreRl6MdT+eFVL/PDq17m6mc/zDD6/Jvw+VjuvuUabrj/WW4f8BLz58/n6Ufu43u9tuKKmx9gzU5dsg6xrNXU1HDGz0/hwYcf4/XhI7i7/x2MHDEi67DKmse8YRx25NHc++CAr8279OK/8v1+O/H6W+/y/X47cenFf80ouvJ35NHH8OAjj2cdRllr1qwZdz3wOE89/wpPPDeEgc88xdBXBtNny63pf/8AOnfpmnWIWp4isp1WAKWs1NwE7F7C7TeIidPnMnLsdABmzq3hw/EzaL9qM2bMqVm4zspNK0lZBdgI1FRXM2f2bKqrq5k9ayZt269J956b0KGzf5BL7ZUhQ+jWbT3WWXddmjZtyoEHH8IjDz+YdVhlzWPeMLbdbgdat2nztXkDHnmIw444CoDDjjiKRz3uJbPd9jvQ5hvHX8tXRNCiZUsAqufNo7p6HhHBxptsRpeua2cbnFQCJUtqUkrPAZNLtf0sdFxtJTbquArDP5sGwOm7rMcz5+zA3pt14MqnRy1cb7OurbjvtK255uherNe+RVbhloV2a3bk0ONP44Dvf499t9mQlqusypbb75h1WI3G2LFj6Nz5v9WwTp06M2bMmAwjKn8e8+xMGP8Fa3boAMCaHTowYcL4jCOSvpuamhp23aEvm3bvwvb9dqJX775ZhySVTOb31ETESRHxakS8Wj1zWtbhLFbzppVcfvhm/OXRdxdWaS5/ahQ7XfQcjwwbx+FbFaoGI8Z+yc4XPc8Pr3yJ21/6lCuP2CzLsHPvy2lTef6ZAdzz7DAeenEks2bN5PEH78w6rEYjpW/XIGMFKTOXK4+5pOWlsrKSJ58bwitvfcCw117hnRFvZx2SSiIKAwVkOa0AMo8ipXRtSql3Sql3VfNWWYezSFUVwWWHbcojw8bx9Nvf/ubu0TfGscvGawAwY04NM+cWkp7n3ptIVWUFqzVv0qDxlpNX/zOQjp3XovXqbalq0oR+u+7Dm68NyTqsRqNTp86MHv3ZwudjxoymY8eOGUZU/jzm2WnXfg0+HzcOgM/HjaNdu/YZRyQtH61arcbW2+7AwGeezDoUqWQyT2ry4I8/7MmHE2Zw84ufLJy31urNFz7+wUbt+HDCDADatmy6cP73Oq9KRcDUmfMaLtgys0aHzrw97FVmz5pJSolXXxrE2t26Zx1Wo9G7Tx9GjXqfjz/6iLlz53L3nf3Za+99sw6rrHnMs7PHXvvwr9tuAeBft93Cnh535dikiROYNm0qALNmzeKFQc+y3gb++1m2HCjA36lZkl5rrcZ+vTry7rjp3HfqVgBc9uQofti7E+u0a8H8+YmxU2dz4YOF0Yl23XgNDtmyC9XzE3Pm1XBW/+FZhp97PTfrzQ9235dj9u9HZWUlG/TYhP0OPpq7br6G26+7gskTv+CofbZj6+/vwq//54qswy07VVVVXHr5Veyz127U1NRw9DHH0aNnz6zDKmse84Zx3FGH8cLzg5g0cSIbdevKr8/7PWee/SuOPuIQbr35Bjp36crNt9vqWipHHXEozw8ayMSJE+m2dmfOO/9Cjjnu+KzDKitffPE5vzj5BGpqakjz57P3/j9i59325Ppr/sbVV1zChPGfs8v2ffjBzrtx8RX/yDpc6TuLRfVvL5cNR9wB9APaAl8Av08pXV/Xa1busEFa59irShKPFu3647xpsKFtvvZqWYcgldTc6vlZh9DoNK2y8aKhTZo+J+sQGpU9d9yGN14fumKUBFYwFat2Ts22PC3TGGY/fe7QlFLvLGMoWaUmpXRoqbYtSZIkqWgFuVk/Sx4BSZIkSSUTEStFxJCIeCMi3o6IC4vz14mIwRHxfkTcGRFNi/ObFZ+PKi5fe0n7MKmRJEmS8irrQQLqN1DAHGDHlNKmwGbA7hGxFfBX4NKU0vrAFGDBzXXHA1NSSusBlxbXq5NJjSRJkqSSSQVfFZ82KU4J2BG4pzj/ZmD/4uP9is8pLt8plvCjbSY1kiRJkr6LthHxaq3ppG+uEBGVETEMGA88BXwATE0pVRdXGQ10Kj7uBHwGUFw+DVi9rgAc0lmSJEnKs+wHCpi4pNHPUko1wGYRsRpwP7DRolYr/ndRVZk6h2zO/AhIkiRJahxSSlOBgcBWwGoRsaDI0hkYW3w8GugCUFzeCphc13ZNaiRJkqQ8W8EHCoiIdsUKDRGxMrAzMBL4N/Dj4mpHAw8WHz9UfE5x+bNpCT+uafuZJEmSpFLqANwcEZUUiip3pZQeiYgRQP+I+BPwOnB9cf3rgVsjYhSFCs0hS9qBSY0kSZKkkkkpDQc2X8T8D4G+i5g/GzhwafZhUiNJkiTlVqwIAwVkziMgSZIkKdes1EiSJEl5Vo+b9cudlRpJkiRJuWZSI0mSJCnXbD+TJEmS8ipwoACs1EiSJEnKOSs1kiRJUm45pDNYqZEkSZKUcyY1kiRJknLN9jNJkiQpz/ydGis1kiRJkvLNpEaSJElSrtl+JkmSJOWZo59ZqZEkSZKUb1ZqJEmSpDxzoAArNZIkSZLyzaRGkiRJUq7ZfiZJkiTlVYQDBWClRpIkSVLOWamRJEmS8syBAqzUSJIkSco3kxpJkiRJuWb7mSRJkpRjYfuZlRpJkiRJ+WalRpIkScqpwEoNWKmRJEmSlHMmNZIkSZJyzfYzSZIkKa+iODVyVmokSZIk5ZqVGkmSJCm3woECWMGSmnXbteSOn22ddRiNys/vHZ51CI3Owz/1M96QmlRZkG5oU2fMzTqERme1Fk2zDqHR8Zg3rMoKL9pVN/+1lyRJkpRrK1SlRpIkSdLSsf3MSo0kSZKknLNSI0mSJOWYlRorNZIkSZJyzqRGkiRJUq7ZfiZJkiTlmO1nVmokSZIk5ZyVGkmSJCmvojg1clZqJEmSJOWaSY0kSZKkXLP9TJIkScqpIBwoACs1kiRJknLOpEaSJElSrtl+JkmSJOWY7WdWaiRJkiTlnJUaSZIkKces1FipkSRJkpRzJjWSJEmScs32M0mSJCnHbD+zUiNJkiQp56zUSJIkSXkVxamRs1IjSZIkKddMaiRJkiTlmu1nkiRJUo45UICVGkmSJEk5Z6VGkiRJyqkgrNRgpUaSJElSzpnUSJIkSco1288kSZKkHLP9zEqNJEmSpJyzUiNJkiTlmYUaKzWSJEmS8s2kRpIkSVKu2X4mSZIk5VU4UABYqZEkSZKUc1ZqJEmSpByzUmOlRpIkSVLOmdRIkiRJyjXbzyRJkqQcs/3MSo0kSZKknLNSs5S+nDaVC885jVHvjSAiuPD//sbz/36SgU8OoKKigtart+WP/+8ftF+zQ9ah5la7lk35zW4b0KZFE+YneOTNz7l32DhWaVbF7/fszpqrNuPzL+dwwYB3+GpODS2aVvLb3Teg/SrNqKwI7hw6hsdHjM/6bZSNq664jFtuup6IoEfPjbn62htYaaWVsg6rrD35xOOcfebp1NTUcMxxJ/DLc87NOqSyM3v2bA7aZ2fmzp1LdXU1e+5zAGeeex4/3nsnZnz1FQATJ4xns169ue7WuzOOtjyc8pPjefyxR2nXrj0vDx0OwOTJkzn2yEP49JNP6LrWWtx02520bt0640jLV01NDdtv3YeOHTtxzwMPZx2OlpMgrNRQwkpNRHSJiH9HxMiIeDsiTi/VvhrSRRf8im377cyD/x7K3Y//h3XW684xPzmde558ibsef5Eddtqday7/a9Zh5lrN/MTfn/uIo295nZP7D2f/TTuwVpuVOaxPJ177bCpH3Pwar302lcP6dAZg/0078PHkmZxw+zDOuOdNTt5hbaoq/J97eRg7ZgzX/P1KBr04hMFDhzO/poZ77+6fdVhlraamhjN+fgoPPvwYrw8fwd3972DkiBFZh1V2mjVrxh33P87jg4bw2MDBDHr2SV57dTD3PPIMjw0czGMDB9Orz5bsvvf+WYdaNg478mjufXDA1+ZdevFf+X6/nXj9rXf5fr+duPRi//0spb9feTndN9wo6zCkkihl+1k1cFZKaSNgK+CUiOhRwv2V3FfTv2TokP9wwCFHAdCkaVNWbbUaLVdZdeE6s2fONFv+jibPnMf7E2YAMGteDZ9Mnknblk3Zdt3VF1ZgHh8xnu3WXR2ARKJ5k0oAVm5SyfTZ1dTMT9kEX4aqq6uZNWsW1dXVzJw1kzU7dMw6pLL2ypAhdOu2Huusuy5NmzblwIMP4ZGHH8w6rLITEbRo2RKA6nnzmDev+mt/u7+aPp3/PD+IXffcJ6sQy8622+1A6zZtvjZvwCMPcdgRhX9TDzviKB71s14yY0aP5vHHBnD0scdnHYpUEiVLalJK41JKrxUfTwdGAp1Ktb+GMPrTj2ndZnXOP+tnHLTHdlxwzqnMnFm4+L7yoj+w65Yb8egDd3HyWb/NONLyseaqzVi/XUtGfv4VbVo0YfLMeUAh8WndvAkA9w/7nLXaNOfeE/tw4xGbc+XAjzClWT46durEaWecRc8N1mb9dTqx6qqt2GnnXbMOq6yNHTuGzp27LHzeqVNnxowZk2FE5aumpoY9+m1Jr426sn2/Hdl8i74Llz0x4CG23aEfq9T60krL34TxX7Bmh0K79podOjBhgq3DpXLO2b/gT3/5KxUV3k5dliLjaQXQIJ/siFgb2BwY3BD7K5Wa6mreeesNDjzyeO567AVWXrk5N/z9EgBOO+d8nhw8kr32P4j+N12TcaTlYeUmFVy414ZcNehDZs6tWex6fddajVETZvCj617hhNuHcfoP1qV508oGjLR8TZkyhQGPPMSbIz/gvQ9HM3PGDPrfcVvWYZW1lL6dklv9LY3KykoeGziYl4ePYthrr/LuyLcXLnvwvrvY94cHZRidtPw89ugjtGvXjs17bZF1KFLJlDypiYiWwL3AGSmlLxex/KSIeDUiXp0yeWKpw/lO1ujQiTU6dGKTzfsAsMue+/POW298bZ099j+Qpx97KIvwykplRXDh3hvy9DsTeP6DyQBMnjGPNsXqTJvmTZhSrNrs3rM9z42aBMCYabMZ9+VsurZeOZvAy8zAZ59mrbXXpm27djRp0oR99j+AwS+/lHVYZa1Tp86MHv3ZwudjxoymY0db/kqpVavV2HrbHRj4zJMATJk8iTdee5Udd9kj48jKX7v2a/D5uHEAfD5uHO3atc84ovL08ksvMuDRh+mxwTocc+ShDBr4LMcfc2TWYUnLVUmTmohoQiGhuT2ldN+i1kkpXZtS6p1S6t26TdtShvOdtW2/Bmt06MTHH7wPwOAXB7Lu+hvyyUejFq4z8KkBrNNtg6xCLBvn7Lwen06exd2vj1047z8fTmb3HoV/8Hbv0Z4XPywkMuOnz2GLrq0AaN28CV1ar8y4abMbPugy1LlLV14ZMpiZM2eSUmLQv5+le3dvMi2l3n36MGrU+3z80UfMnTuXu+/sz15775t1WGVn0sQJTJs2FYDZs2bxwnPPst763QF49MH72GnXPRzlrwHssdc+/Ou2WwD41223sKef9ZK48E9/4b0PP2PEex9x06138P1+O3L9TbdmHZaWlyhU9LOcVgQlG9I5Cu/wemBkSumSUu2noZ37h//j1z8/gXnz5tK569r84eK/c8GvTuPjD96noqKCDp268Lu/XJZ1mLn2vY6rsFuP9nwwYQb/PHxTAK578VP+9epofr9nd/bsuQZfTJ/DBY++C8Atg0dz7q7rccMRmxHAtS98wrTZ1Rm+g/LRp++W7HfAj9h+695UVVWxyaabcezxJ2YdVlmrqqri0suvYp+9dqOmpoajjzmOHj17Zh1W2Rn/xeeceeqJzK+pYf78+ey934/Yabc9AXj4/rv52elnZxxh+TnuqMN44flBTJo4kY26deXX5/2eM8/+FUcfcQi33nwDnbt05ebb78w6TEk5FYvq314uG47YDngeeBOYX5z9m5TSgMW9pucmvdIdjw4qSTxatJ/fOzzrEBqdh3+6ddYhNCpNqrwptqGNt1La4FZr0TTrEBqdSn86oEFtv3UfXhv6qgd9EZq2Xy+1//HFmcYw5uoDhqaUemcZQ8kqNSmlF1hhxkOQJEmSVK78ClOSJElSrpWsUiNJkiSp9FaUm/WzZKVGkiRJUq5ZqZEkSZLyzEKNlRpJkiRJ+WZSI0mSJCnXbD+TJEmScsyBAqzUSJIkSSqhiOgSEf+OiJER8XZEnF6cf0FEjImIYcVpz1qv+XVEjIqIdyNityXtw0qNJEmSlFMRkYdKTTVwVkrptYhYBRgaEU8Vl12aUrq49soR0QM4BOgJdASejogNUko1i9uBlRpJkiRJJZNSGpdSeq34eDowEuhUx0v2A/qnlOaklD4CRgF969qHSY0kSZKk76JtRLxaazppcStGxNrA5sDg4qxTI2J4RNwQEa2L8zoBn9V62WjqToJsP5MkSZLybAVoP5uYUuq9pJUioiVwL3BGSunLiLga+COQiv/9f8BxLPqXd1Jd27ZSI0mSJKmkIqIJhYTm9pTSfQAppS9SSjUppfnAdfy3xWw00KXWyzsDY+vavkmNJEmSlGMLBgvIaqpHfAFcD4xMKV1Sa36HWqsdALxVfPwQcEhENIuIdYD1gSF17cP2M0mSJEmltC1wJPBmRAwrzvsNcGhEbEahtexj4CcAKaW3I+IuYASFkdNOqWvkMzCpkSRJklRCKaUXWPR9MgPqeM2fgT/Xdx8mNZIkSVKu12d+AAAgAElEQVSeZT5OQPa8p0aSJElSrlmpkSRJknJsBRjSOXNWaiRJkiTlmkmNJEmSpFyz/UySJEnKq7D9DKzUSJIkSco5KzWSJElSTgVgocZKjSRJkqScM6mRJEmSlGu2n0mSJEm5FQ4UgJUaSZIkSTlnUiNJkiQp12w/kyRJknLM7jMrNZIkSZJyzkqNJEmSlGMOFGClRpIkSVLOmdRIkiRJyjXbzyRJkqS8CgcKACs1kiRJknLOSo0kSZKUUwFUVFiqsVIjSZIkKddMaiRJkiTlmu1nkiRJUo45UICVGkmSJEk5t0JValZqUsEGHVbJOoxG5fFTt806hEan8wn9sw6hURl26QFZh9DorL5Ks6xDaHQ+mTgz6xAanXXbt8g6hEbFQkTdwlKNlRpJkiRJ+WZSI0mSJCnXVqj2M0mSJElLIRwoAKzUSJIkSco5KzWSJElSTgUOFABWaiRJkiTlnEmNJEmSpFyz/UySJEnKrbD9DCs1kiRJknLOSo0kSZKUYxZqrNRIkiRJyjmTGkmSJEm5ZvuZJEmSlGMOFGClRpIkSVLOWamRJEmS8iocKACs1EiSJEnKOZMaSZIkSblm+5kkSZKUU4EDBYCVGkmSJEk5Z1IjSZIkKddsP5MkSZJyzO4zKzWSJEmScs5KjSRJkpRjDhRgpUaSJElSzpnUSJIkSco1288kSZKkHLP7zEqNJEmSpJyzUiNJkiTlVThQAFipkSRJkpRzJjWSJEmScs32M0mSJCmnAgcKACs1kiRJknLOSo0kSZKUW+FAAVipkSRJkpRzJjWSJEmScs32M0mSJCnH7D6zUiNJkiQp56zUSJIkSTnmQAFWaiRJkiTlnEmNJEmSpFyz/UySJEnKq3CgADCp+U6efOJxzj7zdGpqajjmuBP45TnnZh1S2fvJCcfx2IBHaNe+PUOHvZV1OGWjY5vm/P3ELWnfaiXmJ7hl4Adc+9R7AJyw8/qcsNP6VM9PPPXGWC686w2qKoPLju3LJmu1pqoyuPPFj7n80ZEZv4v8mj17Nj/ee2fmzplDTXU1e+57AGf9+nzOPu0nDB/2Gikl1u22Ppf87TpatGyZdbhlqccG69Cy5SpUVlZSVVXF8y+9knVIZWmXLXvQomVLKioKx/mux54H4PYbruZfN15LZVUlO+y0O2f/7k8ZR1p+vGZRuStZUhMRKwHPAc2K+7knpfT7Uu2vodXU1HDGz0/h0ceeolPnzmy3VR/23ntfNurRI+vQytqRRx/DT08+lROOOyrrUMpKTc18zu8/jOGfTKHlSlU8c8GuDHz7c9qvuhJ7bN6JHc57nLnV82m7SjMA9uvTlWZNKtjhvMdZuWklL/7Pntw3+FM+mzgj43eST82aNePOBx6nRcuWzJs3jx/usSM/2Hk3fv/n/2OVVVcF4MLfnsNN/7yaU874ZcbRlq8BTz5L27Ztsw6j7N149wBat/nvcR784iCefeJR7n/6ZZo2a8akieMzjK48ec1S3gIHCoDS3lMzB9gxpbQpsBmwe0RsVcL9NahXhgyhW7f1WGfddWnatCkHHnwIjzz8YNZhlb3ttt+BNm3aZB1G2fli2myGfzIFgK9mV/Pe2C/p0HpljtlxPS5/dCRzq+cDMHH6HABSSjRvVkVlRbBSk0rmVdcwfda8zOLPu4hYWIGpnjeP6up5RMTChCalxOzZs/xHS2Xpzlv+yQmnnEXTZoUvTVZv2z7jiMqP1yxqDEqW1KSCr4pPmxSnVKr9NbSxY8fQuXOXhc87derMmDFjMoxIWj66tG3B99ZqzdAPJtFtzVXYeoN2PHHeLjx07o5svk4hoXzo1c+YOaeaty/bj2GX7MvfHnuXqTPmZhx5vtXU1LDbDn3ZrHsXtu+3E5v37gvAmaecSK8N1+KD99/l2BNPzjjK8hUE++21G9tt1Zsb/nlt1uGUrYjgxEP348Ddt+Ou224A4OMPRzF0yIscsnc/jv7Rbrw5bGjGUZYfr1nUGJT0npqIqASGAusBf0spDV7EOicBJwF06dq1lOEsVyl9Oz/zW1TlXYtmVdx06rb89l+v89XsaqoqglYtmrLbH59i83Xa8M+Tt2GLXz5Cr3VWp2Z+YuNfPMhqzZvyyG92YtCIz/lkgu1ny6qyspInnhvCtGlTOfHIg3hnxNts2KMnl/ztOmpqajjvV7/gofvv5uDDj8461LL09MAX6NCxI+PHj2ffPXdlg+4bst32O2QdVtm57YGnab9mByZNHM8Jh+zLuuttQE1NNV9Om8odD/+bN4cN5ayfHsUTL73lv6nLkdcs5c/zWeIhnVNKNSmlzYDOQN+I2HgR61ybUuqdUurdrm27UoazXHXq1JnRoz9b+HzMmNF07Ngxw4ik76aqMrjx1G2556VPeHToaADGTpm18PHrH01mfoLVV2nGj7Zei2fe/JzqmsTE6XMY/P5ENlvbtsDloVWr1dh62x0Y+MyTC+dVVlayzwE/5rGHH8gwsvLWofj3u3379uyz3/4MfWVIxhGVp/ZrdgAKLWY777EPbw4byhodOrHzHvsSEWyyeW8qKiqYMnlixpGWF69Z1Bg0yO/UpJSmAgOB3Rtifw2hd58+jBr1Ph9/9BFz587l7jv7s9fe+2YdlrTMLj+uL++N+5Krn3h34bzHXhvN9hsV+tu7rbEKTSsrmDR9DqMnzVg4v3nTSnp3W533x32ZSdzlYNLECUybNhWAWbNm8fygZ+m2/gZ89OEHQOFb1qcfH0C39btnGWbZmjFjBtOnT1/4+Nmnn6JHz299B6fvaObMGcz4avrCx/8Z9Czrde/BTrvtzeAXBwHw8QfvM2/u3K8NJKDvzmuW8heR7bQiKOXoZ+2AeSmlqRGxMrAz8NdS7a+hVVVVcenlV7HPXrtRU1PD0cccR4+ePbMOq+wddcShPD9oIBMnTqTb2p057/wLOea447MOK/e2XL8tB2+7Dm9/NpV//2E3AP58z3Buf+4jrji+L8//aXfmVc/n1H++DMANz4ziihP68sKf9yCAO174iBGjp2X4DvJt/Bef84uTT6Cmpob58+ezz/4/Yqdd9+BHe+7I9OnTSSnRY+Pv8T8XX5l1qGVp/BdfcOhBPwSgurqagw45lF12K5vv4FYYkyaM5+fHHwpATU01e+1/ENv/YBfmzp3LeWf9jP127EOTJk3582XX2EqznHnNosYgFtVnuVw2HLEJcDNQSaEidFdK6Q91vWaLLXqnFwe/WpJ4pBVF5xP6Zx1CozLs0gOyDqHRad2iadYhNDqfTJyZdQiNzrrtW2QdQqOy7Za9GTr0VbPdRVily4ap15nXZxrDc2duNzSl1DvLGEpWqUkpDQc2L9X2JUmSJDlQADTQPTWSJEmSVComNZIkSZJyraS/UyNJkiSphFagEciyZKVGkiRJUq5ZqZEkSZJyKggHCsBKjSRJkqScM6mRJEmSlGu2n0mSJEk5ZveZlRpJkiRJOWelRpIkScqxCks1VmokSZIk5ZtJjSRJkqRcs/1MkiRJyjG7z6zUSJIkSSqhiOgSEf+OiJER8XZEnF6c3yYinoqI94v/bV2cHxFxRUSMiojhEdFrSfswqZEkSZJyKgIiItOpHqqBs1JKGwFbAadERA/gXOCZlNL6wDPF5wB7AOsXp5OAq5e0A5MaSZIkSSWTUhqXUnqt+Hg6MBLoBOwH3Fxc7WZg/+Lj/YBbUsHLwGoR0aGufZjUSJIkSfou2kbEq7Wmkxa3YkSsDWwODAbWSCmNg0LiA7QvrtYJ+KzWy0YX5y2WAwVIkiRJOVaR/UABE1NKvZe0UkS0BO4FzkgpfVlH69qiFqS6tm2lRpIkSVJJRUQTCgnN7Sml+4qzv1jQVlb87/ji/NFAl1ov7wyMrWv7JjWSJElSjq3oAwVEYaXrgZEppUtqLXoIOLr4+GjgwVrzjyqOgrYVMG1Bm9ri2H4mSZIkqZS2BY4E3oyIYcV5vwH+F7grIo4HPgUOLC4bAOwJjAJmAscuaQcmNZIkSZJKJqX0Aou+TwZgp0Wsn4BTlmYfJjWSJElSjtXvp2LKm/fUSJIkSco1KzWSJElSTgUQi+3sajys1EiSJEnKNZMaSZIkSblm+5kkSZKUYxV2n1mpkSRJkpRvVmokSZKkvIogHNPZSo0kSZKkfDOpkSRJkpRrtp9JkiRJOWb3mZUaSZIkSTlnUiNJkiQp12w/kyRJknIqgAr7z6zUSJIkSco3KzWSJElSjlmosVIjSZIkKedMaiRJkiTlmu1nUgP78B8HZR1Co7JGv3OzDqHRmfLCRVmH0Oh0abNy1iFIylDYf2alRpIkSVK+WamRJEmScirCgQLASo0kSZKknDOpkSRJkpRrtp9JkiRJOVZh/5mVGkmSJEn5ZqVGkiRJyjHrNFZqJEmSJOWcSY0kSZKkXLP9TJIkScqxcKAAKzWSJEmS8s1KjSRJkpRTAVRYqLFSI0mSJCnfTGokSZIk5ZrtZ5IkSVJeRThQAFZqJEmSJOWclRpJkiQpxyzUWKmRJEmSlHMmNZIkSZJyzfYzSZIkKcccKMBKjSRJkqScs1IjSZIk5VQAFRZqrNRIkiRJyrfFVmoiYtW6XphS+nL5hyNJkiRJS6eu9rO3gUShqrXAgucJ6FrCuCRJkiTVgwMF1JHUpJS6NGQgkiRJkrQs6nVPTUQcEhG/KT7uHBFblDYsSZIkSaqfJSY1EXEV8APgyOKsmcA/ShmUJEmSpPqJjKcVQX2GdN4mpdQrIl4HSClNjoimJY5LkiRJkuqlPknNvIiooDA4ABGxOjC/pFFJkiRJWqIIqHCggHrdU/M34F6gXURcCLwA/LWkUUmSJElSPS2xUpNSuiUihgI7F2cdmFJ6q7RhSZIkSVL91Kf9DKASmEehBa1eI6ZJkiRJKj27z+o3+tlvgTuAjkBn4F8R8etSByZJkiRJ9VGfSs0RwBYppZkAEfFnYCjwl1IGJkmSJGnJwlJNvVrJPuHryU8V8GFpwpEkSZKkpbPYSk1EXErhHpqZwNsR8UTx+a4URkCTJEmSpMzV1X62YISzt4FHa81/uXThSJIkSVoadp/VkdSklK5vyEAkSZIkaVkscaCAiOgG/BnoAay0YH5KaYMSxiVJkiRpCYKgwlJNvQYKuAm4EQhgD+AuoH8JY5IkSZKkeqtPUtM8pfQEQErpg5TS74AflDYsSZIkSaqf+iQ1c6Iw+PUHEfHTiNgHaF/iuHLhySceZ5Oe3em54Xr830X/m3U4jYLHvOFdfdUVbLXFJmzZ63v8/crLsw6nbDRrWsXz15/K4FvPYOi/zuR3J+wCwE9/vA1v3X0Os16+iNVbNV+4/qotVuKei49ZuP6Re/XOKvSy5N+WhnfVFZfRt9f32HKLTTj2qMOYPXt21iGVNT/jZSwKAwVkOa0I6pPU/AJoCfwc2BY4ETiuvjuIiMqIeD0iHlm2EFdMNTU1nPHzU3jw4cd4ffgI7u5/ByNHjMg6rLLmMW94I95+i5tv/CfPPv8yLw55nccfe5QPRr2fdVhlYc7canY/9Vq2PPIytjzyMnbdujt9e3blpeEfs+fPr+OTcZO/tv5Pfrw173z0BVseeRm7nXwN//vzvWlSVZlR9OXFvy0Nb+yYMVzz9ysZ9OIQBg8dzvyaGu692872UvEzrsZgiUlNSmlwSml6SunTlNKRKaV9U0ovLsU+TgdGLnuIK6ZXhgyhW7f1WGfddWnatCkHHnwIjzz8YNZhlTWPecN7952R9O67Jc2bN6eqqorttt+Bhx98IOuwysaMWXMBaFJVSVVVJYnEG++N5dNxU761bkrQsnkzAFqs3JQpX86kumZ+g8Zbrvzbko3q6mpmzZpFdXU1M2fNZM0OHbMOqWz5GS9/EZHptCJYbFITEfdHxH2Lm+qz8YjoDOwF/HN5BbyiGDt2DJ07d1n4vFOnzowZMybDiMqfx7zh9ei5Mf954XkmT5rEzJkzefLxxxgz+rOswyobFRXBy7ecwaePnc+zQ97jlbcXf2z/cc9/2HDtNfjwkd/x6u1ncvalD5FSasBoy5d/Wxpex06dOO2Ms+i5wdqsv04nVl21FTvtvGvWYZUtP+NqDOoa0vmq5bD9y4BzgFUWt0JEnAScBNCla9flsMuGsaiLiRUlUy1XHvOG133DjTjjrF+y39670bJFSzbeZBOqqpY4Erzqaf78xFZHXUarlitx51+Ppse6azDiwy8Wue4uW27A8PfGsvsp17Bu59V59IoTefGIS5k+c04DR11+/NvS8KZMmcKARx7izZEf0Gq11TjqsIPof8dtHHLoEVmHVpb8jKsxWGylJqX0TF3TkjYcEXsD41NKQ+taL6V0bUqpd0qpd7u27ZbhLWSjU6fOjK71jfWYMaPp2NHSeSl5zLNx1DHH8/xLr/LY0wNp3boN6663ftYhlZ1pX83mudc+YNetui92nSP37s2DA98E4MPRk/h47GS6r+2YLcuDf1sa3sBnn2attdembbt2NGnShH32P4DBL7+UdVhly894+avIeFoRlDKObYF9I+JjCr9rs2NE3FbC/TWo3n36MGrU+3z80UfMnTuXu+/sz15775t1WGXNY56NCePHA/DZp5/y8IP38+ODDsk4ovLQdrUWtGpZ+D3jlZpVsWOf9Xn3kwmLXf+zL6bSr08hoWzfpiUbdG3HR2MmNUis5c6/LQ2vc5euvDJkMDNnziSlxKB/P0v37htlHVbZ8jOuxqBkfSQppV8DvwaIiH7A2SmlsqkrV1VVcenlV7HPXrtRU1PD0cccR4+ePbMOq6x5zLNx5KEHMnnyJJo0acLFl11J69atsw6pLKzZdhWuO+9gKisrqIjg3meG89iLIzn5oG0584jvs0abVXjltjN5/KV3OPl/7uF/b3iGa887iFdu+wURwW//PoBJ02Zm/TbKgn9bGl6fvluy3wE/Yvute1NVVcUmm27GscefmHVYZcvPeHkLbCcEiPreaBoRzVJKy9S8XSup2buu9bbYond6cfCry7ILKTfmVjtiVUNao9+5WYfQ6Ex54aKsQ2h05vl3pcE1qVpRmm4ah2237M3Qoa965b4Ia6y3cTr44nsyjeHKAzYamlLK9AfUlvh/ZET0jYg3gfeLzzeNiCuXZicppYFLSmgkSZIkaVnUp/3sCmBv4AGAlNIbEfGDkkYlSZIkqV4qrGHVa6CAipTSJ9+YV1OKYCRJkiRpadWnUvNZRPQFUkRUAqcB75U2LEmSJEn1YaWmfpWanwFnAl2BL4CtivMkSZIkKXNLrNSklMYD/jCFJEmSpBXSEpOaiLgO+Na4zymlk0oSkSRJkqR6ifB3aqB+99Q8XevxSsABwGelCUeSJEmSlk592s/urP08Im4FnipZRJIkSZK0FOpTqfmmdYC1lncgkiRJkpaeo5/V756aKfz3npoKYDJwbimDkiRJkqT6qjOpicJdR5sCY4qz5qeUvjVogCRJkqRsOE7AEn6nppjA3J9SqilOJjSSJEmSVij1+fHNIRHRq+SRSJIkSdIyWGz7WURUpZSqge2AEyPiA2AGEBSKOCY6kiRJUoYCqLD/rM57aoYAvYD9GygWSZIkSVpqdSU1AZBS+qCBYpEkSZK0lOpzP0m5qyupaRcRZy5uYUrpkhLEI0mSJElLpa6kphJoSbFiI0mSJEkrorqSmnEppT80WCSSJEmSlprjBNTdgufhkSRJkvSdRMQNETE+It6qNe+CiBgTEcOK0561lv06IkZFxLsRsVt99lFXpWan7xC7JEmSpBKLiDwM6XwTcBVwyzfmX5pSurj2jIjoARwC9AQ6Ak9HxAYppZq6drDYSk1KafKyRCxJkiRJC6SUngPqm1vsB/RPKc1JKX0EjAL6LulFjgAnSZIk6btoGxGv1ppOqufrTo2I4cX2tNbFeZ2Az2qtM7o4r051tZ9JkiRJWsGtAN1nE1NKvZfyNVcDfwRS8b//DziORd/Xn5a0MSs1kiRJkhpUSumLlFJNSmk+cB3/bTEbDXSptWpnYOyStmdSI0mSJOVYRWQ7LYuI6FDr6QHAgpHRHgIOiYhmEbEOsD4wZEnbs/1MkiRJUslExB1APwr33owGfg/0i4jNKLSWfQz8BCCl9HZE3AWMAKqBU5Y08hmY1EiSJEkqoZTSoYuYfX0d6/8Z+PPS7MOkRpIkScqpgDz8Tk3JeU+NJEmSpFyzUiNJkiTlmIUaKzWSJEmScs6kRpIkSVKu2X4mSZIk5dV3+K2YcmKlRpIkSVKuWamRJEmSciywVGOlRpIkSVKumdRIkiRJyjXbzyRJkqScChwoAKzUSJIkScq5FapSMx+YWz0/6zAalfnzU9YhNDpVlX6d0pCmvHBR1iE0Oq33uSzrEBqdiQ+ennUIkjJkpcZKjSRJkqScM6mRJEmSlGsrVPuZJEmSpKUTYf+ZlRpJkiRJuWZSI0mSJCnXbD+TJEmScsrfqSmwUiNJkiQp16zUSJIkSXkV4DgBVmokSZIk5ZxJjSRJkqRcs/1MkiRJyrEK+8+s1EiSJEnKNys1kiRJUk45pHOBlRpJkiRJuWZSI0mSJCnXbD+TJEmScsxxAqzUSJIkSco5KzWSJElSbgUVWKqxUiNJkiQp10xqJEmSJOWa7WeSJElSTgUOFABWaiRJkiTlnJUaSZIkKa8CKqzUWKmRJEmSlG8mNZIkSZJyzfYzSZIkKccqHCnASo0kSZKkfLNSI0mSJOWUQzoXWKmRJEmSlGsmNZIkSZJyzfYzSZIkKcccKMBKjSRJkqScs1IjSZIk5ZiFGis1kiRJknLOpEaSJElSrtl+JkmSJOVUYJUCPAaSJEmScs6kRpIkSVKu2X4mSZIk5VVAOPyZlRpJ0v9v797jrKrr/Y+/PsOAIqCigAqo3EHwglwVr5VpKpA3FPMCSoL99JSVGR3tWB07kp5OoWamXbyckxdIRUVAgyREkJvXVBABhcEL4CUVDRm+vz9mS5NSIs7ei7Xn9fSxHzN77T17vecrjzXzmc9nrS1JUr7ZqZEkSZJyzD6NnRpJkiRJOWdR8xn88pqrOKD3vvTvtQ/XXj026zhl6/xzv0rnPXfjwD77feyxq3/+U5o3qWTN6tUZJCt/ixYtZEC/XhtvrVvuyC/8t150D0yZzL49utKjWyeuvGJM1nHKRtsWTZk85kQe+9WZzL/uDM77ck8A9mnfgof+5xTmXns6438wmGbbNdr4NXu3q3ls/nVnMPfa09mmYYOs4ped6upqBvTrxUnHDco6Sr3gcUXlrqjjZxGxDHgbqAbWp5T6FHN/pfTMX57mpt/9mmkzZtOoUSNOGHwMRx19DB07dc46Wtk59fQzOWfU/+Pcc876h+0rViznoWl/pO3ue2SUrPx16dKVR+YsAGp+AenSYXcGDT4u41Tlrbq6mgu+fh4TJz1Im7ZtOfiAvgwcOJi9unfPOlrura/ewOgb/szjL6yiaeOGPHLVV5j62Ev88oIjGP3rGTz8VBVnHtmdb57Ymx/dMosGFcFvLzqKEVdO4amlq9mp2bZ8UL0h62+jbFx79Vi6dtuLt//616yjlD2PK+UtgAovFFCSTs3nUko9y6mgAVj43LP06def7bbbjsrKSg4+5FDunXB31rHK0kEHH0rznXb62PaLv/ttfnDZGK/4USIPTZtK+/Yd2WPPPbOOUtbmzplDx46daN+hA40aNWLIKUO5794JWccqC6+8sZbHX1gFwDvvfcBzy1+n9c5N6dy2OQ8/VQXAtAUvcdzBnQA4oveePL10NU8trekEv/72+2zYkLIJX2aqVqxg8qT7GXbWiKyj1AseV1QfOH62hbr32JtHHp7B62vWsHbtWh6YPImqFcuzjlVv3D/xXnbbrQ377PvxkTQVx/hxtzPklKFZxyh7K1dW0bbt7hvvt2nTlqqqqgwTlac9Wm1Pz44tmbvwFZ5ZtoaBB3QA4IRDOtO2RTMAOrdpTkpwz2XH88jVX+FbJ/XOMnJZuejCb3LZ5T+hosJfQ0rB40r5i4xvW4NiH00S8EBEzI+IkZt6QkSMjIh5ETFvzapVRY5Td7p224sLvv0dvjzwKE4cfAx777svlZVeTK4U1q5dy/9c8V987/s/yDpKvbFu3Trun3gvx59wUtZRyl5KH+8E2I2sW022bcitlxzLd341nbfXrmPUzx5k1KD9mHnVqTRt3Ih166sBqGwQDOjRmrOumMQXLryDwQM6cXjP3T/h1fVJJk28j5YtW7J/L4vEUvG4ovqg2EXNQSmlXsDRwHkRcehHn5BSuj6l1Cel1Gfnli2LHKdunTl8BDNmzWPSHx+iefOd6OD5NCWxdMkLvLhsGYcc0It99+rIyqoVHHZQX1595ZWso5WtB6ZMomfP/Wm1yy5ZRyl7bdq0ZUWtrm9V1Qpat26dYaLyUtmgglsvGcjtf3qOCY+8AMCiFW8w6OK7OOjrt3LH9IUsffktAKpWv8OMp6pY89f3ee9v65k8dyn7d2yVZfyyMHvWTO6feC/du7Rn+BmnMv2haYwYfkbWscqaxxXVB0UtalJKKwsfXwPuAvoVc3+ltuq11wBY/tJL3DvhLk462dGcUuix9z48/+LLPPnsCzz57Au0btOW6TPnssuuu2YdrWyNv+M2/32XSJ++fVm8+HmWLV3KunXrGHf7bRw7cHDWscrGdRccwcLlr3PVXY9t3NZyh8YARMDoof244f4nAXhw/ovs3b4FjbeppEFFcMg+bXn2pTWZ5C4nP7zschYtWc4zi5Zy4y23ctjhn+c3N96Sdayy5nGl/EVke9saFG1eKiKaABUppbcLnx8J/KhY+8vCGacO4fXX19CwYUP+++dX07x586wjlaURw05j5ozprFmzmh6d92T0JZdyxrCzs45Vb6xdu5ZpU//I2GuuyzpKvVBZWcnPxl7DoGOPorq6mmHDz6Z7jx5ZxyoLA3q05rQjuvPU0lXMvuY0AC69aSadWu/IqIE15+dNeGQxNwum0uYAAB6BSURBVD/wDABvvvM3rrpzAQ+PPZWUElPmLmPy3GVZxZe2mMcV1QexqTnLOnnhiA7UdGegpnj6fUrpx//qa/bv3SdNnzmnKHm0aV7Jp/QqG2wlf9KoJyobeCJyqTUf9POsI9Q7qyd8I+sI9U6DCo/lpXRQ/z7Mnz/PRd+EDt33Sz/+v/szzfCVXm3nZ32l46J1alJKSwAvTSVJkiSpqPwTpiRJkqRc8xrEkiRJUk4FdinANZAkSZKUc3ZqJEmSpBzzzVTt1EiSJEnKOYsaSZIkSbnm+JkkSZKUYw6f2amRJEmSlHN2aiRJkqS8Ci8UAHZqJEmSJOWcRY0kSZKkXHP8TJIkScqpwC4FuAaSJEmScs5OjSRJkpRjXijATo0kSZKknLOokSRJkpRrjp9JkiRJOebwmZ0aSZIkSTlnUSNJkiQp1xw/kyRJknLMi5/ZqZEkSZKUc3ZqJEmSpJwKoMJLBdipkSRJkpRvFjWSJEmScs3xM0mSJCnHvFCAnRpJkiRJRRQRv42I1yLi6VrbdoqIByPi+cLH5oXtERFXRcTiiHgyInptzj4saiRJkqTcisz/2ww3Al/6yLbRwNSUUmdgauE+wNFA58JtJPDLzdmBRY0kSZKkokkp/Rl4/SObvwzcVPj8JuC4WttvTjVmAztGxG6ftA+LGkmSJEmfRYuImFfrNnIzvmaXlNLLAIWPrQrb2wDLaz1vRWHbv+SFAiRJkqQc2wouFLA6pdSnjl5rU99N+qQvslMjSZIkqdRe/XCsrPDxtcL2FcDutZ7XFlj5SS9mUSNJkiTlVAAVRKa3LXQPMKzw+TBgQq3tZxaugnYA8NaHY2r/iuNnkiRJkoomIm4FDqfm3JsVwKXAGOCOiBgBvAQMKTz9fuAYYDGwFjhrc/ZhUSNJkiSpaFJKp/6Th76wiecm4LxPuw+LGkmSJCmvYqu4UEDmPKdGkiRJUq7ZqZEkSZJyzE6NnRpJkiRJOWdRI0mSJCnXHD+TJEmSciy2/L1iysZWVdRUAI0qbR6VUvWGlHWEeufVt97POkK9snPTRllHqHdW3f31rCPUOy2G/CrrCPXOG384N+sIkmrZqooaSZIkSZsvgAobNZ5TI0mSJCnfLGokSZIk5ZrjZ5IkSVKOeaEAOzWSJEmScs5OjSRJkpRjYaPGTo0kSZKkfLOokSRJkpRrjp9JkiRJOeaFAuzUSJIkSco5ixpJkiRJueb4mSRJkpRTAVQ4fWanRpIkSVK+2amRJEmSciu8UAB2aiRJkiTlnEWNJEmSpFxz/EySJEnKq4Bw+sxOjSRJkqR8s1MjSZIk5ZiNGjs1kiRJknLOokaSJElSrjl+JkmSJOVUABVeKcBOjSRJkqR8s1MjSZIk5Zh9Gjs1kiRJknLOokaSJElSrjl+JkmSJOWZ82d2aiRJkiTlm50aSZIkKcfCVo2dGkmSJEn5ZlEjSZIkKdccP5MkSZJyLJw+s1MjSZIkKd/s1EiSJEk5ZqPGTo0kSZKknLOokSRJkpRrjp9JkiRJeeb8mZ0aSZIkSflmp0aSJEnKqQDCVo2dGkmSJEn5ZlEjSZIkKdccP5MkSZLyKiCcPrNT81mM+urZ7NG6Fb177p11lHqlurqaAf16cdJxg7KOUtaqq6sZ9PkD+OppJwAw+oJzOfbw/hxzWD/OO/srvPvOOxknLB/njfoqnfbcjQP77Ldx2913jueA3vvSvElDHps/L8N05W/RooUM6Ndr4611yx35xdVjs46Ve21bNGHyZYN47JpTmH/1yZw3cB8A9mm3Mw/95Djmjh3C+Iu/RLPGDTd+zYUn7s/T153KE9cO5Yj922YVvSw9MGUy+/boSo9unbjyijFZx5HqXFGLmojYMSLGR8RzEfFsRBxYzP2V2hnDhjPhvslZx6h3rr16LF277ZV1jLJ34/W/oGOXbhvvX/yfVzDxoUe5f/ocWrfZnVt+e12G6crLV844k/F3T/yHbXt178Ett45jwMGHZJSq/ujSpSuPzFnAI3MWMGPWXBpvtx2DBh+XdazcW1+dGP3bWex//u0cdtFdjDqmB912b84vzz+MS25+lL7fGMc9s5fyzeN7AtBt9+YMOaQjvc6/ncE/mMjYUYdQUeGfn+tCdXU1F3z9PCbcO4nHnnyGcbfdyrPPPJN1LKlOFbtTMxaYnFLqBuwHPFvk/ZXUwYccyk477ZR1jHqlasUKJk+6n2Fnjcg6Sll7eeUK/vTHyZx82vCN25o12x6AlBLvv/+eV1qpQwcdfCjNP3Is6dptLzp36ZpRovrroWlTad++I3vsuWfWUXLvlTfW8viS1QC8894HPLfiDVrv1ITObXbk4b+8DMC0J1Zw3ID2AAzs145xM15g3foNvPja27zwyl/p27lVZvnLydw5c+jYsRPtO3SgUaNGDDllKPfdOyHrWKpDkfFta1C0oiYitgcOBX4DkFJal1J6s1j7U/1w0YXf5LLLf0JFhZOTxXTZJRfx3f+47GPrfNHXR9K/R3teWLyIM7/6tYzSScUzftztDDllaNYxys4erZrRs0ML5i56lWdeep2B/doBcMKAjrRt0RSANjs3YcXqv4+1Vq1+h9Y7N8kibtlZubKKtm1333i/TZu2VFVVZZhIqnvF/M2wA7AK+F1EPBYRv46Ijx2dImJkRMyLiHmrVq8qYhzl3aSJ99GyZUv279U76yhlbdoD97Nzi5bss1+vjz12xVXXM+upF+jUuSsTJ4zPIJ1UPOvWreP+ifdy/AknZR2lrDTZtpJbv3sk3/n1I7z93geMuuohRh3Tg5k/PZGmjRuy7oMNNU/cxJ97U0qlDVumNrWO4Znl5cVWTVGLmkqgF/DLlNL+wLvA6I8+KaV0fUqpT0qpT8sWLYsYR3k3e9ZM7p94L927tGf4Gacy/aFpjBh+Rtaxys78ObOZOmUih/buxjdGnsmsh6fzra+dvfHxBg0acOxxJzH5vrszTCnVvQemTKJnz/1ptcsuWUcpG5UNKrh19FHcPv15JsxeCsCiqjcZ9IOJHPTtP3DHjMUsfeWvAFStfndj1wagTYumvPz62kxyl5s2bdqyYsXyjferqlbQunXrDBNJda+YRc0KYEVK6dHC/fHUFDnSFvnhZZezaMlynlm0lBtvuZXDDv88v7nxlqxjlZ3vXPIjZj6xmD/Pf46x19/MgQcfxk+v/Q3LlrwA1PzFb+qU++nQyfM9VF7G33EbJ53s6Flduu7fDmPh8je46p4nN25rucO2QM0laEef3IsbJv8FgIlzljHkkI40qqxgz1bN6LTbDsx9/rVMcpebPn37snjx8yxbupR169Yx7vbbOHbg4KxjSXWqaO9Tk1J6JSKWR0TXlNJC4AtAWV1q48zTT2XG9IdYvXo1Hdu15fv/8UOGn+0J7Co/KSW+82/n8M47b5NSYq/u+/CjK73kbV0ZMew0Hv7zdNasWU33Tnsy+pJLad58J7777W+wevUqTj5xMPvsux933jMp66hla+3atUyb+kfGXuNV/erKgL125bTPdeWpZWuY/bOakb5L/3cOnXbbgVHH9ABgwuyl3Dx1IQDPLn+DP8xcwmPXnML6DYkLfjWDDRscP6sLlZWV/GzsNQw69iiqq6sZNvxsuvfokXUs1Znw4j1AFHNeNSJ6Ar8GGgFLgLNSSm/8s+f37t0nzXzU92MopWp/YJTcq2+9n3WEemXnpo2yjlDvNPAyvCXX8uTrs45Q77zxh3OzjlCvHNS/D/Pnz/Pgsgnd9+2V/u/e6Zlm6NVu+/kppT5ZZihapwYgpfQ4kOk3KEmSJJUzr/tQ/PepkSRJkqSisqiRJEmSlGtFHT+TJEmSVDxb0VvFZMpOjSRJkqRcs1MjSZIk5ZmtGjs1kiRJkvLNokaSJElSrjl+JkmSJOVYOH9mp0aSJElSvtmpkSRJknIsbNTYqZEkSZKUbxY1kiRJknLN8TNJkiQpx5w+s1MjSZIkKefs1EiSJEl5FdiqwU6NJEmSpJyzqJEkSZKUa46fSZIkSTkWzp/ZqZEkSZKUb3ZqJEmSpJwKIGzU2KmRJEmSlG8WNZIkSZJyzfEzSZIkKcecPrNTI0mSJCnnLGokSZIk5ZrjZ5IkSVKeOX9mp0aSJElSvtmpkSRJknIsbNXYqZEkSZKUbxY1kiRJknLN8TNJkiQpx8LpM4saSZIkScUVEcuAt4FqYH1KqU9E7ATcDrQDlgEnp5Te2JLXd/xMkiRJyrHI+PYpfC6l1DOl1KdwfzQwNaXUGZhauL9FLGokSZIkZeHLwE2Fz28CjtvSF7KokSRJkvRZtIiIebVuIzfxnAQ8EBHzaz2+S0rpZYDCx1ZbGsBzaiRJkqQ8y/5CAatrjZT9MwellFZGRCvgwYh4ri4D2KmRJEmSVFQppZWFj68BdwH9gFcjYjeAwsfXtvT1LWokSZKknKo5WT/b/z4xY0STiGj24efAkcDTwD3AsMLThgETtnQdHD+TJEmSVEy7AHdFzRvqVAK/TylNjoi5wB0RMQJ4CRiypTuwqJEkSZJUNCmlJcB+m9i+BvhCXexjqypqqlPi3b+tzzpGvdK4YYOsI9Q7rZs3zjqCpDLzxh/OzTpCvdO87/lZR6hX/rbwpawjbL0CIvsLBWTOc2okSZIk5dpW1amRJEmS9OnYqLFTI0mSJCnnLGokSZIk5ZrjZ5IkSVKeOX9mp0aSJElSvtmpkSRJknIrCFs1dmokSZIk5ZtFjSRJkqRcc/xMkiRJyrFw+sxOjSRJkqR8s1MjSZIk5VTgFZ3BTo0kSZKknLOokSRJkpRrjp9JkiRJeeb8mZ0aSZIkSflmUSNJkiQp1xw/kyRJknIsnD+zUyNJkiQp3+zUSJIkSTkWNmrs1EiSJEnKN4saSZIkSbnm+JkkSZKUY06f2amRJEmSlHN2aiRJkqS8Ci8UAHZqJEmSJOWcRY0kSZKkXHP8TJIkSco158/s1EiSJEnKNTs1kiRJUk4FXigA7NRIkiRJyjmLGkmSJEm55viZJEmSlGNOn9mpkSRJkpRzdmokSZKkHPNCAXZqJEmSJOWcRY0kSZKkXHP8TJIkScqx8FIBdmokSZIk5ZudGkmSJCnPbNTYqZEkSZKUbxY1kiRJknLNouZT+vrXvkq3dq05uG/PjdtGnPkVDj+wN4cf2Jv9u3fi8AN7Z5iwfL3//vscelB/+vfpSZ+ee3PZjy7NOlK98MCUyezboys9unXiyivGZB2nXnDNS881Lz3XvO5t06iSGbdcyKO3j2b++Iu55NxjAPjdj4fxxF3fZ964f+e6S0+jsrLm17/tm27L+J+P2vj8MwYfkGV8fQaR8W1rULSiJiK6RsTjtW5/jYgLirW/Uhl62jBuv/u+f9j2m5t/z0Oz5vPQrPkM/PLxHDv4+IzSlbdtttmG+6dM5dF5jzNr7mM8+MAU5jw6O+tYZa26upoLvn4eE+6dxGNPPsO4227l2WeeyTpWWXPNS881Lz3XvDj+tm49Xxp5Ff1PGUP/oZdz5IDu9NunHbdNmst+x/8nfYb8F423bchZxw8AYNTJh/Lcklfof8oYjjpnLGO+dTwNKxtk/F1IW6ZoRU1KaWFKqWdKqSfQG1gL3FWs/ZXKgIMPoXnznTb5WEqJCXeO54Qhp5Q4Vf0QETRt2hSADz74gA8++IDwLXSLau6cOXTs2In2HTrQqFEjhpwylPvunZB1rLLmmpeea156rnnxvPveOgAaVjagsrIBKSWmPPz3gnHe0y/SplVzABLQtMk2ADRpvA1vvLWW9dUbSp5Zn01E9retQanGz74AvJBSerFE+8vErJkP07JVKzp26px1lLJVXV3NAX33p13bXfj8F46gb7/+WUcqaytXVtG27e4b77dp05aqqqoME5U/17z0XPPSc82Lp6IimH3baF6aOoZps59j7tN//9WrsrKCU4/tx4OP1BQ51902nW7td2XJAz9m3rh/58Irx5NSyiq69JmUqqgZCty6qQciYmREzIuIeWtWry5RnOK4c9xtnDBkaNYxylqDBg2YPfcxFi1Zzvx5c/nLX57OOlJZ29QPN7tjxeWal55rXnquefFs2JA4YOgYOh11CX323pPuHXfb+NjY753CzAWLmfnYCwB8ccBePLlwBR2OvJj+Qy/nZ6OH0KzJtllFlz6Tohc1EdEIGAyM29TjKaXrU0p9Ukp9dm7Rothximb9+vVMvOdujj9xSNZR6oUdd9yRQw49jAenTM46Sllr06YtK1Ys33i/qmoFrVu3zjBR+XPNS881Lz3XvPjeeuc9/jzveY4c0B2Afx95NC2bN+Win9658TlnDD6ACdOeAGDJ8tUsq1pD13a7ZJJXn01k/N/WoBSdmqOBBSmlV0uwr8xM/9NUOnXpSus2bbOOUrZWrVrFm2++CcB7773Hn6ZNpWvXbhmnKm99+vZl8eLnWbZ0KevWrWPc7bdx7MDBWccqa6556bnmpeeaF0eL5k3ZoWljALbdpiGf79+VhcteZfjxB/LFAXtx5vdu/Icu2fJX3uDwfl0BaLVTM7q024WlVfmemlH9VVmCfZzKPxk9y6Nzhp/OzBnTeX3Navbp0o7vXvwfnD7sbO4af7sXCCiyV155mZEjhlNdXc2GDRs48aQhHH3swKxjlbXKykp+NvYaBh17FNXV1Qwbfjbde/TIOlZZc81LzzUvPde8OHZtsT03/OgMGlRUUFER/OHBBUya8TRvzx3LSy+/zkM3fRuACdMe5/LrJzPmhslc/8PTmXvHvxMBF4+dwJo33834u5C2TBTzhLCI2A5YDnRIKb31Sc/v2at3mjrj0aLl0cc1builG0utomLraNNKkrZc877nZx2hXvnbwjvYsPY1f4BuQs9evdODf8729+dWzRrOTyn1yTJDUTs1KaW1wM7F3IckSZKk+q0U42eSJEmSisQWVuku6SxJkiRJRWFRI0mSJCnXHD+TJEmScsz3rrVTI0mSJCnn7NRIkiRJuRWElwqwUyNJkiQp3yxqJEmSJOWa42eSJElSTgVeKADs1EiSJEnKOYsaSZIkSblmUSNJkiQp1yxqJEmSJOWaFwqQJEmScswLBdipkSRJkpRzdmokSZKkHAts1dipkSRJkpRrFjWSJEmScs3xM0mSJCmvwgsFgJ0aSZIkSTlnp0aSJEnKqSjc6js7NZIkSZJyzaJGkiRJUq45fiZJkiTlmfNndmokSZIk5ZudGkmSJCnHwlaNnRpJkiRJ+WZRI0mSJCnXHD+TJEmSciycPrNTI0mSJCnfLGokSZIk5ZrjZ5IkSVKOOX1mp0aSJElSztmpkSRJkvLMVo2dGkmSJEn5ZlEjSZIkKdccP5MkSZJyLJw/s1MjSZIkqXgi4ksRsTAiFkfE6GLsw06NJEmSlFMBxFbcqImIBsAvgC8CK4C5EXFPSumZutyPnRpJkiRJxdIPWJxSWpJSWgfcBny5rneyVXVqnnhsweoWTRu+mHWOLdACWJ11iHrGNS8917y0XO/Sc81LzzUvvbyu+Z5ZB9haLVgwf0rjhtEi4xjbRsS8WvevTyldX/i8DbC81mMrgP51HWCrKmpSSi2zzrAlImJeSqlP1jnqE9e89Fzz0nK9S881Lz3XvPRc8/KTUvpS1hk+waaG41Jd78TxM0mSJEnFsgLYvdb9tsDKut6JRY0kSZKkYpkLdI6I9hHRCBgK3FPXO9mqxs9y7PpPforqmGteeq55abnepeeal55rXnquuUoqpbQ+Is4HpgANgN+mlP5S1/uJlOp8pE2SJEmSSsbxM0mSJEm5ZlEjSZIkKdcsaiRpKxWxNb9HtPTZRESTrDPUNxGxq8cVlSuLms8oIhpknaE+iYhOEdEnIrbJOkt9ERE9IuKwiNg56yz1QUQcHBFnAKSUkr+AFF9EDIqIb2Sdoz6JiC8DP4mIVllnqS8i4ijgLv7x0rpS2bCo2UIR0QUgpVRtYVMaETEQuBO4Erjxw/8HKp6IOBq4FfgmcHNE7JpxpLIVERUR0RT4FfC9iDgXNhY2HquLJCKOBP4TeCbrLPVFRBwG/ASYkFJ6Les89UHh3/lPgN2Ab2ccRyoKf1BugcIv149HxO/BwqYUImIA8N/AsJTS54A3gNHZpipvEXE4MBb4akrpOGAdsHemocpYSmlDSukd4CbgN8CAiPjmh49lGq5MFY4rtwAjU0oPRsQOEbFnRGyXdbYy1xv4dWHNW0fEFyOif0TskHWwchQRRwDXAqcBnYG9IuLQbFNJdc+i5lMqzACfD1wArIuI/wULmxIZk1J6rPD5pcBOjqEV1avAqJTSnEKHpj9wfkT8KiJOciyqaNZTMx5yE9AvIv4nIi6PGh6z69Ya4ANgt8J45d3AL6npBPtvvHjW1/p8PHA2NT9XfxERzbOJVNYaAGcW3hekCbAQ6AGet6fy4g/ITyml9C41B+DfAxcC29YubLLMVuYepWb07MPzmLYB9gS2L2zzfI86llJ6NqX0p8LdEcC1hY7NbGAI0CKzcOVtAvBKSmkqMA84F9g+1bBjU4dSSguBY4GfAU9Qc1wfCEwGTgT8Bbs4pgHnRMRtwA0ppVOp+UPVO0C/TJOVoZTSlJTSIxFRkVJ6E5gIXBoR+yTfrFBlxKJmC6SUVqaU3kkprQZGAY0/LGwioldEdMs2YflJKVWnlP5auBvAm8DrKaVVEXEacFlENM4uYXlLKf04pXRZ4fPfAc3wZNNieQ/oGhHnUFPQjAH2iIhR2cYqTymlJ6gpZC5PKd1QGAP8LTUFzR7ZpitPKaWnqfmjYH+gfWHbEmo6Ci0zjFbWPvyjSEppMnA9MNAOsMpJZdYB8i6ltKbwy8aVEfEcNQflz2Ucq6yllNYD70TE8oi4HDgSGJ5Sei/jaGUpIqL2X/Mi4kRgF2BldqnKV0ppZUQsB74PnJdSujciPgcszjha2UopPUOtCwUU/o23BF7OLFT5m0RNd+YHEfFiYdv+1BTxKr4nqLkAzBVOmahchJ3HulE4ofe7wBdTSk9lnaecFWaAGwLPFj5+IaX0fLapyl/h/KXTgW8BpxT+2qoiiIjdgVYppfmF+xWOnhVf4dhyFjVdhCGFcxBURBHRCziJmpHiG/35WToRcQdwUUppWdZZpLpgUVMHCic23gF8O6X0ZNZ56ouIGA7M9ReP0oiIhsAXgRcK5yKoyD7aJVNxFYqaw6g5p+m5rPNIxeBxReXKoqaORMS2KaX3s85Rn3hgliRJEljUSJIkSco5r3ghSZIkKdcsaiRJkiTlmkWNJEmSpFyzqJEkSZKUaxY1kgRERHVEPB4RT0fEuIjY7jO81uERcV/h88ERMfpfPHfHiPh/W7CPH0TEhZu7/SPPuTEiTvoU+2oXEb4vkSRpq2VRI0k13ksp9Uwp7Q2sA86t/WDU+NTHzJTSPSmlf/Uu6TsCn7qokSRJf2dRI0kfNwPoVOhQPBsR1wILgN0j4siImBURCwodnaYAEfGliHguIh4GTvjwhSJieERcU/h8l4i4KyKeKNwGAGOAjoUu0ZWF530nIuZGxJMR8cNar3VxRCyMiD8CXT/pm4iIcwqv80RE/OEj3acjImJGRCyKiIGF5zeIiCtr7XvUZ11ISZJKwaJGkmqJiErgaOCpwqauwM0ppf2Bd4FLgCNSSr2AecC3ImJb4AZgEHAIsOs/efmrgOkppf2AXsBfgNHAC4Uu0Xci4kigM9AP6An0johDI6I3MBTYn5qiqe9mfDt3ppT6Fvb3LDCi1mPtgMOAY4HrCt/DCOCtlFLfwuufExHtN2M/kiRlqjLrAJK0lWgcEY8XPp8B/AZoDbyYUppd2H4A0B2YGREAjYBZQDdgaUrpeYCI+F9g5Cb28XngTICUUjXwVkQ0/8hzjizcHivcb0pNkdMMuCultLawj3s243vaOyIuo2bErSkwpdZjd6SUNgDPR8SSwvdwJLBvrfNtdijse9Fm7EuSpMxY1EhSjfdSSj1rbygULu/W3gQ8mFI69SPP6wmkOsoRwOUppV99ZB8XbME+bgSOSyk9ERHDgcNrPfbR10qFff9bSql28UNEtPuU+5UkqaQcP5OkzTcbOCgiOgFExHYR0QV4DmgfER0Lzzv1n3z9VOBrha9tEBHbA29T04X50BTg7Frn6rSJiFbAn4HjI6JxRDSjZtTtkzQDXo6IhsBpH3lsSERUFDJ3ABYW9v21wvOJiC4R0WQz9iNJUqbs1EjSZkoprSp0PG6NiG0Kmy9JKS2KiJHAxIhYDTwM7L2Jl/gGcH1EjACqga+llGZFxMzCJZMnFc6r2QuYVegUvQOcnlJaEBG3A48DL1IzIvdJvg88Wnj+U/xj8bQQmA7sApybUno/In5Nzbk2C6Jm56uA4zZvdSRJyk6kVFcTE5IkSZJUeo6fSZIkSco1ixpJkiRJuWZRI0mSJCnXLGokSZIk5ZpFjSRJkqRcs6iRJEmSlGsWNZIkSZJy7f8D9go+b3x/kH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zUAAALICAYAAABGl96fAAAABHNCSVQICAgIfAhkiAAAAAlwSFlzAAALEgAACxIB0t1+/AAAADl0RVh0U29mdHdhcmUAbWF0cGxvdGxpYiB2ZXJzaW9uIDMuMC4zLCBodHRwOi8vbWF0cGxvdGxpYi5vcmcvnQurowAAIABJREFUeJzs3XecFfXV+PHP2V1AAUUQUKoFFQVjQcBuiL2XJPZek1iiUWNM0WjKkyc+/uyJUWPXiL1jN2CJgqKIChbsFKUj0nf5/v64F7IqLAtyd5i7n/frNS/vnZk7c+7MdZlzz5nvjZQSkiRJkpRXFVkHIEmSJEnfhUmNJEmSpFwzqZEkSZKUayY1kiRJknLNpEaSJElSrpnUSJIkSco1kxpJ3xIRK0fEwxExLSLu/g7bOTwinlyesWUlIraPiHdXlP1FxNoRkSKiqqFiyouI+Dgidi4+/k1E/LME+/hHRJy3vLcrSVo24e/USPkVEYcBZwIbAtOBYcCfU0ovfMftHgmcBmyTUqr+zoGu4CIiAeunlEZlHcviRMTHwAkppaeLz9cGPgKaLO9zFBE3AaNTSr9bntttKN88Vsthe8cUt7fd8tieJGn5s1Ij5VREnAlcBvwPsAbQFfg7sN9y2PxawHuNIaGpD6shpeOxlSQtDyY1Ug5FRCvgD8ApKaX7UkozUkrzUkoPp5R+WVynWURcFhFji9NlEdGsuKxfRIyOiLMiYnxEjIuIY4vLLgTOBw6OiK8i4viIuCAibqu1/6+1PkXEMRHxYURMj4iPIuLwWvNfqPW6bSLilWJb2ysRsU2tZQMj4o8R8WJxO09GRNvFvP8F8Z9TK/79I2LPiHgvIiZHxG9qrd83Il6KiKnFda+KiKbFZc8VV3uj+H4PrrX9X0XE58CNC+YVX9OtuI9execdI2JiRPSrx7m7OSLOKj7uVDyOJxefr1fcbnxjf7dSSFofLsZ4Tq1NHh4Rnxb3/9ta+6nr/H/tvBTnpeL+TwIOB84p7uvhxbyPFBE/jYj3I2JKRPwtIqK4rCIifhcRnxTPzy3Fz2ztz87xEfEp8GytecdGxGfF7f00IvpExPDiebuq1r67RcSzETGp+L5vj4jVFhPnws9u8bx/VWuqjogLisvOjYgPip+9ERFxQHH+RsA/gK2Lr5lanH9TRPyp1n5OjIhRxfP3UER0rM+xkiQtHyY1Uj5tDawE3F/HOr8FtgI2AzYF+gK124nWBFoBnYDjgb9FROuU0u8pVH/uTCm1TCldX1cgEdECuALYI6W0CrANhTa4b67XBni0uO7qwCXAoxGxeq3VDgOOBdoDTYGz69j1mhSOQScKSdh1wBHAFsD2wPkRsW5x3RrgF0BbCsduJ+BkgJTSDsV1Ni2+3ztrbb8NharVSbV3nFL6APgVcHtENAduBG5KKQ2sI94FBgH9io+/D3xY/C/ADsDz6Rt9wSmlI4FPgX2KMV5Ua/F2QPfiezq/eBEOSz7/i5RSuha4HbiouK996lh9b6BPcfsHAbsV5x9TnH4ArAu0BK76xmu/D2xU6zUAWwLrAwdTqEL+FtgZ6AkcFBELjlMAfwE6FrfRBbigHu/t1OJ7aknhuE0BHiwu/oDC56YVcCFwW0R0SCmNBH4KvFR87beSp4jYsRjPQUAH4BOg/zdWW9yxkiQtByY1Uj6tDkxcQnvY4cAfUkrjU0oTKFyoHVlr+bzi8nkppQHAVxQujpfFfGDjiFg5pTQupfT2ItbZC3g/pXRrSqk6pXQH8A5Q+6L5xpTSeymlWcBdFC7IF2cehfuH5lG4gGwLXJ5Sml7c/9vAJgAppaEppZeL+/0YuIb/JhJ1vaffp5TmFOP5mpTSdcD7wGAKF7K//eY6izEI2D4iKigkMRcB2xaXfb+4fGlcmFKalVJ6A3iDwkUzLPn8Lw//m1KamlL6FPg3/z1fhwOXpJQ+TCl9BfwaOCS+3mp2QbHCWPvY/jGlNDul9CQwA7ijGP8Y4Hlgc4CU0qiU0lPFczOBQoK8pPO5UES0Ax4ATkspvV7c5t0ppbEppfnFxPZ9ColgfRwO3JBSei2lNKf4freOwn1PCyzuWEmSlgOTGimfJgFto+77ETpS+MZ4gU+K8xZu4xtJ0UwK36gvlZTSDArfrP8UGBcRj0bEhvWIZ0FMnWo9/3wp4pmUUqopPl5wYfxFreWzFrw+IjaIiEci4vOI+JJCJWqRrW21TEgpzV7COtcBGwNXFi9ml6hY5fmKwkXt9sAjwNiI6M6yJTWLO2ZLOv/Lw9Lsu4rCvV8LfLaI7X3z/C3ufLaPiP4RMaZ4Pm9jyeeT4mubAPcA/0op9a81/6iIGFZsdZtK4bzWa5t84/0WE7lJLPtnW5K0lExqpHx6CZgN7F/HOmMptE4t0LU4b1nMAJrXer5m7YUppSdSSrtQqFi8Q+Fif0nxLIhpzDLGtDSuphDX+imlVYHfUGhhqkudQ0NGREsKLVLXAxcU2+vqaxDwY6BpsQoxCDgKaM0iWvfqE88i1HX+v3Y+I+Jr53MZ9lWffVfz9STlu+zjL8XXb1I8n0ew5PO5wJUURgpc2IoXEWtR+MyeCqxebDF7q9Y2lxTr195vsSVzdRrmsy1JwqRGyqWU0jQK95H8LQo3yDePiCYRsUdELLjf4g7gdxHRLgo33J9P4RvtZTEM2CEiuhZv+P71ggURsUZE7Fu8kJtDoQpRs4htDAA2iIjDIqIqIg4GelCoVJTaKsCXwFfFKtLPvrH8Cwr3fiyNy4GhKaUTKNwr9I8FC4o3pw+s47WDKFxALxikYCCFIbRfqFV9+qaljbGu8/8G0DMiNouIlfj2/SjLcjy+ue9fRMQ6xeRvwT1ay2s0vVUofM6mRkQn4Jf1eVFE/IRCNeywlNL8WotaUEhcJhTXO5ZCpWaBL4DOURxcYhH+BRxbPJ7NKLzfwcVWR0lSAzCpkXIqpXQJhd+o+R2Fi7HPKFwoP1Bc5U/Aq8Bw4E3gteK8ZdnXU8CdxW0N5euJSAVwFoVvqydTuGg8eRHbmEThZumzKLTmnAPsnVKauCwxLaWzKQxCMJ3CN/J3fmP5BcDNxdajg5a0sYjYD9idQssdFM5DryiO+kbhxvUX69jEIAoX5guSmhcoVE6eW+wrCtWJ3xVjrGsAhQUWe/5TSu9RGD3vaQr3jnzzd42uB3oU9/UAS+8G4FYK7+cjClXF05ZhO4tzIdALmEYhobyvnq87lEKyNrbWCGi/SSmNAP4fhQroF8D3+Pr5e5bCPVqfR8S3Pq8ppWeA84B7gXFAN+CQZXljkqRl449vStJyFhHDgJ2KiZwkSSoxkxpJkiRJuWb7mSRJkqRcM6mRJEmSlGsmNZIkSZJyra4f7mtwVc1bpSat1ljyilpu1m7bIusQGp3mTSuzDkEqqflLXkXLmd9QNrzq+d6T3JA++/QTJk+aWN/fo2pUKlddK6XqWUtesYTSrAlPpJR2zzKGFSqpadJqDdY59qqsw2hUrj+ub9YhNDqbr71a1iFIJTW32rSmoTWtMq1paJOmz8k6hEZlzx23yTqEFVaqnkWz7kv8NYKSmj3sb20zDQC/3JEkSZKUcytUpUaSJEnS0ggI6xQeAUmSJEm5ZlIjSZIkKddsP5MkSZLyKoBwYDgrNZIkSZJyzaRGkiRJUq7ZfiZJkiTlmaOfWamRJEmSlG9WaiRJkqQ8c6AAKzWSJEmS8s2kRpIkSVKu2X4mSZIk5VY4UABWaiRJkiTlnJUaSZIkKc8cKMBKjSRJkqR8M6mRJEmSlGu2n0mSJEl5FThQAFZqJEmSJOWclRpJkiQpt8KBArBSI0mSJCnnTGokSZIk5ZrtZ5IkSVKeOVCAlRpJkiRJ+WalRpIkScozBwqwUiNJkiQp30xqJEmSJOWa7WeSJElSboUDBWClRpIkSVLOWamRJEmS8ipwoACs1EiSJEnKOZMaSZIkSblm+5kkSZKUZw4UYKVGkiRJUr5ZqZEkSZJyyyGdwUqNJEmSpJwzqZEkSZKUa7afSZIkSXlW4e/UWKmRJEmSlGsmNZIkSZJyzfYzSZIkKa8CRz/DSs0SrdmqGTee0JuHz9iGh07fhiO26QrAaTt34/7Ttua+U7fiumN70W6VZgD0Wac1g8//AfeduhX3nboVP9tx3SzDLwv9b/w7h++xNYfvuTXnn3E8c+bM5p5br+XAnXqxzfqtmTp5UtYhlrUnn3icTXp2p+eG6/F/F/1v1uE0Ch7z0jvlJ8fTreuabLXFJgvnTZ48mf322pXNN+7OfnvtypQpUzKMsLz95ITj6NqxPVtstnHWoZSt2bNns9fO27HL9n3YcevNufgvfwDgxuuuZtstetC5zUpMnjQx4yil5adkSU1E3BAR4yPirVLtoyFUz09cNOBd9rnsPxxy9WAO26oL3dq34IbnP+aAK1/ih1e9zKB3JnJyreRl6MdT+eFVL/PDq17m6mc/zDD6/Jvw+VjuvuUabrj/WW4f8BLz58/n6Ufu43u9tuKKmx9gzU5dsg6xrNXU1HDGz0/hwYcf4/XhI7i7/x2MHDEi67DKmse8YRx25NHc++CAr8279OK/8v1+O/H6W+/y/X47cenFf80ouvJ35NHH8OAjj2cdRllr1qwZdz3wOE89/wpPPDeEgc88xdBXBtNny63pf/8AOnfpmnWIWp4isp1WAKWs1NwE7F7C7TeIidPnMnLsdABmzq3hw/EzaL9qM2bMqVm4zspNK0lZBdgI1FRXM2f2bKqrq5k9ayZt269J956b0KGzf5BL7ZUhQ+jWbT3WWXddmjZtyoEHH8IjDz+YdVhlzWPeMLbdbgdat2nztXkDHnmIw444CoDDjjiKRz3uJbPd9jvQ5hvHX8tXRNCiZUsAqufNo7p6HhHBxptsRpeua2cbnFQCJUtqUkrPAZNLtf0sdFxtJTbquArDP5sGwOm7rMcz5+zA3pt14MqnRy1cb7OurbjvtK255uherNe+RVbhloV2a3bk0ONP44Dvf499t9mQlqusypbb75h1WI3G2LFj6Nz5v9WwTp06M2bMmAwjKn8e8+xMGP8Fa3boAMCaHTowYcL4jCOSvpuamhp23aEvm3bvwvb9dqJX775ZhySVTOb31ETESRHxakS8Wj1zWtbhLFbzppVcfvhm/OXRdxdWaS5/ahQ7XfQcjwwbx+FbFaoGI8Z+yc4XPc8Pr3yJ21/6lCuP2CzLsHPvy2lTef6ZAdzz7DAeenEks2bN5PEH78w6rEYjpW/XIGMFKTOXK4+5pOWlsrKSJ58bwitvfcCw117hnRFvZx2SSiIKAwVkOa0AMo8ipXRtSql3Sql3VfNWWYezSFUVwWWHbcojw8bx9Nvf/ubu0TfGscvGawAwY04NM+cWkp7n3ptIVWUFqzVv0qDxlpNX/zOQjp3XovXqbalq0oR+u+7Dm68NyTqsRqNTp86MHv3ZwudjxoymY8eOGUZU/jzm2WnXfg0+HzcOgM/HjaNdu/YZRyQtH61arcbW2+7AwGeezDoUqWQyT2ry4I8/7MmHE2Zw84ufLJy31urNFz7+wUbt+HDCDADatmy6cP73Oq9KRcDUmfMaLtgys0aHzrw97FVmz5pJSolXXxrE2t26Zx1Wo9G7Tx9GjXqfjz/6iLlz53L3nf3Za+99sw6rrHnMs7PHXvvwr9tuAeBft93Cnh535dikiROYNm0qALNmzeKFQc+y3gb++1m2HCjA36lZkl5rrcZ+vTry7rjp3HfqVgBc9uQofti7E+u0a8H8+YmxU2dz4YOF0Yl23XgNDtmyC9XzE3Pm1XBW/+FZhp97PTfrzQ9235dj9u9HZWUlG/TYhP0OPpq7br6G26+7gskTv+CofbZj6+/vwq//54qswy07VVVVXHr5Veyz127U1NRw9DHH0aNnz6zDKmse84Zx3FGH8cLzg5g0cSIbdevKr8/7PWee/SuOPuIQbr35Bjp36crNt9vqWipHHXEozw8ayMSJE+m2dmfOO/9Cjjnu+KzDKitffPE5vzj5BGpqakjz57P3/j9i59325Ppr/sbVV1zChPGfs8v2ffjBzrtx8RX/yDpc6TuLRfVvL5cNR9wB9APaAl8Av08pXV/Xa1busEFa59irShKPFu3647xpsKFtvvZqWYcgldTc6vlZh9DoNK2y8aKhTZo+J+sQGpU9d9yGN14fumKUBFYwFat2Ts22PC3TGGY/fe7QlFLvLGMoWaUmpXRoqbYtSZIkqWgFuVk/Sx4BSZIkSSUTEStFxJCIeCMi3o6IC4vz14mIwRHxfkTcGRFNi/ObFZ+PKi5fe0n7MKmRJEmS8irrQQLqN1DAHGDHlNKmwGbA7hGxFfBX4NKU0vrAFGDBzXXHA1NSSusBlxbXq5NJjSRJkqSSSQVfFZ82KU4J2BG4pzj/ZmD/4uP9is8pLt8plvCjbSY1kiRJkr6LthHxaq3ppG+uEBGVETEMGA88BXwATE0pVRdXGQ10Kj7uBHwGUFw+DVi9rgAc0lmSJEnKs+wHCpi4pNHPUko1wGYRsRpwP7DRolYr/ndRVZk6h2zO/AhIkiRJahxSSlOBgcBWwGoRsaDI0hkYW3w8GugCUFzeCphc13ZNaiRJkqQ8W8EHCoiIdsUKDRGxMrAzMBL4N/Dj4mpHAw8WHz9UfE5x+bNpCT+uafuZJEmSpFLqANwcEZUUiip3pZQeiYgRQP+I+BPwOnB9cf3rgVsjYhSFCs0hS9qBSY0kSZKkkkkpDQc2X8T8D4G+i5g/GzhwafZhUiNJkiTlVqwIAwVkziMgSZIkKdes1EiSJEl5Vo+b9cudlRpJkiRJuWZSI0mSJCnXbD+TJEmS8ipwoACs1EiSJEnKOSs1kiRJUm45pDNYqZEkSZKUcyY1kiRJknLN9jNJkiQpz/ydGis1kiRJkvLNpEaSJElSrtl+JkmSJOWZo59ZqZEkSZKUb1ZqJEmSpDxzoAArNZIkSZLyzaRGkiRJUq7ZfiZJkiTlVYQDBWClRpIkSVLOWamRJEmS8syBAqzUSJIkSco3kxpJkiRJuWb7mSRJkpRjYfuZlRpJkiRJ+WalRpIkScqpwEoNWKmRJEmSlHMmNZIkSZJyzfYzSZIkKa+iODVyVmokSZIk5ZqVGkmSJCm3woECWMGSmnXbteSOn22ddRiNys/vHZ51CI3Owz/1M96QmlRZkG5oU2fMzTqERme1Fk2zDqHR8Zg3rMoKL9pVN/+1lyRJkpRrK1SlRpIkSdLSsf3MSo0kSZKknLNSI0mSJOWYlRorNZIkSZJyzqRGkiRJUq7ZfiZJkiTlmO1nVmokSZIk5ZyVGkmSJCmvojg1clZqJEmSJOWaSY0kSZKkXLP9TJIkScqpIBwoACs1kiRJknLOpEaSJElSrtl+JkmSJOWY7WdWaiRJkiTlnJUaSZIkKces1FipkSRJkpRzJjWSJEmScs32M0mSJCnHbD+zUiNJkiQp56zUSJIkSXkVxamRs1IjSZIkKddMaiRJkiTlmu1nkiRJUo45UICVGkmSJEk5Z6VGkiRJyqkgrNRgpUaSJElSzpnUSJIkSco1288kSZKkHLP9zEqNJEmSpJyzUiNJkiTlmYUaKzWSJEmS8s2kRpIkSVKu2X4mSZIk5VU4UABYqZEkSZKUc1ZqJEmSpByzUmOlRpIkSVLOmdRIkiRJyjXbzyRJkqQcs/3MSo0kSZKknLNSs5S+nDaVC885jVHvjSAiuPD//sbz/36SgU8OoKKigtart+WP/+8ftF+zQ9ah5la7lk35zW4b0KZFE+YneOTNz7l32DhWaVbF7/fszpqrNuPzL+dwwYB3+GpODS2aVvLb3Teg/SrNqKwI7hw6hsdHjM/6bZSNq664jFtuup6IoEfPjbn62htYaaWVsg6rrD35xOOcfebp1NTUcMxxJ/DLc87NOqSyM3v2bA7aZ2fmzp1LdXU1e+5zAGeeex4/3nsnZnz1FQATJ4xns169ue7WuzOOtjyc8pPjefyxR2nXrj0vDx0OwOTJkzn2yEP49JNP6LrWWtx02520bt0640jLV01NDdtv3YeOHTtxzwMPZx2OlpMgrNRQwkpNRHSJiH9HxMiIeDsiTi/VvhrSRRf8im377cyD/x7K3Y//h3XW684xPzmde558ibsef5Eddtqday7/a9Zh5lrN/MTfn/uIo295nZP7D2f/TTuwVpuVOaxPJ177bCpH3Pwar302lcP6dAZg/0078PHkmZxw+zDOuOdNTt5hbaoq/J97eRg7ZgzX/P1KBr04hMFDhzO/poZ77+6fdVhlraamhjN+fgoPPvwYrw8fwd3972DkiBFZh1V2mjVrxh33P87jg4bw2MDBDHr2SV57dTD3PPIMjw0czGMDB9Orz5bsvvf+WYdaNg478mjufXDA1+ZdevFf+X6/nXj9rXf5fr+duPRi//0spb9feTndN9wo6zCkkihl+1k1cFZKaSNgK+CUiOhRwv2V3FfTv2TokP9wwCFHAdCkaVNWbbUaLVdZdeE6s2fONFv+jibPnMf7E2YAMGteDZ9Mnknblk3Zdt3VF1ZgHh8xnu3WXR2ARKJ5k0oAVm5SyfTZ1dTMT9kEX4aqq6uZNWsW1dXVzJw1kzU7dMw6pLL2ypAhdOu2Huusuy5NmzblwIMP4ZGHH8w6rLITEbRo2RKA6nnzmDev+mt/u7+aPp3/PD+IXffcJ6sQy8622+1A6zZtvjZvwCMPcdgRhX9TDzviKB71s14yY0aP5vHHBnD0scdnHYpUEiVLalJK41JKrxUfTwdGAp1Ktb+GMPrTj2ndZnXOP+tnHLTHdlxwzqnMnFm4+L7yoj+w65Yb8egDd3HyWb/NONLyseaqzVi/XUtGfv4VbVo0YfLMeUAh8WndvAkA9w/7nLXaNOfeE/tw4xGbc+XAjzClWT46durEaWecRc8N1mb9dTqx6qqt2GnnXbMOq6yNHTuGzp27LHzeqVNnxowZk2FE5aumpoY9+m1Jr426sn2/Hdl8i74Llz0x4CG23aEfq9T60krL34TxX7Bmh0K79podOjBhgq3DpXLO2b/gT3/5KxUV3k5dliLjaQXQIJ/siFgb2BwY3BD7K5Wa6mreeesNDjzyeO567AVWXrk5N/z9EgBOO+d8nhw8kr32P4j+N12TcaTlYeUmFVy414ZcNehDZs6tWex6fddajVETZvCj617hhNuHcfoP1qV508oGjLR8TZkyhQGPPMSbIz/gvQ9HM3PGDPrfcVvWYZW1lL6dklv9LY3KykoeGziYl4ePYthrr/LuyLcXLnvwvrvY94cHZRidtPw89ugjtGvXjs17bZF1KFLJlDypiYiWwL3AGSmlLxex/KSIeDUiXp0yeWKpw/lO1ujQiTU6dGKTzfsAsMue+/POW298bZ099j+Qpx97KIvwykplRXDh3hvy9DsTeP6DyQBMnjGPNsXqTJvmTZhSrNrs3rM9z42aBMCYabMZ9+VsurZeOZvAy8zAZ59mrbXXpm27djRp0oR99j+AwS+/lHVYZa1Tp86MHv3ZwudjxoymY0db/kqpVavV2HrbHRj4zJMATJk8iTdee5Udd9kj48jKX7v2a/D5uHEAfD5uHO3atc84ovL08ksvMuDRh+mxwTocc+ShDBr4LMcfc2TWYUnLVUmTmohoQiGhuT2ldN+i1kkpXZtS6p1S6t26TdtShvOdtW2/Bmt06MTHH7wPwOAXB7Lu+hvyyUejFq4z8KkBrNNtg6xCLBvn7Lwen06exd2vj1047z8fTmb3HoV/8Hbv0Z4XPywkMuOnz2GLrq0AaN28CV1ar8y4abMbPugy1LlLV14ZMpiZM2eSUmLQv5+le3dvMi2l3n36MGrU+3z80UfMnTuXu+/sz15775t1WGVn0sQJTJs2FYDZs2bxwnPPst763QF49MH72GnXPRzlrwHssdc+/Ou2WwD41223sKef9ZK48E9/4b0PP2PEex9x06138P1+O3L9TbdmHZaWlyhU9LOcVgQlG9I5Cu/wemBkSumSUu2noZ37h//j1z8/gXnz5tK569r84eK/c8GvTuPjD96noqKCDp268Lu/XJZ1mLn2vY6rsFuP9nwwYQb/PHxTAK578VP+9epofr9nd/bsuQZfTJ/DBY++C8Atg0dz7q7rccMRmxHAtS98wrTZ1Rm+g/LRp++W7HfAj9h+695UVVWxyaabcezxJ2YdVlmrqqri0suvYp+9dqOmpoajjzmOHj17Zh1W2Rn/xeeceeqJzK+pYf78+ey934/Yabc9AXj4/rv52elnZxxh+TnuqMN44flBTJo4kY26deXX5/2eM8/+FUcfcQi33nwDnbt05ebb78w6TEk5FYvq314uG47YDngeeBOYX5z9m5TSgMW9pucmvdIdjw4qSTxatJ/fOzzrEBqdh3+6ddYhNCpNqrwptqGNt1La4FZr0TTrEBqdSn86oEFtv3UfXhv6qgd9EZq2Xy+1//HFmcYw5uoDhqaUemcZQ8kqNSmlF1hhxkOQJEmSVK78ClOSJElSrpWsUiNJkiSp9FaUm/WzZKVGkiRJUq5ZqZEkSZLyzEKNlRpJkiRJ+WZSI0mSJCnXbD+TJEmScsyBAqzUSJIkSSqhiOgSEf+OiJER8XZEnF6cf0FEjImIYcVpz1qv+XVEjIqIdyNityXtw0qNJEmSlFMRkYdKTTVwVkrptYhYBRgaEU8Vl12aUrq49soR0QM4BOgJdASejogNUko1i9uBlRpJkiRJJZNSGpdSeq34eDowEuhUx0v2A/qnlOaklD4CRgF969qHSY0kSZKk76JtRLxaazppcStGxNrA5sDg4qxTI2J4RNwQEa2L8zoBn9V62WjqToJsP5MkSZLybAVoP5uYUuq9pJUioiVwL3BGSunLiLga+COQiv/9f8BxLPqXd1Jd27ZSI0mSJKmkIqIJhYTm9pTSfQAppS9SSjUppfnAdfy3xWw00KXWyzsDY+vavkmNJEmSlGMLBgvIaqpHfAFcD4xMKV1Sa36HWqsdALxVfPwQcEhENIuIdYD1gSF17cP2M0mSJEmltC1wJPBmRAwrzvsNcGhEbEahtexj4CcAKaW3I+IuYASFkdNOqWvkMzCpkSRJklRCKaUXWPR9MgPqeM2fgT/Xdx8mNZIkSVKu12d+AAAgAElEQVSeZT5OQPa8p0aSJElSrlmpkSRJknJsBRjSOXNWaiRJkiTlmkmNJEmSpFyz/UySJEnKq7D9DKzUSJIkSco5KzWSJElSTgVgocZKjSRJkqScM6mRJEmSlGu2n0mSJEm5FQ4UgJUaSZIkSTlnUiNJkiQp12w/kyRJknLM7jMrNZIkSZJyzkqNJEmSlGMOFGClRpIkSVLOmdRIkiRJyjXbzyRJkqS8CgcKACs1kiRJknLOSo0kSZKUUwFUVFiqsVIjSZIkKddMaiRJkiTlmu1nkiRJUo45UICVGkmSJEk5t0JValZqUsEGHVbJOoxG5fFTt806hEan8wn9sw6hURl26QFZh9DorL5Ks6xDaHQ+mTgz6xAanXXbt8g6hEbFQkTdwlKNlRpJkiRJ+WZSI0mSJCnXVqj2M0mSJElLIRwoAKzUSJIkSco5KzWSJElSTgUOFABWaiRJkiTlnEmNJEmSpFyz/UySJEnKrbD9DCs1kiRJknLOSo0kSZKUYxZqrNRIkiRJyjmTGkmSJEm5ZvuZJEmSlGMOFGClRpIkSVLOWamRJEmS8iocKACs1EiSJEnKOZMaSZIkSblm+5kkSZKUU4EDBYCVGkmSJEk5Z1IjSZIkKddsP5MkSZJyzO4zKzWSJEmScs5KjSRJkpRjDhRgpUaSJElSzpnUSJIkSco1288kSZKkHLP7zEqNJEmSpJyzUiNJkiTlVThQAFipkSRJkpRzJjWSJEmScs32M0mSJCmnAgcKACs1kiRJknLOSo0kSZKUW+FAAVipkSRJkpRzJjWSJEmScs32M0mSJCnH7D6zUiNJkiQp56zUSJIkSTnmQAFWaiRJkiTlnEmNJEmSpFyz/UySJEnKq3CgADCp+U6efOJxzj7zdGpqajjmuBP45TnnZh1S2fvJCcfx2IBHaNe+PUOHvZV1OGWjY5vm/P3ELWnfaiXmJ7hl4Adc+9R7AJyw8/qcsNP6VM9PPPXGWC686w2qKoPLju3LJmu1pqoyuPPFj7n80ZEZv4v8mj17Nj/ee2fmzplDTXU1e+57AGf9+nzOPu0nDB/2Gikl1u22Ppf87TpatGyZdbhlqccG69Cy5SpUVlZSVVXF8y+9knVIZWmXLXvQomVLKioKx/mux54H4PYbruZfN15LZVUlO+y0O2f/7k8ZR1p+vGZRuStZUhMRKwHPAc2K+7knpfT7Uu2vodXU1HDGz0/h0ceeolPnzmy3VR/23ntfNurRI+vQytqRRx/DT08+lROOOyrrUMpKTc18zu8/jOGfTKHlSlU8c8GuDHz7c9qvuhJ7bN6JHc57nLnV82m7SjMA9uvTlWZNKtjhvMdZuWklL/7Pntw3+FM+mzgj43eST82aNePOBx6nRcuWzJs3jx/usSM/2Hk3fv/n/2OVVVcF4MLfnsNN/7yaU874ZcbRlq8BTz5L27Ztsw6j7N149wBat/nvcR784iCefeJR7n/6ZZo2a8akieMzjK48ec1S3gIHCoDS3lMzB9gxpbQpsBmwe0RsVcL9NahXhgyhW7f1WGfddWnatCkHHnwIjzz8YNZhlb3ttt+BNm3aZB1G2fli2myGfzIFgK9mV/Pe2C/p0HpljtlxPS5/dCRzq+cDMHH6HABSSjRvVkVlRbBSk0rmVdcwfda8zOLPu4hYWIGpnjeP6up5RMTChCalxOzZs/xHS2Xpzlv+yQmnnEXTZoUvTVZv2z7jiMqP1yxqDEqW1KSCr4pPmxSnVKr9NbSxY8fQuXOXhc87derMmDFjMoxIWj66tG3B99ZqzdAPJtFtzVXYeoN2PHHeLjx07o5svk4hoXzo1c+YOaeaty/bj2GX7MvfHnuXqTPmZhx5vtXU1LDbDn3ZrHsXtu+3E5v37gvAmaecSK8N1+KD99/l2BNPzjjK8hUE++21G9tt1Zsb/nlt1uGUrYjgxEP348Ddt+Ou224A4OMPRzF0yIscsnc/jv7Rbrw5bGjGUZYfr1nUGJT0npqIqASGAusBf0spDV7EOicBJwF06dq1lOEsVyl9Oz/zW1TlXYtmVdx06rb89l+v89XsaqoqglYtmrLbH59i83Xa8M+Tt2GLXz5Cr3VWp2Z+YuNfPMhqzZvyyG92YtCIz/lkgu1ny6qyspInnhvCtGlTOfHIg3hnxNts2KMnl/ztOmpqajjvV7/gofvv5uDDj8461LL09MAX6NCxI+PHj2ffPXdlg+4bst32O2QdVtm57YGnab9mByZNHM8Jh+zLuuttQE1NNV9Om8odD/+bN4cN5ayfHsUTL73lv6nLkdcs5c/zWeIhnVNKNSmlzYDOQN+I2HgR61ybUuqdUurdrm27UoazXHXq1JnRoz9b+HzMmNF07Ngxw4ik76aqMrjx1G2556VPeHToaADGTpm18PHrH01mfoLVV2nGj7Zei2fe/JzqmsTE6XMY/P5ENlvbtsDloVWr1dh62x0Y+MyTC+dVVlayzwE/5rGHH8gwsvLWofj3u3379uyz3/4MfWVIxhGVp/ZrdgAKLWY777EPbw4byhodOrHzHvsSEWyyeW8qKiqYMnlixpGWF69Z1Bg0yO/UpJSmAgOB3Rtifw2hd58+jBr1Ph9/9BFz587l7jv7s9fe+2YdlrTMLj+uL++N+5Krn3h34bzHXhvN9hsV+tu7rbEKTSsrmDR9DqMnzVg4v3nTSnp3W533x32ZSdzlYNLECUybNhWAWbNm8fygZ+m2/gZ89OEHQOFb1qcfH0C39btnGWbZmjFjBtOnT1/4+Nmnn6JHz299B6fvaObMGcz4avrCx/8Z9Czrde/BTrvtzeAXBwHw8QfvM2/u3K8NJKDvzmuW8heR7bQiKOXoZ+2AeSmlqRGxMrAz8NdS7a+hVVVVcenlV7HPXrtRU1PD0cccR4+ePbMOq+wddcShPD9oIBMnTqTb2p057/wLOea447MOK/e2XL8tB2+7Dm9/NpV//2E3AP58z3Buf+4jrji+L8//aXfmVc/n1H++DMANz4ziihP68sKf9yCAO174iBGjp2X4DvJt/Bef84uTT6Cmpob58+ezz/4/Yqdd9+BHe+7I9OnTSSnRY+Pv8T8XX5l1qGVp/BdfcOhBPwSgurqagw45lF12K5vv4FYYkyaM5+fHHwpATU01e+1/ENv/YBfmzp3LeWf9jP127EOTJk3582XX2EqznHnNosYgFtVnuVw2HLEJcDNQSaEidFdK6Q91vWaLLXqnFwe/WpJ4pBVF5xP6Zx1CozLs0gOyDqHRad2iadYhNDqfTJyZdQiNzrrtW2QdQqOy7Za9GTr0VbPdRVily4ap15nXZxrDc2duNzSl1DvLGEpWqUkpDQc2L9X2JUmSJDlQADTQPTWSJEmSVComNZIkSZJyraS/UyNJkiSphFagEciyZKVGkiRJUq5ZqZEkSZJyKggHCsBKjSRJkqScM6mRJEmSlGu2n0mSJEk5ZveZlRpJkiRJOWelRpIkScqxCks1VmokSZIk5ZtJjSRJkqRcs/1MkiRJyjG7z6zUSJIkSSqhiOgSEf+OiJER8XZEnF6c3yYinoqI94v/bV2cHxFxRUSMiojhEdFrSfswqZEkSZJyKgIiItOpHqqBs1JKGwFbAadERA/gXOCZlNL6wDPF5wB7AOsXp5OAq5e0A5MaSZIkSSWTUhqXUnqt+Hg6MBLoBOwH3Fxc7WZg/+Lj/YBbUsHLwGoR0aGufZjUSJIkSfou2kbEq7Wmkxa3YkSsDWwODAbWSCmNg0LiA7QvrtYJ+KzWy0YX5y2WAwVIkiRJOVaR/UABE1NKvZe0UkS0BO4FzkgpfVlH69qiFqS6tm2lRpIkSVJJRUQTCgnN7Sml+4qzv1jQVlb87/ji/NFAl1ov7wyMrWv7JjWSJElSjq3oAwVEYaXrgZEppUtqLXoIOLr4+GjgwVrzjyqOgrYVMG1Bm9ri2H4mSZIkqZS2BY4E3oyIYcV5vwH+F7grIo4HPgUOLC4bAOwJjAJmAscuaQcmNZIkSZJKJqX0Aou+TwZgp0Wsn4BTlmYfJjWSJElSjtXvp2LKm/fUSJIkSco1KzWSJElSTgUQi+3sajys1EiSJEnKNZMaSZIkSblm+5kkSZKUYxV2n1mpkSRJkpRvVmokSZKkvIogHNPZSo0kSZKkfDOpkSRJkpRrtp9JkiRJOWb3mZUaSZIkSTlnUiNJkiQp12w/kyRJknIqgAr7z6zUSJIkSco3KzWSJElSjlmosVIjSZIkKedMaiRJkiTlmu1nUgP78B8HZR1Co7JGv3OzDqHRmfLCRVmH0Oh0abNy1iFIylDYf2alRpIkSVK+WamRJEmScirCgQLASo0kSZKknDOpkSRJkpRrtp9JkiRJOVZh/5mVGkmSJEn5ZqVGkiRJyjHrNFZqJEmSJOWcSY0kSZKkXLP9TJIkScqxcKAAKzWSJEmS8s1KjSRJkpRTAVRYqLFSI0mSJCnfTGokSZIk5ZrtZ5IkSVJeRThQAFZqJEmSJOWclRpJkiQpxyzUWKmRJEmSlHMmNZIkSZJyzfYzSZIkKcccKMBKjSRJkqScs1IjSZIk5VQAFRZqrNRIkiRJyrfFVmoiYtW6XphS+nL5hyNJkiRJS6eu9rO3gUShqrXAgucJ6FrCuCRJkiTVgwMF1JHUpJS6NGQgkiRJkrQs6nVPTUQcEhG/KT7uHBFblDYsSZIkSaqfJSY1EXEV8APgyOKsmcA/ShmUJEmSpPqJjKcVQX2GdN4mpdQrIl4HSClNjoimJY5LkiRJkuqlPknNvIiooDA4ABGxOjC/pFFJkiRJWqIIqHCggHrdU/M34F6gXURcCLwA/LWkUUmSJElSPS2xUpNSuiUihgI7F2cdmFJ6q7RhSZIkSVL91Kf9DKASmEehBa1eI6ZJkiRJKj27z+o3+tlvgTuAjkBn4F8R8etSByZJkiRJ9VGfSs0RwBYppZkAEfFnYCjwl1IGJkmSJGnJwlJNvVrJPuHryU8V8GFpwpEkSZKkpbPYSk1EXErhHpqZwNsR8UTx+a4URkCTJEmSpMzV1X62YISzt4FHa81/uXThSJIkSVoadp/VkdSklK5vyEAkSZIkaVkscaCAiOgG/BnoAay0YH5KaYMSxiVJkiRpCYKgwlJNvQYKuAm4EQhgD+AuoH8JY5IkSZKkeqtPUtM8pfQEQErpg5TS74AflDYsSZIkSaqf+iQ1c6Iw+PUHEfHTiNgHaF/iuHLhySceZ5Oe3em54Xr830X/m3U4jYLHvOFdfdUVbLXFJmzZ63v8/crLsw6nbDRrWsXz15/K4FvPYOi/zuR3J+wCwE9/vA1v3X0Os16+iNVbNV+4/qotVuKei49ZuP6Re/XOKvSy5N+WhnfVFZfRt9f32HKLTTj2qMOYPXt21iGVNT/jZSwKAwVkOa0I6pPU/AJoCfwc2BY4ETiuvjuIiMqIeD0iHlm2EFdMNTU1nPHzU3jw4cd4ffgI7u5/ByNHjMg6rLLmMW94I95+i5tv/CfPPv8yLw55nccfe5QPRr2fdVhlYc7canY/9Vq2PPIytjzyMnbdujt9e3blpeEfs+fPr+OTcZO/tv5Pfrw173z0BVseeRm7nXwN//vzvWlSVZlR9OXFvy0Nb+yYMVzz9ysZ9OIQBg8dzvyaGu692872UvEzrsZgiUlNSmlwSml6SunTlNKRKaV9U0ovLsU+TgdGLnuIK6ZXhgyhW7f1WGfddWnatCkHHnwIjzz8YNZhlTWPecN7952R9O67Jc2bN6eqqorttt+Bhx98IOuwysaMWXMBaFJVSVVVJYnEG++N5dNxU761bkrQsnkzAFqs3JQpX86kumZ+g8Zbrvzbko3q6mpmzZpFdXU1M2fNZM0OHbMOqWz5GS9/EZHptCJYbFITEfdHxH2Lm+qz8YjoDOwF/HN5BbyiGDt2DJ07d1n4vFOnzowZMybDiMqfx7zh9ei5Mf954XkmT5rEzJkzefLxxxgz+rOswyobFRXBy7ecwaePnc+zQ97jlbcXf2z/cc9/2HDtNfjwkd/x6u1ncvalD5FSasBoy5d/Wxpex06dOO2Ms+i5wdqsv04nVl21FTvtvGvWYZUtP+NqDOoa0vmq5bD9y4BzgFUWt0JEnAScBNCla9flsMuGsaiLiRUlUy1XHvOG133DjTjjrF+y39670bJFSzbeZBOqqpY4Erzqaf78xFZHXUarlitx51+Ppse6azDiwy8Wue4uW27A8PfGsvsp17Bu59V59IoTefGIS5k+c04DR11+/NvS8KZMmcKARx7izZEf0Gq11TjqsIPof8dtHHLoEVmHVpb8jKsxWGylJqX0TF3TkjYcEXsD41NKQ+taL6V0bUqpd0qpd7u27ZbhLWSjU6fOjK71jfWYMaPp2NHSeSl5zLNx1DHH8/xLr/LY0wNp3boN6663ftYhlZ1pX83mudc+YNetui92nSP37s2DA98E4MPRk/h47GS6r+2YLcuDf1sa3sBnn2attdembbt2NGnShH32P4DBL7+UdVhly894+avIeFoRlDKObYF9I+JjCr9rs2NE3FbC/TWo3n36MGrU+3z80UfMnTuXu+/sz15775t1WGXNY56NCePHA/DZp5/y8IP38+ODDsk4ovLQdrUWtGpZ+D3jlZpVsWOf9Xn3kwmLXf+zL6bSr08hoWzfpiUbdG3HR2MmNUis5c6/LQ2vc5euvDJkMDNnziSlxKB/P0v37htlHVbZ8jOuxqBkfSQppV8DvwaIiH7A2SmlsqkrV1VVcenlV7HPXrtRU1PD0cccR4+ePbMOq6x5zLNx5KEHMnnyJJo0acLFl11J69atsw6pLKzZdhWuO+9gKisrqIjg3meG89iLIzn5oG0584jvs0abVXjltjN5/KV3OPl/7uF/b3iGa887iFdu+wURwW//PoBJ02Zm/TbKgn9bGl6fvluy3wE/Yvute1NVVcUmm27GscefmHVYZcvPeHkLbCcEiPreaBoRzVJKy9S8XSup2buu9bbYond6cfCry7ILKTfmVjtiVUNao9+5WYfQ6Ex54aKsQ2h05vl3pcE1qVpRmm4ah2237M3Qoa965b4Ia6y3cTr44nsyjeHKAzYamlLK9AfUlvh/ZET0jYg3gfeLzzeNiCuXZicppYFLSmgkSZIkaVnUp/3sCmBv4AGAlNIbEfGDkkYlSZIkqV4qrGHVa6CAipTSJ9+YV1OKYCRJkiRpadWnUvNZRPQFUkRUAqcB75U2LEmSJEn1YaWmfpWanwFnAl2BL4CtivMkSZIkKXNLrNSklMYD/jCFJEmSpBXSEpOaiLgO+Na4zymlk0oSkSRJkqR6ifB3aqB+99Q8XevxSsABwGelCUeSJEmSlk592s/urP08Im4FnipZRJIkSZK0FOpTqfmmdYC1lncgkiRJkpaeo5/V756aKfz3npoKYDJwbimDkiRJkqT6qjOpicJdR5sCY4qz5qeUvjVogCRJkqRsOE7AEn6nppjA3J9SqilOJjSSJEmSVij1+fHNIRHRq+SRSJIkSdIyWGz7WURUpZSqge2AEyPiA2AGEBSKOCY6kiRJUoYCqLD/rM57aoYAvYD9GygWSZIkSVpqdSU1AZBS+qCBYpEkSZK0lOpzP0m5qyupaRcRZy5uYUrpkhLEI0mSJElLpa6kphJoSbFiI0mSJEkrorqSmnEppT80WCSSJEmSlprjBNTdgufhkSRJkvSdRMQNETE+It6qNe+CiBgTEcOK0561lv06IkZFxLsRsVt99lFXpWan7xC7JEmSpBKLiDwM6XwTcBVwyzfmX5pSurj2jIjoARwC9AQ6Ak9HxAYppZq6drDYSk1KafKyRCxJkiRJC6SUngPqm1vsB/RPKc1JKX0EjAL6LulFjgAnSZIk6btoGxGv1ppOqufrTo2I4cX2tNbFeZ2Az2qtM7o4r051tZ9JkiRJWsGtAN1nE1NKvZfyNVcDfwRS8b//DziORd/Xn5a0MSs1kiRJkhpUSumLlFJNSmk+cB3/bTEbDXSptWpnYOyStmdSI0mSJOVYRWQ7LYuI6FDr6QHAgpHRHgIOiYhmEbEOsD4wZEnbs/1MkiRJUslExB1APwr33owGfg/0i4jNKLSWfQz8BCCl9HZE3AWMAKqBU5Y08hmY1EiSJEkqoZTSoYuYfX0d6/8Z+PPS7MOkRpIkScqpgDz8Tk3JeU+NJEmSpFyzUiNJkiTlmIUaKzWSJEmScs6kRpIkSVKu2X4mSZIk5dV3+K2YcmKlRpIkSVKuWamRJEmSciywVGOlRpIkSVKumdRIkiRJyjXbzyRJkqScChwoAKzUSJIkScq5FapSMx+YWz0/6zAalfnzU9YhNDpVlX6d0pCmvHBR1iE0Oq33uSzrEBqdiQ+ennUIkjJkpcZKjSRJkqScM6mRJEmSlGsrVPuZJEmSpKUTYf+ZlRpJkiRJuWZSI0mSJCnXbD+TJEmScsrfqSmwUiNJkiQp16zUSJIkSXkV4DgBVmokSZIk5ZxJjSRJkqRcs/1MkiRJyrEK+8+s1EiSJEnKNys1kiRJUk45pHOBlRpJkiRJuWZSI0mSJCnXbD+TJEmScsxxAqzUSJIkSco5KzWSJElSbgUVWKqxUiNJkiQp10xqJEmSJOWa7WeSJElSTgUOFABWaiRJkiTlnJUaSZIkKa8CKqzUWKmRJEmSlG8mNZIkSZJyzfYzSZIkKccqHCnASo0kSZKkfLNSI0mSJOWUQzoXWKmRJEmSlGsmNZIkSZJyzfYzSZIkKcccKMBKjSRJkqScs1IjSZIk5ZiFGis1kiRJknLOpEaSJElSrtl+JkmSJOVUYJUCPAaSJEmScs6kRpIkSVKu2X4mSZIk5VVAOPyZlRpJ0v9v797jrKrr/Y+/PsOAIqCigAqo3EHwglwVr5VpKpA3FPMCSoL99JSVGR3tWB07kp5OoWamXbyckxdIRUVAgyREkJvXVBABhcEL4CUVDRm+vz9mS5NSIs7ei7Xn9fSxHzN77T17vecrjzXzmc9nrS1JUr7ZqZEkSZJyzD6NnRpJkiRJOWdR8xn88pqrOKD3vvTvtQ/XXj026zhl6/xzv0rnPXfjwD77feyxq3/+U5o3qWTN6tUZJCt/ixYtZEC/XhtvrVvuyC/8t150D0yZzL49utKjWyeuvGJM1nHKRtsWTZk85kQe+9WZzL/uDM77ck8A9mnfgof+5xTmXns6438wmGbbNdr4NXu3q3ls/nVnMPfa09mmYYOs4ped6upqBvTrxUnHDco6Sr3gcUXlrqjjZxGxDHgbqAbWp5T6FHN/pfTMX57mpt/9mmkzZtOoUSNOGHwMRx19DB07dc46Wtk59fQzOWfU/+Pcc876h+0rViznoWl/pO3ue2SUrPx16dKVR+YsAGp+AenSYXcGDT4u41Tlrbq6mgu+fh4TJz1Im7ZtOfiAvgwcOJi9unfPOlrura/ewOgb/szjL6yiaeOGPHLVV5j62Ev88oIjGP3rGTz8VBVnHtmdb57Ymx/dMosGFcFvLzqKEVdO4amlq9mp2bZ8UL0h62+jbFx79Vi6dtuLt//616yjlD2PK+UtgAovFFCSTs3nUko9y6mgAVj43LP06def7bbbjsrKSg4+5FDunXB31rHK0kEHH0rznXb62PaLv/ttfnDZGK/4USIPTZtK+/Yd2WPPPbOOUtbmzplDx46daN+hA40aNWLIKUO5794JWccqC6+8sZbHX1gFwDvvfcBzy1+n9c5N6dy2OQ8/VQXAtAUvcdzBnQA4oveePL10NU8trekEv/72+2zYkLIJX2aqVqxg8qT7GXbWiKyj1AseV1QfOH62hbr32JtHHp7B62vWsHbtWh6YPImqFcuzjlVv3D/xXnbbrQ377PvxkTQVx/hxtzPklKFZxyh7K1dW0bbt7hvvt2nTlqqqqgwTlac9Wm1Pz44tmbvwFZ5ZtoaBB3QA4IRDOtO2RTMAOrdpTkpwz2XH88jVX+FbJ/XOMnJZuejCb3LZ5T+hosJfQ0rB40r5i4xvW4NiH00S8EBEzI+IkZt6QkSMjIh5ETFvzapVRY5Td7p224sLvv0dvjzwKE4cfAx777svlZVeTK4U1q5dy/9c8V987/s/yDpKvbFu3Trun3gvx59wUtZRyl5KH+8E2I2sW022bcitlxzLd341nbfXrmPUzx5k1KD9mHnVqTRt3Ih166sBqGwQDOjRmrOumMQXLryDwQM6cXjP3T/h1fVJJk28j5YtW7J/L4vEUvG4ovqg2EXNQSmlXsDRwHkRcehHn5BSuj6l1Cel1Gfnli2LHKdunTl8BDNmzWPSHx+iefOd6OD5NCWxdMkLvLhsGYcc0It99+rIyqoVHHZQX1595ZWso5WtB6ZMomfP/Wm1yy5ZRyl7bdq0ZUWtrm9V1Qpat26dYaLyUtmgglsvGcjtf3qOCY+8AMCiFW8w6OK7OOjrt3LH9IUsffktAKpWv8OMp6pY89f3ee9v65k8dyn7d2yVZfyyMHvWTO6feC/du7Rn+BmnMv2haYwYfkbWscqaxxXVB0UtalJKKwsfXwPuAvoVc3+ltuq11wBY/tJL3DvhLk462dGcUuix9z48/+LLPPnsCzz57Au0btOW6TPnssuuu2YdrWyNv+M2/32XSJ++fVm8+HmWLV3KunXrGHf7bRw7cHDWscrGdRccwcLlr3PVXY9t3NZyh8YARMDoof244f4nAXhw/ovs3b4FjbeppEFFcMg+bXn2pTWZ5C4nP7zschYtWc4zi5Zy4y23ctjhn+c3N96Sdayy5nGl/EVke9saFG1eKiKaABUppbcLnx8J/KhY+8vCGacO4fXX19CwYUP+++dX07x586wjlaURw05j5ozprFmzmh6d92T0JZdyxrCzs45Vb6xdu5ZpU//I2GuuyzpKvVBZWcnPxl7DoGOPorq6mmHDz6Z7jx5ZxyoLA3q05rQjuvPU0lXMvuY0AC69aSadWu/IqIE15+dNeGQxNwum0uYAAB6BSURBVD/wDABvvvM3rrpzAQ+PPZWUElPmLmPy3GVZxZe2mMcV1QexqTnLOnnhiA7UdGegpnj6fUrpx//qa/bv3SdNnzmnKHm0aV7Jp/QqG2wlf9KoJyobeCJyqTUf9POsI9Q7qyd8I+sI9U6DCo/lpXRQ/z7Mnz/PRd+EDt33Sz/+v/szzfCVXm3nZ32l46J1alJKSwAvTSVJkiSpqPwTpiRJkqRc8xrEkiRJUk4FdinANZAkSZKUc3ZqJEmSpBzzzVTt1EiSJEnKOYsaSZIkSbnm+JkkSZKUYw6f2amRJEmSlHN2aiRJkqS8Ci8UAHZqJEmSJOWcRY0kSZKkXHP8TJIkScqpwC4FuAaSJEmScs5OjSRJkpRjXijATo0kSZKknLOokSRJkpRrjp9JkiRJOebwmZ0aSZIkSTlnUSNJkiQp1xw/kyRJknLMi5/ZqZEkSZKUc3ZqJEmSpJwKoMJLBdipkSRJkpRvFjWSJEmScs3xM0mSJCnHvFCAnRpJkiRJRRQRv42I1yLi6VrbdoqIByPi+cLH5oXtERFXRcTiiHgyInptzj4saiRJkqTcisz/2ww3Al/6yLbRwNSUUmdgauE+wNFA58JtJPDLzdmBRY0kSZKkokkp/Rl4/SObvwzcVPj8JuC4WttvTjVmAztGxG6ftA+LGkmSJEmfRYuImFfrNnIzvmaXlNLLAIWPrQrb2wDLaz1vRWHbv+SFAiRJkqQc2wouFLA6pdSnjl5rU99N+qQvslMjSZIkqdRe/XCsrPDxtcL2FcDutZ7XFlj5SS9mUSNJkiTlVAAVRKa3LXQPMKzw+TBgQq3tZxaugnYA8NaHY2r/iuNnkiRJkoomIm4FDqfm3JsVwKXAGOCOiBgBvAQMKTz9fuAYYDGwFjhrc/ZhUSNJkiSpaFJKp/6Th76wiecm4LxPuw+LGkmSJCmvYqu4UEDmPKdGkiRJUq7ZqZEkSZJyzE6NnRpJkiRJOWdRI0mSJCnXHD+TJEmSciy2/L1iysZWVdRUAI0qbR6VUvWGlHWEeufVt97POkK9snPTRllHqHdW3f31rCPUOy2G/CrrCPXOG384N+sIkmrZqooaSZIkSZsvgAobNZ5TI0mSJCnfLGokSZIk5ZrjZ5IkSVKOeaEAOzWSJEmScs5OjSRJkpRjYaPGTo0kSZKkfLOokSRJkpRrjp9JkiRJOeaFAuzUSJIkSco5ixpJkiRJueb4mSRJkpRTAVQ4fWanRpIkSVK+2amRJEmSciu8UAB2aiRJkiTlnEWNJEmSpFxz/EySJEnKq4Bw+sxOjSRJkqR8s1MjSZIk5ZiNGjs1kiRJknLOokaSJElSrjl+JkmSJOVUABVeKcBOjSRJkqR8s1MjSZIk5Zh9Gjs1kiRJknLOokaSJElSrjl+JkmSJOWZ82d2aiRJkiTlm50aSZIkKcfCVo2dGkmSJEn5ZlEjSZIkKdccP5MkSZJyLJw+s1MjSZIkKd/s1EiSJEk5ZqPGTo0kSZKknLOokSRJkpRrjp9JkiRJeeb8mZ0aSZIkSflmp0aSJEnKqQDCVo2dGkmSJEn5ZlEjSZIkKdccP5MkSZLyKiCcPrNT81mM+urZ7NG6Fb177p11lHqlurqaAf16cdJxg7KOUtaqq6sZ9PkD+OppJwAw+oJzOfbw/hxzWD/OO/srvPvOOxknLB/njfoqnfbcjQP77Ldx2913jueA3vvSvElDHps/L8N05W/RooUM6Ndr4611yx35xdVjs46Ve21bNGHyZYN47JpTmH/1yZw3cB8A9mm3Mw/95Djmjh3C+Iu/RLPGDTd+zYUn7s/T153KE9cO5Yj922YVvSw9MGUy+/boSo9unbjyijFZx5HqXFGLmojYMSLGR8RzEfFsRBxYzP2V2hnDhjPhvslZx6h3rr16LF277ZV1jLJ34/W/oGOXbhvvX/yfVzDxoUe5f/ocWrfZnVt+e12G6crLV844k/F3T/yHbXt178Ett45jwMGHZJSq/ujSpSuPzFnAI3MWMGPWXBpvtx2DBh+XdazcW1+dGP3bWex//u0cdtFdjDqmB912b84vzz+MS25+lL7fGMc9s5fyzeN7AtBt9+YMOaQjvc6/ncE/mMjYUYdQUeGfn+tCdXU1F3z9PCbcO4nHnnyGcbfdyrPPPJN1LKlOFbtTMxaYnFLqBuwHPFvk/ZXUwYccyk477ZR1jHqlasUKJk+6n2Fnjcg6Sll7eeUK/vTHyZx82vCN25o12x6AlBLvv/+eV1qpQwcdfCjNP3Is6dptLzp36ZpRovrroWlTad++I3vsuWfWUXLvlTfW8viS1QC8894HPLfiDVrv1ITObXbk4b+8DMC0J1Zw3ID2AAzs145xM15g3foNvPja27zwyl/p27lVZvnLydw5c+jYsRPtO3SgUaNGDDllKPfdOyHrWKpDkfFta1C0oiYitgcOBX4DkFJal1J6s1j7U/1w0YXf5LLLf0JFhZOTxXTZJRfx3f+47GPrfNHXR9K/R3teWLyIM7/6tYzSScUzftztDDllaNYxys4erZrRs0ML5i56lWdeep2B/doBcMKAjrRt0RSANjs3YcXqv4+1Vq1+h9Y7N8kibtlZubKKtm1333i/TZu2VFVVZZhIqnvF/M2wA7AK+F1EPBYRv46Ijx2dImJkRMyLiHmrVq8qYhzl3aSJ99GyZUv279U76yhlbdoD97Nzi5bss1+vjz12xVXXM+upF+jUuSsTJ4zPIJ1UPOvWreP+ifdy/AknZR2lrDTZtpJbv3sk3/n1I7z93geMuuohRh3Tg5k/PZGmjRuy7oMNNU/cxJ97U0qlDVumNrWO4Znl5cVWTVGLmkqgF/DLlNL+wLvA6I8+KaV0fUqpT0qpT8sWLYsYR3k3e9ZM7p94L927tGf4Gacy/aFpjBh+Rtaxys78ObOZOmUih/buxjdGnsmsh6fzra+dvfHxBg0acOxxJzH5vrszTCnVvQemTKJnz/1ptcsuWUcpG5UNKrh19FHcPv15JsxeCsCiqjcZ9IOJHPTtP3DHjMUsfeWvAFStfndj1wagTYumvPz62kxyl5s2bdqyYsXyjferqlbQunXrDBNJda+YRc0KYEVK6dHC/fHUFDnSFvnhZZezaMlynlm0lBtvuZXDDv88v7nxlqxjlZ3vXPIjZj6xmD/Pf46x19/MgQcfxk+v/Q3LlrwA1PzFb+qU++nQyfM9VF7G33EbJ53s6Flduu7fDmPh8je46p4nN25rucO2QM0laEef3IsbJv8FgIlzljHkkI40qqxgz1bN6LTbDsx9/rVMcpebPn37snjx8yxbupR169Yx7vbbOHbg4KxjSXWqaO9Tk1J6JSKWR0TXlNJC4AtAWV1q48zTT2XG9IdYvXo1Hdu15fv/8UOGn+0J7Co/KSW+82/n8M47b5NSYq/u+/CjK73kbV0ZMew0Hv7zdNasWU33Tnsy+pJLad58J7777W+wevUqTj5xMPvsux933jMp66hla+3atUyb+kfGXuNV/erKgL125bTPdeWpZWuY/bOakb5L/3cOnXbbgVHH9ABgwuyl3Dx1IQDPLn+DP8xcwmPXnML6DYkLfjWDDRscP6sLlZWV/GzsNQw69iiqq6sZNvxsuvfokXUs1Znw4j1AFHNeNSJ6Ar8GGgFLgLNSSm/8s+f37t0nzXzU92MopWp/YJTcq2+9n3WEemXnpo2yjlDvNPAyvCXX8uTrs45Q77zxh3OzjlCvHNS/D/Pnz/Pgsgnd9+2V/u/e6Zlm6NVu+/kppT5ZZihapwYgpfQ4kOk3KEmSJJUzr/tQ/PepkSRJkqSisqiRJEmSlGtFHT+TJEmSVDxb0VvFZMpOjSRJkqRcs1MjSZIk5ZmtGjs1kiRJkvLNokaSJElSrjl+JkmSJOVYOH9mp0aSJElSvtmpkSRJknIsbNTYqZEkSZKUbxY1kiRJknLN8TNJkiQpx5w+s1MjSZIkKefs1EiSJEl5FdiqwU6NJEmSpJyzqJEkSZKUa46fSZIkSTkWzp/ZqZEkSZKUb3ZqJEmSpJwKIGzU2KmRJEmSlG8WNZIkSZJyzfEzSZIkKcecPrNTI0mSJCnnLGokSZIk5ZrjZ5IkSVKeOX9mp0aSJElSvtmpkSRJknIsbNXYqZEkSZKUbxY1kiRJknLN8TNJkiQpx8LpM4saSZIkScUVEcuAt4FqYH1KqU9E7ATcDrQDlgEnp5Te2JLXd/xMkiRJyrHI+PYpfC6l1DOl1KdwfzQwNaXUGZhauL9FLGokSZIkZeHLwE2Fz28CjtvSF7KokSRJkvRZtIiIebVuIzfxnAQ8EBHzaz2+S0rpZYDCx1ZbGsBzaiRJkqQ8y/5CAatrjZT9MwellFZGRCvgwYh4ri4D2KmRJEmSVFQppZWFj68BdwH9gFcjYjeAwsfXtvT1LWokSZKknKo5WT/b/z4xY0STiGj24efAkcDTwD3AsMLThgETtnQdHD+TJEmSVEy7AHdFzRvqVAK/TylNjoi5wB0RMQJ4CRiypTuwqJEkSZJUNCmlJcB+m9i+BvhCXexjqypqqlPi3b+tzzpGvdK4YYOsI9Q7rZs3zjqCpDLzxh/OzTpCvdO87/lZR6hX/rbwpawjbL0CIvsLBWTOc2okSZIk5dpW1amRJEmS9OnYqLFTI0mSJCnnLGokSZIk5ZrjZ5IkSVKeOX9mp0aSJElSvtmpkSRJknIrCFs1dmokSZIk5ZtFjSRJkqRcc/xMkiRJyrFw+sxOjSRJkqR8s1MjSZIk5VTgFZ3BTo0kSZKknLOokSRJkpRrjp9JkiRJeeb8mZ0aSZIkSflmUSNJkiQp1xw/kyRJknIsnD+zUyNJkiQp3+zUSJIkSTkWNmrs1EiSJEnKN4saSZIkSbnm+JkkSZKUY06f2amRJEmSlHN2aiRJkqS8Ci8UAHZqJEmSJOWcRY0kSZKkXHP8TJIkSco158/s1EiSJEnKNTs1kiRJUk4FXigA7NRIkiRJyjmLGkmSJEm55viZJEmSlGNOn9mpkSRJkpRzdmokSZKkHPNCAXZqJEmSJOWcRY0kSZKkXHP8TJIkScqx8FIBdmokSZIk5ZudGkmSJCnPbNTYqZEkSZKUbxY1kiRJknLNouZT+vrXvkq3dq05uG/PjdtGnPkVDj+wN4cf2Jv9u3fi8AN7Z5iwfL3//vscelB/+vfpSZ+ee3PZjy7NOlK98MCUyezboys9unXiyivGZB2nXnDNS881Lz3XvO5t06iSGbdcyKO3j2b++Iu55NxjAPjdj4fxxF3fZ964f+e6S0+jsrLm17/tm27L+J+P2vj8MwYfkGV8fQaR8W1rULSiJiK6RsTjtW5/jYgLirW/Uhl62jBuv/u+f9j2m5t/z0Oz5vPQrPkM/PLxHDv4+IzSlbdtttmG+6dM5dF5jzNr7mM8+MAU5jw6O+tYZa26upoLvn4eE+6dxGNPPsO4227l2WeeyTpWWXPNS881Lz3XvDj+tm49Xxp5Ff1PGUP/oZdz5IDu9NunHbdNmst+x/8nfYb8F423bchZxw8AYNTJh/Lcklfof8oYjjpnLGO+dTwNKxtk/F1IW6ZoRU1KaWFKqWdKqSfQG1gL3FWs/ZXKgIMPoXnznTb5WEqJCXeO54Qhp5Q4Vf0QETRt2hSADz74gA8++IDwLXSLau6cOXTs2In2HTrQqFEjhpwylPvunZB1rLLmmpeea156rnnxvPveOgAaVjagsrIBKSWmPPz3gnHe0y/SplVzABLQtMk2ADRpvA1vvLWW9dUbSp5Zn01E9retQanGz74AvJBSerFE+8vErJkP07JVKzp26px1lLJVXV3NAX33p13bXfj8F46gb7/+WUcqaytXVtG27e4b77dp05aqqqoME5U/17z0XPPSc82Lp6IimH3baF6aOoZps59j7tN//9WrsrKCU4/tx4OP1BQ51902nW7td2XJAz9m3rh/58Irx5NSyiq69JmUqqgZCty6qQciYmREzIuIeWtWry5RnOK4c9xtnDBkaNYxylqDBg2YPfcxFi1Zzvx5c/nLX57OOlJZ29QPN7tjxeWal55rXnquefFs2JA4YOgYOh11CX323pPuHXfb+NjY753CzAWLmfnYCwB8ccBePLlwBR2OvJj+Qy/nZ6OH0KzJtllFlz6Tohc1EdEIGAyM29TjKaXrU0p9Ukp9dm7Rothximb9+vVMvOdujj9xSNZR6oUdd9yRQw49jAenTM46Sllr06YtK1Ys33i/qmoFrVu3zjBR+XPNS881Lz3XvPjeeuc9/jzveY4c0B2Afx95NC2bN+Win9658TlnDD6ACdOeAGDJ8tUsq1pD13a7ZJJXn01k/N/WoBSdmqOBBSmlV0uwr8xM/9NUOnXpSus2bbOOUrZWrVrFm2++CcB7773Hn6ZNpWvXbhmnKm99+vZl8eLnWbZ0KevWrWPc7bdx7MDBWccqa6556bnmpeeaF0eL5k3ZoWljALbdpiGf79+VhcteZfjxB/LFAXtx5vdu/Icu2fJX3uDwfl0BaLVTM7q024WlVfmemlH9VVmCfZzKPxk9y6Nzhp/OzBnTeX3Navbp0o7vXvwfnD7sbO4af7sXCCiyV155mZEjhlNdXc2GDRs48aQhHH3swKxjlbXKykp+NvYaBh17FNXV1Qwbfjbde/TIOlZZc81LzzUvPde8OHZtsT03/OgMGlRUUFER/OHBBUya8TRvzx3LSy+/zkM3fRuACdMe5/LrJzPmhslc/8PTmXvHvxMBF4+dwJo33834u5C2TBTzhLCI2A5YDnRIKb31Sc/v2at3mjrj0aLl0cc1builG0utomLraNNKkrZc877nZx2hXvnbwjvYsPY1f4BuQs9evdODf8729+dWzRrOTyn1yTJDUTs1KaW1wM7F3IckSZKk+q0U42eSJEmSisQWVuku6SxJkiRJRWFRI0mSJCnXHD+TJEmScsz3rrVTI0mSJCnn7NRIkiRJuRWElwqwUyNJkiQp3yxqJEmSJOWa42eSJElSTgVeKADs1EiSJEnKOYsaSZIkSblmUSNJkiQp1yxqJEmSJOWaFwqQJEmScswLBdipkSRJkpRzdmokSZKkHAts1dipkSRJkpRrFjWSJEmScs3xM0mSJCmvwgsFgJ0aSZIkSTlnp0aSJEnKqSjc6js7NZIkSZJyzaJGkiRJUq45fiZJkiTlmfNndmokSZIk5ZudGkmSJCnHwlaNnRpJkiRJ+WZRI0mSJCnXHD+TJEmSciycPrNTI0mSJCnfLGokSZIk5ZrjZ5IkSVKOOX1mp0aSJElSztmpkSRJkvLMVo2dGkmSJEn5ZlEjSZIkKdccP5MkSZJyLJw/s1MjSZIkqXgi4ksRsTAiFkfE6GLsw06NJEmSlFMBxFbcqImIBsAvgC8CK4C5EXFPSumZutyPnRpJkiRJxdIPWJxSWpJSWgfcBny5rneyVXVqnnhsweoWTRu+mHWOLdACWJ11iHrGNS8917y0XO/Sc81LzzUvvbyu+Z5ZB9haLVgwf0rjhtEi4xjbRsS8WvevTyldX/i8DbC81mMrgP51HWCrKmpSSi2zzrAlImJeSqlP1jnqE9e89Fzz0nK9S881Lz3XvPRc8/KTUvpS1hk+waaG41Jd78TxM0mSJEnFsgLYvdb9tsDKut6JRY0kSZKkYpkLdI6I9hHRCBgK3FPXO9mqxs9y7PpPforqmGteeq55abnepeeal55rXnquuUoqpbQ+Is4HpgANgN+mlP5S1/uJlOp8pE2SJEmSSsbxM0mSJEm5ZlEjSZIkKdcsaiRpKxWxNb9HtPTZRESTrDPUNxGxq8cVlSuLms8oIhpknaE+iYhOEdEnIrbJOkt9ERE9IuKwiNg56yz1QUQcHBFnAKSUkr+AFF9EDIqIb2Sdoz6JiC8DP4mIVllnqS8i4ijgLv7x0rpS2bCo2UIR0QUgpVRtYVMaETEQuBO4Erjxw/8HKp6IOBq4FfgmcHNE7JpxpLIVERUR0RT4FfC9iDgXNhY2HquLJCKOBP4TeCbrLPVFRBwG/ASYkFJ6Les89UHh3/lPgN2Ab2ccRyoKf1BugcIv149HxO/BwqYUImIA8N/AsJTS54A3gNHZpipvEXE4MBb4akrpOGAdsHemocpYSmlDSukd4CbgN8CAiPjmh49lGq5MFY4rtwAjU0oPRsQOEbFnRGyXdbYy1xv4dWHNW0fEFyOif0TskHWwchQRRwDXAqcBnYG9IuLQbFNJdc+i5lMqzACfD1wArIuI/wULmxIZk1J6rPD5pcBOjqEV1avAqJTSnEKHpj9wfkT8KiJOciyqaNZTMx5yE9AvIv4nIi6PGh6z69Ya4ANgt8J45d3AL6npBPtvvHjW1/p8PHA2NT9XfxERzbOJVNYaAGcW3hekCbAQ6AGet6fy4g/ITyml9C41B+DfAxcC29YubLLMVuYepWb07MPzmLYB9gS2L2zzfI86llJ6NqX0p8LdEcC1hY7NbGAI0CKzcOVtAvBKSmkqMA84F9g+1bBjU4dSSguBY4GfAU9Qc1wfCEwGTgT8Bbs4pgHnRMRtwA0ppVOp+UPVO0C/TJOVoZTSlJTSIxFRkVJ6E5gIXBoR+yTfrFBlxKJmC6SUVqaU3kkprQZGAY0/LGwioldEdMs2YflJKVWnlP5auBvAm8DrKaVVEXEacFlENM4uYXlLKf04pXRZ4fPfAc3wZNNieQ/oGhHnUFPQjAH2iIhR2cYqTymlJ6gpZC5PKd1QGAP8LTUFzR7ZpitPKaWnqfmjYH+gfWHbEmo6Ci0zjFbWPvyjSEppMnA9MNAOsMpJZdYB8i6ltKbwy8aVEfEcNQflz2Ucq6yllNYD70TE8oi4HDgSGJ5Sei/jaGUpIqL2X/Mi4kRgF2BldqnKV0ppZUQsB74PnJdSujciPgcszjha2UopPUOtCwUU/o23BF7OLFT5m0RNd+YHEfFiYdv+1BTxKr4nqLkAzBVOmahchJ3HulE4ofe7wBdTSk9lnaecFWaAGwLPFj5+IaX0fLapyl/h/KXTgW8BpxT+2qoiiIjdgVYppfmF+xWOnhVf4dhyFjVdhCGFcxBURBHRCziJmpHiG/35WToRcQdwUUppWdZZpLpgUVMHCic23gF8O6X0ZNZ56ouIGA7M9ReP0oiIhsAXgRcK5yKoyD7aJVNxFYqaw6g5p+m5rPNIxeBxReXKoqaORMS2KaX3s85Rn3hgliRJEljUSJIkSco5r3ghSZIkKdcsaiRJkiTlmkWNJEmSpFyzqJEkSZKUaxY1kgRERHVEPB4RT0fEuIjY7jO81uERcV/h88ERMfpfPHfHiPh/W7CPH0TEhZu7/SPPuTEiTvoU+2oXEb4vkSRpq2VRI0k13ksp9Uwp7Q2sA86t/WDU+NTHzJTSPSmlf/Uu6TsCn7qokSRJf2dRI0kfNwPoVOhQPBsR1wILgN0j4siImBURCwodnaYAEfGliHguIh4GTvjwhSJieERcU/h8l4i4KyKeKNwGAGOAjoUu0ZWF530nIuZGxJMR8cNar3VxRCyMiD8CXT/pm4iIcwqv80RE/OEj3acjImJGRCyKiIGF5zeIiCtr7XvUZ11ISZJKwaJGkmqJiErgaOCpwqauwM0ppf2Bd4FLgCNSSr2AecC3ImJb4AZgEHAIsOs/efmrgOkppf2AXsBfgNHAC4Uu0Xci4kigM9AP6An0johDI6I3MBTYn5qiqe9mfDt3ppT6Fvb3LDCi1mPtgMOAY4HrCt/DCOCtlFLfwuufExHtN2M/kiRlqjLrAJK0lWgcEY8XPp8B/AZoDbyYUppd2H4A0B2YGREAjYBZQDdgaUrpeYCI+F9g5Cb28XngTICUUjXwVkQ0/8hzjizcHivcb0pNkdMMuCultLawj3s243vaOyIuo2bErSkwpdZjd6SUNgDPR8SSwvdwJLBvrfNtdijse9Fm7EuSpMxY1EhSjfdSSj1rbygULu/W3gQ8mFI69SPP6wmkOsoRwOUppV99ZB8XbME+bgSOSyk9ERHDgcNrPfbR10qFff9bSql28UNEtPuU+5UkqaQcP5OkzTcbOCgiOgFExHYR0QV4DmgfER0Lzzv1n3z9VOBrha9tEBHbA29T04X50BTg7Frn6rSJiFbAn4HjI6JxRDSjZtTtkzQDXo6IhsBpH3lsSERUFDJ3ABYW9v21wvOJiC4R0WQz9iNJUqbs1EjSZkoprSp0PG6NiG0Kmy9JKS2KiJHAxIhYDTwM7L2Jl/gGcH1EjACqga+llGZFxMzCJZMnFc6r2QuYVegUvQOcnlJaEBG3A48DL1IzIvdJvg88Wnj+U/xj8bQQmA7sApybUno/In5Nzbk2C6Jm56uA4zZvdSRJyk6kVFcTE5IkSZJUeo6fSZIkSco1ixpJkiRJuWZRI0mSJCnXLGokSZIk5ZpFjSRJkqRcs6iRJEmSlGsWNZIkSZJy7f8D9go+b3x/kH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zUAAALICAYAAABGl96fAAAABHNCSVQICAgIfAhkiAAAAAlwSFlzAAALEgAACxIB0t1+/AAAADl0RVh0U29mdHdhcmUAbWF0cGxvdGxpYiB2ZXJzaW9uIDMuMC4zLCBodHRwOi8vbWF0cGxvdGxpYi5vcmcvnQurowAAIABJREFUeJzs3XecFfXV+PHP2V1AAUUQUKoFFQVjQcBuiL2XJPZek1iiUWNM0WjKkyc+/uyJUWPXiL1jN2CJgqKIChbsFKUj0nf5/v64F7IqLAtyd5i7n/frNS/vnZk7c+7MdZlzz5nvjZQSkiRJkpRXFVkHIEmSJEnfhUmNJEmSpFwzqZEkSZKUayY1kiRJknLNpEaSJElSrpnUSJIkSco1kxpJ3xIRK0fEwxExLSLu/g7bOTwinlyesWUlIraPiHdXlP1FxNoRkSKiqqFiyouI+Dgidi4+/k1E/LME+/hHRJy3vLcrSVo24e/USPkVEYcBZwIbAtOBYcCfU0ovfMftHgmcBmyTUqr+zoGu4CIiAeunlEZlHcviRMTHwAkppaeLz9cGPgKaLO9zFBE3AaNTSr9bntttKN88Vsthe8cUt7fd8tieJGn5s1Ij5VREnAlcBvwPsAbQFfg7sN9y2PxawHuNIaGpD6shpeOxlSQtDyY1Ug5FRCvgD8ApKaX7UkozUkrzUkoPp5R+WVynWURcFhFji9NlEdGsuKxfRIyOiLMiYnxEjIuIY4vLLgTOBw6OiK8i4viIuCAibqu1/6+1PkXEMRHxYURMj4iPIuLwWvNfqPW6bSLilWJb2ysRsU2tZQMj4o8R8WJxO09GRNvFvP8F8Z9TK/79I2LPiHgvIiZHxG9qrd83Il6KiKnFda+KiKbFZc8VV3uj+H4PrrX9X0XE58CNC+YVX9OtuI9execdI2JiRPSrx7m7OSLOKj7uVDyOJxefr1fcbnxjf7dSSFofLsZ4Tq1NHh4Rnxb3/9ta+6nr/H/tvBTnpeL+TwIOB84p7uvhxbyPFBE/jYj3I2JKRPwtIqK4rCIifhcRnxTPzy3Fz2ztz87xEfEp8GytecdGxGfF7f00IvpExPDiebuq1r67RcSzETGp+L5vj4jVFhPnws9u8bx/VWuqjogLisvOjYgPip+9ERFxQHH+RsA/gK2Lr5lanH9TRPyp1n5OjIhRxfP3UER0rM+xkiQtHyY1Uj5tDawE3F/HOr8FtgI2AzYF+gK124nWBFoBnYDjgb9FROuU0u8pVH/uTCm1TCldX1cgEdECuALYI6W0CrANhTa4b67XBni0uO7qwCXAoxGxeq3VDgOOBdoDTYGz69j1mhSOQScKSdh1wBHAFsD2wPkRsW5x3RrgF0BbCsduJ+BkgJTSDsV1Ni2+3ztrbb8NharVSbV3nFL6APgVcHtENAduBG5KKQ2sI94FBgH9io+/D3xY/C/ADsDz6Rt9wSmlI4FPgX2KMV5Ua/F2QPfiezq/eBEOSz7/i5RSuha4HbiouK996lh9b6BPcfsHAbsV5x9TnH4ArAu0BK76xmu/D2xU6zUAWwLrAwdTqEL+FtgZ6AkcFBELjlMAfwE6FrfRBbigHu/t1OJ7aknhuE0BHiwu/oDC56YVcCFwW0R0SCmNBH4KvFR87beSp4jYsRjPQUAH4BOg/zdWW9yxkiQtByY1Uj6tDkxcQnvY4cAfUkrjU0oTKFyoHVlr+bzi8nkppQHAVxQujpfFfGDjiFg5pTQupfT2ItbZC3g/pXRrSqk6pXQH8A5Q+6L5xpTSeymlWcBdFC7IF2cehfuH5lG4gGwLXJ5Sml7c/9vAJgAppaEppZeL+/0YuIb/JhJ1vaffp5TmFOP5mpTSdcD7wGAKF7K//eY6izEI2D4iKigkMRcB2xaXfb+4fGlcmFKalVJ6A3iDwkUzLPn8Lw//m1KamlL6FPg3/z1fhwOXpJQ+TCl9BfwaOCS+3mp2QbHCWPvY/jGlNDul9CQwA7ijGP8Y4Hlgc4CU0qiU0lPFczOBQoK8pPO5UES0Ax4ATkspvV7c5t0ppbEppfnFxPZ9ColgfRwO3JBSei2lNKf4freOwn1PCyzuWEmSlgOTGimfJgFto+77ETpS+MZ4gU+K8xZu4xtJ0UwK36gvlZTSDArfrP8UGBcRj0bEhvWIZ0FMnWo9/3wp4pmUUqopPl5wYfxFreWzFrw+IjaIiEci4vOI+JJCJWqRrW21TEgpzV7COtcBGwNXFi9ml6hY5fmKwkXt9sAjwNiI6M6yJTWLO2ZLOv/Lw9Lsu4rCvV8LfLaI7X3z/C3ufLaPiP4RMaZ4Pm9jyeeT4mubAPcA/0op9a81/6iIGFZsdZtK4bzWa5t84/0WE7lJLPtnW5K0lExqpHx6CZgN7F/HOmMptE4t0LU4b1nMAJrXer5m7YUppSdSSrtQqFi8Q+Fif0nxLIhpzDLGtDSuphDX+imlVYHfUGhhqkudQ0NGREsKLVLXAxcU2+vqaxDwY6BpsQoxCDgKaM0iWvfqE88i1HX+v3Y+I+Jr53MZ9lWffVfz9STlu+zjL8XXb1I8n0ew5PO5wJUURgpc2IoXEWtR+MyeCqxebDF7q9Y2lxTr195vsSVzdRrmsy1JwqRGyqWU0jQK95H8LQo3yDePiCYRsUdELLjf4g7gdxHRLgo33J9P4RvtZTEM2CEiuhZv+P71ggURsUZE7Fu8kJtDoQpRs4htDAA2iIjDIqIqIg4GelCoVJTaKsCXwFfFKtLPvrH8Cwr3fiyNy4GhKaUTKNwr9I8FC4o3pw+s47WDKFxALxikYCCFIbRfqFV9+qaljbGu8/8G0DMiNouIlfj2/SjLcjy+ue9fRMQ6xeRvwT1ay2s0vVUofM6mRkQn4Jf1eVFE/IRCNeywlNL8WotaUEhcJhTXO5ZCpWaBL4DOURxcYhH+BRxbPJ7NKLzfwcVWR0lSAzCpkXIqpXQJhd+o+R2Fi7HPKFwoP1Bc5U/Aq8Bw4E3gteK8ZdnXU8CdxW0N5euJSAVwFoVvqydTuGg8eRHbmEThZumzKLTmnAPsnVKauCwxLaWzKQxCMJ3CN/J3fmP5BcDNxdajg5a0sYjYD9idQssdFM5DryiO+kbhxvUX69jEIAoX5guSmhcoVE6eW+wrCtWJ3xVjrGsAhQUWe/5TSu9RGD3vaQr3jnzzd42uB3oU9/UAS+8G4FYK7+cjClXF05ZhO4tzIdALmEYhobyvnq87lEKyNrbWCGi/SSmNAP4fhQroF8D3+Pr5e5bCPVqfR8S3Pq8ppWeA84B7gXFAN+CQZXljkqRl449vStJyFhHDgJ2KiZwkSSoxkxpJkiRJuWb7mSRJkqRcM6mRJEmSlGsmNZIkSZJyra4f7mtwVc1bpSat1ljyilpu1m7bIusQGp3mTSuzDkEqqflLXkXLmd9QNrzq+d6T3JA++/QTJk+aWN/fo2pUKlddK6XqWUtesYTSrAlPpJR2zzKGFSqpadJqDdY59qqsw2hUrj+ub9YhNDqbr71a1iFIJTW32rSmoTWtMq1paJOmz8k6hEZlzx23yTqEFVaqnkWz7kv8NYKSmj3sb20zDQC/3JEkSZKUcytUpUaSJEnS0ggI6xQeAUmSJEm5ZlIjSZIkKddsP5MkSZLyKoBwYDgrNZIkSZJyzaRGkiRJUq7ZfiZJkiTlmaOfWamRJEmSlG9WaiRJkqQ8c6AAKzWSJEmS8s2kRpIkSVKu2X4mSZIk5VY4UABWaiRJkiTlnJUaSZIkKc8cKMBKjSRJkqR8M6mRJEmSlGu2n0mSJEl5FThQAFZqJEmSJOWclRpJkiQpt8KBArBSI0mSJCnnTGokSZIk5ZrtZ5IkSVKeOVCAlRpJkiRJ+WalRpIkScozBwqwUiNJkiQp30xqJEmSJOWa7WeSJElSboUDBWClRpIkSVLOWamRJEmS8ipwoACs1EiSJEnKOZMaSZIkSblm+5kkSZKUZw4UYKVGkiRJUr5ZqZEkSZJyyyGdwUqNJEmSpJwzqZEkSZKUa7afSZIkSXlW4e/UWKmRJEmSlGsmNZIkSZJyzfYzSZIkKa8CRz/DSs0SrdmqGTee0JuHz9iGh07fhiO26QrAaTt34/7Ttua+U7fiumN70W6VZgD0Wac1g8//AfeduhX3nboVP9tx3SzDLwv9b/w7h++xNYfvuTXnn3E8c+bM5p5br+XAnXqxzfqtmTp5UtYhlrUnn3icTXp2p+eG6/F/F/1v1uE0Ch7z0jvlJ8fTreuabLXFJgvnTZ48mf322pXNN+7OfnvtypQpUzKMsLz95ITj6NqxPVtstnHWoZSt2bNns9fO27HL9n3YcevNufgvfwDgxuuuZtstetC5zUpMnjQx4yil5adkSU1E3BAR4yPirVLtoyFUz09cNOBd9rnsPxxy9WAO26oL3dq34IbnP+aAK1/ih1e9zKB3JnJyreRl6MdT+eFVL/PDq17m6mc/zDD6/Jvw+VjuvuUabrj/WW4f8BLz58/n6Ufu43u9tuKKmx9gzU5dsg6xrNXU1HDGz0/hwYcf4/XhI7i7/x2MHDEi67DKmse8YRx25NHc++CAr8279OK/8v1+O/H6W+/y/X47cenFf80ouvJ35NHH8OAjj2cdRllr1qwZdz3wOE89/wpPPDeEgc88xdBXBtNny63pf/8AOnfpmnWIWp4isp1WAKWs1NwE7F7C7TeIidPnMnLsdABmzq3hw/EzaL9qM2bMqVm4zspNK0lZBdgI1FRXM2f2bKqrq5k9ayZt269J956b0KGzf5BL7ZUhQ+jWbT3WWXddmjZtyoEHH8IjDz+YdVhlzWPeMLbdbgdat2nztXkDHnmIw444CoDDjjiKRz3uJbPd9jvQ5hvHX8tXRNCiZUsAqufNo7p6HhHBxptsRpeua2cbnFQCJUtqUkrPAZNLtf0sdFxtJTbquArDP5sGwOm7rMcz5+zA3pt14MqnRy1cb7OurbjvtK255uherNe+RVbhloV2a3bk0ONP44Dvf499t9mQlqusypbb75h1WI3G2LFj6Nz5v9WwTp06M2bMmAwjKn8e8+xMGP8Fa3boAMCaHTowYcL4jCOSvpuamhp23aEvm3bvwvb9dqJX775ZhySVTOb31ETESRHxakS8Wj1zWtbhLFbzppVcfvhm/OXRdxdWaS5/ahQ7XfQcjwwbx+FbFaoGI8Z+yc4XPc8Pr3yJ21/6lCuP2CzLsHPvy2lTef6ZAdzz7DAeenEks2bN5PEH78w6rEYjpW/XIGMFKTOXK4+5pOWlsrKSJ58bwitvfcCw117hnRFvZx2SSiIKAwVkOa0AMo8ipXRtSql3Sql3VfNWWYezSFUVwWWHbcojw8bx9Nvf/ubu0TfGscvGawAwY04NM+cWkp7n3ptIVWUFqzVv0qDxlpNX/zOQjp3XovXqbalq0oR+u+7Dm68NyTqsRqNTp86MHv3ZwudjxoymY8eOGUZU/jzm2WnXfg0+HzcOgM/HjaNdu/YZRyQtH61arcbW2+7AwGeezDoUqWQyT2ry4I8/7MmHE2Zw84ufLJy31urNFz7+wUbt+HDCDADatmy6cP73Oq9KRcDUmfMaLtgys0aHzrw97FVmz5pJSolXXxrE2t26Zx1Wo9G7Tx9GjXqfjz/6iLlz53L3nf3Za+99sw6rrHnMs7PHXvvwr9tuAeBft93Cnh535dikiROYNm0qALNmzeKFQc+y3gb++1m2HCjA36lZkl5rrcZ+vTry7rjp3HfqVgBc9uQofti7E+u0a8H8+YmxU2dz4YOF0Yl23XgNDtmyC9XzE3Pm1XBW/+FZhp97PTfrzQ9235dj9u9HZWUlG/TYhP0OPpq7br6G26+7gskTv+CofbZj6+/vwq//54qswy07VVVVXHr5Veyz127U1NRw9DHH0aNnz6zDKmse84Zx3FGH8cLzg5g0cSIbdevKr8/7PWee/SuOPuIQbr35Bjp36crNt9vqWipHHXEozw8ayMSJE+m2dmfOO/9Cjjnu+KzDKitffPE5vzj5BGpqakjz57P3/j9i59325Ppr/sbVV1zChPGfs8v2ffjBzrtx8RX/yDpc6TuLRfVvL5cNR9wB9APaAl8Av08pXV/Xa1busEFa59irShKPFu3647xpsKFtvvZqWYcgldTc6vlZh9DoNK2y8aKhTZo+J+sQGpU9d9yGN14fumKUBFYwFat2Ts22PC3TGGY/fe7QlFLvLGMoWaUmpXRoqbYtSZIkqWgFuVk/Sx4BSZIkSSUTEStFxJCIeCMi3o6IC4vz14mIwRHxfkTcGRFNi/ObFZ+PKi5fe0n7MKmRJEmS8irrQQLqN1DAHGDHlNKmwGbA7hGxFfBX4NKU0vrAFGDBzXXHA1NSSusBlxbXq5NJjSRJkqSSSQVfFZ82KU4J2BG4pzj/ZmD/4uP9is8pLt8plvCjbSY1kiRJkr6LthHxaq3ppG+uEBGVETEMGA88BXwATE0pVRdXGQ10Kj7uBHwGUFw+DVi9rgAc0lmSJEnKs+wHCpi4pNHPUko1wGYRsRpwP7DRolYr/ndRVZk6h2zO/AhIkiRJahxSSlOBgcBWwGoRsaDI0hkYW3w8GugCUFzeCphc13ZNaiRJkqQ8W8EHCoiIdsUKDRGxMrAzMBL4N/Dj4mpHAw8WHz9UfE5x+bNpCT+uafuZJEmSpFLqANwcEZUUiip3pZQeiYgRQP+I+BPwOnB9cf3rgVsjYhSFCs0hS9qBSY0kSZKkkkkpDQc2X8T8D4G+i5g/GzhwafZhUiNJkiTlVqwIAwVkziMgSZIkKdes1EiSJEl5Vo+b9cudlRpJkiRJuWZSI0mSJCnXbD+TJEmS8ipwoACs1EiSJEnKOSs1kiRJUm45pDNYqZEkSZKUcyY1kiRJknLN9jNJkiQpz/ydGis1kiRJkvLNpEaSJElSrtl+JkmSJOWZo59ZqZEkSZKUb1ZqJEmSpDxzoAArNZIkSZLyzaRGkiRJUq7ZfiZJkiTlVYQDBWClRpIkSVLOWamRJEmS8syBAqzUSJIkSco3kxpJkiRJuWb7mSRJkpRjYfuZlRpJkiRJ+WalRpIkScqpwEoNWKmRJEmSlHMmNZIkSZJyzfYzSZIkKa+iODVyVmokSZIk5ZqVGkmSJCm3woECWMGSmnXbteSOn22ddRiNys/vHZ51CI3Owz/1M96QmlRZkG5oU2fMzTqERme1Fk2zDqHR8Zg3rMoKL9pVN/+1lyRJkpRrK1SlRpIkSdLSsf3MSo0kSZKknLNSI0mSJOWYlRorNZIkSZJyzqRGkiRJUq7ZfiZJkiTlmO1nVmokSZIk5ZyVGkmSJCmvojg1clZqJEmSJOWaSY0kSZKkXLP9TJIkScqpIBwoACs1kiRJknLOpEaSJElSrtl+JkmSJOWY7WdWaiRJkiTlnJUaSZIkKces1FipkSRJkpRzJjWSJEmScs32M0mSJCnHbD+zUiNJkiQp56zUSJIkSXkVxamRs1IjSZIkKddMaiRJkiTlmu1nkiRJUo45UICVGkmSJEk5Z6VGkiRJyqkgrNRgpUaSJElSzpnUSJIkSco1288kSZKkHLP9zEqNJEmSpJyzUiNJkiTlmYUaKzWSJEmS8s2kRpIkSVKu2X4mSZIk5VU4UABYqZEkSZKUc1ZqJEmSpByzUmOlRpIkSVLOmdRIkiRJyjXbzyRJkqQcs/3MSo0kSZKknLNSs5S+nDaVC885jVHvjSAiuPD//sbz/36SgU8OoKKigtart+WP/+8ftF+zQ9ah5la7lk35zW4b0KZFE+YneOTNz7l32DhWaVbF7/fszpqrNuPzL+dwwYB3+GpODS2aVvLb3Teg/SrNqKwI7hw6hsdHjM/6bZSNq664jFtuup6IoEfPjbn62htYaaWVsg6rrD35xOOcfebp1NTUcMxxJ/DLc87NOqSyM3v2bA7aZ2fmzp1LdXU1e+5zAGeeex4/3nsnZnz1FQATJ4xns169ue7WuzOOtjyc8pPjefyxR2nXrj0vDx0OwOTJkzn2yEP49JNP6LrWWtx02520bt0640jLV01NDdtv3YeOHTtxzwMPZx2OlpMgrNRQwkpNRHSJiH9HxMiIeDsiTi/VvhrSRRf8im377cyD/x7K3Y//h3XW684xPzmde558ibsef5Eddtqday7/a9Zh5lrN/MTfn/uIo295nZP7D2f/TTuwVpuVOaxPJ177bCpH3Pwar302lcP6dAZg/0078PHkmZxw+zDOuOdNTt5hbaoq/J97eRg7ZgzX/P1KBr04hMFDhzO/poZ77+6fdVhlraamhjN+fgoPPvwYrw8fwd3972DkiBFZh1V2mjVrxh33P87jg4bw2MDBDHr2SV57dTD3PPIMjw0czGMDB9Orz5bsvvf+WYdaNg478mjufXDA1+ZdevFf+X6/nXj9rXf5fr+duPRi//0spb9feTndN9wo6zCkkihl+1k1cFZKaSNgK+CUiOhRwv2V3FfTv2TokP9wwCFHAdCkaVNWbbUaLVdZdeE6s2fONFv+jibPnMf7E2YAMGteDZ9Mnknblk3Zdt3VF1ZgHh8xnu3WXR2ARKJ5k0oAVm5SyfTZ1dTMT9kEX4aqq6uZNWsW1dXVzJw1kzU7dMw6pLL2ypAhdOu2Huusuy5NmzblwIMP4ZGHH8w6rLITEbRo2RKA6nnzmDev+mt/u7+aPp3/PD+IXffcJ6sQy8622+1A6zZtvjZvwCMPcdgRhX9TDzviKB71s14yY0aP5vHHBnD0scdnHYpUEiVLalJK41JKrxUfTwdGAp1Ktb+GMPrTj2ndZnXOP+tnHLTHdlxwzqnMnFm4+L7yoj+w65Yb8egDd3HyWb/NONLyseaqzVi/XUtGfv4VbVo0YfLMeUAh8WndvAkA9w/7nLXaNOfeE/tw4xGbc+XAjzClWT46durEaWecRc8N1mb9dTqx6qqt2GnnXbMOq6yNHTuGzp27LHzeqVNnxowZk2FE5aumpoY9+m1Jr426sn2/Hdl8i74Llz0x4CG23aEfq9T60krL34TxX7Bmh0K79podOjBhgq3DpXLO2b/gT3/5KxUV3k5dliLjaQXQIJ/siFgb2BwY3BD7K5Wa6mreeesNDjzyeO567AVWXrk5N/z9EgBOO+d8nhw8kr32P4j+N12TcaTlYeUmFVy414ZcNehDZs6tWex6fddajVETZvCj617hhNuHcfoP1qV508oGjLR8TZkyhQGPPMSbIz/gvQ9HM3PGDPrfcVvWYZW1lL6dklv9LY3KykoeGziYl4ePYthrr/LuyLcXLnvwvrvY94cHZRidtPw89ugjtGvXjs17bZF1KFLJlDypiYiWwL3AGSmlLxex/KSIeDUiXp0yeWKpw/lO1ujQiTU6dGKTzfsAsMue+/POW298bZ099j+Qpx97KIvwykplRXDh3hvy9DsTeP6DyQBMnjGPNsXqTJvmTZhSrNrs3rM9z42aBMCYabMZ9+VsurZeOZvAy8zAZ59mrbXXpm27djRp0oR99j+AwS+/lHVYZa1Tp86MHv3ZwudjxoymY0db/kqpVavV2HrbHRj4zJMATJk8iTdee5Udd9kj48jKX7v2a/D5uHEAfD5uHO3atc84ovL08ksvMuDRh+mxwTocc+ShDBr4LMcfc2TWYUnLVUmTmohoQiGhuT2ldN+i1kkpXZtS6p1S6t26TdtShvOdtW2/Bmt06MTHH7wPwOAXB7Lu+hvyyUejFq4z8KkBrNNtg6xCLBvn7Lwen06exd2vj1047z8fTmb3HoV/8Hbv0Z4XPywkMuOnz2GLrq0AaN28CV1ar8y4abMbPugy1LlLV14ZMpiZM2eSUmLQv5+le3dvMi2l3n36MGrU+3z80UfMnTuXu+/sz15775t1WGVn0sQJTJs2FYDZs2bxwnPPst763QF49MH72GnXPRzlrwHssdc+/Ou2WwD41223sKef9ZK48E9/4b0PP2PEex9x06138P1+O3L9TbdmHZaWlyhU9LOcVgQlG9I5Cu/wemBkSumSUu2noZ37h//j1z8/gXnz5tK569r84eK/c8GvTuPjD96noqKCDp268Lu/XJZ1mLn2vY6rsFuP9nwwYQb/PHxTAK578VP+9epofr9nd/bsuQZfTJ/DBY++C8Atg0dz7q7rccMRmxHAtS98wrTZ1Rm+g/LRp++W7HfAj9h+695UVVWxyaabcezxJ2YdVlmrqqri0suvYp+9dqOmpoajjzmOHj17Zh1W2Rn/xeeceeqJzK+pYf78+ey934/Yabc9AXj4/rv52elnZxxh+TnuqMN44flBTJo4kY26deXX5/2eM8/+FUcfcQi33nwDnbt05ebb78w6TEk5FYvq314uG47YDngeeBOYX5z9m5TSgMW9pucmvdIdjw4qSTxatJ/fOzzrEBqdh3+6ddYhNCpNqrwptqGNt1La4FZr0TTrEBqdSn86oEFtv3UfXhv6qgd9EZq2Xy+1//HFmcYw5uoDhqaUemcZQ8kqNSmlF1hhxkOQJEmSVK78ClOSJElSrpWsUiNJkiSp9FaUm/WzZKVGkiRJUq5ZqZEkSZLyzEKNlRpJkiRJ+WZSI0mSJCnXbD+TJEmScsyBAqzUSJIkSSqhiOgSEf+OiJER8XZEnF6cf0FEjImIYcVpz1qv+XVEjIqIdyNityXtw0qNJEmSlFMRkYdKTTVwVkrptYhYBRgaEU8Vl12aUrq49soR0QM4BOgJdASejogNUko1i9uBlRpJkiRJJZNSGpdSeq34eDowEuhUx0v2A/qnlOaklD4CRgF969qHSY0kSZKk76JtRLxaazppcStGxNrA5sDg4qxTI2J4RNwQEa2L8zoBn9V62WjqToJsP5MkSZLybAVoP5uYUuq9pJUioiVwL3BGSunLiLga+COQiv/9f8BxLPqXd1Jd27ZSI0mSJKmkIqIJhYTm9pTSfQAppS9SSjUppfnAdfy3xWw00KXWyzsDY+vavkmNJEmSlGMLBgvIaqpHfAFcD4xMKV1Sa36HWqsdALxVfPwQcEhENIuIdYD1gSF17cP2M0mSJEmltC1wJPBmRAwrzvsNcGhEbEahtexj4CcAKaW3I+IuYASFkdNOqWvkMzCpkSRJklRCKaUXWPR9MgPqeM2fgT/Xdx8mNZIkSVKu12d+AAAgAElEQVSeZT5OQPa8p0aSJElSrlmpkSRJknJsBRjSOXNWaiRJkiTlmkmNJEmSpFyz/UySJEnKq7D9DKzUSJIkSco5KzWSJElSTgVgocZKjSRJkqScM6mRJEmSlGu2n0mSJEm5FQ4UgJUaSZIkSTlnUiNJkiQp12w/kyRJknLM7jMrNZIkSZJyzkqNJEmSlGMOFGClRpIkSVLOmdRIkiRJyjXbzyRJkqS8CgcKACs1kiRJknLOSo0kSZKUUwFUVFiqsVIjSZIkKddMaiRJkiTlmu1nkiRJUo45UICVGkmSJEk5t0JValZqUsEGHVbJOoxG5fFTt806hEan8wn9sw6hURl26QFZh9DorL5Ks6xDaHQ+mTgz6xAanXXbt8g6hEbFQkTdwlKNlRpJkiRJ+WZSI0mSJCnXVqj2M0mSJElLIRwoAKzUSJIkSco5KzWSJElSTgUOFABWaiRJkiTlnEmNJEmSpFyz/UySJEnKrbD9DCs1kiRJknLOSo0kSZKUYxZqrNRIkiRJyjmTGkmSJEm5ZvuZJEmSlGMOFGClRpIkSVLOWamRJEmS8iocKACs1EiSJEnKOZMaSZIkSblm+5kkSZKUU4EDBYCVGkmSJEk5Z1IjSZIkKddsP5MkSZJyzO4zKzWSJEmScs5KjSRJkpRjDhRgpUaSJElSzpnUSJIkSco1288kSZKkHLP7zEqNJEmSpJyzUiNJkiTlVThQAFipkSRJkpRzJjWSJEmScs32M0mSJCmnAgcKACs1kiRJknLOSo0kSZKUW+FAAVipkSRJkpRzJjWSJEmScs32M0mSJCnH7D6zUiNJkiQp56zUSJIkSTnmQAFWaiRJkiTlnEmNJEmSpFyz/UySJEnKq3CgADCp+U6efOJxzj7zdGpqajjmuBP45TnnZh1S2fvJCcfx2IBHaNe+PUOHvZV1OGWjY5vm/P3ELWnfaiXmJ7hl4Adc+9R7AJyw8/qcsNP6VM9PPPXGWC686w2qKoPLju3LJmu1pqoyuPPFj7n80ZEZv4v8mj17Nj/ee2fmzplDTXU1e+57AGf9+nzOPu0nDB/2Gikl1u22Ppf87TpatGyZdbhlqccG69Cy5SpUVlZSVVXF8y+9knVIZWmXLXvQomVLKioKx/mux54H4PYbruZfN15LZVUlO+y0O2f/7k8ZR1p+vGZRuStZUhMRKwHPAc2K+7knpfT7Uu2vodXU1HDGz0/h0ceeolPnzmy3VR/23ntfNurRI+vQytqRRx/DT08+lROOOyrrUMpKTc18zu8/jOGfTKHlSlU8c8GuDHz7c9qvuhJ7bN6JHc57nLnV82m7SjMA9uvTlWZNKtjhvMdZuWklL/7Pntw3+FM+mzgj43eST82aNePOBx6nRcuWzJs3jx/usSM/2Hk3fv/n/2OVVVcF4MLfnsNN/7yaU874ZcbRlq8BTz5L27Ztsw6j7N149wBat/nvcR784iCefeJR7n/6ZZo2a8akieMzjK48ec1S3gIHCoDS3lMzB9gxpbQpsBmwe0RsVcL9NahXhgyhW7f1WGfddWnatCkHHnwIjzz8YNZhlb3ttt+BNm3aZB1G2fli2myGfzIFgK9mV/Pe2C/p0HpljtlxPS5/dCRzq+cDMHH6HABSSjRvVkVlRbBSk0rmVdcwfda8zOLPu4hYWIGpnjeP6up5RMTChCalxOzZs/xHS2Xpzlv+yQmnnEXTZoUvTVZv2z7jiMqP1yxqDEqW1KSCr4pPmxSnVKr9NbSxY8fQuXOXhc87derMmDFjMoxIWj66tG3B99ZqzdAPJtFtzVXYeoN2PHHeLjx07o5svk4hoXzo1c+YOaeaty/bj2GX7MvfHnuXqTPmZhx5vtXU1LDbDn3ZrHsXtu+3E5v37gvAmaecSK8N1+KD99/l2BNPzjjK8hUE++21G9tt1Zsb/nlt1uGUrYjgxEP348Ddt+Ou224A4OMPRzF0yIscsnc/jv7Rbrw5bGjGUZYfr1nUGJT0npqIqASGAusBf0spDV7EOicBJwF06dq1lOEsVyl9Oz/zW1TlXYtmVdx06rb89l+v89XsaqoqglYtmrLbH59i83Xa8M+Tt2GLXz5Cr3VWp2Z+YuNfPMhqzZvyyG92YtCIz/lkgu1ny6qyspInnhvCtGlTOfHIg3hnxNts2KMnl/ztOmpqajjvV7/gofvv5uDDj8461LL09MAX6NCxI+PHj2ffPXdlg+4bst32O2QdVtm57YGnab9mByZNHM8Jh+zLuuttQE1NNV9Om8odD/+bN4cN5ayfHsUTL73lv6nLkdcs5c/zWeIhnVNKNSmlzYDOQN+I2HgR61ybUuqdUurdrm27UoazXHXq1JnRoz9b+HzMmNF07Ngxw4ik76aqMrjx1G2556VPeHToaADGTpm18PHrH01mfoLVV2nGj7Zei2fe/JzqmsTE6XMY/P5ENlvbtsDloVWr1dh62x0Y+MyTC+dVVlayzwE/5rGHH8gwsvLWofj3u3379uyz3/4MfWVIxhGVp/ZrdgAKLWY777EPbw4byhodOrHzHvsSEWyyeW8qKiqYMnlixpGWF69Z1Bg0yO/UpJSmAgOB3Rtifw2hd58+jBr1Ph9/9BFz587l7jv7s9fe+2YdlrTMLj+uL++N+5Krn3h34bzHXhvN9hsV+tu7rbEKTSsrmDR9DqMnzVg4v3nTSnp3W533x32ZSdzlYNLECUybNhWAWbNm8fygZ+m2/gZ89OEHQOFb1qcfH0C39btnGWbZmjFjBtOnT1/4+Nmnn6JHz299B6fvaObMGcz4avrCx/8Z9Czrde/BTrvtzeAXBwHw8QfvM2/u3K8NJKDvzmuW8heR7bQiKOXoZ+2AeSmlqRGxMrAz8NdS7a+hVVVVcenlV7HPXrtRU1PD0cccR4+ePbMOq+wddcShPD9oIBMnTqTb2p057/wLOea447MOK/e2XL8tB2+7Dm9/NpV//2E3AP58z3Buf+4jrji+L8//aXfmVc/n1H++DMANz4ziihP68sKf9yCAO174iBGjp2X4DvJt/Bef84uTT6Cmpob58+ezz/4/Yqdd9+BHe+7I9OnTSSnRY+Pv8T8XX5l1qGVp/BdfcOhBPwSgurqagw45lF12K5vv4FYYkyaM5+fHHwpATU01e+1/ENv/YBfmzp3LeWf9jP127EOTJk3582XX2EqznHnNosYgFtVnuVw2HLEJcDNQSaEidFdK6Q91vWaLLXqnFwe/WpJ4pBVF5xP6Zx1CozLs0gOyDqHRad2iadYhNDqfTJyZdQiNzrrtW2QdQqOy7Za9GTr0VbPdRVily4ap15nXZxrDc2duNzSl1DvLGEpWqUkpDQc2L9X2JUmSJDlQADTQPTWSJEmSVComNZIkSZJyraS/UyNJkiSphFagEciyZKVGkiRJUq5ZqZEkSZJyKggHCsBKjSRJkqScM6mRJEmSlGu2n0mSJEk5ZveZlRpJkiRJOWelRpIkScqxCks1VmokSZIk5ZtJjSRJkqRcs/1MkiRJyjG7z6zUSJIkSSqhiOgSEf+OiJER8XZEnF6c3yYinoqI94v/bV2cHxFxRUSMiojhEdFrSfswqZEkSZJyKgIiItOpHqqBs1JKGwFbAadERA/gXOCZlNL6wDPF5wB7AOsXp5OAq5e0A5MaSZIkSSWTUhqXUnqt+Hg6MBLoBOwH3Fxc7WZg/+Lj/YBbUsHLwGoR0aGufZjUSJIkSfou2kbEq7Wmkxa3YkSsDWwODAbWSCmNg0LiA7QvrtYJ+KzWy0YX5y2WAwVIkiRJOVaR/UABE1NKvZe0UkS0BO4FzkgpfVlH69qiFqS6tm2lRpIkSVJJRUQTCgnN7Sml+4qzv1jQVlb87/ji/NFAl1ov7wyMrWv7JjWSJElSjq3oAwVEYaXrgZEppUtqLXoIOLr4+GjgwVrzjyqOgrYVMG1Bm9ri2H4mSZIkqZS2BY4E3oyIYcV5vwH+F7grIo4HPgUOLC4bAOwJjAJmAscuaQcmNZIkSZJKJqX0Aou+TwZgp0Wsn4BTlmYfJjWSJElSjtXvp2LKm/fUSJIkSco1KzWSJElSTgUQi+3sajys1EiSJEnKNZMaSZIkSblm+5kkSZKUYxV2n1mpkSRJkpRvVmokSZKkvIogHNPZSo0kSZKkfDOpkSRJkpRrtp9JkiRJOWb3mZUaSZIkSTlnUiNJkiQp12w/kyRJknIqgAr7z6zUSJIkSco3KzWSJElSjlmosVIjSZIkKedMaiRJkiTlmu1nUgP78B8HZR1Co7JGv3OzDqHRmfLCRVmH0Oh0abNy1iFIylDYf2alRpIkSVK+WamRJEmScirCgQLASo0kSZKknDOpkSRJkpRrtp9JkiRJOVZh/5mVGkmSJEn5ZqVGkiRJyjHrNFZqJEmSJOWcSY0kSZKkXLP9TJIkScqxcKAAKzWSJEmS8s1KjSRJkpRTAVRYqLFSI0mSJCnfTGokSZIk5ZrtZ5IkSVJeRThQAFZqJEmSJOWclRpJkiQpxyzUWKmRJEmSlHMmNZIkSZJyzfYzSZIkKcccKMBKjSRJkqScs1IjSZIk5VQAFRZqrNRIkiRJyrfFVmoiYtW6XphS+nL5hyNJkiRJS6eu9rO3gUShqrXAgucJ6FrCuCRJkiTVgwMF1JHUpJS6NGQgkiRJkrQs6nVPTUQcEhG/KT7uHBFblDYsSZIkSaqfJSY1EXEV8APgyOKsmcA/ShmUJEmSpPqJjKcVQX2GdN4mpdQrIl4HSClNjoimJY5LkiRJkuqlPknNvIiooDA4ABGxOjC/pFFJkiRJWqIIqHCggHrdU/M34F6gXURcCLwA/LWkUUmSJElSPS2xUpNSuiUihgI7F2cdmFJ6q7RhSZIkSVL91Kf9DKASmEehBa1eI6ZJkiRJKj27z+o3+tlvgTuAjkBn4F8R8etSByZJkiRJ9VGfSs0RwBYppZkAEfFnYCjwl1IGJkmSJGnJwlJNvVrJPuHryU8V8GFpwpEkSZKkpbPYSk1EXErhHpqZwNsR8UTx+a4URkCTJEmSpMzV1X62YISzt4FHa81/uXThSJIkSVoadp/VkdSklK5vyEAkSZIkaVkscaCAiOgG/BnoAay0YH5KaYMSxiVJkiRpCYKgwlJNvQYKuAm4EQhgD+AuoH8JY5IkSZKkeqtPUtM8pfQEQErpg5TS74AflDYsSZIkSaqf+iQ1c6Iw+PUHEfHTiNgHaF/iuHLhySceZ5Oe3em54Xr830X/m3U4jYLHvOFdfdUVbLXFJmzZ63v8/crLsw6nbDRrWsXz15/K4FvPYOi/zuR3J+wCwE9/vA1v3X0Os16+iNVbNV+4/qotVuKei49ZuP6Re/XOKvSy5N+WhnfVFZfRt9f32HKLTTj2qMOYPXt21iGVNT/jZSwKAwVkOa0I6pPU/AJoCfwc2BY4ETiuvjuIiMqIeD0iHlm2EFdMNTU1nPHzU3jw4cd4ffgI7u5/ByNHjMg6rLLmMW94I95+i5tv/CfPPv8yLw55nccfe5QPRr2fdVhlYc7canY/9Vq2PPIytjzyMnbdujt9e3blpeEfs+fPr+OTcZO/tv5Pfrw173z0BVseeRm7nXwN//vzvWlSVZlR9OXFvy0Nb+yYMVzz9ysZ9OIQBg8dzvyaGu692872UvEzrsZgiUlNSmlwSml6SunTlNKRKaV9U0ovLsU+TgdGLnuIK6ZXhgyhW7f1WGfddWnatCkHHnwIjzz8YNZhlTWPecN7952R9O67Jc2bN6eqqorttt+Bhx98IOuwysaMWXMBaFJVSVVVJYnEG++N5dNxU761bkrQsnkzAFqs3JQpX86kumZ+g8Zbrvzbko3q6mpmzZpFdXU1M2fNZM0OHbMOqWz5GS9/EZHptCJYbFITEfdHxH2Lm+qz8YjoDOwF/HN5BbyiGDt2DJ07d1n4vFOnzowZMybDiMqfx7zh9ei5Mf954XkmT5rEzJkzefLxxxgz+rOswyobFRXBy7ecwaePnc+zQ97jlbcXf2z/cc9/2HDtNfjwkd/x6u1ncvalD5FSasBoy5d/Wxpex06dOO2Ms+i5wdqsv04nVl21FTvtvGvWYZUtP+NqDOoa0vmq5bD9y4BzgFUWt0JEnAScBNCla9flsMuGsaiLiRUlUy1XHvOG133DjTjjrF+y39670bJFSzbeZBOqqpY4Erzqaf78xFZHXUarlitx51+Ppse6azDiwy8Wue4uW27A8PfGsvsp17Bu59V59IoTefGIS5k+c04DR11+/NvS8KZMmcKARx7izZEf0Gq11TjqsIPof8dtHHLoEVmHVpb8jKsxWGylJqX0TF3TkjYcEXsD41NKQ+taL6V0bUqpd0qpd7u27ZbhLWSjU6fOjK71jfWYMaPp2NHSeSl5zLNx1DHH8/xLr/LY0wNp3boN6663ftYhlZ1pX83mudc+YNetui92nSP37s2DA98E4MPRk/h47GS6r+2YLcuDf1sa3sBnn2attdembbt2NGnShH32P4DBL7+UdVhly894+avIeFoRlDKObYF9I+JjCr9rs2NE3FbC/TWo3n36MGrU+3z80UfMnTuXu+/sz15775t1WGXNY56NCePHA/DZp5/y8IP38+ODDsk4ovLQdrUWtGpZ+D3jlZpVsWOf9Xn3kwmLXf+zL6bSr08hoWzfpiUbdG3HR2MmNUis5c6/LQ2vc5euvDJkMDNnziSlxKB/P0v37htlHVbZ8jOuxqBkfSQppV8DvwaIiH7A2SmlsqkrV1VVcenlV7HPXrtRU1PD0cccR4+ePbMOq6x5zLNx5KEHMnnyJJo0acLFl11J69atsw6pLKzZdhWuO+9gKisrqIjg3meG89iLIzn5oG0584jvs0abVXjltjN5/KV3OPl/7uF/b3iGa887iFdu+wURwW//PoBJ02Zm/TbKgn9bGl6fvluy3wE/Yvute1NVVcUmm27GscefmHVYZcvPeHkLbCcEiPreaBoRzVJKy9S8XSup2buu9bbYond6cfCry7ILKTfmVjtiVUNao9+5WYfQ6Ex54aKsQ2h05vl3pcE1qVpRmm4ah2237M3Qoa965b4Ia6y3cTr44nsyjeHKAzYamlLK9AfUlvh/ZET0jYg3gfeLzzeNiCuXZicppYFLSmgkSZIkaVnUp/3sCmBv4AGAlNIbEfGDkkYlSZIkqV4qrGHVa6CAipTSJ9+YV1OKYCRJkiRpadWnUvNZRPQFUkRUAqcB75U2LEmSJEn1YaWmfpWanwFnAl2BL4CtivMkSZIkKXNLrNSklMYD/jCFJEmSpBXSEpOaiLgO+Na4zymlk0oSkSRJkqR6ifB3aqB+99Q8XevxSsABwGelCUeSJEmSlk592s/urP08Im4FnipZRJIkSZK0FOpTqfmmdYC1lncgkiRJkpaeo5/V756aKfz3npoKYDJwbimDkiRJkqT6qjOpicJdR5sCY4qz5qeUvjVogCRJkqRsOE7AEn6nppjA3J9SqilOJjSSJEmSVij1+fHNIRHRq+SRSJIkSdIyWGz7WURUpZSqge2AEyPiA2AGEBSKOCY6kiRJUoYCqLD/rM57aoYAvYD9GygWSZIkSVpqdSU1AZBS+qCBYpEkSZK0lOpzP0m5qyupaRcRZy5uYUrpkhLEI0mSJElLpa6kphJoSbFiI0mSJEkrorqSmnEppT80WCSSJEmSlprjBNTdgufhkSRJkvSdRMQNETE+It6qNe+CiBgTEcOK0561lv06IkZFxLsRsVt99lFXpWan7xC7JEmSpBKLiDwM6XwTcBVwyzfmX5pSurj2jIjoARwC9AQ6Ak9HxAYppZq6drDYSk1KafKyRCxJkiRJC6SUngPqm1vsB/RPKc1JKX0EjAL6LulFjgAnSZIk6btoGxGv1ppOqufrTo2I4cX2tNbFeZ2Az2qtM7o4r051tZ9JkiRJWsGtAN1nE1NKvZfyNVcDfwRS8b//DziORd/Xn5a0MSs1kiRJkhpUSumLlFJNSmk+cB3/bTEbDXSptWpnYOyStmdSI0mSJOVYRWQ7LYuI6FDr6QHAgpHRHgIOiYhmEbEOsD4wZEnbs/1MkiRJUslExB1APwr33owGfg/0i4jNKLSWfQz8BCCl9HZE3AWMAKqBU5Y08hmY1EiSJEkqoZTSoYuYfX0d6/8Z+PPS7MOkRpIkScqpgDz8Tk3JeU+NJEmSpFyzUiNJkiTlmIUaKzWSJEmScs6kRpIkSVKu2X4mSZIk5dV3+K2YcmKlRpIkSVKuWamRJEmSciywVGOlRpIkSVKumdRIkiRJyjXbzyRJkqScChwoAKzUSJIkScq5FapSMx+YWz0/6zAalfnzU9YhNDpVlX6d0pCmvHBR1iE0Oq33uSzrEBqdiQ+ennUIkjJkpcZKjSRJkqScM6mRJEmSlGsrVPuZJEmSpKUTYf+ZlRpJkiRJuWZSI0mSJCnXbD+TJEmScsrfqSmwUiNJkiQp16zUSJIkSXkV4DgBVmokSZIk5ZxJjSRJkqRcs/1MkiRJyrEK+8+s1EiSJEnKNys1kiRJUk45pHOBlRpJkiRJuWZSI0mSJCnXbD+TJEmScsxxAqzUSJIkSco5KzWSJElSbgUVWKqxUiNJkiQp10xqJEmSJOWa7WeSJElSTgUOFABWaiRJkiTlnJUaSZIkKa8CKqzUWKmRJEmSlG8mNZIkSZJyzfYzSZIkKccqHCnASo0kSZKkfLNSI0mSJOWUQzoXWKmRJEmSlGsmNZIkSZJyzfYzSZIkKcccKMBKjSRJkqScs1IjSZIk5ZiFGis1kiRJknLOpEaSJElSrtl+JkmSJOVUYJUCPAaSJEmScs6kRpIkSVKu2X4mSZIk5VVAOPyZlRpJ0v9v797jrKrr/Y+/PsOAIqCigAqo3EHwglwVr5VpKpA3FPMCSoL99JSVGR3tWB07kp5OoWamXbyckxdIRUVAgyREkJvXVBABhcEL4CUVDRm+vz9mS5NSIs7ei7Xn9fSxHzN77T17vecrjzXzmc9nrS1JUr7ZqZEkSZJyzD6NnRpJkiRJOWdR8xn88pqrOKD3vvTvtQ/XXj026zhl6/xzv0rnPXfjwD77feyxq3/+U5o3qWTN6tUZJCt/ixYtZEC/XhtvrVvuyC/8t150D0yZzL49utKjWyeuvGJM1nHKRtsWTZk85kQe+9WZzL/uDM77ck8A9mnfgof+5xTmXns6438wmGbbNdr4NXu3q3ls/nVnMPfa09mmYYOs4ped6upqBvTrxUnHDco6Sr3gcUXlrqjjZxGxDHgbqAbWp5T6FHN/pfTMX57mpt/9mmkzZtOoUSNOGHwMRx19DB07dc46Wtk59fQzOWfU/+Pcc876h+0rViznoWl/pO3ue2SUrPx16dKVR+YsAGp+AenSYXcGDT4u41Tlrbq6mgu+fh4TJz1Im7ZtOfiAvgwcOJi9unfPOlrura/ewOgb/szjL6yiaeOGPHLVV5j62Ev88oIjGP3rGTz8VBVnHtmdb57Ymx/dMosGFcFvLzqKEVdO4amlq9mp2bZ8UL0h62+jbFx79Vi6dtuLt//616yjlD2PK+UtgAovFFCSTs3nUko9y6mgAVj43LP06def7bbbjsrKSg4+5FDunXB31rHK0kEHH0rznXb62PaLv/ttfnDZGK/4USIPTZtK+/Yd2WPPPbOOUtbmzplDx46daN+hA40aNWLIKUO5794JWccqC6+8sZbHX1gFwDvvfcBzy1+n9c5N6dy2OQ8/VQXAtAUvcdzBnQA4oveePL10NU8trekEv/72+2zYkLIJX2aqVqxg8qT7GXbWiKyj1AseV1QfOH62hbr32JtHHp7B62vWsHbtWh6YPImqFcuzjlVv3D/xXnbbrQ377PvxkTQVx/hxtzPklKFZxyh7K1dW0bbt7hvvt2nTlqqqqgwTlac9Wm1Pz44tmbvwFZ5ZtoaBB3QA4IRDOtO2RTMAOrdpTkpwz2XH88jVX+FbJ/XOMnJZuejCb3LZ5T+hosJfQ0rB40r5i4xvW4NiH00S8EBEzI+IkZt6QkSMjIh5ETFvzapVRY5Td7p224sLvv0dvjzwKE4cfAx777svlZVeTK4U1q5dy/9c8V987/s/yDpKvbFu3Trun3gvx59wUtZRyl5KH+8E2I2sW022bcitlxzLd341nbfXrmPUzx5k1KD9mHnVqTRt3Ih166sBqGwQDOjRmrOumMQXLryDwQM6cXjP3T/h1fVJJk28j5YtW7J/L4vEUvG4ovqg2EXNQSmlXsDRwHkRcehHn5BSuj6l1Cel1Gfnli2LHKdunTl8BDNmzWPSHx+iefOd6OD5NCWxdMkLvLhsGYcc0It99+rIyqoVHHZQX1595ZWso5WtB6ZMomfP/Wm1yy5ZRyl7bdq0ZUWtrm9V1Qpat26dYaLyUtmgglsvGcjtf3qOCY+8AMCiFW8w6OK7OOjrt3LH9IUsffktAKpWv8OMp6pY89f3ee9v65k8dyn7d2yVZfyyMHvWTO6feC/du7Rn+BmnMv2haYwYfkbWscqaxxXVB0UtalJKKwsfXwPuAvoVc3+ltuq11wBY/tJL3DvhLk462dGcUuix9z48/+LLPPnsCzz57Au0btOW6TPnssuuu2YdrWyNv+M2/32XSJ++fVm8+HmWLV3KunXrGHf7bRw7cHDWscrGdRccwcLlr3PVXY9t3NZyh8YARMDoof244f4nAXhw/ovs3b4FjbeppEFFcMg+bXn2pTWZ5C4nP7zschYtWc4zi5Zy4y23ctjhn+c3N96Sdayy5nGl/EVke9saFG1eKiKaABUppbcLnx8J/KhY+8vCGacO4fXX19CwYUP+++dX07x586wjlaURw05j5ozprFmzmh6d92T0JZdyxrCzs45Vb6xdu5ZpU//I2GuuyzpKvVBZWcnPxl7DoGOPorq6mmHDz6Z7jx5ZxyoLA3q05rQjuvPU0lXMvuY0AC69aSadWu/IqIE15+dNeGQxNwum0uYAAB6BSURBVD/wDABvvvM3rrpzAQ+PPZWUElPmLmPy3GVZxZe2mMcV1QexqTnLOnnhiA7UdGegpnj6fUrpx//qa/bv3SdNnzmnKHm0aV7Jp/QqG2wlf9KoJyobeCJyqTUf9POsI9Q7qyd8I+sI9U6DCo/lpXRQ/z7Mnz/PRd+EDt33Sz/+v/szzfCVXm3nZ32l46J1alJKSwAvTSVJkiSpqPwTpiRJkqRc8xrEkiRJUk4FdinANZAkSZKUc3ZqJEmSpBzzzVTt1EiSJEnKOYsaSZIkSbnm+JkkSZKUYw6f2amRJEmSlHN2aiRJkqS8Ci8UAHZqJEmSJOWcRY0kSZKkXHP8TJIkScqpwC4FuAaSJEmScs5OjSRJkpRjXijATo0kSZKknLOokSRJkpRrjp9JkiRJOebwmZ0aSZIkSTlnUSNJkiQp1xw/kyRJknLMi5/ZqZEkSZKUc3ZqJEmSpJwKoMJLBdipkSRJkpRvFjWSJEmScs3xM0mSJCnHvFCAnRpJkiRJRRQRv42I1yLi6VrbdoqIByPi+cLH5oXtERFXRcTiiHgyInptzj4saiRJkqTcisz/2ww3Al/6yLbRwNSUUmdgauE+wNFA58JtJPDLzdmBRY0kSZKkokkp/Rl4/SObvwzcVPj8JuC4WttvTjVmAztGxG6ftA+LGkmSJEmfRYuImFfrNnIzvmaXlNLLAIWPrQrb2wDLaz1vRWHbv+SFAiRJkqQc2wouFLA6pdSnjl5rU99N+qQvslMjSZIkqdRe/XCsrPDxtcL2FcDutZ7XFlj5SS9mUSNJkiTlVAAVRKa3LXQPMKzw+TBgQq3tZxaugnYA8NaHY2r/iuNnkiRJkoomIm4FDqfm3JsVwKXAGOCOiBgBvAQMKTz9fuAYYDGwFjhrc/ZhUSNJkiSpaFJKp/6Th76wiecm4LxPuw+LGkmSJCmvYqu4UEDmPKdGkiRJUq7ZqZEkSZJyzE6NnRpJkiRJOWdRI0mSJCnXHD+TJEmSciy2/L1iysZWVdRUAI0qbR6VUvWGlHWEeufVt97POkK9snPTRllHqHdW3f31rCPUOy2G/CrrCPXOG384N+sIkmrZqooaSZIkSZsvgAobNZ5TI0mSJCnfLGokSZIk5ZrjZ5IkSVKOeaEAOzWSJEmScs5OjSRJkpRjYaPGTo0kSZKkfLOokSRJkpRrjp9JkiRJOeaFAuzUSJIkSco5ixpJkiRJueb4mSRJkpRTAVQ4fWanRpIkSVK+2amRJEmSciu8UAB2aiRJkiTlnEWNJEmSpFxz/EySJEnKq4Bw+sxOjSRJkqR8s1MjSZIk5ZiNGjs1kiRJknLOokaSJElSrjl+JkmSJOVUABVeKcBOjSRJkqR8s1MjSZIk5Zh9Gjs1kiRJknLOokaSJElSrjl+JkmSJOWZ82d2aiRJkiTlm50aSZIkKcfCVo2dGkmSJEn5ZlEjSZIkKdccP5MkSZJyLJw+s1MjSZIkKd/s1EiSJEk5ZqPGTo0kSZKknLOokSRJkpRrjp9JkiRJeeb8mZ0aSZIkSflmp0aSJEnKqQDCVo2dGkmSJEn5ZlEjSZIkKdccP5MkSZLyKiCcPrNT81mM+urZ7NG6Fb177p11lHqlurqaAf16cdJxg7KOUtaqq6sZ9PkD+OppJwAw+oJzOfbw/hxzWD/OO/srvPvOOxknLB/njfoqnfbcjQP77Ldx2913jueA3vvSvElDHps/L8N05W/RooUM6Ndr4611yx35xdVjs46Ve21bNGHyZYN47JpTmH/1yZw3cB8A9mm3Mw/95Djmjh3C+Iu/RLPGDTd+zYUn7s/T153KE9cO5Yj922YVvSw9MGUy+/boSo9unbjyijFZx5HqXFGLmojYMSLGR8RzEfFsRBxYzP2V2hnDhjPhvslZx6h3rr16LF277ZV1jLJ34/W/oGOXbhvvX/yfVzDxoUe5f/ocWrfZnVt+e12G6crLV844k/F3T/yHbXt178Ett45jwMGHZJSq/ujSpSuPzFnAI3MWMGPWXBpvtx2DBh+XdazcW1+dGP3bWex//u0cdtFdjDqmB912b84vzz+MS25+lL7fGMc9s5fyzeN7AtBt9+YMOaQjvc6/ncE/mMjYUYdQUeGfn+tCdXU1F3z9PCbcO4nHnnyGcbfdyrPPPJN1LKlOFbtTMxaYnFLqBuwHPFvk/ZXUwYccyk477ZR1jHqlasUKJk+6n2Fnjcg6Sll7eeUK/vTHyZx82vCN25o12x6AlBLvv/+eV1qpQwcdfCjNP3Is6dptLzp36ZpRovrroWlTad++I3vsuWfWUXLvlTfW8viS1QC8894HPLfiDVrv1ITObXbk4b+8DMC0J1Zw3ID2AAzs145xM15g3foNvPja27zwyl/p27lVZvnLydw5c+jYsRPtO3SgUaNGDDllKPfdOyHrWKpDkfFta1C0oiYitgcOBX4DkFJal1J6s1j7U/1w0YXf5LLLf0JFhZOTxXTZJRfx3f+47GPrfNHXR9K/R3teWLyIM7/6tYzSScUzftztDDllaNYxys4erZrRs0ML5i56lWdeep2B/doBcMKAjrRt0RSANjs3YcXqv4+1Vq1+h9Y7N8kibtlZubKKtm1333i/TZu2VFVVZZhIqnvF/M2wA7AK+F1EPBYRv46Ijx2dImJkRMyLiHmrVq8qYhzl3aSJ99GyZUv279U76yhlbdoD97Nzi5bss1+vjz12xVXXM+upF+jUuSsTJ4zPIJ1UPOvWreP+ifdy/AknZR2lrDTZtpJbv3sk3/n1I7z93geMuuohRh3Tg5k/PZGmjRuy7oMNNU/cxJ97U0qlDVumNrWO4Znl5cVWTVGLmkqgF/DLlNL+wLvA6I8+KaV0fUqpT0qpT8sWLYsYR3k3e9ZM7p94L927tGf4Gacy/aFpjBh+Rtaxys78ObOZOmUih/buxjdGnsmsh6fzra+dvfHxBg0acOxxJzH5vrszTCnVvQemTKJnz/1ptcsuWUcpG5UNKrh19FHcPv15JsxeCsCiqjcZ9IOJHPTtP3DHjMUsfeWvAFStfndj1wagTYumvPz62kxyl5s2bdqyYsXyjferqlbQunXrDBNJda+YRc0KYEVK6dHC/fHUFDnSFvnhZZezaMlynlm0lBtvuZXDDv88v7nxlqxjlZ3vXPIjZj6xmD/Pf46x19/MgQcfxk+v/Q3LlrwA1PzFb+qU++nQyfM9VF7G33EbJ53s6Flduu7fDmPh8je46p4nN25rucO2QM0laEef3IsbJv8FgIlzljHkkI40qqxgz1bN6LTbDsx9/rVMcpebPn37snjx8yxbupR169Yx7vbbOHbg4KxjSXWqaO9Tk1J6JSKWR0TXlNJC4AtAWV1q48zTT2XG9IdYvXo1Hdu15fv/8UOGn+0J7Co/KSW+82/n8M47b5NSYq/u+/CjK73kbV0ZMew0Hv7zdNasWU33Tnsy+pJLad58J7777W+wevUqTj5xMPvsux933jMp66hla+3atUyb+kfGXuNV/erKgL125bTPdeWpZWuY/bOakb5L/3cOnXbbgVHH9ABgwuyl3Dx1IQDPLn+DP8xcwmPXnML6DYkLfjWDDRscP6sLlZWV/GzsNQw69iiqq6sZNvxsuvfokXUs1Znw4j1AFHNeNSJ6Ar8GGgFLgLNSSm/8s+f37t0nzXzU92MopWp/YJTcq2+9n3WEemXnpo2yjlDvNPAyvCXX8uTrs45Q77zxh3OzjlCvHNS/D/Pnz/Pgsgnd9+2V/u/e6Zlm6NVu+/kppT5ZZihapwYgpfQ4kOk3KEmSJJUzr/tQ/PepkSRJkqSisqiRJEmSlGtFHT+TJEmSVDxb0VvFZMpOjSRJkqRcs1MjSZIk5ZmtGjs1kiRJkvLNokaSJElSrjl+JkmSJOVYOH9mp0aSJElSvtmpkSRJknIsbNTYqZEkSZKUbxY1kiRJknLN8TNJkiQpx5w+s1MjSZIkKefs1EiSJEl5FdiqwU6NJEmSpJyzqJEkSZKUa46fSZIkSTkWzp/ZqZEkSZKUb3ZqJEmSpJwKIGzU2KmRJEmSlG8WNZIkSZJyzfEzSZIkKcecPrNTI0mSJCnnLGokSZIk5ZrjZ5IkSVKeOX9mp0aSJElSvtmpkSRJknIsbNXYqZEkSZKUbxY1kiRJknLN8TNJkiQpx8LpM4saSZIkScUVEcuAt4FqYH1KqU9E7ATcDrQDlgEnp5Te2JLXd/xMkiRJyrHI+PYpfC6l1DOl1KdwfzQwNaXUGZhauL9FLGokSZIkZeHLwE2Fz28CjtvSF7KokSRJkvRZtIiIebVuIzfxnAQ8EBHzaz2+S0rpZYDCx1ZbGsBzaiRJkqQ8y/5CAatrjZT9MwellFZGRCvgwYh4ri4D2KmRJEmSVFQppZWFj68BdwH9gFcjYjeAwsfXtvT1LWokSZKknKo5WT/b/z4xY0STiGj24efAkcDTwD3AsMLThgETtnQdHD+TJEmSVEy7AHdFzRvqVAK/TylNjoi5wB0RMQJ4CRiypTuwqJEkSZJUNCmlJcB+m9i+BvhCXexjqypqqlPi3b+tzzpGvdK4YYOsI9Q7rZs3zjqCpDLzxh/OzTpCvdO87/lZR6hX/rbwpawjbL0CIvsLBWTOc2okSZIk5dpW1amRJEmS9OnYqLFTI0mSJCnnLGokSZIk5ZrjZ5IkSVKeOX9mp0aSJElSvtmpkSRJknIrCFs1dmokSZIk5ZtFjSRJkqRcc/xMkiRJyrFw+sxOjSRJkqR8s1MjSZIk5VTgFZ3BTo0kSZKknLOokSRJkpRrjp9JkiRJeeb8mZ0aSZIkSflmUSNJkiQp1xw/kyRJknIsnD+zUyNJkiQp3+zUSJIkSTkWNmrs1EiSJEnKN4saSZIkSbnm+JkkSZKUY06f2amRJEmSlHN2aiRJkqS8Ci8UAHZqJEmSJOWcRY0kSZKkXHP8TJIkSco158/s1EiSJEnKNTs1kiRJUk4FXigA7NRIkiRJyjmLGkmSJEm55viZJEmSlGNOn9mpkSRJkpRzdmokSZKkHPNCAXZqJEmSJOWcRY0kSZKkXHP8TJIkScqx8FIBdmokSZIk5ZudGkmSJCnPbNTYqZEkSZKUbxY1kiRJknLNouZT+vrXvkq3dq05uG/PjdtGnPkVDj+wN4cf2Jv9u3fi8AN7Z5iwfL3//vscelB/+vfpSZ+ee3PZjy7NOlK98MCUyezboys9unXiyivGZB2nXnDNS881Lz3XvO5t06iSGbdcyKO3j2b++Iu55NxjAPjdj4fxxF3fZ964f+e6S0+jsrLm17/tm27L+J+P2vj8MwYfkGV8fQaR8W1rULSiJiK6RsTjtW5/jYgLirW/Uhl62jBuv/u+f9j2m5t/z0Oz5vPQrPkM/PLxHDv4+IzSlbdtttmG+6dM5dF5jzNr7mM8+MAU5jw6O+tYZa26upoLvn4eE+6dxGNPPsO4227l2WeeyTpWWXPNS881Lz3XvDj+tm49Xxp5Ff1PGUP/oZdz5IDu9NunHbdNmst+x/8nfYb8F423bchZxw8AYNTJh/Lcklfof8oYjjpnLGO+dTwNKxtk/F1IW6ZoRU1KaWFKqWdKqSfQG1gL3FWs/ZXKgIMPoXnznTb5WEqJCXeO54Qhp5Q4Vf0QETRt2hSADz74gA8++IDwLXSLau6cOXTs2In2HTrQqFEjhpwylPvunZB1rLLmmpeea156rnnxvPveOgAaVjagsrIBKSWmPPz3gnHe0y/SplVzABLQtMk2ADRpvA1vvLWW9dUbSp5Zn01E9retQanGz74AvJBSerFE+8vErJkP07JVKzp26px1lLJVXV3NAX33p13bXfj8F46gb7/+WUcqaytXVtG27e4b77dp05aqqqoME5U/17z0XPPSc82Lp6IimH3baF6aOoZps59j7tN//9WrsrKCU4/tx4OP1BQ51902nW7td2XJAz9m3rh/58Irx5NSyiq69JmUqqgZCty6qQciYmREzIuIeWtWry5RnOK4c9xtnDBkaNYxylqDBg2YPfcxFi1Zzvx5c/nLX57OOlJZ29QPN7tjxeWal55rXnquefFs2JA4YOgYOh11CX323pPuHXfb+NjY753CzAWLmfnYCwB8ccBePLlwBR2OvJj+Qy/nZ6OH0KzJtllFlz6Tohc1EdEIGAyM29TjKaXrU0p9Ukp9dm7Rothximb9+vVMvOdujj9xSNZR6oUdd9yRQw49jAenTM46Sllr06YtK1Ys33i/qmoFrVu3zjBR+XPNS881Lz3XvPjeeuc9/jzveY4c0B2Afx95NC2bN+Win9658TlnDD6ACdOeAGDJ8tUsq1pD13a7ZJJXn01k/N/WoBSdmqOBBSmlV0uwr8xM/9NUOnXpSus2bbOOUrZWrVrFm2++CcB7773Hn6ZNpWvXbhmnKm99+vZl8eLnWbZ0KevWrWPc7bdx7MDBWccqa6556bnmpeeaF0eL5k3ZoWljALbdpiGf79+VhcteZfjxB/LFAXtx5vdu/Icu2fJX3uDwfl0BaLVTM7q024WlVfmemlH9VVmCfZzKPxk9y6Nzhp/OzBnTeX3Navbp0o7vXvwfnD7sbO4af7sXCCiyV155mZEjhlNdXc2GDRs48aQhHH3swKxjlbXKykp+NvYaBh17FNXV1Qwbfjbde/TIOlZZc81LzzUvPde8OHZtsT03/OgMGlRUUFER/OHBBUya8TRvzx3LSy+/zkM3fRuACdMe5/LrJzPmhslc/8PTmXvHvxMBF4+dwJo33834u5C2TBTzhLCI2A5YDnRIKb31Sc/v2at3mjrj0aLl0cc1builG0utomLraNNKkrZc877nZx2hXvnbwjvYsPY1f4BuQs9evdODf8729+dWzRrOTyn1yTJDUTs1KaW1wM7F3IckSZKk+q0U42eSJEmSisQWVuku6SxJkiRJRWFRI0mSJCnXHD+TJEmScsz3rrVTI0mSJCnn7NRIkiRJuRWElwqwUyNJkiQp3yxqJEmSJOWa42eSJElSTgVeKADs1EiSJEnKOYsaSZIkSblmUSNJkiQp1yxqJEmSJOWaFwqQJEmScswLBdipkSRJkpRzdmokSZKkHAts1dipkSRJkpRrFjWSJEmScs3xM0mSJCmvwgsFgJ0aSZIkSTlnp0aSJEnKqSjc6js7NZIkSZJyzaJGkiRJUq45fiZJkiTlmfNndmokSZIk5ZudGkmSJCnHwlaNnRpJkiRJ+WZRI0mSJCnXHD+TJEmSciycPrNTI0mSJCnfLGokSZIk5ZrjZ5IkSVKOOX1mp0aSJElSztmpkSRJkvLMVo2dGkmSJEn5ZlEjSZIkKdccP5MkSZJyLJw/s1MjSZIkqXgi4ksRsTAiFkfE6GLsw06NJEmSlFMBxFbcqImIBsAvgC8CK4C5EXFPSumZutyPnRpJkiRJxdIPWJxSWpJSWgfcBny5rneyVXVqnnhsweoWTRu+mHWOLdACWJ11iHrGNS8917y0XO/Sc81LzzUvvbyu+Z5ZB9haLVgwf0rjhtEi4xjbRsS8WvevTyldX/i8DbC81mMrgP51HWCrKmpSSi2zzrAlImJeSqlP1jnqE9e89Fzz0nK9S881Lz3XvPRc8/KTUvpS1hk+waaG41Jd78TxM0mSJEnFsgLYvdb9tsDKut6JRY0kSZKkYpkLdI6I9hHRCBgK3FPXO9mqxs9y7PpPforqmGteeq55abnepeeal55rXnquuUoqpbQ+Is4HpgANgN+mlP5S1/uJlOp8pE2SJEmSSsbxM0mSJEm5ZlEjSZIkKdcsaiRpKxWxNb9HtPTZRESTrDPUNxGxq8cVlSuLms8oIhpknaE+iYhOEdEnIrbJOkt9ERE9IuKwiNg56yz1QUQcHBFnAKSUkr+AFF9EDIqIb2Sdoz6JiC8DP4mIVllnqS8i4ijgLv7x0rpS2bCo2UIR0QUgpVRtYVMaETEQuBO4Erjxw/8HKp6IOBq4FfgmcHNE7JpxpLIVERUR0RT4FfC9iDgXNhY2HquLJCKOBP4TeCbrLPVFRBwG/ASYkFJ6Les89UHh3/lPgN2Ab2ccRyoKf1BugcIv149HxO/BwqYUImIA8N/AsJTS54A3gNHZpipvEXE4MBb4akrpOGAdsHemocpYSmlDSukd4CbgN8CAiPjmh49lGq5MFY4rtwAjU0oPRsQOEbFnRGyXdbYy1xv4dWHNW0fEFyOif0TskHWwchQRRwDXAqcBnYG9IuLQbFNJdc+i5lMqzACfD1wArIuI/wULmxIZk1J6rPD5pcBOjqEV1avAqJTSnEKHpj9wfkT8KiJOciyqaNZTMx5yE9AvIv4nIi6PGh6z69Ya4ANgt8J45d3AL6npBPtvvHjW1/p8PHA2NT9XfxERzbOJVNYaAGcW3hekCbAQ6AGet6fy4g/ITyml9C41B+DfAxcC29YubLLMVuYepWb07MPzmLYB9gS2L2zzfI86llJ6NqX0p8LdEcC1hY7NbGAI0CKzcOVtAvBKSmkqMA84F9g+1bBjU4dSSguBY4GfAU9Qc1wfCEwGTgT8Bbs4pgHnRMRtwA0ppVOp+UPVO0C/TJOVoZTSlJTSIxFRkVJ6E5gIXBoR+yTfrFBlxKJmC6SUVqaU3kkprQZGAY0/LGwioldEdMs2YflJKVWnlP5auBvAm8DrKaVVEXEacFlENM4uYXlLKf04pXRZ4fPfAc3wZNNieQ/oGhHnUFPQjAH2iIhR2cYqTymlJ6gpZC5PKd1QGAP8LTUFzR7ZpitPKaWnqfmjYH+gfWHbEmo6Ci0zjFbWPvyjSEppMnA9MNAOsMpJZdYB8i6ltKbwy8aVEfEcNQflz2Ucq6yllNYD70TE8oi4HDgSGJ5Sei/jaGUpIqL2X/Mi4kRgF2BldqnKV0ppZUQsB74PnJdSujciPgcszjha2UopPUOtCwUU/o23BF7OLFT5m0RNd+YHEfFiYdv+1BTxKr4nqLkAzBVOmahchJ3HulE4ofe7wBdTSk9lnaecFWaAGwLPFj5+IaX0fLapyl/h/KXTgW8BpxT+2qoiiIjdgVYppfmF+xWOnhVf4dhyFjVdhCGFcxBURBHRCziJmpHiG/35WToRcQdwUUppWdZZpLpgUVMHCic23gF8O6X0ZNZ56ouIGA7M9ReP0oiIhsAXgRcK5yKoyD7aJVNxFYqaw6g5p+m5rPNIxeBxReXKoqaORMS2KaX3s85Rn3hgliRJEljUSJIkSco5r3ghSZIkKdcsaiRJkiTlmkWNJEmSpFyzqJEkSZKUaxY1kgRERHVEPB4RT0fEuIjY7jO81uERcV/h88ERMfpfPHfHiPh/W7CPH0TEhZu7/SPPuTEiTvoU+2oXEb4vkSRpq2VRI0k13ksp9Uwp7Q2sA86t/WDU+NTHzJTSPSmlf/Uu6TsCn7qokSRJf2dRI0kfNwPoVOhQPBsR1wILgN0j4siImBURCwodnaYAEfGliHguIh4GTvjwhSJieERcU/h8l4i4KyKeKNwGAGOAjoUu0ZWF530nIuZGxJMR8cNar3VxRCyMiD8CXT/pm4iIcwqv80RE/OEj3acjImJGRCyKiIGF5zeIiCtr7XvUZ11ISZJKwaJGkmqJiErgaOCpwqauwM0ppf2Bd4FLgCNSSr2AecC3ImJb4AZgEHAIsOs/efmrgOkppf2AXsBfgNHAC4Uu0Xci4kigM9AP6An0johDI6I3MBTYn5qiqe9mfDt3ppT6Fvb3LDCi1mPtgMOAY4HrCt/DCOCtlFLfwuufExHtN2M/kiRlqjLrAJK0lWgcEY8XPp8B/AZoDbyYUppd2H4A0B2YGREAjYBZQDdgaUrpeYCI+F9g5Cb28XngTICUUjXwVkQ0/8hzjizcHivcb0pNkdMMuCultLawj3s243vaOyIuo2bErSkwpdZjd6SUNgDPR8SSwvdwJLBvrfNtdijse9Fm7EuSpMxY1EhSjfdSSj1rbygULu/W3gQ8mFI69SPP6wmkOsoRwOUppV99ZB8XbME+bgSOSyk9ERHDgcNrPfbR10qFff9bSql28UNEtPuU+5UkqaQcP5OkzTcbOCgiOgFExHYR0QV4DmgfER0Lzzv1n3z9VOBrha9tEBHbA29T04X50BTg7Frn6rSJiFbAn4HjI6JxRDSjZtTtkzQDXo6IhsBpH3lsSERUFDJ3ABYW9v21wvOJiC4R0WQz9iNJUqbs1EjSZkoprSp0PG6NiG0Kmy9JKS2KiJHAxIhYDTwM7L2Jl/gGcH1EjACqga+llGZFxMzCJZMnFc6r2QuYVegUvQOcnlJaEBG3A48DL1IzIvdJvg88Wnj+U/xj8bQQmA7sApybUno/In5Nzbk2C6Jm56uA4zZvdSRJyk6kVFcTE5IkSZJUeo6fSZIkSco1ixpJkiRJuWZRI0mSJCnXLGokSZIk5ZpFjSRJkqRcs6iRJEmSlGsWNZIkSZJy7f8D9go+b3x/kHs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410" y="160337"/>
            <a:ext cx="7560441" cy="648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10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8643778-7F6C-4E8D-84D1-D5CDB992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22F88D-6907-48AF-B024-346E855E0D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11C18-433D-47C7-A5D4-BE9F831A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solidFill>
                  <a:srgbClr val="FFFFFF"/>
                </a:solidFill>
              </a:rPr>
              <a:t>XGBoost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37A64-BFED-4522-8DF9-D1DB99F6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79% accuracy overall</a:t>
            </a:r>
          </a:p>
          <a:p>
            <a:r>
              <a:rPr lang="en-US" sz="2000" dirty="0"/>
              <a:t>Over 80% accuracy predicting cover types 4, 5, 7</a:t>
            </a:r>
          </a:p>
          <a:p>
            <a:r>
              <a:rPr lang="en-US" sz="2000" dirty="0"/>
              <a:t>Weaker accuracy predicting cover types 1, 2</a:t>
            </a:r>
          </a:p>
          <a:p>
            <a:r>
              <a:rPr lang="en-US" sz="2000" dirty="0"/>
              <a:t>Less </a:t>
            </a:r>
            <a:r>
              <a:rPr lang="en-US" sz="2000" dirty="0" smtClean="0"/>
              <a:t>complexity</a:t>
            </a:r>
          </a:p>
          <a:p>
            <a:r>
              <a:rPr lang="en-US" sz="2000" dirty="0" smtClean="0"/>
              <a:t>Drawback</a:t>
            </a:r>
            <a:r>
              <a:rPr lang="en-US" sz="2000" dirty="0"/>
              <a:t>: not as accurate for individual Forest Covers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3842748-48B5-4DD0-A06A-A31C74024A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548E99BE-1071-4690-9B9C-07926CEE55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9301F039-B467-413A-B25C-770E51069D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9F06AEC1-5558-49E8-8CAC-FEBD00DF00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D10B76B9-BA68-471E-B58C-ED91198A9F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="" xmlns:a16="http://schemas.microsoft.com/office/drawing/2014/main" id="{FEB3913B-54A3-490E-BA4B-5D0330990F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="" xmlns:a16="http://schemas.microsoft.com/office/drawing/2014/main" id="{F75DC961-08A4-46F8-8A80-2E1FB977E1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5751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4BDCB0-CBE8-4514-AFF8-597F3274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10" y="-469377"/>
            <a:ext cx="10018713" cy="1752599"/>
          </a:xfrm>
        </p:spPr>
        <p:txBody>
          <a:bodyPr/>
          <a:lstStyle/>
          <a:p>
            <a:r>
              <a:rPr lang="en-US" dirty="0"/>
              <a:t>Feature importance for </a:t>
            </a:r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2B9312A-925E-4FBD-97E3-142ACA6B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82" y="1073891"/>
            <a:ext cx="8377341" cy="54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0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8F94D66-27EC-4CB8-8226-D7F41C1618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1A53964C-7D93-4C48-A4A6-C4C2C393C5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9C944EEC-539E-4389-8785-58E65D04E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7836EB7E-895C-4D68-B92E-312B371CBD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="" xmlns:a16="http://schemas.microsoft.com/office/drawing/2014/main" id="{0F29242B-8CE7-4636-B326-4BEE42EB6D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4D0B8E9A-7727-4AD9-974E-8815F0B20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="" xmlns:a16="http://schemas.microsoft.com/office/drawing/2014/main" id="{1CD6C65C-71BE-4549-926A-1C1135FD06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2AA534-17A6-41B4-B0A0-C9099EC8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542843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63720EB-B4AF-4CEA-A129-CFFDF05E2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93" r="759" b="2"/>
          <a:stretch/>
        </p:blipFill>
        <p:spPr>
          <a:xfrm>
            <a:off x="8127998" y="10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7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85" y="172092"/>
            <a:ext cx="10018713" cy="1752599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955" y="1752599"/>
            <a:ext cx="10018713" cy="3124201"/>
          </a:xfrm>
        </p:spPr>
        <p:txBody>
          <a:bodyPr/>
          <a:lstStyle/>
          <a:p>
            <a:r>
              <a:rPr lang="en-US" dirty="0" smtClean="0"/>
              <a:t>Predict forest cover type </a:t>
            </a:r>
          </a:p>
          <a:p>
            <a:r>
              <a:rPr lang="en-US" dirty="0" smtClean="0"/>
              <a:t>Four wilderness areas located in Roosevelt National Forest of northern Colorado</a:t>
            </a:r>
          </a:p>
          <a:p>
            <a:r>
              <a:rPr lang="en-US" dirty="0" smtClean="0"/>
              <a:t>Each observation is a 30x30 meter 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7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6AD30037-67ED-4367-9BE0-45787510B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5C550BF-A82F-4255-9193-8CF668262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3" r="13420" b="-1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0841A4E-5BC1-44B4-83CF-D524E8AEAD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BF371BCC-8954-44E2-8C4F-29DC188727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CD3505BE-B420-41C5-BE34-3E7652D37A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4B68A05B-A78B-4D59-8CF9-1900731A21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84D57A01-C112-4FF2-B5ED-0B762AAD9C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6CCCCDF1-5D4F-4CA1-8400-DFBB96BB01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20A090B2-5344-43CD-BC70-A6D44F15E8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5A5D27-8FEF-43F9-A8C0-2F5CADD1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Forest Cover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CA4DA4-E75D-44D7-8564-3678529F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1 - Spruce/Fir</a:t>
            </a:r>
            <a:br>
              <a:rPr lang="en-US" sz="2000"/>
            </a:br>
            <a:r>
              <a:rPr lang="en-US" sz="2000"/>
              <a:t>2 - Lodgepole Pine</a:t>
            </a:r>
            <a:br>
              <a:rPr lang="en-US" sz="2000"/>
            </a:br>
            <a:r>
              <a:rPr lang="en-US" sz="2000"/>
              <a:t>3 - Ponderosa Pine</a:t>
            </a:r>
            <a:br>
              <a:rPr lang="en-US" sz="2000"/>
            </a:br>
            <a:r>
              <a:rPr lang="en-US" sz="2000"/>
              <a:t>4 - Cottonwood/Willow</a:t>
            </a:r>
            <a:br>
              <a:rPr lang="en-US" sz="2000"/>
            </a:br>
            <a:r>
              <a:rPr lang="en-US" sz="2000"/>
              <a:t>5 - Aspen</a:t>
            </a:r>
            <a:br>
              <a:rPr lang="en-US" sz="2000"/>
            </a:br>
            <a:r>
              <a:rPr lang="en-US" sz="2000"/>
              <a:t>6 - Douglas-fir</a:t>
            </a:r>
            <a:br>
              <a:rPr lang="en-US" sz="2000"/>
            </a:br>
            <a:r>
              <a:rPr lang="en-US" sz="2000"/>
              <a:t>7 - Krummholz</a:t>
            </a:r>
          </a:p>
        </p:txBody>
      </p:sp>
    </p:spTree>
    <p:extLst>
      <p:ext uri="{BB962C8B-B14F-4D97-AF65-F5344CB8AC3E}">
        <p14:creationId xmlns:p14="http://schemas.microsoft.com/office/powerpoint/2010/main" val="53577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="" xmlns:a16="http://schemas.microsoft.com/office/drawing/2014/main" id="{94C52C56-BEF2-4E22-8C8E-A7AC96B03A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="" xmlns:a16="http://schemas.microsoft.com/office/drawing/2014/main" id="{42285737-90EE-47DC-AC80-8AE156B11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54A11F-C354-4E5B-8266-65B396E1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Stakeholder Deliverable</a:t>
            </a:r>
          </a:p>
        </p:txBody>
      </p:sp>
      <p:graphicFrame>
        <p:nvGraphicFramePr>
          <p:cNvPr id="72" name="Content Placeholder 2">
            <a:extLst>
              <a:ext uri="{FF2B5EF4-FFF2-40B4-BE49-F238E27FC236}">
                <a16:creationId xmlns="" xmlns:a16="http://schemas.microsoft.com/office/drawing/2014/main" id="{77887FE9-3099-4AE6-B00A-B7D4C0125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00397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B57BDC17-F1B3-455F-BBF1-680AA1F2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2" name="Freeform 6">
              <a:extLst>
                <a:ext uri="{FF2B5EF4-FFF2-40B4-BE49-F238E27FC236}">
                  <a16:creationId xmlns="" xmlns:a16="http://schemas.microsoft.com/office/drawing/2014/main" id="{64E2FA9A-FEF7-4501-B0EB-5E45EDD217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="" xmlns:a16="http://schemas.microsoft.com/office/drawing/2014/main" id="{BC38192B-B4CB-47D4-A3B1-10010247F1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8">
              <a:extLst>
                <a:ext uri="{FF2B5EF4-FFF2-40B4-BE49-F238E27FC236}">
                  <a16:creationId xmlns="" xmlns:a16="http://schemas.microsoft.com/office/drawing/2014/main" id="{96330E33-E171-4B0F-82B5-AF7230399B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9">
              <a:extLst>
                <a:ext uri="{FF2B5EF4-FFF2-40B4-BE49-F238E27FC236}">
                  <a16:creationId xmlns="" xmlns:a16="http://schemas.microsoft.com/office/drawing/2014/main" id="{332B1723-69BF-42D7-B757-0FA059E15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10">
              <a:extLst>
                <a:ext uri="{FF2B5EF4-FFF2-40B4-BE49-F238E27FC236}">
                  <a16:creationId xmlns="" xmlns:a16="http://schemas.microsoft.com/office/drawing/2014/main" id="{F115D62D-1E96-48D1-A78D-D370A0BFB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11">
              <a:extLst>
                <a:ext uri="{FF2B5EF4-FFF2-40B4-BE49-F238E27FC236}">
                  <a16:creationId xmlns="" xmlns:a16="http://schemas.microsoft.com/office/drawing/2014/main" id="{91C2876A-169D-4822-A766-C00578C88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519581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54A11F-C354-4E5B-8266-65B396E1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206" y="0"/>
            <a:ext cx="3333495" cy="1504335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E6717F-FE81-4F6A-9CB6-A8FDA0B75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541" y="6033154"/>
            <a:ext cx="5722071" cy="631596"/>
          </a:xfrm>
        </p:spPr>
        <p:txBody>
          <a:bodyPr anchor="t">
            <a:normAutofit/>
          </a:bodyPr>
          <a:lstStyle/>
          <a:p>
            <a:r>
              <a:rPr lang="en-US" sz="1600" dirty="0">
                <a:hlinkClick r:id="rId3"/>
              </a:rPr>
              <a:t>https://www.kaggle.com/c/forest-cover-type-prediction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344E0D-3F81-480B-B266-56564B22B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060" y="1696561"/>
            <a:ext cx="8215602" cy="378041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676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9DC6F5-6809-45FC-82F8-C99DD6F7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95998"/>
            <a:ext cx="10018713" cy="1752599"/>
          </a:xfrm>
        </p:spPr>
        <p:txBody>
          <a:bodyPr/>
          <a:lstStyle/>
          <a:p>
            <a:r>
              <a:rPr lang="en-US" dirty="0"/>
              <a:t>Feature Exploration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3A245400-8150-4A5C-A2A1-B70CD026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36" y="1312387"/>
            <a:ext cx="37909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5FB95D2E-0CAA-41E8-9E4E-2FA739AD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12" y="1312387"/>
            <a:ext cx="37338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="" xmlns:a16="http://schemas.microsoft.com/office/drawing/2014/main" id="{E713C7AD-3EE2-4EA4-A90D-479595833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36" y="4123196"/>
            <a:ext cx="36766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="" xmlns:a16="http://schemas.microsoft.com/office/drawing/2014/main" id="{3101519B-5ED4-4B56-B76A-2C168CB6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12" y="4123196"/>
            <a:ext cx="38195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2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E1750109-3B91-4506-B997-0CD8E35A14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E72D8D1B-59F6-4FF3-8547-9BBB6129F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="" xmlns:a16="http://schemas.microsoft.com/office/drawing/2014/main" id="{4A687E11-8CC6-478D-B4D9-80029CA47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820718"/>
            <a:ext cx="3122143" cy="2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2C444748-5A8D-4B53-89FE-42B455DFA2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DB829E20-EDAE-48D5-9036-5A309EDC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676" y="779815"/>
            <a:ext cx="3252903" cy="22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14044C96-7CFD-44DB-A579-D77B0D37C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AD2F1A32-906B-46F1-B65A-A3987B74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796431"/>
            <a:ext cx="3252903" cy="21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8FC8C21F-9484-4A71-ABFA-6C10682FAC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="" xmlns:a16="http://schemas.microsoft.com/office/drawing/2014/main" id="{5B396415-C4C2-4531-A5B4-CEEA809C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3925326"/>
            <a:ext cx="3104943" cy="211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F4FFA271-A10A-4AC3-8F06-E3313A197A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7F9FE375-3674-4B26-B67B-30AFAF78CC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>
            <a:extLst>
              <a:ext uri="{FF2B5EF4-FFF2-40B4-BE49-F238E27FC236}">
                <a16:creationId xmlns="" xmlns:a16="http://schemas.microsoft.com/office/drawing/2014/main" id="{29989A6F-BBCD-478A-9BDC-471EF9F6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5433" y="3948163"/>
            <a:ext cx="3217333" cy="21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="" xmlns:a16="http://schemas.microsoft.com/office/drawing/2014/main" id="{9D5DD5BE-3112-4390-8892-90876C06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3899147"/>
            <a:ext cx="3252903" cy="21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86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6C723-7C92-4552-9CC5-66765521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Machine Learning Model 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D8D5FE48-FB36-4C32-B2BB-4FA32EE89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97080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33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8643778-7F6C-4E8D-84D1-D5CDB992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22F88D-6907-48AF-B024-346E855E0D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11C18-433D-47C7-A5D4-BE9F831A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FFFF"/>
                </a:solidFill>
              </a:rPr>
              <a:t>Random Forest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37A64-BFED-4522-8DF9-D1DB99F6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79% accuracy overall</a:t>
            </a:r>
          </a:p>
          <a:p>
            <a:r>
              <a:rPr lang="en-US" sz="2000" dirty="0"/>
              <a:t>Over 80% accuracy predicting cover types 3, 4, 5, 6, 7</a:t>
            </a:r>
          </a:p>
          <a:p>
            <a:r>
              <a:rPr lang="en-US" sz="2000" dirty="0"/>
              <a:t>Weaker accuracy predicting cover types 1, and 2</a:t>
            </a:r>
          </a:p>
          <a:p>
            <a:r>
              <a:rPr lang="en-US" sz="2000" dirty="0"/>
              <a:t>Drawback: More complexity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3842748-48B5-4DD0-A06A-A31C74024A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548E99BE-1071-4690-9B9C-07926CEE55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9301F039-B467-413A-B25C-770E51069D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9F06AEC1-5558-49E8-8CAC-FEBD00DF00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D10B76B9-BA68-471E-B58C-ED91198A9F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="" xmlns:a16="http://schemas.microsoft.com/office/drawing/2014/main" id="{FEB3913B-54A3-490E-BA4B-5D0330990F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="" xmlns:a16="http://schemas.microsoft.com/office/drawing/2014/main" id="{F75DC961-08A4-46F8-8A80-2E1FB977E1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39855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147</Words>
  <Application>Microsoft Office PowerPoint</Application>
  <PresentationFormat>Custom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Machine Learning Modeling</vt:lpstr>
      <vt:lpstr>Problem</vt:lpstr>
      <vt:lpstr>Forest Cover Types</vt:lpstr>
      <vt:lpstr>Stakeholder Deliverable</vt:lpstr>
      <vt:lpstr>Data Set</vt:lpstr>
      <vt:lpstr>Feature Exploration</vt:lpstr>
      <vt:lpstr>PowerPoint Presentation</vt:lpstr>
      <vt:lpstr>Machine Learning Model Recommendation</vt:lpstr>
      <vt:lpstr>Random Forest</vt:lpstr>
      <vt:lpstr>Feature importance for Random Forest</vt:lpstr>
      <vt:lpstr>PowerPoint Presentation</vt:lpstr>
      <vt:lpstr>XGBoost</vt:lpstr>
      <vt:lpstr>Feature importance for XGBoost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Modeling</dc:title>
  <dc:creator>Thomas O'Gara</dc:creator>
  <cp:lastModifiedBy>Thomas O Gara</cp:lastModifiedBy>
  <cp:revision>6</cp:revision>
  <dcterms:created xsi:type="dcterms:W3CDTF">2019-12-08T18:05:54Z</dcterms:created>
  <dcterms:modified xsi:type="dcterms:W3CDTF">2019-12-11T16:55:02Z</dcterms:modified>
</cp:coreProperties>
</file>